
<file path=[Content_Types].xml><?xml version="1.0" encoding="utf-8"?>
<Types xmlns="http://schemas.openxmlformats.org/package/2006/content-types">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notesSlides/notesSlide11.xml" ContentType="application/vnd.openxmlformats-officedocument.presentationml.notesSlide+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notesSlides/notesSlide22.xml" ContentType="application/vnd.openxmlformats-officedocument.presentationml.notesSlide+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notesSlides/notesSlide23.xml" ContentType="application/vnd.openxmlformats-officedocument.presentationml.notesSlide+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notesSlides/notesSlide24.xml" ContentType="application/vnd.openxmlformats-officedocument.presentationml.notesSlide+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notesSlides/notesSlide25.xml" ContentType="application/vnd.openxmlformats-officedocument.presentationml.notesSlide+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notesSlides/notesSlide28.xml" ContentType="application/vnd.openxmlformats-officedocument.presentationml.notesSlide+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6"/>
  </p:notesMasterIdLst>
  <p:sldIdLst>
    <p:sldId id="257" r:id="rId2"/>
    <p:sldId id="591" r:id="rId3"/>
    <p:sldId id="452" r:id="rId4"/>
    <p:sldId id="273" r:id="rId5"/>
    <p:sldId id="274" r:id="rId6"/>
    <p:sldId id="569" r:id="rId7"/>
    <p:sldId id="553" r:id="rId8"/>
    <p:sldId id="4103" r:id="rId9"/>
    <p:sldId id="541" r:id="rId10"/>
    <p:sldId id="542" r:id="rId11"/>
    <p:sldId id="543" r:id="rId12"/>
    <p:sldId id="605" r:id="rId13"/>
    <p:sldId id="4123" r:id="rId14"/>
    <p:sldId id="4124" r:id="rId15"/>
    <p:sldId id="4125" r:id="rId16"/>
    <p:sldId id="4126" r:id="rId17"/>
    <p:sldId id="4127" r:id="rId18"/>
    <p:sldId id="4109" r:id="rId19"/>
    <p:sldId id="4128" r:id="rId20"/>
    <p:sldId id="4129" r:id="rId21"/>
    <p:sldId id="300" r:id="rId22"/>
    <p:sldId id="4112" r:id="rId23"/>
    <p:sldId id="4113" r:id="rId24"/>
    <p:sldId id="4114" r:id="rId25"/>
    <p:sldId id="4119" r:id="rId26"/>
    <p:sldId id="4120" r:id="rId27"/>
    <p:sldId id="4121" r:id="rId28"/>
    <p:sldId id="4122" r:id="rId29"/>
    <p:sldId id="590" r:id="rId30"/>
    <p:sldId id="545" r:id="rId31"/>
    <p:sldId id="551" r:id="rId32"/>
    <p:sldId id="609" r:id="rId33"/>
    <p:sldId id="507" r:id="rId34"/>
    <p:sldId id="508" r:id="rId35"/>
    <p:sldId id="509" r:id="rId36"/>
    <p:sldId id="510" r:id="rId37"/>
    <p:sldId id="511" r:id="rId38"/>
    <p:sldId id="512" r:id="rId39"/>
    <p:sldId id="583" r:id="rId40"/>
    <p:sldId id="522" r:id="rId41"/>
    <p:sldId id="560" r:id="rId42"/>
    <p:sldId id="477" r:id="rId43"/>
    <p:sldId id="4101" r:id="rId44"/>
    <p:sldId id="606" r:id="rId45"/>
    <p:sldId id="588" r:id="rId46"/>
    <p:sldId id="611" r:id="rId47"/>
    <p:sldId id="593" r:id="rId48"/>
    <p:sldId id="536" r:id="rId49"/>
    <p:sldId id="544" r:id="rId50"/>
    <p:sldId id="421" r:id="rId51"/>
    <p:sldId id="445" r:id="rId52"/>
    <p:sldId id="575" r:id="rId53"/>
    <p:sldId id="577" r:id="rId54"/>
    <p:sldId id="579" r:id="rId5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59" userDrawn="1">
          <p15:clr>
            <a:srgbClr val="A4A3A4"/>
          </p15:clr>
        </p15:guide>
        <p15:guide id="2" pos="688"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432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715"/>
    <p:restoredTop sz="82490"/>
  </p:normalViewPr>
  <p:slideViewPr>
    <p:cSldViewPr snapToGrid="0" snapToObjects="1">
      <p:cViewPr varScale="1">
        <p:scale>
          <a:sx n="102" d="100"/>
          <a:sy n="102" d="100"/>
        </p:scale>
        <p:origin x="560" y="184"/>
      </p:cViewPr>
      <p:guideLst>
        <p:guide orient="horz" pos="459"/>
        <p:guide pos="688"/>
      </p:guideLst>
    </p:cSldViewPr>
  </p:slideViewPr>
  <p:notesTextViewPr>
    <p:cViewPr>
      <p:scale>
        <a:sx n="1" d="1"/>
        <a:sy n="1" d="1"/>
      </p:scale>
      <p:origin x="0" y="0"/>
    </p:cViewPr>
  </p:notesTextViewPr>
  <p:sorterViewPr>
    <p:cViewPr>
      <p:scale>
        <a:sx n="80" d="100"/>
        <a:sy n="80" d="100"/>
      </p:scale>
      <p:origin x="0" y="0"/>
    </p:cViewPr>
  </p:sorterViewPr>
  <p:notesViewPr>
    <p:cSldViewPr snapToGrid="0" snapToObjects="1" showGuides="1">
      <p:cViewPr varScale="1">
        <p:scale>
          <a:sx n="137" d="100"/>
          <a:sy n="137" d="100"/>
        </p:scale>
        <p:origin x="3536" y="20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2A34C1-8BAB-6E48-B183-BFEFF27FE8AB}" type="datetimeFigureOut">
              <a:rPr lang="en-US" smtClean="0"/>
              <a:t>6/25/21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0AE733-F09D-0947-B436-F45E05208482}" type="slidenum">
              <a:rPr lang="en-US" smtClean="0"/>
              <a:t>‹#›</a:t>
            </a:fld>
            <a:endParaRPr lang="en-US"/>
          </a:p>
        </p:txBody>
      </p:sp>
    </p:spTree>
    <p:extLst>
      <p:ext uri="{BB962C8B-B14F-4D97-AF65-F5344CB8AC3E}">
        <p14:creationId xmlns:p14="http://schemas.microsoft.com/office/powerpoint/2010/main" val="13538609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Title: Quantum Cryptography</a:t>
            </a:r>
            <a:br>
              <a:rPr lang="en-GB" dirty="0"/>
            </a:br>
            <a:br>
              <a:rPr lang="en-GB" dirty="0"/>
            </a:br>
            <a:r>
              <a:rPr lang="en-GB" dirty="0"/>
              <a:t>Abstract: Cryptography is a fascinating research field with a long and intriguing history. Modern cryptography is ubiquitous in today’s digital society, as it can deal with any situation where parties do not trust each other. Recent progress in building quantum computers leads to new opportunities for cryptography, but also endangers existing cryptographic schemes. In this introductory talk, I will illustrate both aspects of this double-edged sword.</a:t>
            </a:r>
            <a:endParaRPr lang="en-US" dirty="0"/>
          </a:p>
        </p:txBody>
      </p:sp>
      <p:sp>
        <p:nvSpPr>
          <p:cNvPr id="4" name="Slide Number Placeholder 3"/>
          <p:cNvSpPr>
            <a:spLocks noGrp="1"/>
          </p:cNvSpPr>
          <p:nvPr>
            <p:ph type="sldNum" sz="quarter" idx="10"/>
          </p:nvPr>
        </p:nvSpPr>
        <p:spPr/>
        <p:txBody>
          <a:bodyPr/>
          <a:lstStyle/>
          <a:p>
            <a:fld id="{646F09BB-327D-3E45-812A-8EBF8898F19F}" type="slidenum">
              <a:rPr/>
              <a:pPr/>
              <a:t>1</a:t>
            </a:fld>
            <a:endParaRPr lang="en-US"/>
          </a:p>
        </p:txBody>
      </p:sp>
    </p:spTree>
    <p:extLst>
      <p:ext uri="{BB962C8B-B14F-4D97-AF65-F5344CB8AC3E}">
        <p14:creationId xmlns:p14="http://schemas.microsoft.com/office/powerpoint/2010/main" val="5904600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FE2B841-A70B-46F6-B82F-64EF9DA064F0}" type="slidenum">
              <a:rPr lang="en-US"/>
              <a:pPr/>
              <a:t>11</a:t>
            </a:fld>
            <a:endParaRPr lang="en-US"/>
          </a:p>
        </p:txBody>
      </p:sp>
      <p:sp>
        <p:nvSpPr>
          <p:cNvPr id="519170" name="Rectangle 2"/>
          <p:cNvSpPr>
            <a:spLocks noGrp="1" noRot="1" noChangeAspect="1" noChangeArrowheads="1" noTextEdit="1"/>
          </p:cNvSpPr>
          <p:nvPr>
            <p:ph type="sldImg"/>
          </p:nvPr>
        </p:nvSpPr>
        <p:spPr>
          <a:ln/>
        </p:spPr>
      </p:sp>
      <p:sp>
        <p:nvSpPr>
          <p:cNvPr id="519171" name="Rectangle 3"/>
          <p:cNvSpPr>
            <a:spLocks noGrp="1" noChangeArrowheads="1"/>
          </p:cNvSpPr>
          <p:nvPr>
            <p:ph type="body" idx="1"/>
          </p:nvPr>
        </p:nvSpPr>
        <p:spPr/>
        <p:txBody>
          <a:bodyPr/>
          <a:lstStyle/>
          <a:p>
            <a:r>
              <a:rPr lang="en-US" dirty="0"/>
              <a:t>for encrypting</a:t>
            </a:r>
            <a:r>
              <a:rPr lang="en-US" baseline="0" dirty="0"/>
              <a:t> internet traffic</a:t>
            </a:r>
            <a:endParaRPr lang="en-US" dirty="0"/>
          </a:p>
        </p:txBody>
      </p:sp>
    </p:spTree>
    <p:extLst>
      <p:ext uri="{BB962C8B-B14F-4D97-AF65-F5344CB8AC3E}">
        <p14:creationId xmlns:p14="http://schemas.microsoft.com/office/powerpoint/2010/main" val="15169966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2"/>
          <p:cNvSpPr>
            <a:spLocks noGrp="1" noRot="1" noChangeAspect="1" noChangeArrowheads="1" noTextEdit="1"/>
          </p:cNvSpPr>
          <p:nvPr>
            <p:ph type="sldImg"/>
          </p:nvPr>
        </p:nvSpPr>
        <p:spPr>
          <a:xfrm>
            <a:off x="141288" y="768350"/>
            <a:ext cx="6819900" cy="3836988"/>
          </a:xfrm>
          <a:ln/>
        </p:spPr>
      </p:sp>
      <p:sp>
        <p:nvSpPr>
          <p:cNvPr id="34201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628371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2"/>
          <p:cNvSpPr>
            <a:spLocks noGrp="1" noRot="1" noChangeAspect="1" noChangeArrowheads="1" noTextEdit="1"/>
          </p:cNvSpPr>
          <p:nvPr>
            <p:ph type="sldImg"/>
          </p:nvPr>
        </p:nvSpPr>
        <p:spPr>
          <a:ln/>
        </p:spPr>
      </p:sp>
      <p:sp>
        <p:nvSpPr>
          <p:cNvPr id="34201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9518991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xfrm>
            <a:off x="141288" y="768350"/>
            <a:ext cx="6819900" cy="3836988"/>
          </a:xfrm>
          <a:ln/>
        </p:spPr>
      </p:sp>
      <p:sp>
        <p:nvSpPr>
          <p:cNvPr id="32771" name="Notes Placeholder 2"/>
          <p:cNvSpPr>
            <a:spLocks noGrp="1"/>
          </p:cNvSpPr>
          <p:nvPr>
            <p:ph type="body" idx="1"/>
          </p:nvPr>
        </p:nvSpPr>
        <p:spPr>
          <a:noFill/>
          <a:ln/>
        </p:spPr>
        <p:txBody>
          <a:bodyPr/>
          <a:lstStyle/>
          <a:p>
            <a:r>
              <a:rPr lang="nl-NL" dirty="0" err="1"/>
              <a:t>better</a:t>
            </a:r>
            <a:r>
              <a:rPr lang="nl-NL" dirty="0"/>
              <a:t> picture of </a:t>
            </a:r>
            <a:r>
              <a:rPr lang="nl-NL" dirty="0" err="1"/>
              <a:t>Schroedinger’s</a:t>
            </a:r>
            <a:r>
              <a:rPr lang="nl-NL" dirty="0"/>
              <a:t> </a:t>
            </a:r>
            <a:r>
              <a:rPr lang="nl-NL" dirty="0" err="1"/>
              <a:t>cat</a:t>
            </a:r>
            <a:endParaRPr lang="nl-NL" dirty="0"/>
          </a:p>
        </p:txBody>
      </p:sp>
      <p:sp>
        <p:nvSpPr>
          <p:cNvPr id="32772" name="Slide Number Placeholder 3"/>
          <p:cNvSpPr>
            <a:spLocks noGrp="1"/>
          </p:cNvSpPr>
          <p:nvPr>
            <p:ph type="sldNum" sz="quarter" idx="5"/>
          </p:nvPr>
        </p:nvSpPr>
        <p:spPr>
          <a:noFill/>
        </p:spPr>
        <p:txBody>
          <a:bodyPr/>
          <a:lstStyle/>
          <a:p>
            <a:fld id="{9B95253C-43CE-4FA5-8D1D-B63F9AFD4066}" type="slidenum">
              <a:rPr lang="en-US" smtClean="0"/>
              <a:pPr/>
              <a:t>22</a:t>
            </a:fld>
            <a:endParaRPr lang="en-US"/>
          </a:p>
        </p:txBody>
      </p:sp>
    </p:spTree>
    <p:extLst>
      <p:ext uri="{BB962C8B-B14F-4D97-AF65-F5344CB8AC3E}">
        <p14:creationId xmlns:p14="http://schemas.microsoft.com/office/powerpoint/2010/main" val="1296979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2"/>
          <p:cNvSpPr>
            <a:spLocks noGrp="1" noRot="1" noChangeAspect="1" noChangeArrowheads="1" noTextEdit="1"/>
          </p:cNvSpPr>
          <p:nvPr>
            <p:ph type="sldImg"/>
          </p:nvPr>
        </p:nvSpPr>
        <p:spPr>
          <a:xfrm>
            <a:off x="141288" y="768350"/>
            <a:ext cx="6819900" cy="3836988"/>
          </a:xfrm>
          <a:ln/>
        </p:spPr>
      </p:sp>
      <p:sp>
        <p:nvSpPr>
          <p:cNvPr id="342019" name="Rectangle 3"/>
          <p:cNvSpPr>
            <a:spLocks noGrp="1" noChangeArrowheads="1"/>
          </p:cNvSpPr>
          <p:nvPr>
            <p:ph type="body" idx="1"/>
          </p:nvPr>
        </p:nvSpPr>
        <p:spPr/>
        <p:txBody>
          <a:bodyPr/>
          <a:lstStyle/>
          <a:p>
            <a:r>
              <a:rPr lang="en-US" dirty="0"/>
              <a:t>information </a:t>
            </a:r>
            <a:r>
              <a:rPr lang="en-US" dirty="0" err="1"/>
              <a:t>vs</a:t>
            </a:r>
            <a:r>
              <a:rPr lang="en-US" dirty="0"/>
              <a:t> disturbance trade-off</a:t>
            </a:r>
          </a:p>
        </p:txBody>
      </p:sp>
    </p:spTree>
    <p:extLst>
      <p:ext uri="{BB962C8B-B14F-4D97-AF65-F5344CB8AC3E}">
        <p14:creationId xmlns:p14="http://schemas.microsoft.com/office/powerpoint/2010/main" val="11742528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FE2B841-A70B-46F6-B82F-64EF9DA064F0}" type="slidenum">
              <a:rPr lang="en-US"/>
              <a:pPr/>
              <a:t>25</a:t>
            </a:fld>
            <a:endParaRPr lang="en-US"/>
          </a:p>
        </p:txBody>
      </p:sp>
      <p:sp>
        <p:nvSpPr>
          <p:cNvPr id="519170" name="Rectangle 2"/>
          <p:cNvSpPr>
            <a:spLocks noGrp="1" noRot="1" noChangeAspect="1" noChangeArrowheads="1" noTextEdit="1"/>
          </p:cNvSpPr>
          <p:nvPr>
            <p:ph type="sldImg"/>
          </p:nvPr>
        </p:nvSpPr>
        <p:spPr>
          <a:ln/>
        </p:spPr>
      </p:sp>
      <p:sp>
        <p:nvSpPr>
          <p:cNvPr id="51917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8399861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FE2B841-A70B-46F6-B82F-64EF9DA064F0}" type="slidenum">
              <a:rPr lang="en-US"/>
              <a:pPr/>
              <a:t>26</a:t>
            </a:fld>
            <a:endParaRPr lang="en-US"/>
          </a:p>
        </p:txBody>
      </p:sp>
      <p:sp>
        <p:nvSpPr>
          <p:cNvPr id="519170" name="Rectangle 2"/>
          <p:cNvSpPr>
            <a:spLocks noGrp="1" noRot="1" noChangeAspect="1" noChangeArrowheads="1" noTextEdit="1"/>
          </p:cNvSpPr>
          <p:nvPr>
            <p:ph type="sldImg"/>
          </p:nvPr>
        </p:nvSpPr>
        <p:spPr>
          <a:ln/>
        </p:spPr>
      </p:sp>
      <p:sp>
        <p:nvSpPr>
          <p:cNvPr id="51917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6624229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FE2B841-A70B-46F6-B82F-64EF9DA064F0}" type="slidenum">
              <a:rPr lang="en-US"/>
              <a:pPr/>
              <a:t>27</a:t>
            </a:fld>
            <a:endParaRPr lang="en-US"/>
          </a:p>
        </p:txBody>
      </p:sp>
      <p:sp>
        <p:nvSpPr>
          <p:cNvPr id="519170" name="Rectangle 2"/>
          <p:cNvSpPr>
            <a:spLocks noGrp="1" noRot="1" noChangeAspect="1" noChangeArrowheads="1" noTextEdit="1"/>
          </p:cNvSpPr>
          <p:nvPr>
            <p:ph type="sldImg"/>
          </p:nvPr>
        </p:nvSpPr>
        <p:spPr>
          <a:ln/>
        </p:spPr>
      </p:sp>
      <p:sp>
        <p:nvSpPr>
          <p:cNvPr id="51917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6675569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FE2B841-A70B-46F6-B82F-64EF9DA064F0}" type="slidenum">
              <a:rPr lang="en-US"/>
              <a:pPr/>
              <a:t>28</a:t>
            </a:fld>
            <a:endParaRPr lang="en-US"/>
          </a:p>
        </p:txBody>
      </p:sp>
      <p:sp>
        <p:nvSpPr>
          <p:cNvPr id="519170" name="Rectangle 2"/>
          <p:cNvSpPr>
            <a:spLocks noGrp="1" noRot="1" noChangeAspect="1" noChangeArrowheads="1" noTextEdit="1"/>
          </p:cNvSpPr>
          <p:nvPr>
            <p:ph type="sldImg"/>
          </p:nvPr>
        </p:nvSpPr>
        <p:spPr>
          <a:ln/>
        </p:spPr>
      </p:sp>
      <p:sp>
        <p:nvSpPr>
          <p:cNvPr id="51917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2080754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8DA5CC7-24D6-4E48-B980-3D2F16041E12}" type="slidenum">
              <a:rPr lang="en-US"/>
              <a:pPr/>
              <a:t>31</a:t>
            </a:fld>
            <a:endParaRPr lang="en-US"/>
          </a:p>
        </p:txBody>
      </p:sp>
      <p:sp>
        <p:nvSpPr>
          <p:cNvPr id="460802" name="Rectangle 2"/>
          <p:cNvSpPr>
            <a:spLocks noGrp="1" noRot="1" noChangeAspect="1" noChangeArrowheads="1" noTextEdit="1"/>
          </p:cNvSpPr>
          <p:nvPr>
            <p:ph type="sldImg"/>
          </p:nvPr>
        </p:nvSpPr>
        <p:spPr>
          <a:xfrm>
            <a:off x="141288" y="768350"/>
            <a:ext cx="6819900" cy="3836988"/>
          </a:xfrm>
          <a:ln/>
        </p:spPr>
      </p:sp>
      <p:sp>
        <p:nvSpPr>
          <p:cNvPr id="460803" name="Rectangle 3"/>
          <p:cNvSpPr>
            <a:spLocks noGrp="1" noChangeArrowheads="1"/>
          </p:cNvSpPr>
          <p:nvPr>
            <p:ph type="body" idx="1"/>
          </p:nvPr>
        </p:nvSpPr>
        <p:spPr/>
        <p:txBody>
          <a:bodyPr/>
          <a:lstStyle/>
          <a:p>
            <a:pPr defTabSz="990661" fontAlgn="base">
              <a:spcBef>
                <a:spcPct val="30000"/>
              </a:spcBef>
              <a:spcAft>
                <a:spcPct val="0"/>
              </a:spcAft>
              <a:defRPr/>
            </a:pPr>
            <a:endParaRPr lang="en-US" dirty="0"/>
          </a:p>
        </p:txBody>
      </p:sp>
    </p:spTree>
    <p:extLst>
      <p:ext uri="{BB962C8B-B14F-4D97-AF65-F5344CB8AC3E}">
        <p14:creationId xmlns:p14="http://schemas.microsoft.com/office/powerpoint/2010/main" val="6966880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1969, man has first</a:t>
            </a:r>
            <a:r>
              <a:rPr lang="en-US" baseline="0" dirty="0"/>
              <a:t> set foot on the moon, as you can see here on this picture sent around the world by NASA...</a:t>
            </a:r>
          </a:p>
          <a:p>
            <a:r>
              <a:rPr lang="en-US" baseline="0" dirty="0"/>
              <a:t>Or not? Maybe it was all just a “great moon-landing hoax”, as speculated on various conspiracy-theory websites on the internet?</a:t>
            </a:r>
          </a:p>
          <a:p>
            <a:r>
              <a:rPr lang="en-US" baseline="0" dirty="0"/>
              <a:t>One fascinating cryptographic question I want to study in my project is: “How can you prove that you are at a specific location?” </a:t>
            </a:r>
          </a:p>
          <a:p>
            <a:r>
              <a:rPr lang="en-US" baseline="0" dirty="0"/>
              <a:t>More about it later…</a:t>
            </a:r>
            <a:endParaRPr lang="en-US" dirty="0"/>
          </a:p>
        </p:txBody>
      </p:sp>
      <p:sp>
        <p:nvSpPr>
          <p:cNvPr id="4" name="Slide Number Placeholder 3"/>
          <p:cNvSpPr>
            <a:spLocks noGrp="1"/>
          </p:cNvSpPr>
          <p:nvPr>
            <p:ph type="sldNum" sz="quarter" idx="10"/>
          </p:nvPr>
        </p:nvSpPr>
        <p:spPr/>
        <p:txBody>
          <a:bodyPr/>
          <a:lstStyle/>
          <a:p>
            <a:pPr>
              <a:defRPr/>
            </a:pPr>
            <a:fld id="{EE3D567F-5167-4967-A8E5-D421B42FC653}" type="slidenum">
              <a:rPr lang="en-US" smtClean="0"/>
              <a:pPr>
                <a:defRPr/>
              </a:pPr>
              <a:t>2</a:t>
            </a:fld>
            <a:endParaRPr lang="en-US"/>
          </a:p>
        </p:txBody>
      </p:sp>
    </p:spTree>
    <p:extLst>
      <p:ext uri="{BB962C8B-B14F-4D97-AF65-F5344CB8AC3E}">
        <p14:creationId xmlns:p14="http://schemas.microsoft.com/office/powerpoint/2010/main" val="37200938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8DA5CC7-24D6-4E48-B980-3D2F16041E12}" type="slidenum">
              <a:rPr lang="en-US"/>
              <a:pPr/>
              <a:t>32</a:t>
            </a:fld>
            <a:endParaRPr lang="en-US"/>
          </a:p>
        </p:txBody>
      </p:sp>
      <p:sp>
        <p:nvSpPr>
          <p:cNvPr id="460802" name="Rectangle 2"/>
          <p:cNvSpPr>
            <a:spLocks noGrp="1" noRot="1" noChangeAspect="1" noChangeArrowheads="1" noTextEdit="1"/>
          </p:cNvSpPr>
          <p:nvPr>
            <p:ph type="sldImg"/>
          </p:nvPr>
        </p:nvSpPr>
        <p:spPr>
          <a:xfrm>
            <a:off x="141288" y="768350"/>
            <a:ext cx="6819900" cy="3836988"/>
          </a:xfrm>
          <a:ln/>
        </p:spPr>
      </p:sp>
      <p:sp>
        <p:nvSpPr>
          <p:cNvPr id="460803" name="Rectangle 3"/>
          <p:cNvSpPr>
            <a:spLocks noGrp="1" noChangeArrowheads="1"/>
          </p:cNvSpPr>
          <p:nvPr>
            <p:ph type="body" idx="1"/>
          </p:nvPr>
        </p:nvSpPr>
        <p:spPr/>
        <p:txBody>
          <a:bodyPr/>
          <a:lstStyle/>
          <a:p>
            <a:pPr defTabSz="990661" fontAlgn="base">
              <a:spcBef>
                <a:spcPct val="30000"/>
              </a:spcBef>
              <a:spcAft>
                <a:spcPct val="0"/>
              </a:spcAft>
              <a:defRPr/>
            </a:pPr>
            <a:endParaRPr lang="en-US" dirty="0"/>
          </a:p>
        </p:txBody>
      </p:sp>
    </p:spTree>
    <p:extLst>
      <p:ext uri="{BB962C8B-B14F-4D97-AF65-F5344CB8AC3E}">
        <p14:creationId xmlns:p14="http://schemas.microsoft.com/office/powerpoint/2010/main" val="17231335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8DA5CC7-24D6-4E48-B980-3D2F16041E12}" type="slidenum">
              <a:rPr lang="en-US"/>
              <a:pPr/>
              <a:t>33</a:t>
            </a:fld>
            <a:endParaRPr lang="en-US"/>
          </a:p>
        </p:txBody>
      </p:sp>
      <p:sp>
        <p:nvSpPr>
          <p:cNvPr id="460802" name="Rectangle 2"/>
          <p:cNvSpPr>
            <a:spLocks noGrp="1" noRot="1" noChangeAspect="1" noChangeArrowheads="1" noTextEdit="1"/>
          </p:cNvSpPr>
          <p:nvPr>
            <p:ph type="sldImg"/>
          </p:nvPr>
        </p:nvSpPr>
        <p:spPr>
          <a:xfrm>
            <a:off x="141288" y="768350"/>
            <a:ext cx="6819900" cy="3836988"/>
          </a:xfrm>
          <a:ln/>
        </p:spPr>
      </p:sp>
      <p:sp>
        <p:nvSpPr>
          <p:cNvPr id="460803" name="Rectangle 3"/>
          <p:cNvSpPr>
            <a:spLocks noGrp="1" noChangeArrowheads="1"/>
          </p:cNvSpPr>
          <p:nvPr>
            <p:ph type="body" idx="1"/>
          </p:nvPr>
        </p:nvSpPr>
        <p:spPr/>
        <p:txBody>
          <a:bodyPr/>
          <a:lstStyle/>
          <a:p>
            <a:pPr defTabSz="990661" fontAlgn="base">
              <a:spcBef>
                <a:spcPct val="30000"/>
              </a:spcBef>
              <a:spcAft>
                <a:spcPct val="0"/>
              </a:spcAft>
              <a:defRPr/>
            </a:pPr>
            <a:endParaRPr lang="en-US" dirty="0"/>
          </a:p>
        </p:txBody>
      </p:sp>
    </p:spTree>
    <p:extLst>
      <p:ext uri="{BB962C8B-B14F-4D97-AF65-F5344CB8AC3E}">
        <p14:creationId xmlns:p14="http://schemas.microsoft.com/office/powerpoint/2010/main" val="5267449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8DA5CC7-24D6-4E48-B980-3D2F16041E12}" type="slidenum">
              <a:rPr lang="en-US"/>
              <a:pPr/>
              <a:t>34</a:t>
            </a:fld>
            <a:endParaRPr lang="en-US"/>
          </a:p>
        </p:txBody>
      </p:sp>
      <p:sp>
        <p:nvSpPr>
          <p:cNvPr id="460802" name="Rectangle 2"/>
          <p:cNvSpPr>
            <a:spLocks noGrp="1" noRot="1" noChangeAspect="1" noChangeArrowheads="1" noTextEdit="1"/>
          </p:cNvSpPr>
          <p:nvPr>
            <p:ph type="sldImg"/>
          </p:nvPr>
        </p:nvSpPr>
        <p:spPr>
          <a:xfrm>
            <a:off x="141288" y="768350"/>
            <a:ext cx="6819900" cy="3836988"/>
          </a:xfrm>
          <a:ln/>
        </p:spPr>
      </p:sp>
      <p:sp>
        <p:nvSpPr>
          <p:cNvPr id="460803" name="Rectangle 3"/>
          <p:cNvSpPr>
            <a:spLocks noGrp="1" noChangeArrowheads="1"/>
          </p:cNvSpPr>
          <p:nvPr>
            <p:ph type="body" idx="1"/>
          </p:nvPr>
        </p:nvSpPr>
        <p:spPr/>
        <p:txBody>
          <a:bodyPr/>
          <a:lstStyle/>
          <a:p>
            <a:pPr defTabSz="990661" fontAlgn="base">
              <a:spcBef>
                <a:spcPct val="30000"/>
              </a:spcBef>
              <a:spcAft>
                <a:spcPct val="0"/>
              </a:spcAft>
              <a:defRPr/>
            </a:pPr>
            <a:endParaRPr lang="en-US" dirty="0"/>
          </a:p>
        </p:txBody>
      </p:sp>
    </p:spTree>
    <p:extLst>
      <p:ext uri="{BB962C8B-B14F-4D97-AF65-F5344CB8AC3E}">
        <p14:creationId xmlns:p14="http://schemas.microsoft.com/office/powerpoint/2010/main" val="10751178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8DA5CC7-24D6-4E48-B980-3D2F16041E12}" type="slidenum">
              <a:rPr lang="en-US"/>
              <a:pPr/>
              <a:t>35</a:t>
            </a:fld>
            <a:endParaRPr lang="en-US"/>
          </a:p>
        </p:txBody>
      </p:sp>
      <p:sp>
        <p:nvSpPr>
          <p:cNvPr id="460802" name="Rectangle 2"/>
          <p:cNvSpPr>
            <a:spLocks noGrp="1" noRot="1" noChangeAspect="1" noChangeArrowheads="1" noTextEdit="1"/>
          </p:cNvSpPr>
          <p:nvPr>
            <p:ph type="sldImg"/>
          </p:nvPr>
        </p:nvSpPr>
        <p:spPr>
          <a:xfrm>
            <a:off x="141288" y="768350"/>
            <a:ext cx="6819900" cy="3836988"/>
          </a:xfrm>
          <a:ln/>
        </p:spPr>
      </p:sp>
      <p:sp>
        <p:nvSpPr>
          <p:cNvPr id="460803" name="Rectangle 3"/>
          <p:cNvSpPr>
            <a:spLocks noGrp="1" noChangeArrowheads="1"/>
          </p:cNvSpPr>
          <p:nvPr>
            <p:ph type="body" idx="1"/>
          </p:nvPr>
        </p:nvSpPr>
        <p:spPr/>
        <p:txBody>
          <a:bodyPr/>
          <a:lstStyle/>
          <a:p>
            <a:pPr marL="0" marR="0" lvl="0" indent="0" algn="l" defTabSz="990661" rtl="0" eaLnBrk="1" fontAlgn="base" latinLnBrk="0" hangingPunct="1">
              <a:lnSpc>
                <a:spcPct val="100000"/>
              </a:lnSpc>
              <a:spcBef>
                <a:spcPct val="30000"/>
              </a:spcBef>
              <a:spcAft>
                <a:spcPct val="0"/>
              </a:spcAft>
              <a:buClrTx/>
              <a:buSzTx/>
              <a:buFontTx/>
              <a:buNone/>
              <a:tabLst/>
              <a:defRPr/>
            </a:pPr>
            <a:r>
              <a:rPr lang="en-US" dirty="0"/>
              <a:t>classical impossibility proof by </a:t>
            </a:r>
            <a:r>
              <a:rPr lang="de-CH" sz="1200" dirty="0">
                <a:solidFill>
                  <a:prstClr val="black"/>
                </a:solidFill>
                <a:cs typeface="Arial" charset="0"/>
              </a:rPr>
              <a:t>[</a:t>
            </a:r>
            <a:r>
              <a:rPr lang="en-US" sz="1200" dirty="0" err="1">
                <a:solidFill>
                  <a:prstClr val="black"/>
                </a:solidFill>
                <a:cs typeface="Arial" charset="0"/>
              </a:rPr>
              <a:t>Chandran</a:t>
            </a:r>
            <a:r>
              <a:rPr lang="en-US" sz="1200" dirty="0">
                <a:solidFill>
                  <a:prstClr val="black"/>
                </a:solidFill>
                <a:cs typeface="Arial" charset="0"/>
              </a:rPr>
              <a:t> </a:t>
            </a:r>
            <a:r>
              <a:rPr lang="en-US" sz="1200" dirty="0" err="1">
                <a:solidFill>
                  <a:prstClr val="black"/>
                </a:solidFill>
                <a:cs typeface="Arial" charset="0"/>
              </a:rPr>
              <a:t>Goyal</a:t>
            </a:r>
            <a:r>
              <a:rPr lang="en-US" sz="1200" dirty="0">
                <a:solidFill>
                  <a:prstClr val="black"/>
                </a:solidFill>
                <a:cs typeface="Arial" charset="0"/>
              </a:rPr>
              <a:t> Moriarty </a:t>
            </a:r>
            <a:r>
              <a:rPr lang="en-US" sz="1200" dirty="0" err="1">
                <a:solidFill>
                  <a:prstClr val="black"/>
                </a:solidFill>
                <a:cs typeface="Arial" charset="0"/>
              </a:rPr>
              <a:t>Ostrovsky</a:t>
            </a:r>
            <a:r>
              <a:rPr lang="en-US" sz="1200" dirty="0">
                <a:solidFill>
                  <a:prstClr val="black"/>
                </a:solidFill>
                <a:cs typeface="Arial" charset="0"/>
              </a:rPr>
              <a:t>:  CRYPTO </a:t>
            </a:r>
            <a:r>
              <a:rPr lang="fr-FR" sz="1200" dirty="0">
                <a:solidFill>
                  <a:prstClr val="black"/>
                </a:solidFill>
                <a:cs typeface="Arial" charset="0"/>
              </a:rPr>
              <a:t>’</a:t>
            </a:r>
            <a:r>
              <a:rPr lang="en-US" sz="1200" dirty="0">
                <a:solidFill>
                  <a:prstClr val="black"/>
                </a:solidFill>
                <a:cs typeface="Arial" charset="0"/>
              </a:rPr>
              <a:t>09]</a:t>
            </a:r>
          </a:p>
          <a:p>
            <a:pPr defTabSz="990661" fontAlgn="base">
              <a:spcBef>
                <a:spcPct val="30000"/>
              </a:spcBef>
              <a:spcAft>
                <a:spcPct val="0"/>
              </a:spcAft>
              <a:defRPr/>
            </a:pPr>
            <a:endParaRPr lang="en-US" dirty="0"/>
          </a:p>
        </p:txBody>
      </p:sp>
    </p:spTree>
    <p:extLst>
      <p:ext uri="{BB962C8B-B14F-4D97-AF65-F5344CB8AC3E}">
        <p14:creationId xmlns:p14="http://schemas.microsoft.com/office/powerpoint/2010/main" val="5783999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8DA5CC7-24D6-4E48-B980-3D2F16041E12}" type="slidenum">
              <a:rPr lang="en-US"/>
              <a:pPr/>
              <a:t>36</a:t>
            </a:fld>
            <a:endParaRPr lang="en-US"/>
          </a:p>
        </p:txBody>
      </p:sp>
      <p:sp>
        <p:nvSpPr>
          <p:cNvPr id="460802" name="Rectangle 2"/>
          <p:cNvSpPr>
            <a:spLocks noGrp="1" noRot="1" noChangeAspect="1" noChangeArrowheads="1" noTextEdit="1"/>
          </p:cNvSpPr>
          <p:nvPr>
            <p:ph type="sldImg"/>
          </p:nvPr>
        </p:nvSpPr>
        <p:spPr>
          <a:xfrm>
            <a:off x="141288" y="768350"/>
            <a:ext cx="6819900" cy="3836988"/>
          </a:xfrm>
          <a:ln/>
        </p:spPr>
      </p:sp>
      <p:sp>
        <p:nvSpPr>
          <p:cNvPr id="460803" name="Rectangle 3"/>
          <p:cNvSpPr>
            <a:spLocks noGrp="1" noChangeArrowheads="1"/>
          </p:cNvSpPr>
          <p:nvPr>
            <p:ph type="body" idx="1"/>
          </p:nvPr>
        </p:nvSpPr>
        <p:spPr/>
        <p:txBody>
          <a:bodyPr/>
          <a:lstStyle/>
          <a:p>
            <a:pPr defTabSz="990661" fontAlgn="base">
              <a:spcBef>
                <a:spcPct val="30000"/>
              </a:spcBef>
              <a:spcAft>
                <a:spcPct val="0"/>
              </a:spcAft>
              <a:defRPr/>
            </a:pPr>
            <a:endParaRPr lang="en-US" dirty="0"/>
          </a:p>
        </p:txBody>
      </p:sp>
    </p:spTree>
    <p:extLst>
      <p:ext uri="{BB962C8B-B14F-4D97-AF65-F5344CB8AC3E}">
        <p14:creationId xmlns:p14="http://schemas.microsoft.com/office/powerpoint/2010/main" val="10472331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8DA5CC7-24D6-4E48-B980-3D2F16041E12}" type="slidenum">
              <a:rPr lang="en-US"/>
              <a:pPr/>
              <a:t>37</a:t>
            </a:fld>
            <a:endParaRPr lang="en-US"/>
          </a:p>
        </p:txBody>
      </p:sp>
      <p:sp>
        <p:nvSpPr>
          <p:cNvPr id="460802" name="Rectangle 2"/>
          <p:cNvSpPr>
            <a:spLocks noGrp="1" noRot="1" noChangeAspect="1" noChangeArrowheads="1" noTextEdit="1"/>
          </p:cNvSpPr>
          <p:nvPr>
            <p:ph type="sldImg"/>
          </p:nvPr>
        </p:nvSpPr>
        <p:spPr>
          <a:xfrm>
            <a:off x="141288" y="768350"/>
            <a:ext cx="6819900" cy="3836988"/>
          </a:xfrm>
          <a:ln/>
        </p:spPr>
      </p:sp>
      <p:sp>
        <p:nvSpPr>
          <p:cNvPr id="460803" name="Rectangle 3"/>
          <p:cNvSpPr>
            <a:spLocks noGrp="1" noChangeArrowheads="1"/>
          </p:cNvSpPr>
          <p:nvPr>
            <p:ph type="body" idx="1"/>
          </p:nvPr>
        </p:nvSpPr>
        <p:spPr/>
        <p:txBody>
          <a:bodyPr/>
          <a:lstStyle/>
          <a:p>
            <a:pPr defTabSz="990661" fontAlgn="base">
              <a:spcBef>
                <a:spcPct val="30000"/>
              </a:spcBef>
              <a:spcAft>
                <a:spcPct val="0"/>
              </a:spcAft>
              <a:defRPr/>
            </a:pPr>
            <a:endParaRPr lang="en-US" dirty="0"/>
          </a:p>
        </p:txBody>
      </p:sp>
    </p:spTree>
    <p:extLst>
      <p:ext uri="{BB962C8B-B14F-4D97-AF65-F5344CB8AC3E}">
        <p14:creationId xmlns:p14="http://schemas.microsoft.com/office/powerpoint/2010/main" val="721862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8DA5CC7-24D6-4E48-B980-3D2F16041E12}" type="slidenum">
              <a:rPr lang="en-US"/>
              <a:pPr/>
              <a:t>38</a:t>
            </a:fld>
            <a:endParaRPr lang="en-US"/>
          </a:p>
        </p:txBody>
      </p:sp>
      <p:sp>
        <p:nvSpPr>
          <p:cNvPr id="460802" name="Rectangle 2"/>
          <p:cNvSpPr>
            <a:spLocks noGrp="1" noRot="1" noChangeAspect="1" noChangeArrowheads="1" noTextEdit="1"/>
          </p:cNvSpPr>
          <p:nvPr>
            <p:ph type="sldImg"/>
          </p:nvPr>
        </p:nvSpPr>
        <p:spPr>
          <a:xfrm>
            <a:off x="141288" y="768350"/>
            <a:ext cx="6819900" cy="3836988"/>
          </a:xfrm>
          <a:ln/>
        </p:spPr>
      </p:sp>
      <p:sp>
        <p:nvSpPr>
          <p:cNvPr id="460803" name="Rectangle 3"/>
          <p:cNvSpPr>
            <a:spLocks noGrp="1" noChangeArrowheads="1"/>
          </p:cNvSpPr>
          <p:nvPr>
            <p:ph type="body" idx="1"/>
          </p:nvPr>
        </p:nvSpPr>
        <p:spPr/>
        <p:txBody>
          <a:bodyPr/>
          <a:lstStyle/>
          <a:p>
            <a:pPr defTabSz="990661" fontAlgn="base">
              <a:spcBef>
                <a:spcPct val="30000"/>
              </a:spcBef>
              <a:spcAft>
                <a:spcPct val="0"/>
              </a:spcAft>
              <a:defRPr/>
            </a:pPr>
            <a:endParaRPr lang="en-US" dirty="0"/>
          </a:p>
        </p:txBody>
      </p:sp>
    </p:spTree>
    <p:extLst>
      <p:ext uri="{BB962C8B-B14F-4D97-AF65-F5344CB8AC3E}">
        <p14:creationId xmlns:p14="http://schemas.microsoft.com/office/powerpoint/2010/main" val="9606218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2936792-19C2-4404-847B-F48B87598B05}" type="slidenum">
              <a:rPr lang="en-US"/>
              <a:pPr/>
              <a:t>39</a:t>
            </a:fld>
            <a:endParaRPr lang="en-US"/>
          </a:p>
        </p:txBody>
      </p:sp>
      <p:sp>
        <p:nvSpPr>
          <p:cNvPr id="256002" name="Rectangle 2"/>
          <p:cNvSpPr>
            <a:spLocks noGrp="1" noRot="1" noChangeAspect="1" noChangeArrowheads="1" noTextEdit="1"/>
          </p:cNvSpPr>
          <p:nvPr>
            <p:ph type="sldImg"/>
          </p:nvPr>
        </p:nvSpPr>
        <p:spPr>
          <a:xfrm>
            <a:off x="141288" y="768350"/>
            <a:ext cx="6819900" cy="3836988"/>
          </a:xfrm>
          <a:ln/>
        </p:spPr>
      </p:sp>
      <p:sp>
        <p:nvSpPr>
          <p:cNvPr id="25600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893075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2936792-19C2-4404-847B-F48B87598B05}" type="slidenum">
              <a:rPr lang="en-US"/>
              <a:pPr/>
              <a:t>40</a:t>
            </a:fld>
            <a:endParaRPr lang="en-US"/>
          </a:p>
        </p:txBody>
      </p:sp>
      <p:sp>
        <p:nvSpPr>
          <p:cNvPr id="256002" name="Rectangle 2"/>
          <p:cNvSpPr>
            <a:spLocks noGrp="1" noRot="1" noChangeAspect="1" noChangeArrowheads="1" noTextEdit="1"/>
          </p:cNvSpPr>
          <p:nvPr>
            <p:ph type="sldImg"/>
          </p:nvPr>
        </p:nvSpPr>
        <p:spPr>
          <a:ln/>
        </p:spPr>
      </p:sp>
      <p:sp>
        <p:nvSpPr>
          <p:cNvPr id="25600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74198863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8DA5CC7-24D6-4E48-B980-3D2F16041E12}" type="slidenum">
              <a:rPr lang="en-US"/>
              <a:pPr/>
              <a:t>41</a:t>
            </a:fld>
            <a:endParaRPr lang="en-US"/>
          </a:p>
        </p:txBody>
      </p:sp>
      <p:sp>
        <p:nvSpPr>
          <p:cNvPr id="460802" name="Rectangle 2"/>
          <p:cNvSpPr>
            <a:spLocks noGrp="1" noRot="1" noChangeAspect="1" noChangeArrowheads="1" noTextEdit="1"/>
          </p:cNvSpPr>
          <p:nvPr>
            <p:ph type="sldImg"/>
          </p:nvPr>
        </p:nvSpPr>
        <p:spPr>
          <a:xfrm>
            <a:off x="141288" y="768350"/>
            <a:ext cx="6819900" cy="3836988"/>
          </a:xfrm>
          <a:ln/>
        </p:spPr>
      </p:sp>
      <p:sp>
        <p:nvSpPr>
          <p:cNvPr id="460803" name="Rectangle 3"/>
          <p:cNvSpPr>
            <a:spLocks noGrp="1" noChangeArrowheads="1"/>
          </p:cNvSpPr>
          <p:nvPr>
            <p:ph type="body" idx="1"/>
          </p:nvPr>
        </p:nvSpPr>
        <p:spPr/>
        <p:txBody>
          <a:bodyPr/>
          <a:lstStyle/>
          <a:p>
            <a:pPr defTabSz="990661" fontAlgn="base">
              <a:spcBef>
                <a:spcPct val="30000"/>
              </a:spcBef>
              <a:spcAft>
                <a:spcPct val="0"/>
              </a:spcAft>
              <a:defRPr/>
            </a:pPr>
            <a:endParaRPr lang="en-US" dirty="0"/>
          </a:p>
        </p:txBody>
      </p:sp>
    </p:spTree>
    <p:extLst>
      <p:ext uri="{BB962C8B-B14F-4D97-AF65-F5344CB8AC3E}">
        <p14:creationId xmlns:p14="http://schemas.microsoft.com/office/powerpoint/2010/main" val="16517329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288" y="768350"/>
            <a:ext cx="6819900" cy="38369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122273A-84D1-44AD-B2F4-5DC40384FCDA}" type="slidenum">
              <a:rPr lang="de-DE" smtClean="0"/>
              <a:pPr/>
              <a:t>3</a:t>
            </a:fld>
            <a:endParaRPr lang="de-DE"/>
          </a:p>
        </p:txBody>
      </p:sp>
    </p:spTree>
    <p:extLst>
      <p:ext uri="{BB962C8B-B14F-4D97-AF65-F5344CB8AC3E}">
        <p14:creationId xmlns:p14="http://schemas.microsoft.com/office/powerpoint/2010/main" val="160613158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L" dirty="0"/>
              <a:t>I’m maintaining a list of research results on my homepage</a:t>
            </a:r>
          </a:p>
        </p:txBody>
      </p:sp>
      <p:sp>
        <p:nvSpPr>
          <p:cNvPr id="4" name="Slide Number Placeholder 3"/>
          <p:cNvSpPr>
            <a:spLocks noGrp="1"/>
          </p:cNvSpPr>
          <p:nvPr>
            <p:ph type="sldNum" sz="quarter" idx="5"/>
          </p:nvPr>
        </p:nvSpPr>
        <p:spPr/>
        <p:txBody>
          <a:bodyPr/>
          <a:lstStyle/>
          <a:p>
            <a:fld id="{7122273A-84D1-44AD-B2F4-5DC40384FCDA}" type="slidenum">
              <a:rPr lang="de-DE" smtClean="0"/>
              <a:pPr/>
              <a:t>43</a:t>
            </a:fld>
            <a:endParaRPr lang="de-DE"/>
          </a:p>
        </p:txBody>
      </p:sp>
    </p:spTree>
    <p:extLst>
      <p:ext uri="{BB962C8B-B14F-4D97-AF65-F5344CB8AC3E}">
        <p14:creationId xmlns:p14="http://schemas.microsoft.com/office/powerpoint/2010/main" val="38125664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0AE733-F09D-0947-B436-F45E05208482}" type="slidenum">
              <a:rPr lang="en-US" smtClean="0"/>
              <a:t>47</a:t>
            </a:fld>
            <a:endParaRPr lang="en-US"/>
          </a:p>
        </p:txBody>
      </p:sp>
    </p:spTree>
    <p:extLst>
      <p:ext uri="{BB962C8B-B14F-4D97-AF65-F5344CB8AC3E}">
        <p14:creationId xmlns:p14="http://schemas.microsoft.com/office/powerpoint/2010/main" val="197806223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FE2B841-A70B-46F6-B82F-64EF9DA064F0}" type="slidenum">
              <a:rPr lang="en-US"/>
              <a:pPr/>
              <a:t>48</a:t>
            </a:fld>
            <a:endParaRPr lang="en-US"/>
          </a:p>
        </p:txBody>
      </p:sp>
      <p:sp>
        <p:nvSpPr>
          <p:cNvPr id="519170" name="Rectangle 2"/>
          <p:cNvSpPr>
            <a:spLocks noGrp="1" noRot="1" noChangeAspect="1" noChangeArrowheads="1" noTextEdit="1"/>
          </p:cNvSpPr>
          <p:nvPr>
            <p:ph type="sldImg"/>
          </p:nvPr>
        </p:nvSpPr>
        <p:spPr>
          <a:ln/>
        </p:spPr>
      </p:sp>
      <p:sp>
        <p:nvSpPr>
          <p:cNvPr id="51917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26075857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FE2B841-A70B-46F6-B82F-64EF9DA064F0}" type="slidenum">
              <a:rPr lang="en-US"/>
              <a:pPr/>
              <a:t>49</a:t>
            </a:fld>
            <a:endParaRPr lang="en-US"/>
          </a:p>
        </p:txBody>
      </p:sp>
      <p:sp>
        <p:nvSpPr>
          <p:cNvPr id="519170" name="Rectangle 2"/>
          <p:cNvSpPr>
            <a:spLocks noGrp="1" noRot="1" noChangeAspect="1" noChangeArrowheads="1" noTextEdit="1"/>
          </p:cNvSpPr>
          <p:nvPr>
            <p:ph type="sldImg"/>
          </p:nvPr>
        </p:nvSpPr>
        <p:spPr>
          <a:ln/>
        </p:spPr>
      </p:sp>
      <p:sp>
        <p:nvSpPr>
          <p:cNvPr id="519171" name="Rectangle 3"/>
          <p:cNvSpPr>
            <a:spLocks noGrp="1" noChangeArrowheads="1"/>
          </p:cNvSpPr>
          <p:nvPr>
            <p:ph type="body" idx="1"/>
          </p:nvPr>
        </p:nvSpPr>
        <p:spPr/>
        <p:txBody>
          <a:bodyPr/>
          <a:lstStyle/>
          <a:p>
            <a:r>
              <a:rPr lang="en-US" dirty="0"/>
              <a:t>picture: http://</a:t>
            </a:r>
            <a:r>
              <a:rPr lang="en-US" dirty="0" err="1"/>
              <a:t>link.springer.com</a:t>
            </a:r>
            <a:r>
              <a:rPr lang="en-US" dirty="0"/>
              <a:t>/</a:t>
            </a:r>
            <a:r>
              <a:rPr lang="en-US" dirty="0" err="1"/>
              <a:t>referenceworkentry</a:t>
            </a:r>
            <a:r>
              <a:rPr lang="en-US" dirty="0"/>
              <a:t>/10.1007%2F978-1-4419-5906-5_210/fulltext.html#Fig2_210</a:t>
            </a:r>
          </a:p>
          <a:p>
            <a:r>
              <a:rPr lang="en-US" dirty="0"/>
              <a:t>James H. Ellis, Clifford C. Cocks, Malcolm J. Williamson (from left to right)</a:t>
            </a:r>
          </a:p>
          <a:p>
            <a:endParaRPr lang="en-US" dirty="0"/>
          </a:p>
          <a:p>
            <a:r>
              <a:rPr lang="en-US" dirty="0"/>
              <a:t>Ralph</a:t>
            </a:r>
            <a:r>
              <a:rPr lang="en-US" baseline="0" dirty="0"/>
              <a:t> </a:t>
            </a:r>
            <a:r>
              <a:rPr lang="en-US" baseline="0" dirty="0" err="1"/>
              <a:t>Merkle</a:t>
            </a:r>
            <a:r>
              <a:rPr lang="en-US" baseline="0" dirty="0"/>
              <a:t>, Martin Hellman, Whitfield </a:t>
            </a:r>
            <a:r>
              <a:rPr lang="en-US" baseline="0" dirty="0" err="1"/>
              <a:t>Diffie</a:t>
            </a:r>
            <a:r>
              <a:rPr lang="en-US" baseline="0" dirty="0"/>
              <a:t>, (at Stanford) </a:t>
            </a:r>
          </a:p>
          <a:p>
            <a:r>
              <a:rPr lang="en-US" baseline="0" dirty="0"/>
              <a:t>and Ron </a:t>
            </a:r>
            <a:r>
              <a:rPr lang="en-US" baseline="0" dirty="0" err="1"/>
              <a:t>Rivest</a:t>
            </a:r>
            <a:r>
              <a:rPr lang="en-US" baseline="0" dirty="0"/>
              <a:t>, </a:t>
            </a:r>
            <a:r>
              <a:rPr lang="en-US" baseline="0" dirty="0" err="1"/>
              <a:t>Adi</a:t>
            </a:r>
            <a:r>
              <a:rPr lang="en-US" baseline="0" dirty="0"/>
              <a:t> Shamir, Leonard </a:t>
            </a:r>
            <a:r>
              <a:rPr lang="en-US" baseline="0" dirty="0" err="1"/>
              <a:t>Adleman</a:t>
            </a:r>
            <a:r>
              <a:rPr lang="en-US" baseline="0" dirty="0"/>
              <a:t> (at MIT)</a:t>
            </a:r>
            <a:endParaRPr lang="en-US" dirty="0"/>
          </a:p>
          <a:p>
            <a:endParaRPr lang="en-US" dirty="0"/>
          </a:p>
        </p:txBody>
      </p:sp>
    </p:spTree>
    <p:extLst>
      <p:ext uri="{BB962C8B-B14F-4D97-AF65-F5344CB8AC3E}">
        <p14:creationId xmlns:p14="http://schemas.microsoft.com/office/powerpoint/2010/main" val="174560359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8DA5CC7-24D6-4E48-B980-3D2F16041E12}" type="slidenum">
              <a:rPr lang="en-US"/>
              <a:pPr/>
              <a:t>50</a:t>
            </a:fld>
            <a:endParaRPr lang="en-US"/>
          </a:p>
        </p:txBody>
      </p:sp>
      <p:sp>
        <p:nvSpPr>
          <p:cNvPr id="460802" name="Rectangle 2"/>
          <p:cNvSpPr>
            <a:spLocks noGrp="1" noRot="1" noChangeAspect="1" noChangeArrowheads="1" noTextEdit="1"/>
          </p:cNvSpPr>
          <p:nvPr>
            <p:ph type="sldImg"/>
          </p:nvPr>
        </p:nvSpPr>
        <p:spPr>
          <a:ln/>
        </p:spPr>
      </p:sp>
      <p:sp>
        <p:nvSpPr>
          <p:cNvPr id="460803" name="Rectangle 3"/>
          <p:cNvSpPr>
            <a:spLocks noGrp="1" noChangeArrowheads="1"/>
          </p:cNvSpPr>
          <p:nvPr>
            <p:ph type="body" idx="1"/>
          </p:nvPr>
        </p:nvSpPr>
        <p:spPr/>
        <p:txBody>
          <a:bodyPr/>
          <a:lstStyle/>
          <a:p>
            <a:pPr defTabSz="990661" fontAlgn="base">
              <a:spcBef>
                <a:spcPct val="30000"/>
              </a:spcBef>
              <a:spcAft>
                <a:spcPct val="0"/>
              </a:spcAft>
              <a:defRPr/>
            </a:pPr>
            <a:endParaRPr lang="en-US" dirty="0"/>
          </a:p>
        </p:txBody>
      </p:sp>
    </p:spTree>
    <p:extLst>
      <p:ext uri="{BB962C8B-B14F-4D97-AF65-F5344CB8AC3E}">
        <p14:creationId xmlns:p14="http://schemas.microsoft.com/office/powerpoint/2010/main" val="425492197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8DA5CC7-24D6-4E48-B980-3D2F16041E12}" type="slidenum">
              <a:rPr lang="en-US"/>
              <a:pPr/>
              <a:t>51</a:t>
            </a:fld>
            <a:endParaRPr lang="en-US"/>
          </a:p>
        </p:txBody>
      </p:sp>
      <p:sp>
        <p:nvSpPr>
          <p:cNvPr id="460802" name="Rectangle 2"/>
          <p:cNvSpPr>
            <a:spLocks noGrp="1" noRot="1" noChangeAspect="1" noChangeArrowheads="1" noTextEdit="1"/>
          </p:cNvSpPr>
          <p:nvPr>
            <p:ph type="sldImg"/>
          </p:nvPr>
        </p:nvSpPr>
        <p:spPr>
          <a:ln/>
        </p:spPr>
      </p:sp>
      <p:sp>
        <p:nvSpPr>
          <p:cNvPr id="460803" name="Rectangle 3"/>
          <p:cNvSpPr>
            <a:spLocks noGrp="1" noChangeArrowheads="1"/>
          </p:cNvSpPr>
          <p:nvPr>
            <p:ph type="body" idx="1"/>
          </p:nvPr>
        </p:nvSpPr>
        <p:spPr/>
        <p:txBody>
          <a:bodyPr/>
          <a:lstStyle/>
          <a:p>
            <a:pPr defTabSz="990661" fontAlgn="base">
              <a:spcBef>
                <a:spcPct val="30000"/>
              </a:spcBef>
              <a:spcAft>
                <a:spcPct val="0"/>
              </a:spcAft>
              <a:defRPr/>
            </a:pPr>
            <a:endParaRPr lang="en-US" dirty="0"/>
          </a:p>
        </p:txBody>
      </p:sp>
    </p:spTree>
    <p:extLst>
      <p:ext uri="{BB962C8B-B14F-4D97-AF65-F5344CB8AC3E}">
        <p14:creationId xmlns:p14="http://schemas.microsoft.com/office/powerpoint/2010/main" val="372829428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2"/>
          <p:cNvSpPr>
            <a:spLocks noGrp="1" noRot="1" noChangeAspect="1" noChangeArrowheads="1" noTextEdit="1"/>
          </p:cNvSpPr>
          <p:nvPr>
            <p:ph type="sldImg"/>
          </p:nvPr>
        </p:nvSpPr>
        <p:spPr>
          <a:ln/>
        </p:spPr>
      </p:sp>
      <p:sp>
        <p:nvSpPr>
          <p:cNvPr id="34201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54483172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2"/>
          <p:cNvSpPr>
            <a:spLocks noGrp="1" noRot="1" noChangeAspect="1" noChangeArrowheads="1" noTextEdit="1"/>
          </p:cNvSpPr>
          <p:nvPr>
            <p:ph type="sldImg"/>
          </p:nvPr>
        </p:nvSpPr>
        <p:spPr>
          <a:ln/>
        </p:spPr>
      </p:sp>
      <p:sp>
        <p:nvSpPr>
          <p:cNvPr id="34201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21686992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2"/>
          <p:cNvSpPr>
            <a:spLocks noGrp="1" noRot="1" noChangeAspect="1" noChangeArrowheads="1" noTextEdit="1"/>
          </p:cNvSpPr>
          <p:nvPr>
            <p:ph type="sldImg"/>
          </p:nvPr>
        </p:nvSpPr>
        <p:spPr>
          <a:ln/>
        </p:spPr>
      </p:sp>
      <p:sp>
        <p:nvSpPr>
          <p:cNvPr id="34201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8255975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46F09BB-327D-3E45-812A-8EBF8898F19F}" type="slidenum">
              <a:rPr/>
              <a:pPr/>
              <a:t>4</a:t>
            </a:fld>
            <a:endParaRPr lang="en-US"/>
          </a:p>
        </p:txBody>
      </p:sp>
    </p:spTree>
    <p:extLst>
      <p:ext uri="{BB962C8B-B14F-4D97-AF65-F5344CB8AC3E}">
        <p14:creationId xmlns:p14="http://schemas.microsoft.com/office/powerpoint/2010/main" val="3465919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een</a:t>
            </a:r>
            <a:r>
              <a:rPr lang="en-US" dirty="0"/>
              <a:t> </a:t>
            </a:r>
            <a:r>
              <a:rPr lang="en-US" dirty="0" err="1"/>
              <a:t>systeem</a:t>
            </a:r>
            <a:r>
              <a:rPr lang="en-US" dirty="0"/>
              <a:t> van </a:t>
            </a:r>
            <a:r>
              <a:rPr lang="en-US" dirty="0" err="1"/>
              <a:t>versleuteling</a:t>
            </a:r>
            <a:r>
              <a:rPr lang="en-US" dirty="0"/>
              <a:t> </a:t>
            </a:r>
            <a:r>
              <a:rPr lang="en-US" dirty="0" err="1"/>
              <a:t>moet</a:t>
            </a:r>
            <a:r>
              <a:rPr lang="en-US" dirty="0"/>
              <a:t> even </a:t>
            </a:r>
            <a:r>
              <a:rPr lang="en-US" dirty="0" err="1"/>
              <a:t>veilig</a:t>
            </a:r>
            <a:r>
              <a:rPr lang="en-US" dirty="0"/>
              <a:t> </a:t>
            </a:r>
            <a:r>
              <a:rPr lang="en-US" dirty="0" err="1"/>
              <a:t>zijn</a:t>
            </a:r>
            <a:r>
              <a:rPr lang="en-US" dirty="0"/>
              <a:t>, </a:t>
            </a:r>
            <a:r>
              <a:rPr lang="en-US" dirty="0" err="1"/>
              <a:t>zelfs</a:t>
            </a:r>
            <a:r>
              <a:rPr lang="en-US" dirty="0"/>
              <a:t> </a:t>
            </a:r>
            <a:r>
              <a:rPr lang="en-US" dirty="0" err="1"/>
              <a:t>als</a:t>
            </a:r>
            <a:r>
              <a:rPr lang="en-US" dirty="0"/>
              <a:t> </a:t>
            </a:r>
            <a:r>
              <a:rPr lang="en-US" dirty="0" err="1"/>
              <a:t>alles</a:t>
            </a:r>
            <a:r>
              <a:rPr lang="en-US" dirty="0"/>
              <a:t> </a:t>
            </a:r>
            <a:r>
              <a:rPr lang="en-US" dirty="0" err="1"/>
              <a:t>behalve</a:t>
            </a:r>
            <a:r>
              <a:rPr lang="en-US" dirty="0"/>
              <a:t> de </a:t>
            </a:r>
            <a:r>
              <a:rPr lang="en-US" dirty="0" err="1"/>
              <a:t>sleutel</a:t>
            </a:r>
            <a:r>
              <a:rPr lang="en-US" dirty="0"/>
              <a:t> over het </a:t>
            </a:r>
            <a:r>
              <a:rPr lang="en-US" dirty="0" err="1"/>
              <a:t>systeem</a:t>
            </a:r>
            <a:r>
              <a:rPr lang="en-US" dirty="0"/>
              <a:t> </a:t>
            </a:r>
            <a:r>
              <a:rPr lang="en-US" dirty="0" err="1"/>
              <a:t>publiek</a:t>
            </a:r>
            <a:r>
              <a:rPr lang="en-US" dirty="0"/>
              <a:t> </a:t>
            </a:r>
            <a:r>
              <a:rPr lang="en-US" dirty="0" err="1"/>
              <a:t>bekend</a:t>
            </a:r>
            <a:r>
              <a:rPr lang="en-US" dirty="0"/>
              <a:t> is</a:t>
            </a:r>
          </a:p>
        </p:txBody>
      </p:sp>
      <p:sp>
        <p:nvSpPr>
          <p:cNvPr id="4" name="Slide Number Placeholder 3"/>
          <p:cNvSpPr>
            <a:spLocks noGrp="1"/>
          </p:cNvSpPr>
          <p:nvPr>
            <p:ph type="sldNum" sz="quarter" idx="10"/>
          </p:nvPr>
        </p:nvSpPr>
        <p:spPr/>
        <p:txBody>
          <a:bodyPr/>
          <a:lstStyle/>
          <a:p>
            <a:fld id="{646F09BB-327D-3E45-812A-8EBF8898F19F}" type="slidenum">
              <a:rPr/>
              <a:pPr/>
              <a:t>5</a:t>
            </a:fld>
            <a:endParaRPr lang="en-US"/>
          </a:p>
        </p:txBody>
      </p:sp>
    </p:spTree>
    <p:extLst>
      <p:ext uri="{BB962C8B-B14F-4D97-AF65-F5344CB8AC3E}">
        <p14:creationId xmlns:p14="http://schemas.microsoft.com/office/powerpoint/2010/main" val="31738850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fld id="{C40AE733-F09D-0947-B436-F45E05208482}" type="slidenum">
              <a:rPr lang="en-US" smtClean="0"/>
              <a:t>7</a:t>
            </a:fld>
            <a:endParaRPr lang="en-US"/>
          </a:p>
        </p:txBody>
      </p:sp>
    </p:spTree>
    <p:extLst>
      <p:ext uri="{BB962C8B-B14F-4D97-AF65-F5344CB8AC3E}">
        <p14:creationId xmlns:p14="http://schemas.microsoft.com/office/powerpoint/2010/main" val="33338140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FE2B841-A70B-46F6-B82F-64EF9DA064F0}" type="slidenum">
              <a:rPr lang="en-US"/>
              <a:pPr/>
              <a:t>8</a:t>
            </a:fld>
            <a:endParaRPr lang="en-US"/>
          </a:p>
        </p:txBody>
      </p:sp>
      <p:sp>
        <p:nvSpPr>
          <p:cNvPr id="519170" name="Rectangle 2"/>
          <p:cNvSpPr>
            <a:spLocks noGrp="1" noRot="1" noChangeAspect="1" noChangeArrowheads="1" noTextEdit="1"/>
          </p:cNvSpPr>
          <p:nvPr>
            <p:ph type="sldImg"/>
          </p:nvPr>
        </p:nvSpPr>
        <p:spPr>
          <a:xfrm>
            <a:off x="141288" y="768350"/>
            <a:ext cx="6819900" cy="3836988"/>
          </a:xfrm>
          <a:ln/>
        </p:spPr>
      </p:sp>
      <p:sp>
        <p:nvSpPr>
          <p:cNvPr id="519171" name="Rectangle 3"/>
          <p:cNvSpPr>
            <a:spLocks noGrp="1" noChangeArrowheads="1"/>
          </p:cNvSpPr>
          <p:nvPr>
            <p:ph type="body" idx="1"/>
          </p:nvPr>
        </p:nvSpPr>
        <p:spPr/>
        <p:txBody>
          <a:bodyPr/>
          <a:lstStyle/>
          <a:p>
            <a:r>
              <a:rPr lang="en-US" dirty="0"/>
              <a:t>quick</a:t>
            </a:r>
            <a:r>
              <a:rPr lang="en-US" baseline="0" dirty="0"/>
              <a:t> check: please raise your hand if you have NOT seen this function before.</a:t>
            </a:r>
          </a:p>
          <a:p>
            <a:r>
              <a:rPr lang="en-US" baseline="0" dirty="0"/>
              <a:t>Please raise your hand if you HAVE seen this function before.</a:t>
            </a:r>
          </a:p>
          <a:p>
            <a:r>
              <a:rPr lang="en-US" baseline="0" dirty="0"/>
              <a:t>Now raise your hand if you have not raised your hand yet. For the people raising their hand now: you should seriously double-check the logic “axiom of the excluded middle”, asserting that either you HAVE seen this function before, or that you have NOT.</a:t>
            </a:r>
            <a:endParaRPr lang="en-US" dirty="0"/>
          </a:p>
        </p:txBody>
      </p:sp>
    </p:spTree>
    <p:extLst>
      <p:ext uri="{BB962C8B-B14F-4D97-AF65-F5344CB8AC3E}">
        <p14:creationId xmlns:p14="http://schemas.microsoft.com/office/powerpoint/2010/main" val="10282589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FE2B841-A70B-46F6-B82F-64EF9DA064F0}" type="slidenum">
              <a:rPr lang="en-US"/>
              <a:pPr/>
              <a:t>9</a:t>
            </a:fld>
            <a:endParaRPr lang="en-US"/>
          </a:p>
        </p:txBody>
      </p:sp>
      <p:sp>
        <p:nvSpPr>
          <p:cNvPr id="519170" name="Rectangle 2"/>
          <p:cNvSpPr>
            <a:spLocks noGrp="1" noRot="1" noChangeAspect="1" noChangeArrowheads="1" noTextEdit="1"/>
          </p:cNvSpPr>
          <p:nvPr>
            <p:ph type="sldImg"/>
          </p:nvPr>
        </p:nvSpPr>
        <p:spPr>
          <a:ln/>
        </p:spPr>
      </p:sp>
      <p:sp>
        <p:nvSpPr>
          <p:cNvPr id="51917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2229108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FE2B841-A70B-46F6-B82F-64EF9DA064F0}" type="slidenum">
              <a:rPr lang="en-US"/>
              <a:pPr/>
              <a:t>10</a:t>
            </a:fld>
            <a:endParaRPr lang="en-US"/>
          </a:p>
        </p:txBody>
      </p:sp>
      <p:sp>
        <p:nvSpPr>
          <p:cNvPr id="519170" name="Rectangle 2"/>
          <p:cNvSpPr>
            <a:spLocks noGrp="1" noRot="1" noChangeAspect="1" noChangeArrowheads="1" noTextEdit="1"/>
          </p:cNvSpPr>
          <p:nvPr>
            <p:ph type="sldImg"/>
          </p:nvPr>
        </p:nvSpPr>
        <p:spPr>
          <a:ln/>
        </p:spPr>
      </p:sp>
      <p:sp>
        <p:nvSpPr>
          <p:cNvPr id="51917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3395868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64B90E-A0C7-F846-96D5-E3E3B4AF7A4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B5E3F60-60C3-0D49-A90E-7BDC8805937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5FBEFE1-187C-1F4A-8D70-512F94B61876}"/>
              </a:ext>
            </a:extLst>
          </p:cNvPr>
          <p:cNvSpPr>
            <a:spLocks noGrp="1"/>
          </p:cNvSpPr>
          <p:nvPr>
            <p:ph type="dt" sz="half" idx="10"/>
          </p:nvPr>
        </p:nvSpPr>
        <p:spPr/>
        <p:txBody>
          <a:bodyPr/>
          <a:lstStyle/>
          <a:p>
            <a:fld id="{A377C3E1-57A5-C340-A13B-3E9272F23537}" type="datetimeFigureOut">
              <a:rPr lang="en-US" smtClean="0"/>
              <a:t>6/25/21</a:t>
            </a:fld>
            <a:endParaRPr lang="en-US"/>
          </a:p>
        </p:txBody>
      </p:sp>
      <p:sp>
        <p:nvSpPr>
          <p:cNvPr id="5" name="Footer Placeholder 4">
            <a:extLst>
              <a:ext uri="{FF2B5EF4-FFF2-40B4-BE49-F238E27FC236}">
                <a16:creationId xmlns:a16="http://schemas.microsoft.com/office/drawing/2014/main" id="{D2F7833E-D4E0-BE48-9316-E893DA60E2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1264D46-B9C4-3B49-9B00-747C88986B53}"/>
              </a:ext>
            </a:extLst>
          </p:cNvPr>
          <p:cNvSpPr>
            <a:spLocks noGrp="1"/>
          </p:cNvSpPr>
          <p:nvPr>
            <p:ph type="sldNum" sz="quarter" idx="12"/>
          </p:nvPr>
        </p:nvSpPr>
        <p:spPr/>
        <p:txBody>
          <a:bodyPr/>
          <a:lstStyle/>
          <a:p>
            <a:fld id="{85DB606C-6B3B-C247-AD57-0F125C4EA72A}" type="slidenum">
              <a:rPr lang="en-US" smtClean="0"/>
              <a:t>‹#›</a:t>
            </a:fld>
            <a:endParaRPr lang="en-US"/>
          </a:p>
        </p:txBody>
      </p:sp>
    </p:spTree>
    <p:extLst>
      <p:ext uri="{BB962C8B-B14F-4D97-AF65-F5344CB8AC3E}">
        <p14:creationId xmlns:p14="http://schemas.microsoft.com/office/powerpoint/2010/main" val="19881323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2E4FE-CACC-C541-8F6E-E0D83A8C731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C5C4811-E70E-054A-99C9-C0D4263FBE4D}"/>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3035A7-6F38-0C49-9B5B-D1604918BD15}"/>
              </a:ext>
            </a:extLst>
          </p:cNvPr>
          <p:cNvSpPr>
            <a:spLocks noGrp="1"/>
          </p:cNvSpPr>
          <p:nvPr>
            <p:ph type="dt" sz="half" idx="10"/>
          </p:nvPr>
        </p:nvSpPr>
        <p:spPr/>
        <p:txBody>
          <a:bodyPr/>
          <a:lstStyle/>
          <a:p>
            <a:fld id="{A377C3E1-57A5-C340-A13B-3E9272F23537}" type="datetimeFigureOut">
              <a:rPr lang="en-US" smtClean="0"/>
              <a:t>6/25/21</a:t>
            </a:fld>
            <a:endParaRPr lang="en-US"/>
          </a:p>
        </p:txBody>
      </p:sp>
      <p:sp>
        <p:nvSpPr>
          <p:cNvPr id="5" name="Footer Placeholder 4">
            <a:extLst>
              <a:ext uri="{FF2B5EF4-FFF2-40B4-BE49-F238E27FC236}">
                <a16:creationId xmlns:a16="http://schemas.microsoft.com/office/drawing/2014/main" id="{60D3BE93-05BD-174B-B71E-345F111BF5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F785A8-CFF3-D64C-848F-D14D9387FECE}"/>
              </a:ext>
            </a:extLst>
          </p:cNvPr>
          <p:cNvSpPr>
            <a:spLocks noGrp="1"/>
          </p:cNvSpPr>
          <p:nvPr>
            <p:ph type="sldNum" sz="quarter" idx="12"/>
          </p:nvPr>
        </p:nvSpPr>
        <p:spPr/>
        <p:txBody>
          <a:bodyPr/>
          <a:lstStyle/>
          <a:p>
            <a:fld id="{85DB606C-6B3B-C247-AD57-0F125C4EA72A}" type="slidenum">
              <a:rPr lang="en-US" smtClean="0"/>
              <a:t>‹#›</a:t>
            </a:fld>
            <a:endParaRPr lang="en-US"/>
          </a:p>
        </p:txBody>
      </p:sp>
    </p:spTree>
    <p:extLst>
      <p:ext uri="{BB962C8B-B14F-4D97-AF65-F5344CB8AC3E}">
        <p14:creationId xmlns:p14="http://schemas.microsoft.com/office/powerpoint/2010/main" val="11055964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DC75975-A618-D44D-A13B-F8DEB2FC439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483C7FC-3D6E-CD4F-90F0-62623F052DDD}"/>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CD85C6-28A1-D542-BC5B-908FCAC846F1}"/>
              </a:ext>
            </a:extLst>
          </p:cNvPr>
          <p:cNvSpPr>
            <a:spLocks noGrp="1"/>
          </p:cNvSpPr>
          <p:nvPr>
            <p:ph type="dt" sz="half" idx="10"/>
          </p:nvPr>
        </p:nvSpPr>
        <p:spPr/>
        <p:txBody>
          <a:bodyPr/>
          <a:lstStyle/>
          <a:p>
            <a:fld id="{A377C3E1-57A5-C340-A13B-3E9272F23537}" type="datetimeFigureOut">
              <a:rPr lang="en-US" smtClean="0"/>
              <a:t>6/25/21</a:t>
            </a:fld>
            <a:endParaRPr lang="en-US"/>
          </a:p>
        </p:txBody>
      </p:sp>
      <p:sp>
        <p:nvSpPr>
          <p:cNvPr id="5" name="Footer Placeholder 4">
            <a:extLst>
              <a:ext uri="{FF2B5EF4-FFF2-40B4-BE49-F238E27FC236}">
                <a16:creationId xmlns:a16="http://schemas.microsoft.com/office/drawing/2014/main" id="{2385A322-DBFC-6140-AD28-29D13D489C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978889-2D65-2E45-95FC-03FA235E58D5}"/>
              </a:ext>
            </a:extLst>
          </p:cNvPr>
          <p:cNvSpPr>
            <a:spLocks noGrp="1"/>
          </p:cNvSpPr>
          <p:nvPr>
            <p:ph type="sldNum" sz="quarter" idx="12"/>
          </p:nvPr>
        </p:nvSpPr>
        <p:spPr/>
        <p:txBody>
          <a:bodyPr/>
          <a:lstStyle/>
          <a:p>
            <a:fld id="{85DB606C-6B3B-C247-AD57-0F125C4EA72A}" type="slidenum">
              <a:rPr lang="en-US" smtClean="0"/>
              <a:t>‹#›</a:t>
            </a:fld>
            <a:endParaRPr lang="en-US"/>
          </a:p>
        </p:txBody>
      </p:sp>
    </p:spTree>
    <p:extLst>
      <p:ext uri="{BB962C8B-B14F-4D97-AF65-F5344CB8AC3E}">
        <p14:creationId xmlns:p14="http://schemas.microsoft.com/office/powerpoint/2010/main" val="32606414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cSld name="Title and 4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7814"/>
            <a:ext cx="10972800" cy="1139825"/>
          </a:xfrm>
          <a:prstGeom prst="rect">
            <a:avLst/>
          </a:prstGeom>
        </p:spPr>
        <p:txBody>
          <a:bodyPr/>
          <a:lstStyle/>
          <a:p>
            <a:r>
              <a:rPr lang="en-US"/>
              <a:t>Click to edit Master title style</a:t>
            </a:r>
          </a:p>
        </p:txBody>
      </p:sp>
      <p:sp>
        <p:nvSpPr>
          <p:cNvPr id="3" name="Content Placeholder 2"/>
          <p:cNvSpPr>
            <a:spLocks noGrp="1"/>
          </p:cNvSpPr>
          <p:nvPr>
            <p:ph sz="quarter" idx="1"/>
          </p:nvPr>
        </p:nvSpPr>
        <p:spPr>
          <a:xfrm>
            <a:off x="609600" y="1600201"/>
            <a:ext cx="5384800" cy="21891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1"/>
            <a:ext cx="5384800" cy="21891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09600" y="3941763"/>
            <a:ext cx="5384800" cy="218916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3941763"/>
            <a:ext cx="5384800" cy="218916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468546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B972F7-C4EC-1149-8970-0D9E4F6FBD0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294D441-0676-2443-B20D-5363ABC9C08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A721C1-FA00-564E-BD71-ADF795849BD7}"/>
              </a:ext>
            </a:extLst>
          </p:cNvPr>
          <p:cNvSpPr>
            <a:spLocks noGrp="1"/>
          </p:cNvSpPr>
          <p:nvPr>
            <p:ph type="dt" sz="half" idx="10"/>
          </p:nvPr>
        </p:nvSpPr>
        <p:spPr/>
        <p:txBody>
          <a:bodyPr/>
          <a:lstStyle/>
          <a:p>
            <a:fld id="{A377C3E1-57A5-C340-A13B-3E9272F23537}" type="datetimeFigureOut">
              <a:rPr lang="en-US" smtClean="0"/>
              <a:t>6/25/21</a:t>
            </a:fld>
            <a:endParaRPr lang="en-US"/>
          </a:p>
        </p:txBody>
      </p:sp>
      <p:sp>
        <p:nvSpPr>
          <p:cNvPr id="5" name="Footer Placeholder 4">
            <a:extLst>
              <a:ext uri="{FF2B5EF4-FFF2-40B4-BE49-F238E27FC236}">
                <a16:creationId xmlns:a16="http://schemas.microsoft.com/office/drawing/2014/main" id="{D6FA096C-3E81-E249-BEF3-23A95763EC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DC86B7-A0A4-1949-9BA9-BFBCAE6C6606}"/>
              </a:ext>
            </a:extLst>
          </p:cNvPr>
          <p:cNvSpPr>
            <a:spLocks noGrp="1"/>
          </p:cNvSpPr>
          <p:nvPr>
            <p:ph type="sldNum" sz="quarter" idx="12"/>
          </p:nvPr>
        </p:nvSpPr>
        <p:spPr/>
        <p:txBody>
          <a:bodyPr/>
          <a:lstStyle/>
          <a:p>
            <a:fld id="{85DB606C-6B3B-C247-AD57-0F125C4EA72A}" type="slidenum">
              <a:rPr lang="en-US" smtClean="0"/>
              <a:t>‹#›</a:t>
            </a:fld>
            <a:endParaRPr lang="en-US"/>
          </a:p>
        </p:txBody>
      </p:sp>
    </p:spTree>
    <p:extLst>
      <p:ext uri="{BB962C8B-B14F-4D97-AF65-F5344CB8AC3E}">
        <p14:creationId xmlns:p14="http://schemas.microsoft.com/office/powerpoint/2010/main" val="1464411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EBE515-780E-3343-A2E0-EED149800E1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4C0DFFA-5962-164A-8805-3ED9C1A1186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6A00BB6-EA59-4F4B-8D67-09CF28F0C293}"/>
              </a:ext>
            </a:extLst>
          </p:cNvPr>
          <p:cNvSpPr>
            <a:spLocks noGrp="1"/>
          </p:cNvSpPr>
          <p:nvPr>
            <p:ph type="dt" sz="half" idx="10"/>
          </p:nvPr>
        </p:nvSpPr>
        <p:spPr/>
        <p:txBody>
          <a:bodyPr/>
          <a:lstStyle/>
          <a:p>
            <a:fld id="{A377C3E1-57A5-C340-A13B-3E9272F23537}" type="datetimeFigureOut">
              <a:rPr lang="en-US" smtClean="0"/>
              <a:t>6/25/21</a:t>
            </a:fld>
            <a:endParaRPr lang="en-US"/>
          </a:p>
        </p:txBody>
      </p:sp>
      <p:sp>
        <p:nvSpPr>
          <p:cNvPr id="5" name="Footer Placeholder 4">
            <a:extLst>
              <a:ext uri="{FF2B5EF4-FFF2-40B4-BE49-F238E27FC236}">
                <a16:creationId xmlns:a16="http://schemas.microsoft.com/office/drawing/2014/main" id="{19D699A6-8A0C-BD46-9465-1AC61C8A24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80AED4-DDCF-584A-A033-BD1502D910E7}"/>
              </a:ext>
            </a:extLst>
          </p:cNvPr>
          <p:cNvSpPr>
            <a:spLocks noGrp="1"/>
          </p:cNvSpPr>
          <p:nvPr>
            <p:ph type="sldNum" sz="quarter" idx="12"/>
          </p:nvPr>
        </p:nvSpPr>
        <p:spPr/>
        <p:txBody>
          <a:bodyPr/>
          <a:lstStyle/>
          <a:p>
            <a:fld id="{85DB606C-6B3B-C247-AD57-0F125C4EA72A}" type="slidenum">
              <a:rPr lang="en-US" smtClean="0"/>
              <a:t>‹#›</a:t>
            </a:fld>
            <a:endParaRPr lang="en-US"/>
          </a:p>
        </p:txBody>
      </p:sp>
    </p:spTree>
    <p:extLst>
      <p:ext uri="{BB962C8B-B14F-4D97-AF65-F5344CB8AC3E}">
        <p14:creationId xmlns:p14="http://schemas.microsoft.com/office/powerpoint/2010/main" val="30370090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CB5120-4082-F147-94FB-558F1D961AB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1E07CDC-C514-9F48-AF6F-E0FA2F28A32E}"/>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3F295F3-3261-2A43-982E-8158B033F5CF}"/>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1DEB538-3DDB-124E-86EF-A40EC7A12C44}"/>
              </a:ext>
            </a:extLst>
          </p:cNvPr>
          <p:cNvSpPr>
            <a:spLocks noGrp="1"/>
          </p:cNvSpPr>
          <p:nvPr>
            <p:ph type="dt" sz="half" idx="10"/>
          </p:nvPr>
        </p:nvSpPr>
        <p:spPr/>
        <p:txBody>
          <a:bodyPr/>
          <a:lstStyle/>
          <a:p>
            <a:fld id="{A377C3E1-57A5-C340-A13B-3E9272F23537}" type="datetimeFigureOut">
              <a:rPr lang="en-US" smtClean="0"/>
              <a:t>6/25/21</a:t>
            </a:fld>
            <a:endParaRPr lang="en-US"/>
          </a:p>
        </p:txBody>
      </p:sp>
      <p:sp>
        <p:nvSpPr>
          <p:cNvPr id="6" name="Footer Placeholder 5">
            <a:extLst>
              <a:ext uri="{FF2B5EF4-FFF2-40B4-BE49-F238E27FC236}">
                <a16:creationId xmlns:a16="http://schemas.microsoft.com/office/drawing/2014/main" id="{2494B25E-D01E-1848-BA05-09F2516799D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94BE447-AFAC-E744-A97E-047E62A43E48}"/>
              </a:ext>
            </a:extLst>
          </p:cNvPr>
          <p:cNvSpPr>
            <a:spLocks noGrp="1"/>
          </p:cNvSpPr>
          <p:nvPr>
            <p:ph type="sldNum" sz="quarter" idx="12"/>
          </p:nvPr>
        </p:nvSpPr>
        <p:spPr/>
        <p:txBody>
          <a:bodyPr/>
          <a:lstStyle/>
          <a:p>
            <a:fld id="{85DB606C-6B3B-C247-AD57-0F125C4EA72A}" type="slidenum">
              <a:rPr lang="en-US" smtClean="0"/>
              <a:t>‹#›</a:t>
            </a:fld>
            <a:endParaRPr lang="en-US"/>
          </a:p>
        </p:txBody>
      </p:sp>
    </p:spTree>
    <p:extLst>
      <p:ext uri="{BB962C8B-B14F-4D97-AF65-F5344CB8AC3E}">
        <p14:creationId xmlns:p14="http://schemas.microsoft.com/office/powerpoint/2010/main" val="38497551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1581AB-C306-A14F-A5EE-98C98416DCD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146BA4A-8CF9-5640-91F3-351C271753A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DDE226FC-9278-1B4E-9548-6A6DF7F7C1FF}"/>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63DB7AC-501A-9148-94D8-8E75FADA9F1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7A1124F-BEE2-C947-8124-6D658C1E183B}"/>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9AA651A-FA9F-A049-B60B-0A2C02A06AA1}"/>
              </a:ext>
            </a:extLst>
          </p:cNvPr>
          <p:cNvSpPr>
            <a:spLocks noGrp="1"/>
          </p:cNvSpPr>
          <p:nvPr>
            <p:ph type="dt" sz="half" idx="10"/>
          </p:nvPr>
        </p:nvSpPr>
        <p:spPr/>
        <p:txBody>
          <a:bodyPr/>
          <a:lstStyle/>
          <a:p>
            <a:fld id="{A377C3E1-57A5-C340-A13B-3E9272F23537}" type="datetimeFigureOut">
              <a:rPr lang="en-US" smtClean="0"/>
              <a:t>6/25/21</a:t>
            </a:fld>
            <a:endParaRPr lang="en-US"/>
          </a:p>
        </p:txBody>
      </p:sp>
      <p:sp>
        <p:nvSpPr>
          <p:cNvPr id="8" name="Footer Placeholder 7">
            <a:extLst>
              <a:ext uri="{FF2B5EF4-FFF2-40B4-BE49-F238E27FC236}">
                <a16:creationId xmlns:a16="http://schemas.microsoft.com/office/drawing/2014/main" id="{4B60871B-F9F1-7946-A549-FA84ACBD67D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5BC85F9-DA79-B44E-89BD-B32259FF6204}"/>
              </a:ext>
            </a:extLst>
          </p:cNvPr>
          <p:cNvSpPr>
            <a:spLocks noGrp="1"/>
          </p:cNvSpPr>
          <p:nvPr>
            <p:ph type="sldNum" sz="quarter" idx="12"/>
          </p:nvPr>
        </p:nvSpPr>
        <p:spPr/>
        <p:txBody>
          <a:bodyPr/>
          <a:lstStyle/>
          <a:p>
            <a:fld id="{85DB606C-6B3B-C247-AD57-0F125C4EA72A}" type="slidenum">
              <a:rPr lang="en-US" smtClean="0"/>
              <a:t>‹#›</a:t>
            </a:fld>
            <a:endParaRPr lang="en-US"/>
          </a:p>
        </p:txBody>
      </p:sp>
    </p:spTree>
    <p:extLst>
      <p:ext uri="{BB962C8B-B14F-4D97-AF65-F5344CB8AC3E}">
        <p14:creationId xmlns:p14="http://schemas.microsoft.com/office/powerpoint/2010/main" val="36960578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676879-E4E9-934B-8B4A-E05849F1605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FB157FA-ABB1-CD4D-8F3F-4AF764123EEE}"/>
              </a:ext>
            </a:extLst>
          </p:cNvPr>
          <p:cNvSpPr>
            <a:spLocks noGrp="1"/>
          </p:cNvSpPr>
          <p:nvPr>
            <p:ph type="dt" sz="half" idx="10"/>
          </p:nvPr>
        </p:nvSpPr>
        <p:spPr/>
        <p:txBody>
          <a:bodyPr/>
          <a:lstStyle/>
          <a:p>
            <a:fld id="{A377C3E1-57A5-C340-A13B-3E9272F23537}" type="datetimeFigureOut">
              <a:rPr lang="en-US" smtClean="0"/>
              <a:t>6/25/21</a:t>
            </a:fld>
            <a:endParaRPr lang="en-US"/>
          </a:p>
        </p:txBody>
      </p:sp>
      <p:sp>
        <p:nvSpPr>
          <p:cNvPr id="4" name="Footer Placeholder 3">
            <a:extLst>
              <a:ext uri="{FF2B5EF4-FFF2-40B4-BE49-F238E27FC236}">
                <a16:creationId xmlns:a16="http://schemas.microsoft.com/office/drawing/2014/main" id="{A7E42794-7DCD-0F42-9209-CA075179064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68DEBC7-CF64-2D4C-978A-49A4719D22B6}"/>
              </a:ext>
            </a:extLst>
          </p:cNvPr>
          <p:cNvSpPr>
            <a:spLocks noGrp="1"/>
          </p:cNvSpPr>
          <p:nvPr>
            <p:ph type="sldNum" sz="quarter" idx="12"/>
          </p:nvPr>
        </p:nvSpPr>
        <p:spPr/>
        <p:txBody>
          <a:bodyPr/>
          <a:lstStyle/>
          <a:p>
            <a:fld id="{85DB606C-6B3B-C247-AD57-0F125C4EA72A}" type="slidenum">
              <a:rPr lang="en-US" smtClean="0"/>
              <a:t>‹#›</a:t>
            </a:fld>
            <a:endParaRPr lang="en-US"/>
          </a:p>
        </p:txBody>
      </p:sp>
    </p:spTree>
    <p:extLst>
      <p:ext uri="{BB962C8B-B14F-4D97-AF65-F5344CB8AC3E}">
        <p14:creationId xmlns:p14="http://schemas.microsoft.com/office/powerpoint/2010/main" val="2328576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EF1086A-3675-AE4D-BEB0-1D2E14D9CE11}"/>
              </a:ext>
            </a:extLst>
          </p:cNvPr>
          <p:cNvSpPr>
            <a:spLocks noGrp="1"/>
          </p:cNvSpPr>
          <p:nvPr>
            <p:ph type="dt" sz="half" idx="10"/>
          </p:nvPr>
        </p:nvSpPr>
        <p:spPr/>
        <p:txBody>
          <a:bodyPr/>
          <a:lstStyle/>
          <a:p>
            <a:fld id="{A377C3E1-57A5-C340-A13B-3E9272F23537}" type="datetimeFigureOut">
              <a:rPr lang="en-US" smtClean="0"/>
              <a:t>6/25/21</a:t>
            </a:fld>
            <a:endParaRPr lang="en-US"/>
          </a:p>
        </p:txBody>
      </p:sp>
      <p:sp>
        <p:nvSpPr>
          <p:cNvPr id="3" name="Footer Placeholder 2">
            <a:extLst>
              <a:ext uri="{FF2B5EF4-FFF2-40B4-BE49-F238E27FC236}">
                <a16:creationId xmlns:a16="http://schemas.microsoft.com/office/drawing/2014/main" id="{79098B4C-A4BC-B546-B224-B54B8797ECF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A6D922A-EE45-F142-993D-E809B995EBFB}"/>
              </a:ext>
            </a:extLst>
          </p:cNvPr>
          <p:cNvSpPr>
            <a:spLocks noGrp="1"/>
          </p:cNvSpPr>
          <p:nvPr>
            <p:ph type="sldNum" sz="quarter" idx="12"/>
          </p:nvPr>
        </p:nvSpPr>
        <p:spPr/>
        <p:txBody>
          <a:bodyPr/>
          <a:lstStyle/>
          <a:p>
            <a:fld id="{85DB606C-6B3B-C247-AD57-0F125C4EA72A}" type="slidenum">
              <a:rPr lang="en-US" smtClean="0"/>
              <a:t>‹#›</a:t>
            </a:fld>
            <a:endParaRPr lang="en-US"/>
          </a:p>
        </p:txBody>
      </p:sp>
    </p:spTree>
    <p:extLst>
      <p:ext uri="{BB962C8B-B14F-4D97-AF65-F5344CB8AC3E}">
        <p14:creationId xmlns:p14="http://schemas.microsoft.com/office/powerpoint/2010/main" val="34863777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FEA968-5495-8E4D-BF75-8439D32A49F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7B536E1-FBA5-B245-9D66-475EA650617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09A0FF6-72F9-434E-AE4B-0A12B4E51F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ABFDA1D-E304-1849-BF24-A67E1EABED05}"/>
              </a:ext>
            </a:extLst>
          </p:cNvPr>
          <p:cNvSpPr>
            <a:spLocks noGrp="1"/>
          </p:cNvSpPr>
          <p:nvPr>
            <p:ph type="dt" sz="half" idx="10"/>
          </p:nvPr>
        </p:nvSpPr>
        <p:spPr/>
        <p:txBody>
          <a:bodyPr/>
          <a:lstStyle/>
          <a:p>
            <a:fld id="{A377C3E1-57A5-C340-A13B-3E9272F23537}" type="datetimeFigureOut">
              <a:rPr lang="en-US" smtClean="0"/>
              <a:t>6/25/21</a:t>
            </a:fld>
            <a:endParaRPr lang="en-US"/>
          </a:p>
        </p:txBody>
      </p:sp>
      <p:sp>
        <p:nvSpPr>
          <p:cNvPr id="6" name="Footer Placeholder 5">
            <a:extLst>
              <a:ext uri="{FF2B5EF4-FFF2-40B4-BE49-F238E27FC236}">
                <a16:creationId xmlns:a16="http://schemas.microsoft.com/office/drawing/2014/main" id="{F273698D-9A5C-3A4B-916B-CB93563F2C0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E2888A0-9850-4F46-A436-FF2C5510819D}"/>
              </a:ext>
            </a:extLst>
          </p:cNvPr>
          <p:cNvSpPr>
            <a:spLocks noGrp="1"/>
          </p:cNvSpPr>
          <p:nvPr>
            <p:ph type="sldNum" sz="quarter" idx="12"/>
          </p:nvPr>
        </p:nvSpPr>
        <p:spPr/>
        <p:txBody>
          <a:bodyPr/>
          <a:lstStyle/>
          <a:p>
            <a:fld id="{85DB606C-6B3B-C247-AD57-0F125C4EA72A}" type="slidenum">
              <a:rPr lang="en-US" smtClean="0"/>
              <a:t>‹#›</a:t>
            </a:fld>
            <a:endParaRPr lang="en-US"/>
          </a:p>
        </p:txBody>
      </p:sp>
    </p:spTree>
    <p:extLst>
      <p:ext uri="{BB962C8B-B14F-4D97-AF65-F5344CB8AC3E}">
        <p14:creationId xmlns:p14="http://schemas.microsoft.com/office/powerpoint/2010/main" val="17904939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01CD05-FC27-B147-8D19-5BD87599BEC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CB7B0C7-97AB-4844-A8CF-ADCE410298A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2EA584A-7033-C341-90E5-43E84D1F8BC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CE3AC7F-627E-CF40-B11F-41610F283D6C}"/>
              </a:ext>
            </a:extLst>
          </p:cNvPr>
          <p:cNvSpPr>
            <a:spLocks noGrp="1"/>
          </p:cNvSpPr>
          <p:nvPr>
            <p:ph type="dt" sz="half" idx="10"/>
          </p:nvPr>
        </p:nvSpPr>
        <p:spPr/>
        <p:txBody>
          <a:bodyPr/>
          <a:lstStyle/>
          <a:p>
            <a:fld id="{A377C3E1-57A5-C340-A13B-3E9272F23537}" type="datetimeFigureOut">
              <a:rPr lang="en-US" smtClean="0"/>
              <a:t>6/25/21</a:t>
            </a:fld>
            <a:endParaRPr lang="en-US"/>
          </a:p>
        </p:txBody>
      </p:sp>
      <p:sp>
        <p:nvSpPr>
          <p:cNvPr id="6" name="Footer Placeholder 5">
            <a:extLst>
              <a:ext uri="{FF2B5EF4-FFF2-40B4-BE49-F238E27FC236}">
                <a16:creationId xmlns:a16="http://schemas.microsoft.com/office/drawing/2014/main" id="{F006FF51-A8B0-C24D-828A-7C1F242625E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118DC1-77DA-4347-B6FA-9DC2ADBA1D1B}"/>
              </a:ext>
            </a:extLst>
          </p:cNvPr>
          <p:cNvSpPr>
            <a:spLocks noGrp="1"/>
          </p:cNvSpPr>
          <p:nvPr>
            <p:ph type="sldNum" sz="quarter" idx="12"/>
          </p:nvPr>
        </p:nvSpPr>
        <p:spPr/>
        <p:txBody>
          <a:bodyPr/>
          <a:lstStyle/>
          <a:p>
            <a:fld id="{85DB606C-6B3B-C247-AD57-0F125C4EA72A}" type="slidenum">
              <a:rPr lang="en-US" smtClean="0"/>
              <a:t>‹#›</a:t>
            </a:fld>
            <a:endParaRPr lang="en-US"/>
          </a:p>
        </p:txBody>
      </p:sp>
    </p:spTree>
    <p:extLst>
      <p:ext uri="{BB962C8B-B14F-4D97-AF65-F5344CB8AC3E}">
        <p14:creationId xmlns:p14="http://schemas.microsoft.com/office/powerpoint/2010/main" val="27303677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DFA30DD-129C-3F43-A779-6F370C56A15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743026B-113E-AA4D-BFFF-BAC92462DBB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A3244F-9ED4-544C-B199-89E15C3FED0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77C3E1-57A5-C340-A13B-3E9272F23537}" type="datetimeFigureOut">
              <a:rPr lang="en-US" smtClean="0"/>
              <a:t>6/25/21</a:t>
            </a:fld>
            <a:endParaRPr lang="en-US"/>
          </a:p>
        </p:txBody>
      </p:sp>
      <p:sp>
        <p:nvSpPr>
          <p:cNvPr id="5" name="Footer Placeholder 4">
            <a:extLst>
              <a:ext uri="{FF2B5EF4-FFF2-40B4-BE49-F238E27FC236}">
                <a16:creationId xmlns:a16="http://schemas.microsoft.com/office/drawing/2014/main" id="{C0E6EC6C-2ACE-C44E-A58D-6CC4188FEB5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FA67146-9581-DE4F-8521-CDD83223AD7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5DB606C-6B3B-C247-AD57-0F125C4EA72A}" type="slidenum">
              <a:rPr lang="en-US" smtClean="0"/>
              <a:t>‹#›</a:t>
            </a:fld>
            <a:endParaRPr lang="en-US"/>
          </a:p>
        </p:txBody>
      </p:sp>
    </p:spTree>
    <p:extLst>
      <p:ext uri="{BB962C8B-B14F-4D97-AF65-F5344CB8AC3E}">
        <p14:creationId xmlns:p14="http://schemas.microsoft.com/office/powerpoint/2010/main" val="8479671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hyperlink" Target="https://staff.science.uva.nl/c.schaffner/" TargetMode="External"/><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3" Type="http://schemas.openxmlformats.org/officeDocument/2006/relationships/image" Target="../media/image22.wmf"/><Relationship Id="rId7"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2.wmf"/><Relationship Id="rId7"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hyperlink" Target="http://en.wikipedia.org/wiki/Message_authentication_code" TargetMode="External"/><Relationship Id="rId5" Type="http://schemas.openxmlformats.org/officeDocument/2006/relationships/hyperlink" Target="http://en.wikipedia.org/wiki/Advanced_Encryption_Standard" TargetMode="External"/><Relationship Id="rId10" Type="http://schemas.openxmlformats.org/officeDocument/2006/relationships/image" Target="../media/image26.png"/><Relationship Id="rId4" Type="http://schemas.openxmlformats.org/officeDocument/2006/relationships/hyperlink" Target="https://cryptosmith.com/2008/05/31/stream-reuse/" TargetMode="External"/><Relationship Id="rId9"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wmf"/><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490.png"/><Relationship Id="rId2" Type="http://schemas.openxmlformats.org/officeDocument/2006/relationships/image" Target="../media/image27.w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tags" Target="../tags/tag3.xml"/><Relationship Id="rId7" Type="http://schemas.openxmlformats.org/officeDocument/2006/relationships/image" Target="../media/image28.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27.wmf"/><Relationship Id="rId5" Type="http://schemas.openxmlformats.org/officeDocument/2006/relationships/slideLayout" Target="../slideLayouts/slideLayout2.xml"/><Relationship Id="rId4" Type="http://schemas.openxmlformats.org/officeDocument/2006/relationships/tags" Target="../tags/tag4.xml"/></Relationships>
</file>

<file path=ppt/slides/_rels/slide1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tags" Target="../tags/tag7.xml"/><Relationship Id="rId7" Type="http://schemas.openxmlformats.org/officeDocument/2006/relationships/image" Target="../media/image27.wmf"/><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image" Target="../media/image28.png"/><Relationship Id="rId5" Type="http://schemas.openxmlformats.org/officeDocument/2006/relationships/slideLayout" Target="../slideLayouts/slideLayout2.xml"/><Relationship Id="rId10" Type="http://schemas.openxmlformats.org/officeDocument/2006/relationships/image" Target="../media/image29.png"/><Relationship Id="rId4" Type="http://schemas.openxmlformats.org/officeDocument/2006/relationships/tags" Target="../tags/tag8.xml"/><Relationship Id="rId9" Type="http://schemas.openxmlformats.org/officeDocument/2006/relationships/image" Target="../media/image23.png"/></Relationships>
</file>

<file path=ppt/slides/_rels/slide16.xml.rels><?xml version="1.0" encoding="UTF-8" standalone="yes"?>
<Relationships xmlns="http://schemas.openxmlformats.org/package/2006/relationships"><Relationship Id="rId8" Type="http://schemas.openxmlformats.org/officeDocument/2006/relationships/image" Target="../media/image27.wmf"/><Relationship Id="rId3" Type="http://schemas.openxmlformats.org/officeDocument/2006/relationships/tags" Target="../tags/tag11.xml"/><Relationship Id="rId7" Type="http://schemas.openxmlformats.org/officeDocument/2006/relationships/image" Target="../media/image29.png"/><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image" Target="../media/image28.png"/><Relationship Id="rId5" Type="http://schemas.openxmlformats.org/officeDocument/2006/relationships/slideLayout" Target="../slideLayouts/slideLayout2.xml"/><Relationship Id="rId10" Type="http://schemas.openxmlformats.org/officeDocument/2006/relationships/image" Target="../media/image23.png"/><Relationship Id="rId4" Type="http://schemas.openxmlformats.org/officeDocument/2006/relationships/tags" Target="../tags/tag12.xml"/><Relationship Id="rId9" Type="http://schemas.openxmlformats.org/officeDocument/2006/relationships/image" Target="../media/image26.png"/></Relationships>
</file>

<file path=ppt/slides/_rels/slide17.xml.rels><?xml version="1.0" encoding="UTF-8" standalone="yes"?>
<Relationships xmlns="http://schemas.openxmlformats.org/package/2006/relationships"><Relationship Id="rId8" Type="http://schemas.openxmlformats.org/officeDocument/2006/relationships/tags" Target="../tags/tag20.xml"/><Relationship Id="rId13" Type="http://schemas.openxmlformats.org/officeDocument/2006/relationships/image" Target="../media/image27.wmf"/><Relationship Id="rId3" Type="http://schemas.openxmlformats.org/officeDocument/2006/relationships/tags" Target="../tags/tag15.xml"/><Relationship Id="rId7" Type="http://schemas.openxmlformats.org/officeDocument/2006/relationships/tags" Target="../tags/tag19.xml"/><Relationship Id="rId12" Type="http://schemas.openxmlformats.org/officeDocument/2006/relationships/image" Target="../media/image29.png"/><Relationship Id="rId2" Type="http://schemas.openxmlformats.org/officeDocument/2006/relationships/tags" Target="../tags/tag14.xml"/><Relationship Id="rId16" Type="http://schemas.openxmlformats.org/officeDocument/2006/relationships/image" Target="../media/image32.png"/><Relationship Id="rId1" Type="http://schemas.openxmlformats.org/officeDocument/2006/relationships/tags" Target="../tags/tag13.xml"/><Relationship Id="rId6" Type="http://schemas.openxmlformats.org/officeDocument/2006/relationships/tags" Target="../tags/tag18.xml"/><Relationship Id="rId11" Type="http://schemas.openxmlformats.org/officeDocument/2006/relationships/image" Target="../media/image28.png"/><Relationship Id="rId5" Type="http://schemas.openxmlformats.org/officeDocument/2006/relationships/tags" Target="../tags/tag17.xml"/><Relationship Id="rId15" Type="http://schemas.openxmlformats.org/officeDocument/2006/relationships/image" Target="../media/image31.png"/><Relationship Id="rId10" Type="http://schemas.openxmlformats.org/officeDocument/2006/relationships/slideLayout" Target="../slideLayouts/slideLayout2.xml"/><Relationship Id="rId4" Type="http://schemas.openxmlformats.org/officeDocument/2006/relationships/tags" Target="../tags/tag16.xml"/><Relationship Id="rId9" Type="http://schemas.openxmlformats.org/officeDocument/2006/relationships/tags" Target="../tags/tag21.xml"/><Relationship Id="rId1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3.png"/><Relationship Id="rId4" Type="http://schemas.openxmlformats.org/officeDocument/2006/relationships/notesSlide" Target="../notesSlides/notesSlide11.xml"/></Relationships>
</file>

<file path=ppt/slides/_rels/slide1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tags" Target="../tags/tag24.xml"/><Relationship Id="rId7" Type="http://schemas.openxmlformats.org/officeDocument/2006/relationships/image" Target="../media/image27.wmf"/><Relationship Id="rId12" Type="http://schemas.openxmlformats.org/officeDocument/2006/relationships/image" Target="../media/image32.png"/><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slideLayout" Target="../slideLayouts/slideLayout2.xml"/><Relationship Id="rId11" Type="http://schemas.openxmlformats.org/officeDocument/2006/relationships/image" Target="../media/image29.png"/><Relationship Id="rId5" Type="http://schemas.openxmlformats.org/officeDocument/2006/relationships/tags" Target="../tags/tag26.xml"/><Relationship Id="rId10" Type="http://schemas.openxmlformats.org/officeDocument/2006/relationships/image" Target="../media/image28.png"/><Relationship Id="rId4" Type="http://schemas.openxmlformats.org/officeDocument/2006/relationships/tags" Target="../tags/tag25.xml"/><Relationship Id="rId9"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hyperlink" Target="http://www.unmuseum.org/moonhoax.htm" TargetMode="External"/><Relationship Id="rId5" Type="http://schemas.openxmlformats.org/officeDocument/2006/relationships/image" Target="../media/image4.jpeg"/><Relationship Id="rId4" Type="http://schemas.openxmlformats.org/officeDocument/2006/relationships/hyperlink" Target="http://www.nasa.gov/" TargetMode="External"/></Relationships>
</file>

<file path=ppt/slides/_rels/slide20.xml.rels><?xml version="1.0" encoding="UTF-8" standalone="yes"?>
<Relationships xmlns="http://schemas.openxmlformats.org/package/2006/relationships"><Relationship Id="rId8" Type="http://schemas.openxmlformats.org/officeDocument/2006/relationships/image" Target="../media/image27.wmf"/><Relationship Id="rId13" Type="http://schemas.openxmlformats.org/officeDocument/2006/relationships/image" Target="../media/image32.png"/><Relationship Id="rId3" Type="http://schemas.openxmlformats.org/officeDocument/2006/relationships/tags" Target="../tags/tag29.xml"/><Relationship Id="rId7" Type="http://schemas.openxmlformats.org/officeDocument/2006/relationships/slideLayout" Target="../slideLayouts/slideLayout2.xml"/><Relationship Id="rId12" Type="http://schemas.openxmlformats.org/officeDocument/2006/relationships/image" Target="../media/image29.png"/><Relationship Id="rId2" Type="http://schemas.openxmlformats.org/officeDocument/2006/relationships/tags" Target="../tags/tag28.xml"/><Relationship Id="rId1" Type="http://schemas.openxmlformats.org/officeDocument/2006/relationships/tags" Target="../tags/tag27.xml"/><Relationship Id="rId6" Type="http://schemas.openxmlformats.org/officeDocument/2006/relationships/tags" Target="../tags/tag32.xml"/><Relationship Id="rId11" Type="http://schemas.openxmlformats.org/officeDocument/2006/relationships/image" Target="../media/image28.png"/><Relationship Id="rId5" Type="http://schemas.openxmlformats.org/officeDocument/2006/relationships/tags" Target="../tags/tag31.xml"/><Relationship Id="rId10" Type="http://schemas.openxmlformats.org/officeDocument/2006/relationships/image" Target="../media/image31.png"/><Relationship Id="rId4" Type="http://schemas.openxmlformats.org/officeDocument/2006/relationships/tags" Target="../tags/tag30.xml"/><Relationship Id="rId9" Type="http://schemas.openxmlformats.org/officeDocument/2006/relationships/image" Target="../media/image30.png"/></Relationships>
</file>

<file path=ppt/slides/_rels/slide21.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tags" Target="../tags/tag35.xml"/><Relationship Id="rId7" Type="http://schemas.openxmlformats.org/officeDocument/2006/relationships/image" Target="../media/image34.png"/><Relationship Id="rId2" Type="http://schemas.openxmlformats.org/officeDocument/2006/relationships/tags" Target="../tags/tag34.xml"/><Relationship Id="rId1" Type="http://schemas.openxmlformats.org/officeDocument/2006/relationships/tags" Target="../tags/tag33.xml"/><Relationship Id="rId6" Type="http://schemas.openxmlformats.org/officeDocument/2006/relationships/notesSlide" Target="../notesSlides/notesSlide12.xml"/><Relationship Id="rId11" Type="http://schemas.openxmlformats.org/officeDocument/2006/relationships/image" Target="../media/image29.png"/><Relationship Id="rId5" Type="http://schemas.openxmlformats.org/officeDocument/2006/relationships/slideLayout" Target="../slideLayouts/slideLayout2.xml"/><Relationship Id="rId10" Type="http://schemas.openxmlformats.org/officeDocument/2006/relationships/image" Target="../media/image28.png"/><Relationship Id="rId4" Type="http://schemas.openxmlformats.org/officeDocument/2006/relationships/tags" Target="../tags/tag36.xml"/><Relationship Id="rId9"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image" Target="../media/image34.jpeg"/><Relationship Id="rId7"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gif"/><Relationship Id="rId4" Type="http://schemas.openxmlformats.org/officeDocument/2006/relationships/image" Target="../media/image35.jpeg"/></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wmf"/><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tags" Target="../tags/tag39.xml"/><Relationship Id="rId7" Type="http://schemas.openxmlformats.org/officeDocument/2006/relationships/image" Target="../media/image35.jpeg"/><Relationship Id="rId2" Type="http://schemas.openxmlformats.org/officeDocument/2006/relationships/tags" Target="../tags/tag38.xml"/><Relationship Id="rId1" Type="http://schemas.openxmlformats.org/officeDocument/2006/relationships/tags" Target="../tags/tag37.xml"/><Relationship Id="rId6" Type="http://schemas.openxmlformats.org/officeDocument/2006/relationships/notesSlide" Target="../notesSlides/notesSlide14.xml"/><Relationship Id="rId11" Type="http://schemas.openxmlformats.org/officeDocument/2006/relationships/image" Target="../media/image29.png"/><Relationship Id="rId5" Type="http://schemas.openxmlformats.org/officeDocument/2006/relationships/slideLayout" Target="../slideLayouts/slideLayout2.xml"/><Relationship Id="rId10" Type="http://schemas.openxmlformats.org/officeDocument/2006/relationships/image" Target="../media/image28.png"/><Relationship Id="rId4" Type="http://schemas.openxmlformats.org/officeDocument/2006/relationships/tags" Target="../tags/tag40.xml"/><Relationship Id="rId9" Type="http://schemas.openxmlformats.org/officeDocument/2006/relationships/image" Target="../media/image31.png"/></Relationships>
</file>

<file path=ppt/slides/_rels/slide25.xml.rels><?xml version="1.0" encoding="UTF-8" standalone="yes"?>
<Relationships xmlns="http://schemas.openxmlformats.org/package/2006/relationships"><Relationship Id="rId3" Type="http://schemas.openxmlformats.org/officeDocument/2006/relationships/image" Target="../media/image22.wmf"/><Relationship Id="rId7"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39.png"/><Relationship Id="rId5" Type="http://schemas.openxmlformats.org/officeDocument/2006/relationships/image" Target="../media/image24.png"/><Relationship Id="rId4" Type="http://schemas.openxmlformats.org/officeDocument/2006/relationships/image" Target="../media/image23.png"/></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39.png"/><Relationship Id="rId5" Type="http://schemas.openxmlformats.org/officeDocument/2006/relationships/image" Target="../media/image22.wmf"/><Relationship Id="rId4" Type="http://schemas.openxmlformats.org/officeDocument/2006/relationships/image" Target="../media/image26.png"/></Relationships>
</file>

<file path=ppt/slides/_rels/slide27.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23.png"/><Relationship Id="rId7" Type="http://schemas.openxmlformats.org/officeDocument/2006/relationships/image" Target="../media/image35.jpeg"/><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24.png"/><Relationship Id="rId5" Type="http://schemas.openxmlformats.org/officeDocument/2006/relationships/image" Target="../media/image22.wmf"/><Relationship Id="rId4" Type="http://schemas.openxmlformats.org/officeDocument/2006/relationships/image" Target="../media/image26.png"/></Relationships>
</file>

<file path=ppt/slides/_rels/slide2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2.wmf"/><Relationship Id="rId7" Type="http://schemas.openxmlformats.org/officeDocument/2006/relationships/image" Target="../media/image41.png"/><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image" Target="../media/image40.png"/><Relationship Id="rId5" Type="http://schemas.openxmlformats.org/officeDocument/2006/relationships/image" Target="../media/image24.png"/><Relationship Id="rId10" Type="http://schemas.openxmlformats.org/officeDocument/2006/relationships/image" Target="../media/image39.png"/><Relationship Id="rId4" Type="http://schemas.openxmlformats.org/officeDocument/2006/relationships/image" Target="../media/image23.png"/><Relationship Id="rId9" Type="http://schemas.openxmlformats.org/officeDocument/2006/relationships/image" Target="../media/image42.png"/></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6.png"/><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hyperlink" Target="http://www.vad1.com/" TargetMode="External"/><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2.wmf"/><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3.png"/></Relationships>
</file>

<file path=ppt/slides/_rels/slide3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2.wmf"/></Relationships>
</file>

<file path=ppt/slides/_rels/slide3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33.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34.xml.rels><?xml version="1.0" encoding="UTF-8" standalone="yes"?>
<Relationships xmlns="http://schemas.openxmlformats.org/package/2006/relationships"><Relationship Id="rId8" Type="http://schemas.openxmlformats.org/officeDocument/2006/relationships/notesSlide" Target="../notesSlides/notesSlide22.xml"/><Relationship Id="rId13" Type="http://schemas.openxmlformats.org/officeDocument/2006/relationships/image" Target="../media/image55.png"/><Relationship Id="rId18" Type="http://schemas.openxmlformats.org/officeDocument/2006/relationships/image" Target="../media/image53.png"/><Relationship Id="rId3" Type="http://schemas.openxmlformats.org/officeDocument/2006/relationships/tags" Target="../tags/tag43.xml"/><Relationship Id="rId7" Type="http://schemas.openxmlformats.org/officeDocument/2006/relationships/slideLayout" Target="../slideLayouts/slideLayout2.xml"/><Relationship Id="rId12" Type="http://schemas.openxmlformats.org/officeDocument/2006/relationships/image" Target="../media/image54.png"/><Relationship Id="rId17" Type="http://schemas.openxmlformats.org/officeDocument/2006/relationships/image" Target="../media/image52.png"/><Relationship Id="rId2" Type="http://schemas.openxmlformats.org/officeDocument/2006/relationships/tags" Target="../tags/tag42.xml"/><Relationship Id="rId16" Type="http://schemas.openxmlformats.org/officeDocument/2006/relationships/image" Target="../media/image58.emf"/><Relationship Id="rId1" Type="http://schemas.openxmlformats.org/officeDocument/2006/relationships/tags" Target="../tags/tag41.xml"/><Relationship Id="rId6" Type="http://schemas.openxmlformats.org/officeDocument/2006/relationships/tags" Target="../tags/tag46.xml"/><Relationship Id="rId11" Type="http://schemas.openxmlformats.org/officeDocument/2006/relationships/image" Target="../media/image51.png"/><Relationship Id="rId5" Type="http://schemas.openxmlformats.org/officeDocument/2006/relationships/tags" Target="../tags/tag45.xml"/><Relationship Id="rId15" Type="http://schemas.openxmlformats.org/officeDocument/2006/relationships/image" Target="../media/image57.png"/><Relationship Id="rId10" Type="http://schemas.openxmlformats.org/officeDocument/2006/relationships/image" Target="../media/image50.png"/><Relationship Id="rId19" Type="http://schemas.openxmlformats.org/officeDocument/2006/relationships/hyperlink" Target="dx.doi.org/10.1007/3-540-48285-7_30" TargetMode="External"/><Relationship Id="rId4" Type="http://schemas.openxmlformats.org/officeDocument/2006/relationships/tags" Target="../tags/tag44.xml"/><Relationship Id="rId9" Type="http://schemas.openxmlformats.org/officeDocument/2006/relationships/image" Target="../media/image49.png"/><Relationship Id="rId14" Type="http://schemas.openxmlformats.org/officeDocument/2006/relationships/image" Target="../media/image56.png"/></Relationships>
</file>

<file path=ppt/slides/_rels/slide35.xml.rels><?xml version="1.0" encoding="UTF-8" standalone="yes"?>
<Relationships xmlns="http://schemas.openxmlformats.org/package/2006/relationships"><Relationship Id="rId8" Type="http://schemas.openxmlformats.org/officeDocument/2006/relationships/tags" Target="../tags/tag54.xml"/><Relationship Id="rId13" Type="http://schemas.openxmlformats.org/officeDocument/2006/relationships/tags" Target="../tags/tag59.xml"/><Relationship Id="rId18" Type="http://schemas.openxmlformats.org/officeDocument/2006/relationships/image" Target="../media/image51.png"/><Relationship Id="rId26" Type="http://schemas.openxmlformats.org/officeDocument/2006/relationships/image" Target="../media/image52.png"/><Relationship Id="rId3" Type="http://schemas.openxmlformats.org/officeDocument/2006/relationships/tags" Target="../tags/tag49.xml"/><Relationship Id="rId21" Type="http://schemas.openxmlformats.org/officeDocument/2006/relationships/image" Target="../media/image61.png"/><Relationship Id="rId7" Type="http://schemas.openxmlformats.org/officeDocument/2006/relationships/tags" Target="../tags/tag53.xml"/><Relationship Id="rId12" Type="http://schemas.openxmlformats.org/officeDocument/2006/relationships/tags" Target="../tags/tag58.xml"/><Relationship Id="rId17" Type="http://schemas.openxmlformats.org/officeDocument/2006/relationships/image" Target="../media/image50.png"/><Relationship Id="rId25" Type="http://schemas.openxmlformats.org/officeDocument/2006/relationships/image" Target="../media/image55.png"/><Relationship Id="rId2" Type="http://schemas.openxmlformats.org/officeDocument/2006/relationships/tags" Target="../tags/tag48.xml"/><Relationship Id="rId16" Type="http://schemas.openxmlformats.org/officeDocument/2006/relationships/image" Target="../media/image49.png"/><Relationship Id="rId20" Type="http://schemas.openxmlformats.org/officeDocument/2006/relationships/image" Target="../media/image60.png"/><Relationship Id="rId1" Type="http://schemas.openxmlformats.org/officeDocument/2006/relationships/tags" Target="../tags/tag47.xml"/><Relationship Id="rId6" Type="http://schemas.openxmlformats.org/officeDocument/2006/relationships/tags" Target="../tags/tag52.xml"/><Relationship Id="rId11" Type="http://schemas.openxmlformats.org/officeDocument/2006/relationships/tags" Target="../tags/tag57.xml"/><Relationship Id="rId24" Type="http://schemas.openxmlformats.org/officeDocument/2006/relationships/image" Target="../media/image54.png"/><Relationship Id="rId5" Type="http://schemas.openxmlformats.org/officeDocument/2006/relationships/tags" Target="../tags/tag51.xml"/><Relationship Id="rId15" Type="http://schemas.openxmlformats.org/officeDocument/2006/relationships/notesSlide" Target="../notesSlides/notesSlide23.xml"/><Relationship Id="rId23" Type="http://schemas.openxmlformats.org/officeDocument/2006/relationships/image" Target="../media/image57.png"/><Relationship Id="rId28" Type="http://schemas.openxmlformats.org/officeDocument/2006/relationships/hyperlink" Target="http://eprint.iacr.org/2009/364" TargetMode="External"/><Relationship Id="rId10" Type="http://schemas.openxmlformats.org/officeDocument/2006/relationships/tags" Target="../tags/tag56.xml"/><Relationship Id="rId19" Type="http://schemas.openxmlformats.org/officeDocument/2006/relationships/image" Target="../media/image59.png"/><Relationship Id="rId4" Type="http://schemas.openxmlformats.org/officeDocument/2006/relationships/tags" Target="../tags/tag50.xml"/><Relationship Id="rId9" Type="http://schemas.openxmlformats.org/officeDocument/2006/relationships/tags" Target="../tags/tag55.xml"/><Relationship Id="rId14" Type="http://schemas.openxmlformats.org/officeDocument/2006/relationships/slideLayout" Target="../slideLayouts/slideLayout2.xml"/><Relationship Id="rId22" Type="http://schemas.openxmlformats.org/officeDocument/2006/relationships/image" Target="../media/image56.png"/><Relationship Id="rId27" Type="http://schemas.openxmlformats.org/officeDocument/2006/relationships/image" Target="../media/image53.png"/></Relationships>
</file>

<file path=ppt/slides/_rels/slide36.xml.rels><?xml version="1.0" encoding="UTF-8" standalone="yes"?>
<Relationships xmlns="http://schemas.openxmlformats.org/package/2006/relationships"><Relationship Id="rId8" Type="http://schemas.openxmlformats.org/officeDocument/2006/relationships/tags" Target="../tags/tag67.xml"/><Relationship Id="rId13" Type="http://schemas.openxmlformats.org/officeDocument/2006/relationships/image" Target="../media/image53.png"/><Relationship Id="rId18" Type="http://schemas.openxmlformats.org/officeDocument/2006/relationships/image" Target="../media/image55.png"/><Relationship Id="rId3" Type="http://schemas.openxmlformats.org/officeDocument/2006/relationships/tags" Target="../tags/tag62.xml"/><Relationship Id="rId21" Type="http://schemas.openxmlformats.org/officeDocument/2006/relationships/image" Target="../media/image56.png"/><Relationship Id="rId7" Type="http://schemas.openxmlformats.org/officeDocument/2006/relationships/tags" Target="../tags/tag66.xml"/><Relationship Id="rId12" Type="http://schemas.openxmlformats.org/officeDocument/2006/relationships/image" Target="../media/image52.png"/><Relationship Id="rId17" Type="http://schemas.openxmlformats.org/officeDocument/2006/relationships/image" Target="../media/image54.png"/><Relationship Id="rId2" Type="http://schemas.openxmlformats.org/officeDocument/2006/relationships/tags" Target="../tags/tag61.xml"/><Relationship Id="rId16" Type="http://schemas.openxmlformats.org/officeDocument/2006/relationships/image" Target="../media/image61.png"/><Relationship Id="rId20" Type="http://schemas.openxmlformats.org/officeDocument/2006/relationships/image" Target="../media/image62.png"/><Relationship Id="rId1" Type="http://schemas.openxmlformats.org/officeDocument/2006/relationships/tags" Target="../tags/tag60.xml"/><Relationship Id="rId6" Type="http://schemas.openxmlformats.org/officeDocument/2006/relationships/tags" Target="../tags/tag65.xml"/><Relationship Id="rId11" Type="http://schemas.openxmlformats.org/officeDocument/2006/relationships/notesSlide" Target="../notesSlides/notesSlide24.xml"/><Relationship Id="rId5" Type="http://schemas.openxmlformats.org/officeDocument/2006/relationships/tags" Target="../tags/tag64.xml"/><Relationship Id="rId15" Type="http://schemas.openxmlformats.org/officeDocument/2006/relationships/image" Target="../media/image60.png"/><Relationship Id="rId23" Type="http://schemas.openxmlformats.org/officeDocument/2006/relationships/image" Target="../media/image35.jpeg"/><Relationship Id="rId10" Type="http://schemas.openxmlformats.org/officeDocument/2006/relationships/slideLayout" Target="../slideLayouts/slideLayout2.xml"/><Relationship Id="rId19" Type="http://schemas.openxmlformats.org/officeDocument/2006/relationships/image" Target="../media/image57.png"/><Relationship Id="rId4" Type="http://schemas.openxmlformats.org/officeDocument/2006/relationships/tags" Target="../tags/tag63.xml"/><Relationship Id="rId9" Type="http://schemas.openxmlformats.org/officeDocument/2006/relationships/tags" Target="../tags/tag68.xml"/><Relationship Id="rId14" Type="http://schemas.openxmlformats.org/officeDocument/2006/relationships/image" Target="../media/image59.png"/><Relationship Id="rId22" Type="http://schemas.openxmlformats.org/officeDocument/2006/relationships/image" Target="../media/image63.png"/></Relationships>
</file>

<file path=ppt/slides/_rels/slide37.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2.png"/><Relationship Id="rId3" Type="http://schemas.openxmlformats.org/officeDocument/2006/relationships/tags" Target="../tags/tag71.xml"/><Relationship Id="rId7" Type="http://schemas.openxmlformats.org/officeDocument/2006/relationships/image" Target="../media/image50.png"/><Relationship Id="rId12" Type="http://schemas.openxmlformats.org/officeDocument/2006/relationships/image" Target="../media/image66.png"/><Relationship Id="rId2" Type="http://schemas.openxmlformats.org/officeDocument/2006/relationships/tags" Target="../tags/tag70.xml"/><Relationship Id="rId1" Type="http://schemas.openxmlformats.org/officeDocument/2006/relationships/tags" Target="../tags/tag69.xml"/><Relationship Id="rId6" Type="http://schemas.openxmlformats.org/officeDocument/2006/relationships/image" Target="../media/image49.png"/><Relationship Id="rId11" Type="http://schemas.openxmlformats.org/officeDocument/2006/relationships/image" Target="../media/image65.png"/><Relationship Id="rId5" Type="http://schemas.openxmlformats.org/officeDocument/2006/relationships/notesSlide" Target="../notesSlides/notesSlide25.xml"/><Relationship Id="rId10" Type="http://schemas.openxmlformats.org/officeDocument/2006/relationships/hyperlink" Target="http://arxiv.org/abs/1008.2147" TargetMode="External"/><Relationship Id="rId4" Type="http://schemas.openxmlformats.org/officeDocument/2006/relationships/slideLayout" Target="../slideLayouts/slideLayout2.xml"/><Relationship Id="rId9" Type="http://schemas.openxmlformats.org/officeDocument/2006/relationships/image" Target="../media/image64.png"/><Relationship Id="rId14" Type="http://schemas.openxmlformats.org/officeDocument/2006/relationships/image" Target="../media/image53.png"/></Relationships>
</file>

<file path=ppt/slides/_rels/slide38.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70.png"/><Relationship Id="rId3" Type="http://schemas.openxmlformats.org/officeDocument/2006/relationships/tags" Target="../tags/tag74.xml"/><Relationship Id="rId7" Type="http://schemas.openxmlformats.org/officeDocument/2006/relationships/notesSlide" Target="../notesSlides/notesSlide26.xml"/><Relationship Id="rId12" Type="http://schemas.openxmlformats.org/officeDocument/2006/relationships/image" Target="../media/image69.png"/><Relationship Id="rId2" Type="http://schemas.openxmlformats.org/officeDocument/2006/relationships/tags" Target="../tags/tag73.xml"/><Relationship Id="rId1" Type="http://schemas.openxmlformats.org/officeDocument/2006/relationships/tags" Target="../tags/tag72.xml"/><Relationship Id="rId6" Type="http://schemas.openxmlformats.org/officeDocument/2006/relationships/slideLayout" Target="../slideLayouts/slideLayout2.xml"/><Relationship Id="rId11" Type="http://schemas.openxmlformats.org/officeDocument/2006/relationships/image" Target="../media/image68.png"/><Relationship Id="rId5" Type="http://schemas.openxmlformats.org/officeDocument/2006/relationships/tags" Target="../tags/tag76.xml"/><Relationship Id="rId10" Type="http://schemas.openxmlformats.org/officeDocument/2006/relationships/image" Target="../media/image53.png"/><Relationship Id="rId4" Type="http://schemas.openxmlformats.org/officeDocument/2006/relationships/tags" Target="../tags/tag75.xml"/><Relationship Id="rId9" Type="http://schemas.openxmlformats.org/officeDocument/2006/relationships/image" Target="../media/image67.png"/><Relationship Id="rId14" Type="http://schemas.openxmlformats.org/officeDocument/2006/relationships/image" Target="../media/image35.jpeg"/></Relationships>
</file>

<file path=ppt/slides/_rels/slide3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3.png"/><Relationship Id="rId4" Type="http://schemas.openxmlformats.org/officeDocument/2006/relationships/hyperlink" Target="http://dx.doi.org/10.1103/physrev.47.777"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hyperlink" Target="https://www.geocaching.com/geocache/GC6D260_46-tulpen-boottrail-bonus" TargetMode="External"/></Relationships>
</file>

<file path=ppt/slides/_rels/slide40.xml.rels><?xml version="1.0" encoding="UTF-8" standalone="yes"?>
<Relationships xmlns="http://schemas.openxmlformats.org/package/2006/relationships"><Relationship Id="rId8" Type="http://schemas.openxmlformats.org/officeDocument/2006/relationships/image" Target="../media/image74.png"/><Relationship Id="rId13" Type="http://schemas.openxmlformats.org/officeDocument/2006/relationships/image" Target="../media/image34.jpeg"/><Relationship Id="rId3" Type="http://schemas.openxmlformats.org/officeDocument/2006/relationships/tags" Target="../tags/tag79.xml"/><Relationship Id="rId7" Type="http://schemas.openxmlformats.org/officeDocument/2006/relationships/image" Target="../media/image72.png"/><Relationship Id="rId12" Type="http://schemas.openxmlformats.org/officeDocument/2006/relationships/image" Target="../media/image78.png"/><Relationship Id="rId2" Type="http://schemas.openxmlformats.org/officeDocument/2006/relationships/tags" Target="../tags/tag78.xml"/><Relationship Id="rId1" Type="http://schemas.openxmlformats.org/officeDocument/2006/relationships/tags" Target="../tags/tag77.xml"/><Relationship Id="rId6" Type="http://schemas.openxmlformats.org/officeDocument/2006/relationships/image" Target="../media/image73.png"/><Relationship Id="rId11" Type="http://schemas.openxmlformats.org/officeDocument/2006/relationships/image" Target="../media/image77.png"/><Relationship Id="rId5" Type="http://schemas.openxmlformats.org/officeDocument/2006/relationships/notesSlide" Target="../notesSlides/notesSlide28.xml"/><Relationship Id="rId15" Type="http://schemas.openxmlformats.org/officeDocument/2006/relationships/image" Target="../media/image26.png"/><Relationship Id="rId10" Type="http://schemas.openxmlformats.org/officeDocument/2006/relationships/image" Target="../media/image76.png"/><Relationship Id="rId4" Type="http://schemas.openxmlformats.org/officeDocument/2006/relationships/slideLayout" Target="../slideLayouts/slideLayout2.xml"/><Relationship Id="rId9" Type="http://schemas.openxmlformats.org/officeDocument/2006/relationships/image" Target="../media/image75.png"/><Relationship Id="rId14" Type="http://schemas.openxmlformats.org/officeDocument/2006/relationships/image" Target="../media/image23.png"/></Relationships>
</file>

<file path=ppt/slides/_rels/slide41.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34.jpeg"/><Relationship Id="rId3" Type="http://schemas.openxmlformats.org/officeDocument/2006/relationships/tags" Target="../tags/tag82.xml"/><Relationship Id="rId7" Type="http://schemas.openxmlformats.org/officeDocument/2006/relationships/hyperlink" Target="http://en.wikipedia.org/wiki/Quantum_teleportation" TargetMode="External"/><Relationship Id="rId12" Type="http://schemas.openxmlformats.org/officeDocument/2006/relationships/image" Target="../media/image70.png"/><Relationship Id="rId2" Type="http://schemas.openxmlformats.org/officeDocument/2006/relationships/tags" Target="../tags/tag81.xml"/><Relationship Id="rId1" Type="http://schemas.openxmlformats.org/officeDocument/2006/relationships/tags" Target="../tags/tag80.xml"/><Relationship Id="rId6" Type="http://schemas.openxmlformats.org/officeDocument/2006/relationships/hyperlink" Target="http://en.wikipedia.org/wiki/Quantum_entanglement" TargetMode="External"/><Relationship Id="rId11" Type="http://schemas.openxmlformats.org/officeDocument/2006/relationships/image" Target="../media/image69.png"/><Relationship Id="rId5" Type="http://schemas.openxmlformats.org/officeDocument/2006/relationships/notesSlide" Target="../notesSlides/notesSlide29.xml"/><Relationship Id="rId10" Type="http://schemas.openxmlformats.org/officeDocument/2006/relationships/image" Target="../media/image53.png"/><Relationship Id="rId4" Type="http://schemas.openxmlformats.org/officeDocument/2006/relationships/slideLayout" Target="../slideLayouts/slideLayout2.xml"/><Relationship Id="rId9" Type="http://schemas.openxmlformats.org/officeDocument/2006/relationships/image" Target="../media/image67.png"/><Relationship Id="rId14" Type="http://schemas.openxmlformats.org/officeDocument/2006/relationships/image" Target="../media/image74.png"/></Relationships>
</file>

<file path=ppt/slides/_rels/slide42.xml.rels><?xml version="1.0" encoding="UTF-8" standalone="yes"?>
<Relationships xmlns="http://schemas.openxmlformats.org/package/2006/relationships"><Relationship Id="rId3" Type="http://schemas.openxmlformats.org/officeDocument/2006/relationships/hyperlink" Target="http://arxiv.org/abs/1009.2490" TargetMode="External"/><Relationship Id="rId2" Type="http://schemas.openxmlformats.org/officeDocument/2006/relationships/image" Target="../media/image79.emf"/><Relationship Id="rId1" Type="http://schemas.openxmlformats.org/officeDocument/2006/relationships/slideLayout" Target="../slideLayouts/slideLayout2.xml"/><Relationship Id="rId5" Type="http://schemas.openxmlformats.org/officeDocument/2006/relationships/hyperlink" Target="https://staff.science.uva.nl/c.schaffner/positionbasedqcrypto.php" TargetMode="External"/><Relationship Id="rId4" Type="http://schemas.openxmlformats.org/officeDocument/2006/relationships/hyperlink" Target="http://arxiv.org/abs/1101.1065"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8" Type="http://schemas.openxmlformats.org/officeDocument/2006/relationships/hyperlink" Target="https://en.wikipedia.org/wiki/Quantum_computing" TargetMode="External"/><Relationship Id="rId13" Type="http://schemas.openxmlformats.org/officeDocument/2006/relationships/image" Target="../media/image35.jpeg"/><Relationship Id="rId18" Type="http://schemas.openxmlformats.org/officeDocument/2006/relationships/image" Target="../media/image31.png"/><Relationship Id="rId3" Type="http://schemas.openxmlformats.org/officeDocument/2006/relationships/tags" Target="../tags/tag85.xml"/><Relationship Id="rId7" Type="http://schemas.openxmlformats.org/officeDocument/2006/relationships/hyperlink" Target="http://en.wikipedia.org/wiki/Quantum_bit" TargetMode="External"/><Relationship Id="rId12" Type="http://schemas.openxmlformats.org/officeDocument/2006/relationships/hyperlink" Target="http://en.wikipedia.org/wiki/No-cloning_theorem" TargetMode="External"/><Relationship Id="rId17" Type="http://schemas.openxmlformats.org/officeDocument/2006/relationships/image" Target="../media/image30.png"/><Relationship Id="rId2" Type="http://schemas.openxmlformats.org/officeDocument/2006/relationships/tags" Target="../tags/tag84.xml"/><Relationship Id="rId16" Type="http://schemas.openxmlformats.org/officeDocument/2006/relationships/image" Target="../media/image19.png"/><Relationship Id="rId20" Type="http://schemas.openxmlformats.org/officeDocument/2006/relationships/image" Target="../media/image29.png"/><Relationship Id="rId1" Type="http://schemas.openxmlformats.org/officeDocument/2006/relationships/tags" Target="../tags/tag83.xml"/><Relationship Id="rId6" Type="http://schemas.openxmlformats.org/officeDocument/2006/relationships/hyperlink" Target="https://en.wikipedia.org/wiki/Cryptography" TargetMode="External"/><Relationship Id="rId11" Type="http://schemas.openxmlformats.org/officeDocument/2006/relationships/image" Target="../media/image34.jpeg"/><Relationship Id="rId5" Type="http://schemas.openxmlformats.org/officeDocument/2006/relationships/slideLayout" Target="../slideLayouts/slideLayout2.xml"/><Relationship Id="rId15" Type="http://schemas.openxmlformats.org/officeDocument/2006/relationships/image" Target="../media/image18.png"/><Relationship Id="rId10" Type="http://schemas.openxmlformats.org/officeDocument/2006/relationships/hyperlink" Target="http://en.wikipedia.org/wiki/Quantum_teleportation" TargetMode="External"/><Relationship Id="rId19" Type="http://schemas.openxmlformats.org/officeDocument/2006/relationships/image" Target="../media/image28.png"/><Relationship Id="rId4" Type="http://schemas.openxmlformats.org/officeDocument/2006/relationships/tags" Target="../tags/tag86.xml"/><Relationship Id="rId9" Type="http://schemas.openxmlformats.org/officeDocument/2006/relationships/hyperlink" Target="http://en.wikipedia.org/wiki/Quantum_entanglement" TargetMode="External"/><Relationship Id="rId14" Type="http://schemas.openxmlformats.org/officeDocument/2006/relationships/image" Target="../media/image10.png"/></Relationships>
</file>

<file path=ppt/slides/_rels/slide45.xml.rels><?xml version="1.0" encoding="UTF-8" standalone="yes"?>
<Relationships xmlns="http://schemas.openxmlformats.org/package/2006/relationships"><Relationship Id="rId8" Type="http://schemas.openxmlformats.org/officeDocument/2006/relationships/hyperlink" Target="http://en.wikipedia.org/wiki/QKD" TargetMode="External"/><Relationship Id="rId13" Type="http://schemas.openxmlformats.org/officeDocument/2006/relationships/image" Target="../media/image40.png"/><Relationship Id="rId3" Type="http://schemas.openxmlformats.org/officeDocument/2006/relationships/image" Target="../media/image49.png"/><Relationship Id="rId7" Type="http://schemas.openxmlformats.org/officeDocument/2006/relationships/image" Target="../media/image53.png"/><Relationship Id="rId12" Type="http://schemas.openxmlformats.org/officeDocument/2006/relationships/image" Target="../media/image26.png"/><Relationship Id="rId2" Type="http://schemas.openxmlformats.org/officeDocument/2006/relationships/hyperlink" Target="http://homepages.cwi.nl/~schaffne/positionbasedqcrypto.php" TargetMode="External"/><Relationship Id="rId1" Type="http://schemas.openxmlformats.org/officeDocument/2006/relationships/slideLayout" Target="../slideLayouts/slideLayout2.xml"/><Relationship Id="rId6" Type="http://schemas.openxmlformats.org/officeDocument/2006/relationships/image" Target="../media/image52.png"/><Relationship Id="rId11" Type="http://schemas.openxmlformats.org/officeDocument/2006/relationships/image" Target="../media/image24.png"/><Relationship Id="rId5" Type="http://schemas.openxmlformats.org/officeDocument/2006/relationships/image" Target="../media/image51.png"/><Relationship Id="rId10" Type="http://schemas.openxmlformats.org/officeDocument/2006/relationships/image" Target="../media/image23.png"/><Relationship Id="rId4" Type="http://schemas.openxmlformats.org/officeDocument/2006/relationships/image" Target="../media/image50.png"/><Relationship Id="rId9" Type="http://schemas.openxmlformats.org/officeDocument/2006/relationships/image" Target="../media/image22.wmf"/></Relationships>
</file>

<file path=ppt/slides/_rels/slide46.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hyperlink" Target="http://www.nwo.nl/" TargetMode="External"/><Relationship Id="rId7" Type="http://schemas.openxmlformats.org/officeDocument/2006/relationships/hyperlink" Target="http://www.qusoft.org/" TargetMode="External"/><Relationship Id="rId2" Type="http://schemas.openxmlformats.org/officeDocument/2006/relationships/image" Target="../media/image79.emf"/><Relationship Id="rId1" Type="http://schemas.openxmlformats.org/officeDocument/2006/relationships/slideLayout" Target="../slideLayouts/slideLayout1.xml"/><Relationship Id="rId6" Type="http://schemas.openxmlformats.org/officeDocument/2006/relationships/image" Target="../media/image1.emf"/><Relationship Id="rId5" Type="http://schemas.openxmlformats.org/officeDocument/2006/relationships/hyperlink" Target="http://www.uva.nl/" TargetMode="External"/><Relationship Id="rId4" Type="http://schemas.openxmlformats.org/officeDocument/2006/relationships/image" Target="../media/image81.png"/><Relationship Id="rId9" Type="http://schemas.openxmlformats.org/officeDocument/2006/relationships/hyperlink" Target="http://arxiv.org/abs/1510.06120" TargetMode="Externa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8" Type="http://schemas.openxmlformats.org/officeDocument/2006/relationships/image" Target="../media/image22.wmf"/><Relationship Id="rId3" Type="http://schemas.openxmlformats.org/officeDocument/2006/relationships/hyperlink" Target="http://en.wikipedia.org/wiki/Public-key_cryptography" TargetMode="External"/><Relationship Id="rId7" Type="http://schemas.openxmlformats.org/officeDocument/2006/relationships/image" Target="../media/image25.PNG"/><Relationship Id="rId2" Type="http://schemas.openxmlformats.org/officeDocument/2006/relationships/notesSlide" Target="../notesSlides/notesSlide32.xml"/><Relationship Id="rId1" Type="http://schemas.openxmlformats.org/officeDocument/2006/relationships/slideLayout" Target="../slideLayouts/slideLayout12.xml"/><Relationship Id="rId6" Type="http://schemas.openxmlformats.org/officeDocument/2006/relationships/image" Target="../media/image24.png"/><Relationship Id="rId5" Type="http://schemas.openxmlformats.org/officeDocument/2006/relationships/image" Target="../media/image23.png"/><Relationship Id="rId10" Type="http://schemas.openxmlformats.org/officeDocument/2006/relationships/image" Target="../media/image50.png"/><Relationship Id="rId4" Type="http://schemas.openxmlformats.org/officeDocument/2006/relationships/hyperlink" Target="http://en.wikipedia.org/wiki/Digital_signature" TargetMode="External"/><Relationship Id="rId9" Type="http://schemas.openxmlformats.org/officeDocument/2006/relationships/image" Target="../media/image26.png"/></Relationships>
</file>

<file path=ppt/slides/_rels/slide49.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22.wmf"/><Relationship Id="rId7" Type="http://schemas.openxmlformats.org/officeDocument/2006/relationships/image" Target="../media/image83.png"/><Relationship Id="rId2" Type="http://schemas.openxmlformats.org/officeDocument/2006/relationships/notesSlide" Target="../notesSlides/notesSlide33.xml"/><Relationship Id="rId1" Type="http://schemas.openxmlformats.org/officeDocument/2006/relationships/slideLayout" Target="../slideLayouts/slideLayout12.xml"/><Relationship Id="rId6" Type="http://schemas.openxmlformats.org/officeDocument/2006/relationships/image" Target="../media/image50.png"/><Relationship Id="rId11" Type="http://schemas.openxmlformats.org/officeDocument/2006/relationships/image" Target="../media/image87.png"/><Relationship Id="rId5" Type="http://schemas.openxmlformats.org/officeDocument/2006/relationships/hyperlink" Target="https://en.wikipedia.org/wiki/Government_Communications_Headquarters" TargetMode="External"/><Relationship Id="rId10" Type="http://schemas.openxmlformats.org/officeDocument/2006/relationships/image" Target="../media/image86.png"/><Relationship Id="rId4" Type="http://schemas.openxmlformats.org/officeDocument/2006/relationships/hyperlink" Target="http://simonsingh.net/media/articles/maths-and-science/unsung-heroes-of-cryptography/" TargetMode="External"/><Relationship Id="rId9" Type="http://schemas.openxmlformats.org/officeDocument/2006/relationships/image" Target="../media/image85.png"/></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9.png"/><Relationship Id="rId7"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hyperlink" Target="https://en.wikipedia.org/wiki/The_Imitation_Game" TargetMode="External"/><Relationship Id="rId11" Type="http://schemas.openxmlformats.org/officeDocument/2006/relationships/image" Target="../media/image15.png"/><Relationship Id="rId5" Type="http://schemas.openxmlformats.org/officeDocument/2006/relationships/image" Target="../media/image11.jpeg"/><Relationship Id="rId10" Type="http://schemas.openxmlformats.org/officeDocument/2006/relationships/image" Target="../media/image14.png"/><Relationship Id="rId4" Type="http://schemas.openxmlformats.org/officeDocument/2006/relationships/image" Target="../media/image10.png"/><Relationship Id="rId9" Type="http://schemas.openxmlformats.org/officeDocument/2006/relationships/image" Target="../media/image13.png"/></Relationships>
</file>

<file path=ppt/slides/_rels/slide50.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5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5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040.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hyperlink" Target="http://en.wikipedia.org/wiki/Edward_Snowden" TargetMode="External"/><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2.wmf"/><Relationship Id="rId7"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2.wmf"/><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ctrTitle"/>
          </p:nvPr>
        </p:nvSpPr>
        <p:spPr>
          <a:xfrm>
            <a:off x="2308666" y="435646"/>
            <a:ext cx="8143932" cy="1152128"/>
          </a:xfrm>
        </p:spPr>
        <p:txBody>
          <a:bodyPr/>
          <a:lstStyle/>
          <a:p>
            <a:r>
              <a:rPr lang="en-US" sz="4800" dirty="0">
                <a:latin typeface="Arial Black" charset="0"/>
                <a:ea typeface="Arial Black" charset="0"/>
                <a:cs typeface="Arial Black" charset="0"/>
              </a:rPr>
              <a:t>Quantum Cryptography</a:t>
            </a:r>
            <a:endParaRPr lang="en-US" sz="4000" dirty="0">
              <a:latin typeface="Arial Black" charset="0"/>
              <a:ea typeface="Arial Black" charset="0"/>
              <a:cs typeface="Arial Black" charset="0"/>
            </a:endParaRPr>
          </a:p>
        </p:txBody>
      </p:sp>
      <p:sp>
        <p:nvSpPr>
          <p:cNvPr id="5" name="Subtitle 2"/>
          <p:cNvSpPr>
            <a:spLocks noGrp="1"/>
          </p:cNvSpPr>
          <p:nvPr>
            <p:ph type="subTitle" idx="1"/>
          </p:nvPr>
        </p:nvSpPr>
        <p:spPr>
          <a:xfrm>
            <a:off x="2276176" y="2096577"/>
            <a:ext cx="8208912" cy="3456384"/>
          </a:xfrm>
        </p:spPr>
        <p:txBody>
          <a:bodyPr>
            <a:normAutofit/>
          </a:bodyPr>
          <a:lstStyle/>
          <a:p>
            <a:r>
              <a:rPr lang="en-US" sz="3900" dirty="0">
                <a:solidFill>
                  <a:schemeClr val="tx2"/>
                </a:solidFill>
              </a:rPr>
              <a:t>Christian Schaffner</a:t>
            </a:r>
          </a:p>
          <a:p>
            <a:endParaRPr lang="en-US" sz="3500" dirty="0">
              <a:solidFill>
                <a:schemeClr val="tx2"/>
              </a:solidFill>
            </a:endParaRPr>
          </a:p>
          <a:p>
            <a:pPr algn="l"/>
            <a:r>
              <a:rPr lang="en-US" sz="2600" dirty="0">
                <a:solidFill>
                  <a:schemeClr val="tx2"/>
                </a:solidFill>
              </a:rPr>
              <a:t>Institute for Logic, Language and Computation (ILLC)</a:t>
            </a:r>
          </a:p>
          <a:p>
            <a:pPr algn="l"/>
            <a:r>
              <a:rPr lang="en-US" sz="2600" dirty="0">
                <a:solidFill>
                  <a:schemeClr val="tx2"/>
                </a:solidFill>
              </a:rPr>
              <a:t>University of Amsterdam</a:t>
            </a:r>
          </a:p>
          <a:p>
            <a:pPr algn="l"/>
            <a:endParaRPr lang="en-US" sz="2600" dirty="0">
              <a:solidFill>
                <a:schemeClr val="tx2"/>
              </a:solidFill>
            </a:endParaRPr>
          </a:p>
          <a:p>
            <a:pPr algn="r"/>
            <a:r>
              <a:rPr lang="en-US" sz="2600" dirty="0">
                <a:solidFill>
                  <a:schemeClr val="tx2"/>
                </a:solidFill>
              </a:rPr>
              <a:t>Research Center for Quantum Software</a:t>
            </a:r>
          </a:p>
        </p:txBody>
      </p:sp>
      <p:pic>
        <p:nvPicPr>
          <p:cNvPr id="8" name="Picture 7"/>
          <p:cNvPicPr>
            <a:picLocks noChangeAspect="1"/>
          </p:cNvPicPr>
          <p:nvPr/>
        </p:nvPicPr>
        <p:blipFill>
          <a:blip r:embed="rId3"/>
          <a:stretch>
            <a:fillRect/>
          </a:stretch>
        </p:blipFill>
        <p:spPr>
          <a:xfrm>
            <a:off x="9638240" y="3181444"/>
            <a:ext cx="1189804" cy="1286650"/>
          </a:xfrm>
          <a:prstGeom prst="rect">
            <a:avLst/>
          </a:prstGeom>
        </p:spPr>
      </p:pic>
      <p:pic>
        <p:nvPicPr>
          <p:cNvPr id="11" name="Picture 10" descr="QuSoft_logo_RGB.eps"/>
          <p:cNvPicPr>
            <a:picLocks noChangeAspect="1"/>
          </p:cNvPicPr>
          <p:nvPr/>
        </p:nvPicPr>
        <p:blipFill rotWithShape="1">
          <a:blip r:embed="rId4">
            <a:extLst>
              <a:ext uri="{28A0092B-C50C-407E-A947-70E740481C1C}">
                <a14:useLocalDpi xmlns:a14="http://schemas.microsoft.com/office/drawing/2010/main" val="0"/>
              </a:ext>
            </a:extLst>
          </a:blip>
          <a:srcRect b="20000"/>
          <a:stretch/>
        </p:blipFill>
        <p:spPr>
          <a:xfrm>
            <a:off x="2436431" y="4694697"/>
            <a:ext cx="2250895" cy="634055"/>
          </a:xfrm>
          <a:prstGeom prst="rect">
            <a:avLst/>
          </a:prstGeom>
        </p:spPr>
      </p:pic>
      <p:sp>
        <p:nvSpPr>
          <p:cNvPr id="7" name="Rectangle 6">
            <a:extLst>
              <a:ext uri="{FF2B5EF4-FFF2-40B4-BE49-F238E27FC236}">
                <a16:creationId xmlns:a16="http://schemas.microsoft.com/office/drawing/2014/main" id="{30B72A69-64DD-BF46-9EE4-7B3D79785F17}"/>
              </a:ext>
            </a:extLst>
          </p:cNvPr>
          <p:cNvSpPr/>
          <p:nvPr/>
        </p:nvSpPr>
        <p:spPr>
          <a:xfrm>
            <a:off x="1065238" y="6269343"/>
            <a:ext cx="5483326" cy="369332"/>
          </a:xfrm>
          <a:prstGeom prst="rect">
            <a:avLst/>
          </a:prstGeom>
        </p:spPr>
        <p:txBody>
          <a:bodyPr wrap="square">
            <a:spAutoFit/>
          </a:bodyPr>
          <a:lstStyle/>
          <a:p>
            <a:r>
              <a:rPr lang="en-US" dirty="0"/>
              <a:t>IIT Delhi Workshop on Intro to Q Computing</a:t>
            </a:r>
          </a:p>
        </p:txBody>
      </p:sp>
      <p:sp>
        <p:nvSpPr>
          <p:cNvPr id="9" name="Rectangle 8">
            <a:extLst>
              <a:ext uri="{FF2B5EF4-FFF2-40B4-BE49-F238E27FC236}">
                <a16:creationId xmlns:a16="http://schemas.microsoft.com/office/drawing/2014/main" id="{DCC86B79-0E4C-ED41-A789-CF5295C8DBD3}"/>
              </a:ext>
            </a:extLst>
          </p:cNvPr>
          <p:cNvSpPr/>
          <p:nvPr/>
        </p:nvSpPr>
        <p:spPr>
          <a:xfrm>
            <a:off x="7604516" y="6269343"/>
            <a:ext cx="3165022" cy="369332"/>
          </a:xfrm>
          <a:prstGeom prst="rect">
            <a:avLst/>
          </a:prstGeom>
        </p:spPr>
        <p:txBody>
          <a:bodyPr wrap="square">
            <a:spAutoFit/>
          </a:bodyPr>
          <a:lstStyle/>
          <a:p>
            <a:r>
              <a:rPr lang="en-US" dirty="0"/>
              <a:t>Friday, 25 June 2021</a:t>
            </a:r>
          </a:p>
        </p:txBody>
      </p:sp>
      <p:sp>
        <p:nvSpPr>
          <p:cNvPr id="12" name="Rectangle 11">
            <a:extLst>
              <a:ext uri="{FF2B5EF4-FFF2-40B4-BE49-F238E27FC236}">
                <a16:creationId xmlns:a16="http://schemas.microsoft.com/office/drawing/2014/main" id="{93636A32-6AA5-C84F-B35E-EA768FFBF0A6}"/>
              </a:ext>
            </a:extLst>
          </p:cNvPr>
          <p:cNvSpPr/>
          <p:nvPr/>
        </p:nvSpPr>
        <p:spPr>
          <a:xfrm>
            <a:off x="1110424" y="5806830"/>
            <a:ext cx="7023781" cy="307777"/>
          </a:xfrm>
          <a:prstGeom prst="rect">
            <a:avLst/>
          </a:prstGeom>
        </p:spPr>
        <p:txBody>
          <a:bodyPr wrap="square">
            <a:spAutoFit/>
          </a:bodyPr>
          <a:lstStyle/>
          <a:p>
            <a:r>
              <a:rPr lang="en-US" sz="1400" dirty="0"/>
              <a:t>All material available on </a:t>
            </a:r>
            <a:r>
              <a:rPr lang="en-US" sz="1400" dirty="0">
                <a:hlinkClick r:id="rId5"/>
              </a:rPr>
              <a:t>https://staff.science.uva.nl/c.schaffner/</a:t>
            </a:r>
            <a:r>
              <a:rPr lang="en-US" sz="1400" dirty="0"/>
              <a:t> </a:t>
            </a:r>
          </a:p>
        </p:txBody>
      </p:sp>
    </p:spTree>
    <p:extLst>
      <p:ext uri="{BB962C8B-B14F-4D97-AF65-F5344CB8AC3E}">
        <p14:creationId xmlns:p14="http://schemas.microsoft.com/office/powerpoint/2010/main" val="352893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8146" name="Rectangle 2"/>
          <p:cNvSpPr>
            <a:spLocks noGrp="1" noChangeArrowheads="1"/>
          </p:cNvSpPr>
          <p:nvPr>
            <p:ph type="title" sz="quarter"/>
          </p:nvPr>
        </p:nvSpPr>
        <p:spPr>
          <a:xfrm>
            <a:off x="926267" y="68615"/>
            <a:ext cx="8229600" cy="792799"/>
          </a:xfrm>
        </p:spPr>
        <p:txBody>
          <a:bodyPr>
            <a:noAutofit/>
          </a:bodyPr>
          <a:lstStyle/>
          <a:p>
            <a:pPr algn="l"/>
            <a:r>
              <a:rPr lang="fr-CH" dirty="0"/>
              <a:t>Perfect Security</a:t>
            </a:r>
            <a:endParaRPr lang="en-US" dirty="0"/>
          </a:p>
        </p:txBody>
      </p:sp>
      <p:pic>
        <p:nvPicPr>
          <p:cNvPr id="518183" name="Picture 39" descr="BS00996_"/>
          <p:cNvPicPr>
            <a:picLocks noChangeAspect="1" noChangeArrowheads="1"/>
          </p:cNvPicPr>
          <p:nvPr/>
        </p:nvPicPr>
        <p:blipFill>
          <a:blip r:embed="rId3" cstate="print"/>
          <a:srcRect/>
          <a:stretch>
            <a:fillRect/>
          </a:stretch>
        </p:blipFill>
        <p:spPr bwMode="auto">
          <a:xfrm flipH="1">
            <a:off x="2135561" y="2204865"/>
            <a:ext cx="647700" cy="484187"/>
          </a:xfrm>
          <a:prstGeom prst="rect">
            <a:avLst/>
          </a:prstGeom>
          <a:solidFill>
            <a:srgbClr val="FFFF00"/>
          </a:solidFill>
          <a:ln w="9525">
            <a:noFill/>
            <a:miter lim="800000"/>
            <a:headEnd/>
            <a:tailEnd/>
          </a:ln>
        </p:spPr>
      </p:pic>
      <p:pic>
        <p:nvPicPr>
          <p:cNvPr id="518184" name="Picture 40" descr="BS00996_"/>
          <p:cNvPicPr>
            <a:picLocks noChangeAspect="1" noChangeArrowheads="1"/>
          </p:cNvPicPr>
          <p:nvPr/>
        </p:nvPicPr>
        <p:blipFill>
          <a:blip r:embed="rId3" cstate="print"/>
          <a:srcRect/>
          <a:stretch>
            <a:fillRect/>
          </a:stretch>
        </p:blipFill>
        <p:spPr bwMode="auto">
          <a:xfrm flipH="1">
            <a:off x="9155867" y="2348881"/>
            <a:ext cx="647700" cy="484187"/>
          </a:xfrm>
          <a:prstGeom prst="rect">
            <a:avLst/>
          </a:prstGeom>
          <a:solidFill>
            <a:srgbClr val="FFFF00"/>
          </a:solidFill>
          <a:ln w="9525">
            <a:noFill/>
            <a:miter lim="800000"/>
            <a:headEnd/>
            <a:tailEnd/>
          </a:ln>
        </p:spPr>
      </p:pic>
      <p:sp>
        <p:nvSpPr>
          <p:cNvPr id="77" name="TextBox 76"/>
          <p:cNvSpPr txBox="1"/>
          <p:nvPr/>
        </p:nvSpPr>
        <p:spPr>
          <a:xfrm>
            <a:off x="1524000" y="1124745"/>
            <a:ext cx="1165123" cy="523220"/>
          </a:xfrm>
          <a:prstGeom prst="rect">
            <a:avLst/>
          </a:prstGeom>
          <a:noFill/>
        </p:spPr>
        <p:txBody>
          <a:bodyPr wrap="square" rtlCol="0">
            <a:spAutoFit/>
          </a:bodyPr>
          <a:lstStyle/>
          <a:p>
            <a:r>
              <a:rPr lang="en-US" sz="2800" dirty="0">
                <a:latin typeface="Arial" pitchFamily="34" charset="0"/>
                <a:cs typeface="Arial" pitchFamily="34" charset="0"/>
              </a:rPr>
              <a:t>Alice</a:t>
            </a:r>
          </a:p>
        </p:txBody>
      </p:sp>
      <p:sp>
        <p:nvSpPr>
          <p:cNvPr id="78" name="TextBox 77"/>
          <p:cNvSpPr txBox="1"/>
          <p:nvPr/>
        </p:nvSpPr>
        <p:spPr>
          <a:xfrm>
            <a:off x="9515907" y="1844824"/>
            <a:ext cx="1165123" cy="523220"/>
          </a:xfrm>
          <a:prstGeom prst="rect">
            <a:avLst/>
          </a:prstGeom>
          <a:noFill/>
        </p:spPr>
        <p:txBody>
          <a:bodyPr wrap="square" rtlCol="0">
            <a:spAutoFit/>
          </a:bodyPr>
          <a:lstStyle/>
          <a:p>
            <a:r>
              <a:rPr lang="en-US" sz="2800" dirty="0">
                <a:latin typeface="Arial" pitchFamily="34" charset="0"/>
                <a:cs typeface="Arial" pitchFamily="34" charset="0"/>
              </a:rPr>
              <a:t>Bob</a:t>
            </a:r>
          </a:p>
        </p:txBody>
      </p:sp>
      <p:sp>
        <p:nvSpPr>
          <p:cNvPr id="80" name="Rectangle 298"/>
          <p:cNvSpPr>
            <a:spLocks noChangeArrowheads="1"/>
          </p:cNvSpPr>
          <p:nvPr/>
        </p:nvSpPr>
        <p:spPr bwMode="auto">
          <a:xfrm>
            <a:off x="1919536" y="3068960"/>
            <a:ext cx="6840760" cy="3501008"/>
          </a:xfrm>
          <a:prstGeom prst="rect">
            <a:avLst/>
          </a:prstGeom>
          <a:noFill/>
          <a:ln w="9525">
            <a:noFill/>
            <a:miter lim="800000"/>
            <a:headEnd/>
            <a:tailEnd/>
          </a:ln>
          <a:effectLst/>
        </p:spPr>
        <p:txBody>
          <a:bodyPr/>
          <a:lstStyle/>
          <a:p>
            <a:pPr marL="342891" indent="-342891">
              <a:spcBef>
                <a:spcPct val="20000"/>
              </a:spcBef>
              <a:buClr>
                <a:schemeClr val="accent1"/>
              </a:buClr>
              <a:buSzPct val="65000"/>
              <a:buFont typeface="Wingdings" pitchFamily="2" charset="2"/>
              <a:buChar char="n"/>
              <a:tabLst>
                <a:tab pos="3139996" algn="l"/>
              </a:tabLst>
            </a:pPr>
            <a:r>
              <a:rPr lang="en-US" sz="2000" dirty="0">
                <a:cs typeface="Arial" charset="0"/>
              </a:rPr>
              <a:t>Given that 	</a:t>
            </a:r>
            <a:r>
              <a:rPr lang="en-US" sz="2000" dirty="0">
                <a:solidFill>
                  <a:srgbClr val="FF0000"/>
                </a:solidFill>
                <a:latin typeface="Consolas"/>
                <a:cs typeface="Consolas"/>
              </a:rPr>
              <a:t>c </a:t>
            </a:r>
            <a:r>
              <a:rPr lang="en-US" sz="2000" dirty="0">
                <a:latin typeface="Consolas"/>
                <a:cs typeface="Consolas"/>
              </a:rPr>
              <a:t>= </a:t>
            </a:r>
            <a:r>
              <a:rPr lang="en-US" sz="2000" dirty="0">
                <a:solidFill>
                  <a:srgbClr val="FF0000"/>
                </a:solidFill>
                <a:latin typeface="Consolas"/>
                <a:cs typeface="Consolas"/>
              </a:rPr>
              <a:t>0101 0100</a:t>
            </a:r>
            <a:r>
              <a:rPr lang="en-US" sz="2000" dirty="0">
                <a:cs typeface="Arial" charset="0"/>
              </a:rPr>
              <a:t>,</a:t>
            </a:r>
          </a:p>
          <a:p>
            <a:pPr marL="800080" lvl="1" indent="-342891">
              <a:spcBef>
                <a:spcPct val="20000"/>
              </a:spcBef>
              <a:buClr>
                <a:schemeClr val="accent1"/>
              </a:buClr>
              <a:buSzPct val="65000"/>
              <a:buFont typeface="Wingdings" pitchFamily="2" charset="2"/>
              <a:buChar char="n"/>
              <a:tabLst>
                <a:tab pos="3139996" algn="l"/>
              </a:tabLst>
            </a:pPr>
            <a:r>
              <a:rPr lang="en-US" sz="2000" dirty="0">
                <a:cs typeface="Arial" charset="0"/>
              </a:rPr>
              <a:t>is it possible that	</a:t>
            </a:r>
            <a:r>
              <a:rPr lang="en-US" sz="2000" dirty="0">
                <a:solidFill>
                  <a:srgbClr val="0000FF"/>
                </a:solidFill>
                <a:latin typeface="Consolas"/>
                <a:cs typeface="Consolas"/>
              </a:rPr>
              <a:t>m = 0000 0000 </a:t>
            </a:r>
            <a:r>
              <a:rPr lang="en-US" sz="2000" dirty="0">
                <a:cs typeface="Arial"/>
              </a:rPr>
              <a:t>?</a:t>
            </a:r>
          </a:p>
          <a:p>
            <a:pPr marL="1257269" lvl="2" indent="-342891">
              <a:spcBef>
                <a:spcPct val="20000"/>
              </a:spcBef>
              <a:buClr>
                <a:schemeClr val="accent1"/>
              </a:buClr>
              <a:buSzPct val="65000"/>
              <a:buFont typeface="Wingdings" pitchFamily="2" charset="2"/>
              <a:buChar char="n"/>
              <a:tabLst>
                <a:tab pos="3139996" algn="l"/>
              </a:tabLst>
            </a:pPr>
            <a:r>
              <a:rPr lang="en-US" sz="2000" dirty="0">
                <a:cs typeface="Arial"/>
              </a:rPr>
              <a:t>Yes, if 	</a:t>
            </a:r>
            <a:r>
              <a:rPr lang="en-US" sz="2000" dirty="0">
                <a:latin typeface="Consolas"/>
                <a:cs typeface="Consolas"/>
              </a:rPr>
              <a:t>k = </a:t>
            </a:r>
            <a:r>
              <a:rPr lang="en-US" sz="2000" dirty="0">
                <a:solidFill>
                  <a:srgbClr val="000000"/>
                </a:solidFill>
                <a:latin typeface="Consolas"/>
                <a:cs typeface="Consolas"/>
              </a:rPr>
              <a:t>0101 0100</a:t>
            </a:r>
            <a:r>
              <a:rPr lang="en-US" sz="2000" dirty="0">
                <a:cs typeface="Arial" charset="0"/>
              </a:rPr>
              <a:t>. </a:t>
            </a:r>
          </a:p>
          <a:p>
            <a:pPr marL="800080" lvl="1" indent="-342891">
              <a:spcBef>
                <a:spcPct val="20000"/>
              </a:spcBef>
              <a:buClr>
                <a:schemeClr val="accent1"/>
              </a:buClr>
              <a:buSzPct val="65000"/>
              <a:buFont typeface="Wingdings" pitchFamily="2" charset="2"/>
              <a:buChar char="n"/>
              <a:tabLst>
                <a:tab pos="3139996" algn="l"/>
              </a:tabLst>
            </a:pPr>
            <a:r>
              <a:rPr lang="en-US" sz="2000" dirty="0">
                <a:cs typeface="Arial" charset="0"/>
              </a:rPr>
              <a:t>is it possible that	</a:t>
            </a:r>
            <a:r>
              <a:rPr lang="en-US" sz="2000" dirty="0">
                <a:solidFill>
                  <a:srgbClr val="0000FF"/>
                </a:solidFill>
                <a:latin typeface="Consolas"/>
                <a:cs typeface="Consolas"/>
              </a:rPr>
              <a:t>m = 1111 1111 </a:t>
            </a:r>
            <a:r>
              <a:rPr lang="en-US" sz="2000" dirty="0">
                <a:cs typeface="Arial"/>
              </a:rPr>
              <a:t>?</a:t>
            </a:r>
          </a:p>
          <a:p>
            <a:pPr marL="1257269" lvl="2" indent="-342891">
              <a:spcBef>
                <a:spcPct val="20000"/>
              </a:spcBef>
              <a:buClr>
                <a:schemeClr val="accent1"/>
              </a:buClr>
              <a:buSzPct val="65000"/>
              <a:buFont typeface="Wingdings" pitchFamily="2" charset="2"/>
              <a:buChar char="n"/>
              <a:tabLst>
                <a:tab pos="3139996" algn="l"/>
              </a:tabLst>
            </a:pPr>
            <a:r>
              <a:rPr lang="en-US" sz="2000" dirty="0">
                <a:cs typeface="Arial"/>
              </a:rPr>
              <a:t>Yes, if 	</a:t>
            </a:r>
            <a:r>
              <a:rPr lang="en-US" sz="2000" dirty="0">
                <a:latin typeface="Consolas"/>
                <a:cs typeface="Consolas"/>
              </a:rPr>
              <a:t>k = </a:t>
            </a:r>
            <a:r>
              <a:rPr lang="en-US" sz="2000" dirty="0">
                <a:solidFill>
                  <a:srgbClr val="000000"/>
                </a:solidFill>
                <a:latin typeface="Consolas"/>
                <a:cs typeface="Consolas"/>
              </a:rPr>
              <a:t>1010 1011</a:t>
            </a:r>
            <a:r>
              <a:rPr lang="en-US" sz="2000" dirty="0">
                <a:cs typeface="Arial" charset="0"/>
              </a:rPr>
              <a:t>. </a:t>
            </a:r>
          </a:p>
          <a:p>
            <a:pPr marL="800080" lvl="1" indent="-342891">
              <a:spcBef>
                <a:spcPct val="20000"/>
              </a:spcBef>
              <a:buClr>
                <a:schemeClr val="accent1"/>
              </a:buClr>
              <a:buSzPct val="65000"/>
              <a:buFont typeface="Wingdings" pitchFamily="2" charset="2"/>
              <a:buChar char="n"/>
              <a:tabLst>
                <a:tab pos="3139996" algn="l"/>
              </a:tabLst>
            </a:pPr>
            <a:r>
              <a:rPr lang="en-US" sz="2000" dirty="0">
                <a:cs typeface="Consolas"/>
              </a:rPr>
              <a:t>it is possible that	</a:t>
            </a:r>
            <a:r>
              <a:rPr lang="en-US" sz="2000" dirty="0">
                <a:solidFill>
                  <a:srgbClr val="0000FF"/>
                </a:solidFill>
                <a:latin typeface="Consolas"/>
                <a:cs typeface="Consolas"/>
              </a:rPr>
              <a:t>m = 0101 0101 </a:t>
            </a:r>
            <a:r>
              <a:rPr lang="en-US" sz="2000" dirty="0">
                <a:cs typeface="Arial"/>
              </a:rPr>
              <a:t>?</a:t>
            </a:r>
          </a:p>
          <a:p>
            <a:pPr marL="1257269" lvl="2" indent="-342891">
              <a:spcBef>
                <a:spcPct val="20000"/>
              </a:spcBef>
              <a:buClr>
                <a:schemeClr val="accent1"/>
              </a:buClr>
              <a:buSzPct val="65000"/>
              <a:buFont typeface="Wingdings" pitchFamily="2" charset="2"/>
              <a:buChar char="n"/>
              <a:tabLst>
                <a:tab pos="3139996" algn="l"/>
              </a:tabLst>
            </a:pPr>
            <a:r>
              <a:rPr lang="en-US" sz="2000" dirty="0">
                <a:cs typeface="Arial"/>
              </a:rPr>
              <a:t>Yes, if 	</a:t>
            </a:r>
            <a:r>
              <a:rPr lang="en-US" sz="2000" dirty="0">
                <a:latin typeface="Consolas"/>
                <a:cs typeface="Consolas"/>
              </a:rPr>
              <a:t>k = </a:t>
            </a:r>
            <a:r>
              <a:rPr lang="en-US" sz="2000" dirty="0">
                <a:solidFill>
                  <a:srgbClr val="000000"/>
                </a:solidFill>
                <a:latin typeface="Consolas"/>
                <a:cs typeface="Consolas"/>
              </a:rPr>
              <a:t>0000 0001</a:t>
            </a:r>
            <a:endParaRPr lang="en-US" sz="2000" dirty="0">
              <a:cs typeface="Arial"/>
            </a:endParaRPr>
          </a:p>
          <a:p>
            <a:pPr marL="342891" indent="-342891">
              <a:spcBef>
                <a:spcPct val="20000"/>
              </a:spcBef>
              <a:buClr>
                <a:schemeClr val="accent1"/>
              </a:buClr>
              <a:buSzPct val="65000"/>
              <a:buFont typeface="Wingdings" pitchFamily="2" charset="2"/>
              <a:buChar char="n"/>
              <a:tabLst>
                <a:tab pos="3139996" algn="l"/>
              </a:tabLst>
            </a:pPr>
            <a:r>
              <a:rPr lang="en-US" sz="2000" dirty="0">
                <a:cs typeface="Consolas"/>
              </a:rPr>
              <a:t>In fact, every </a:t>
            </a:r>
            <a:r>
              <a:rPr lang="en-US" sz="2000" dirty="0">
                <a:solidFill>
                  <a:srgbClr val="0432FF"/>
                </a:solidFill>
                <a:cs typeface="Consolas"/>
              </a:rPr>
              <a:t>m</a:t>
            </a:r>
            <a:r>
              <a:rPr lang="en-US" sz="2000" dirty="0">
                <a:cs typeface="Consolas"/>
              </a:rPr>
              <a:t> is possible. </a:t>
            </a:r>
          </a:p>
          <a:p>
            <a:pPr marL="342891" indent="-342891">
              <a:spcBef>
                <a:spcPct val="20000"/>
              </a:spcBef>
              <a:buClr>
                <a:schemeClr val="accent1"/>
              </a:buClr>
              <a:buSzPct val="65000"/>
              <a:buFont typeface="Wingdings" pitchFamily="2" charset="2"/>
              <a:buChar char="n"/>
              <a:tabLst>
                <a:tab pos="3139996" algn="l"/>
              </a:tabLst>
            </a:pPr>
            <a:r>
              <a:rPr lang="en-US" sz="2000" dirty="0">
                <a:cs typeface="Consolas"/>
              </a:rPr>
              <a:t>Hence, the one-time pad is </a:t>
            </a:r>
            <a:r>
              <a:rPr lang="en-US" sz="2000" dirty="0">
                <a:solidFill>
                  <a:srgbClr val="FF0000"/>
                </a:solidFill>
                <a:cs typeface="Consolas"/>
              </a:rPr>
              <a:t>perfectly secure</a:t>
            </a:r>
            <a:r>
              <a:rPr lang="en-US" sz="2000" dirty="0">
                <a:cs typeface="Consolas"/>
              </a:rPr>
              <a:t>!</a:t>
            </a:r>
          </a:p>
        </p:txBody>
      </p:sp>
      <p:pic>
        <p:nvPicPr>
          <p:cNvPr id="36" name="Picture 35" descr="AliceBlue.eps"/>
          <p:cNvPicPr>
            <a:picLocks noChangeAspect="1"/>
          </p:cNvPicPr>
          <p:nvPr/>
        </p:nvPicPr>
        <p:blipFill>
          <a:blip r:embed="rId4" cstate="print"/>
          <a:stretch>
            <a:fillRect/>
          </a:stretch>
        </p:blipFill>
        <p:spPr>
          <a:xfrm flipH="1">
            <a:off x="2351585" y="1124744"/>
            <a:ext cx="1059740" cy="1080120"/>
          </a:xfrm>
          <a:prstGeom prst="rect">
            <a:avLst/>
          </a:prstGeom>
        </p:spPr>
      </p:pic>
      <p:grpSp>
        <p:nvGrpSpPr>
          <p:cNvPr id="3" name="Group 2"/>
          <p:cNvGrpSpPr/>
          <p:nvPr/>
        </p:nvGrpSpPr>
        <p:grpSpPr>
          <a:xfrm>
            <a:off x="4511825" y="1340769"/>
            <a:ext cx="2195795" cy="1731699"/>
            <a:chOff x="2987824" y="1700808"/>
            <a:chExt cx="2195795" cy="1731698"/>
          </a:xfrm>
        </p:grpSpPr>
        <p:sp>
          <p:nvSpPr>
            <p:cNvPr id="518171" name="Line 27"/>
            <p:cNvSpPr>
              <a:spLocks noChangeShapeType="1"/>
            </p:cNvSpPr>
            <p:nvPr/>
          </p:nvSpPr>
          <p:spPr bwMode="auto">
            <a:xfrm flipV="1">
              <a:off x="3851920" y="1700808"/>
              <a:ext cx="216023" cy="648072"/>
            </a:xfrm>
            <a:prstGeom prst="line">
              <a:avLst/>
            </a:prstGeom>
            <a:noFill/>
            <a:ln w="57150" cap="rnd">
              <a:solidFill>
                <a:srgbClr val="FF0000"/>
              </a:solidFill>
              <a:prstDash val="sysDot"/>
              <a:round/>
              <a:headEnd type="triangle" w="med" len="med"/>
              <a:tailEnd type="triangle" w="med" len="med"/>
            </a:ln>
            <a:effectLst/>
          </p:spPr>
          <p:txBody>
            <a:bodyPr/>
            <a:lstStyle/>
            <a:p>
              <a:endParaRPr lang="en-US"/>
            </a:p>
          </p:txBody>
        </p:sp>
        <p:sp>
          <p:nvSpPr>
            <p:cNvPr id="79" name="TextBox 78"/>
            <p:cNvSpPr txBox="1"/>
            <p:nvPr/>
          </p:nvSpPr>
          <p:spPr>
            <a:xfrm>
              <a:off x="4283968" y="2852936"/>
              <a:ext cx="899651" cy="523220"/>
            </a:xfrm>
            <a:prstGeom prst="rect">
              <a:avLst/>
            </a:prstGeom>
            <a:noFill/>
          </p:spPr>
          <p:txBody>
            <a:bodyPr wrap="square" rtlCol="0">
              <a:spAutoFit/>
            </a:bodyPr>
            <a:lstStyle/>
            <a:p>
              <a:r>
                <a:rPr lang="en-US" sz="2800" dirty="0">
                  <a:latin typeface="Arial" pitchFamily="34" charset="0"/>
                  <a:cs typeface="Arial" pitchFamily="34" charset="0"/>
                </a:rPr>
                <a:t>Eve</a:t>
              </a:r>
            </a:p>
          </p:txBody>
        </p:sp>
        <p:pic>
          <p:nvPicPr>
            <p:cNvPr id="38" name="Picture 37" descr="QueenOfHearts.png"/>
            <p:cNvPicPr>
              <a:picLocks noChangeAspect="1"/>
            </p:cNvPicPr>
            <p:nvPr/>
          </p:nvPicPr>
          <p:blipFill>
            <a:blip r:embed="rId5" cstate="print"/>
            <a:srcRect l="6597" r="7636"/>
            <a:stretch>
              <a:fillRect/>
            </a:stretch>
          </p:blipFill>
          <p:spPr>
            <a:xfrm>
              <a:off x="2987824" y="2348880"/>
              <a:ext cx="1280649" cy="1083626"/>
            </a:xfrm>
            <a:prstGeom prst="rect">
              <a:avLst/>
            </a:prstGeom>
          </p:spPr>
        </p:pic>
      </p:grpSp>
      <p:sp>
        <p:nvSpPr>
          <p:cNvPr id="518151" name="Line 7"/>
          <p:cNvSpPr>
            <a:spLocks noChangeShapeType="1"/>
          </p:cNvSpPr>
          <p:nvPr/>
        </p:nvSpPr>
        <p:spPr bwMode="auto">
          <a:xfrm>
            <a:off x="4654553" y="1268760"/>
            <a:ext cx="2881313" cy="0"/>
          </a:xfrm>
          <a:prstGeom prst="line">
            <a:avLst/>
          </a:prstGeom>
          <a:noFill/>
          <a:ln w="76200">
            <a:solidFill>
              <a:srgbClr val="000000"/>
            </a:solidFill>
            <a:prstDash val="solid"/>
            <a:round/>
            <a:headEnd type="none"/>
            <a:tailEnd type="triangle" w="med" len="med"/>
          </a:ln>
          <a:effectLst/>
        </p:spPr>
        <p:txBody>
          <a:bodyPr lIns="0" tIns="0" rIns="0" bIns="0" anchor="ctr"/>
          <a:lstStyle/>
          <a:p>
            <a:endParaRPr lang="en-US"/>
          </a:p>
        </p:txBody>
      </p:sp>
      <p:pic>
        <p:nvPicPr>
          <p:cNvPr id="2" name="Picture 1" descr="MC900441455.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63952" y="1196752"/>
            <a:ext cx="864096" cy="864096"/>
          </a:xfrm>
          <a:prstGeom prst="rect">
            <a:avLst/>
          </a:prstGeom>
        </p:spPr>
      </p:pic>
      <p:pic>
        <p:nvPicPr>
          <p:cNvPr id="22" name="Picture 6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8400258" y="1268760"/>
            <a:ext cx="1285425" cy="914208"/>
          </a:xfrm>
          <a:prstGeom prst="rect">
            <a:avLst/>
          </a:prstGeom>
          <a:noFill/>
        </p:spPr>
      </p:pic>
      <p:graphicFrame>
        <p:nvGraphicFramePr>
          <p:cNvPr id="4" name="Table 3"/>
          <p:cNvGraphicFramePr>
            <a:graphicFrameLocks noGrp="1"/>
          </p:cNvGraphicFramePr>
          <p:nvPr/>
        </p:nvGraphicFramePr>
        <p:xfrm>
          <a:off x="8328249" y="3573016"/>
          <a:ext cx="1750250" cy="1864360"/>
        </p:xfrm>
        <a:graphic>
          <a:graphicData uri="http://schemas.openxmlformats.org/drawingml/2006/table">
            <a:tbl>
              <a:tblPr firstRow="1" bandRow="1">
                <a:tableStyleId>{5C22544A-7EE6-4342-B048-85BDC9FD1C3A}</a:tableStyleId>
              </a:tblPr>
              <a:tblGrid>
                <a:gridCol w="456587">
                  <a:extLst>
                    <a:ext uri="{9D8B030D-6E8A-4147-A177-3AD203B41FA5}">
                      <a16:colId xmlns:a16="http://schemas.microsoft.com/office/drawing/2014/main" val="20000"/>
                    </a:ext>
                  </a:extLst>
                </a:gridCol>
                <a:gridCol w="532684">
                  <a:extLst>
                    <a:ext uri="{9D8B030D-6E8A-4147-A177-3AD203B41FA5}">
                      <a16:colId xmlns:a16="http://schemas.microsoft.com/office/drawing/2014/main" val="20001"/>
                    </a:ext>
                  </a:extLst>
                </a:gridCol>
                <a:gridCol w="760979">
                  <a:extLst>
                    <a:ext uri="{9D8B030D-6E8A-4147-A177-3AD203B41FA5}">
                      <a16:colId xmlns:a16="http://schemas.microsoft.com/office/drawing/2014/main" val="20002"/>
                    </a:ext>
                  </a:extLst>
                </a:gridCol>
              </a:tblGrid>
              <a:tr h="375920">
                <a:tc>
                  <a:txBody>
                    <a:bodyPr/>
                    <a:lstStyle/>
                    <a:p>
                      <a:pPr algn="ctr"/>
                      <a:r>
                        <a:rPr lang="en-US" sz="1300" dirty="0"/>
                        <a:t>x</a:t>
                      </a:r>
                    </a:p>
                  </a:txBody>
                  <a:tcPr/>
                </a:tc>
                <a:tc>
                  <a:txBody>
                    <a:bodyPr/>
                    <a:lstStyle/>
                    <a:p>
                      <a:pPr algn="ctr"/>
                      <a:r>
                        <a:rPr lang="en-US" sz="1300" dirty="0"/>
                        <a:t>y</a:t>
                      </a:r>
                    </a:p>
                  </a:txBody>
                  <a:tcPr/>
                </a:tc>
                <a:tc>
                  <a:txBody>
                    <a:bodyPr/>
                    <a:lstStyle/>
                    <a:p>
                      <a:pPr algn="ctr"/>
                      <a:r>
                        <a:rPr lang="en-US" sz="1300" dirty="0"/>
                        <a:t>x </a:t>
                      </a:r>
                      <a:r>
                        <a:rPr lang="en-US" sz="1900" b="0" i="0" baseline="0" dirty="0">
                          <a:latin typeface="+mn-lt"/>
                          <a:ea typeface="cmsy10"/>
                          <a:cs typeface="cmsy10"/>
                        </a:rPr>
                        <a:t>⊕</a:t>
                      </a:r>
                      <a:r>
                        <a:rPr lang="en-US" sz="1300" dirty="0"/>
                        <a:t> </a:t>
                      </a:r>
                      <a:r>
                        <a:rPr lang="en-US" sz="1300" baseline="0" dirty="0"/>
                        <a:t>y</a:t>
                      </a:r>
                      <a:endParaRPr lang="en-US" sz="1300" dirty="0"/>
                    </a:p>
                  </a:txBody>
                  <a:tcPr/>
                </a:tc>
                <a:extLst>
                  <a:ext uri="{0D108BD9-81ED-4DB2-BD59-A6C34878D82A}">
                    <a16:rowId xmlns:a16="http://schemas.microsoft.com/office/drawing/2014/main" val="10000"/>
                  </a:ext>
                </a:extLst>
              </a:tr>
              <a:tr h="370840">
                <a:tc>
                  <a:txBody>
                    <a:bodyPr/>
                    <a:lstStyle/>
                    <a:p>
                      <a:pPr algn="ctr"/>
                      <a:r>
                        <a:rPr lang="en-US" sz="1300" dirty="0"/>
                        <a:t>0</a:t>
                      </a:r>
                    </a:p>
                  </a:txBody>
                  <a:tcPr/>
                </a:tc>
                <a:tc>
                  <a:txBody>
                    <a:bodyPr/>
                    <a:lstStyle/>
                    <a:p>
                      <a:pPr algn="ctr"/>
                      <a:r>
                        <a:rPr lang="en-US" sz="1300" dirty="0"/>
                        <a:t>0</a:t>
                      </a:r>
                    </a:p>
                  </a:txBody>
                  <a:tcPr/>
                </a:tc>
                <a:tc>
                  <a:txBody>
                    <a:bodyPr/>
                    <a:lstStyle/>
                    <a:p>
                      <a:pPr algn="ctr"/>
                      <a:r>
                        <a:rPr lang="en-US" sz="1300" dirty="0"/>
                        <a:t>0</a:t>
                      </a:r>
                    </a:p>
                  </a:txBody>
                  <a:tcPr/>
                </a:tc>
                <a:extLst>
                  <a:ext uri="{0D108BD9-81ED-4DB2-BD59-A6C34878D82A}">
                    <a16:rowId xmlns:a16="http://schemas.microsoft.com/office/drawing/2014/main" val="10001"/>
                  </a:ext>
                </a:extLst>
              </a:tr>
              <a:tr h="370840">
                <a:tc>
                  <a:txBody>
                    <a:bodyPr/>
                    <a:lstStyle/>
                    <a:p>
                      <a:pPr algn="ctr"/>
                      <a:r>
                        <a:rPr lang="en-US" sz="1300" dirty="0"/>
                        <a:t>0</a:t>
                      </a:r>
                    </a:p>
                  </a:txBody>
                  <a:tcPr/>
                </a:tc>
                <a:tc>
                  <a:txBody>
                    <a:bodyPr/>
                    <a:lstStyle/>
                    <a:p>
                      <a:pPr algn="ctr"/>
                      <a:r>
                        <a:rPr lang="en-US" sz="1300" dirty="0"/>
                        <a:t>1</a:t>
                      </a:r>
                    </a:p>
                  </a:txBody>
                  <a:tcPr/>
                </a:tc>
                <a:tc>
                  <a:txBody>
                    <a:bodyPr/>
                    <a:lstStyle/>
                    <a:p>
                      <a:pPr algn="ctr"/>
                      <a:r>
                        <a:rPr lang="en-US" sz="1300" dirty="0"/>
                        <a:t>1</a:t>
                      </a:r>
                    </a:p>
                  </a:txBody>
                  <a:tcPr/>
                </a:tc>
                <a:extLst>
                  <a:ext uri="{0D108BD9-81ED-4DB2-BD59-A6C34878D82A}">
                    <a16:rowId xmlns:a16="http://schemas.microsoft.com/office/drawing/2014/main" val="10002"/>
                  </a:ext>
                </a:extLst>
              </a:tr>
              <a:tr h="370840">
                <a:tc>
                  <a:txBody>
                    <a:bodyPr/>
                    <a:lstStyle/>
                    <a:p>
                      <a:pPr algn="ctr"/>
                      <a:r>
                        <a:rPr lang="en-US" sz="1300" dirty="0"/>
                        <a:t>1</a:t>
                      </a:r>
                    </a:p>
                  </a:txBody>
                  <a:tcPr/>
                </a:tc>
                <a:tc>
                  <a:txBody>
                    <a:bodyPr/>
                    <a:lstStyle/>
                    <a:p>
                      <a:pPr algn="ctr"/>
                      <a:r>
                        <a:rPr lang="en-US" sz="1300" dirty="0"/>
                        <a:t>0</a:t>
                      </a:r>
                    </a:p>
                  </a:txBody>
                  <a:tcPr/>
                </a:tc>
                <a:tc>
                  <a:txBody>
                    <a:bodyPr/>
                    <a:lstStyle/>
                    <a:p>
                      <a:pPr algn="ctr"/>
                      <a:r>
                        <a:rPr lang="en-US" sz="1300" dirty="0"/>
                        <a:t>1</a:t>
                      </a:r>
                    </a:p>
                  </a:txBody>
                  <a:tcPr/>
                </a:tc>
                <a:extLst>
                  <a:ext uri="{0D108BD9-81ED-4DB2-BD59-A6C34878D82A}">
                    <a16:rowId xmlns:a16="http://schemas.microsoft.com/office/drawing/2014/main" val="10003"/>
                  </a:ext>
                </a:extLst>
              </a:tr>
              <a:tr h="370840">
                <a:tc>
                  <a:txBody>
                    <a:bodyPr/>
                    <a:lstStyle/>
                    <a:p>
                      <a:pPr algn="ctr"/>
                      <a:r>
                        <a:rPr lang="en-US" sz="1300" dirty="0"/>
                        <a:t>1</a:t>
                      </a:r>
                    </a:p>
                  </a:txBody>
                  <a:tcPr/>
                </a:tc>
                <a:tc>
                  <a:txBody>
                    <a:bodyPr/>
                    <a:lstStyle/>
                    <a:p>
                      <a:pPr algn="ctr"/>
                      <a:r>
                        <a:rPr lang="en-US" sz="1300" dirty="0"/>
                        <a:t>1</a:t>
                      </a:r>
                    </a:p>
                  </a:txBody>
                  <a:tcPr/>
                </a:tc>
                <a:tc>
                  <a:txBody>
                    <a:bodyPr/>
                    <a:lstStyle/>
                    <a:p>
                      <a:pPr algn="ctr"/>
                      <a:r>
                        <a:rPr lang="en-US" sz="1300" dirty="0"/>
                        <a:t>0</a:t>
                      </a:r>
                    </a:p>
                  </a:txBody>
                  <a:tcPr/>
                </a:tc>
                <a:extLst>
                  <a:ext uri="{0D108BD9-81ED-4DB2-BD59-A6C34878D82A}">
                    <a16:rowId xmlns:a16="http://schemas.microsoft.com/office/drawing/2014/main" val="10004"/>
                  </a:ext>
                </a:extLst>
              </a:tr>
            </a:tbl>
          </a:graphicData>
        </a:graphic>
      </p:graphicFrame>
      <p:sp>
        <p:nvSpPr>
          <p:cNvPr id="29" name="TextBox 28"/>
          <p:cNvSpPr txBox="1"/>
          <p:nvPr/>
        </p:nvSpPr>
        <p:spPr>
          <a:xfrm>
            <a:off x="1847528" y="764704"/>
            <a:ext cx="2376264" cy="369332"/>
          </a:xfrm>
          <a:prstGeom prst="rect">
            <a:avLst/>
          </a:prstGeom>
          <a:noFill/>
        </p:spPr>
        <p:txBody>
          <a:bodyPr wrap="square" rtlCol="0">
            <a:spAutoFit/>
          </a:bodyPr>
          <a:lstStyle/>
          <a:p>
            <a:r>
              <a:rPr lang="en-US" dirty="0">
                <a:solidFill>
                  <a:srgbClr val="0000FF"/>
                </a:solidFill>
                <a:latin typeface="Arial" pitchFamily="34" charset="0"/>
                <a:cs typeface="Arial" pitchFamily="34" charset="0"/>
              </a:rPr>
              <a:t>m = </a:t>
            </a:r>
            <a:r>
              <a:rPr lang="en-US" dirty="0">
                <a:solidFill>
                  <a:srgbClr val="0000FF"/>
                </a:solidFill>
                <a:latin typeface="Consolas"/>
                <a:cs typeface="Consolas"/>
              </a:rPr>
              <a:t>?</a:t>
            </a:r>
          </a:p>
        </p:txBody>
      </p:sp>
      <p:sp>
        <p:nvSpPr>
          <p:cNvPr id="30" name="TextBox 29"/>
          <p:cNvSpPr txBox="1"/>
          <p:nvPr/>
        </p:nvSpPr>
        <p:spPr>
          <a:xfrm>
            <a:off x="2135560" y="2708920"/>
            <a:ext cx="2232248" cy="369332"/>
          </a:xfrm>
          <a:prstGeom prst="rect">
            <a:avLst/>
          </a:prstGeom>
          <a:noFill/>
        </p:spPr>
        <p:txBody>
          <a:bodyPr wrap="square" rtlCol="0">
            <a:spAutoFit/>
          </a:bodyPr>
          <a:lstStyle/>
          <a:p>
            <a:r>
              <a:rPr lang="en-US" dirty="0">
                <a:latin typeface="Arial" pitchFamily="34" charset="0"/>
                <a:cs typeface="Arial" pitchFamily="34" charset="0"/>
              </a:rPr>
              <a:t>k = </a:t>
            </a:r>
            <a:r>
              <a:rPr lang="en-US" dirty="0">
                <a:latin typeface="Consolas"/>
                <a:cs typeface="Consolas"/>
              </a:rPr>
              <a:t>?</a:t>
            </a:r>
          </a:p>
        </p:txBody>
      </p:sp>
      <p:sp>
        <p:nvSpPr>
          <p:cNvPr id="31" name="TextBox 30"/>
          <p:cNvSpPr txBox="1"/>
          <p:nvPr/>
        </p:nvSpPr>
        <p:spPr>
          <a:xfrm>
            <a:off x="9192344" y="2915652"/>
            <a:ext cx="2232248" cy="369332"/>
          </a:xfrm>
          <a:prstGeom prst="rect">
            <a:avLst/>
          </a:prstGeom>
          <a:noFill/>
        </p:spPr>
        <p:txBody>
          <a:bodyPr wrap="square" rtlCol="0">
            <a:spAutoFit/>
          </a:bodyPr>
          <a:lstStyle/>
          <a:p>
            <a:r>
              <a:rPr lang="en-US" dirty="0">
                <a:latin typeface="Arial" pitchFamily="34" charset="0"/>
                <a:cs typeface="Arial" pitchFamily="34" charset="0"/>
              </a:rPr>
              <a:t>k = </a:t>
            </a:r>
            <a:r>
              <a:rPr lang="en-US" dirty="0">
                <a:latin typeface="Consolas"/>
                <a:cs typeface="Consolas"/>
              </a:rPr>
              <a:t>?</a:t>
            </a:r>
          </a:p>
        </p:txBody>
      </p:sp>
      <p:sp>
        <p:nvSpPr>
          <p:cNvPr id="32" name="TextBox 31"/>
          <p:cNvSpPr txBox="1"/>
          <p:nvPr/>
        </p:nvSpPr>
        <p:spPr>
          <a:xfrm>
            <a:off x="4655840" y="764705"/>
            <a:ext cx="2808312" cy="369332"/>
          </a:xfrm>
          <a:prstGeom prst="rect">
            <a:avLst/>
          </a:prstGeom>
          <a:noFill/>
        </p:spPr>
        <p:txBody>
          <a:bodyPr wrap="square" rtlCol="0">
            <a:spAutoFit/>
          </a:bodyPr>
          <a:lstStyle/>
          <a:p>
            <a:r>
              <a:rPr lang="en-US" dirty="0">
                <a:solidFill>
                  <a:srgbClr val="FF0000"/>
                </a:solidFill>
                <a:latin typeface="Arial" pitchFamily="34" charset="0"/>
                <a:cs typeface="Arial" pitchFamily="34" charset="0"/>
              </a:rPr>
              <a:t>c </a:t>
            </a:r>
            <a:r>
              <a:rPr lang="en-US" dirty="0">
                <a:latin typeface="Arial" pitchFamily="34" charset="0"/>
                <a:cs typeface="Arial" pitchFamily="34" charset="0"/>
              </a:rPr>
              <a:t>= </a:t>
            </a:r>
            <a:r>
              <a:rPr lang="en-US" dirty="0">
                <a:solidFill>
                  <a:srgbClr val="0000FF"/>
                </a:solidFill>
                <a:latin typeface="Arial" pitchFamily="34" charset="0"/>
                <a:cs typeface="Arial" pitchFamily="34" charset="0"/>
              </a:rPr>
              <a:t>m</a:t>
            </a:r>
            <a:r>
              <a:rPr lang="en-US" dirty="0">
                <a:latin typeface="Arial" pitchFamily="34" charset="0"/>
                <a:cs typeface="Arial" pitchFamily="34" charset="0"/>
              </a:rPr>
              <a:t> </a:t>
            </a:r>
            <a:r>
              <a:rPr lang="en-US" dirty="0">
                <a:ea typeface="cmsy10"/>
                <a:cs typeface="cmsy10"/>
              </a:rPr>
              <a:t>⊕</a:t>
            </a:r>
            <a:r>
              <a:rPr lang="en-US" dirty="0">
                <a:latin typeface="Arial" pitchFamily="34" charset="0"/>
                <a:cs typeface="Arial" pitchFamily="34" charset="0"/>
              </a:rPr>
              <a:t> k = </a:t>
            </a:r>
            <a:r>
              <a:rPr lang="en-US" dirty="0">
                <a:solidFill>
                  <a:srgbClr val="FF0000"/>
                </a:solidFill>
                <a:latin typeface="Consolas"/>
                <a:cs typeface="Consolas"/>
              </a:rPr>
              <a:t>0101 0100</a:t>
            </a:r>
          </a:p>
        </p:txBody>
      </p:sp>
      <p:sp>
        <p:nvSpPr>
          <p:cNvPr id="33" name="TextBox 32"/>
          <p:cNvSpPr txBox="1"/>
          <p:nvPr/>
        </p:nvSpPr>
        <p:spPr>
          <a:xfrm>
            <a:off x="7896200" y="836712"/>
            <a:ext cx="3096344" cy="369332"/>
          </a:xfrm>
          <a:prstGeom prst="rect">
            <a:avLst/>
          </a:prstGeom>
          <a:noFill/>
        </p:spPr>
        <p:txBody>
          <a:bodyPr wrap="square" rtlCol="0">
            <a:spAutoFit/>
          </a:bodyPr>
          <a:lstStyle/>
          <a:p>
            <a:r>
              <a:rPr lang="en-US" dirty="0">
                <a:solidFill>
                  <a:srgbClr val="0000FF"/>
                </a:solidFill>
                <a:latin typeface="Arial" pitchFamily="34" charset="0"/>
                <a:cs typeface="Arial" pitchFamily="34" charset="0"/>
              </a:rPr>
              <a:t>m</a:t>
            </a:r>
            <a:r>
              <a:rPr lang="en-US" dirty="0">
                <a:latin typeface="Arial" pitchFamily="34" charset="0"/>
                <a:cs typeface="Arial" pitchFamily="34" charset="0"/>
              </a:rPr>
              <a:t> = </a:t>
            </a:r>
            <a:r>
              <a:rPr lang="en-US" dirty="0">
                <a:solidFill>
                  <a:srgbClr val="FF0000"/>
                </a:solidFill>
                <a:latin typeface="Arial" pitchFamily="34" charset="0"/>
                <a:cs typeface="Arial" pitchFamily="34" charset="0"/>
              </a:rPr>
              <a:t>c</a:t>
            </a:r>
            <a:r>
              <a:rPr lang="en-US" dirty="0">
                <a:latin typeface="Arial" pitchFamily="34" charset="0"/>
                <a:cs typeface="Arial" pitchFamily="34" charset="0"/>
              </a:rPr>
              <a:t> </a:t>
            </a:r>
            <a:r>
              <a:rPr lang="en-US" dirty="0">
                <a:ea typeface="cmsy10"/>
                <a:cs typeface="cmsy10"/>
              </a:rPr>
              <a:t>⊕</a:t>
            </a:r>
            <a:r>
              <a:rPr lang="en-US" dirty="0">
                <a:latin typeface="Arial" pitchFamily="34" charset="0"/>
                <a:cs typeface="Arial" pitchFamily="34" charset="0"/>
              </a:rPr>
              <a:t> k = </a:t>
            </a:r>
            <a:r>
              <a:rPr lang="en-US" dirty="0">
                <a:solidFill>
                  <a:srgbClr val="0000FF"/>
                </a:solidFill>
                <a:latin typeface="Consolas"/>
                <a:cs typeface="Consolas"/>
              </a:rPr>
              <a:t>?</a:t>
            </a:r>
          </a:p>
        </p:txBody>
      </p:sp>
      <p:sp>
        <p:nvSpPr>
          <p:cNvPr id="34" name="AutoShape 109"/>
          <p:cNvSpPr>
            <a:spLocks noChangeArrowheads="1"/>
          </p:cNvSpPr>
          <p:nvPr/>
        </p:nvSpPr>
        <p:spPr bwMode="auto">
          <a:xfrm>
            <a:off x="5879976" y="1988840"/>
            <a:ext cx="1368152" cy="648072"/>
          </a:xfrm>
          <a:prstGeom prst="cloudCallout">
            <a:avLst>
              <a:gd name="adj1" fmla="val -68259"/>
              <a:gd name="adj2" fmla="val 35277"/>
            </a:avLst>
          </a:prstGeom>
          <a:solidFill>
            <a:srgbClr val="A8EAE8"/>
          </a:solidFill>
          <a:ln w="9525">
            <a:solidFill>
              <a:schemeClr val="tx1"/>
            </a:solidFill>
            <a:round/>
            <a:headEnd/>
            <a:tailEnd/>
          </a:ln>
          <a:effectLst/>
        </p:spPr>
        <p:txBody>
          <a:bodyPr anchor="ctr"/>
          <a:lstStyle/>
          <a:p>
            <a:r>
              <a:rPr lang="en-US" sz="2400" dirty="0">
                <a:latin typeface="Arial" pitchFamily="34" charset="0"/>
                <a:cs typeface="Arial" pitchFamily="34" charset="0"/>
              </a:rPr>
              <a:t>k = </a:t>
            </a:r>
            <a:r>
              <a:rPr lang="en-US" sz="2400" dirty="0">
                <a:latin typeface="Consolas"/>
                <a:cs typeface="Consolas"/>
              </a:rPr>
              <a:t>?</a:t>
            </a:r>
          </a:p>
        </p:txBody>
      </p:sp>
    </p:spTree>
    <p:extLst>
      <p:ext uri="{BB962C8B-B14F-4D97-AF65-F5344CB8AC3E}">
        <p14:creationId xmlns:p14="http://schemas.microsoft.com/office/powerpoint/2010/main" val="32575599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0">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0">
                                            <p:txEl>
                                              <p:pRg st="1" end="1"/>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80">
                                            <p:txEl>
                                              <p:pRg st="2" end="2"/>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80">
                                            <p:txEl>
                                              <p:pRg st="3" end="3"/>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80">
                                            <p:txEl>
                                              <p:pRg st="4" end="4"/>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0">
                                            <p:txEl>
                                              <p:pRg st="5" end="5"/>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80">
                                            <p:txEl>
                                              <p:pRg st="6" end="6"/>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80">
                                            <p:txEl>
                                              <p:pRg st="7" end="7"/>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80">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uiExpand="1" build="p" bldLvl="2"/>
      <p:bldP spid="29" grpId="0"/>
      <p:bldP spid="30" grpId="0"/>
      <p:bldP spid="31" grpId="0"/>
      <p:bldP spid="33" grpId="0"/>
      <p:bldP spid="3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8146" name="Rectangle 2"/>
          <p:cNvSpPr>
            <a:spLocks noGrp="1" noChangeArrowheads="1"/>
          </p:cNvSpPr>
          <p:nvPr>
            <p:ph type="title" sz="quarter"/>
          </p:nvPr>
        </p:nvSpPr>
        <p:spPr>
          <a:xfrm>
            <a:off x="906440" y="207159"/>
            <a:ext cx="8229600" cy="720725"/>
          </a:xfrm>
        </p:spPr>
        <p:txBody>
          <a:bodyPr>
            <a:noAutofit/>
          </a:bodyPr>
          <a:lstStyle/>
          <a:p>
            <a:pPr algn="l"/>
            <a:r>
              <a:rPr lang="fr-CH" dirty="0"/>
              <a:t>Problems With One-Time Pad</a:t>
            </a:r>
            <a:endParaRPr lang="en-US" dirty="0"/>
          </a:p>
        </p:txBody>
      </p:sp>
      <p:pic>
        <p:nvPicPr>
          <p:cNvPr id="518183" name="Picture 39" descr="BS00996_"/>
          <p:cNvPicPr>
            <a:picLocks noChangeAspect="1" noChangeArrowheads="1"/>
          </p:cNvPicPr>
          <p:nvPr/>
        </p:nvPicPr>
        <p:blipFill>
          <a:blip r:embed="rId3" cstate="print"/>
          <a:srcRect/>
          <a:stretch>
            <a:fillRect/>
          </a:stretch>
        </p:blipFill>
        <p:spPr bwMode="auto">
          <a:xfrm flipH="1">
            <a:off x="2135561" y="2564905"/>
            <a:ext cx="647700" cy="484187"/>
          </a:xfrm>
          <a:prstGeom prst="rect">
            <a:avLst/>
          </a:prstGeom>
          <a:solidFill>
            <a:srgbClr val="FFFF00"/>
          </a:solidFill>
          <a:ln w="9525">
            <a:noFill/>
            <a:miter lim="800000"/>
            <a:headEnd/>
            <a:tailEnd/>
          </a:ln>
        </p:spPr>
      </p:pic>
      <p:pic>
        <p:nvPicPr>
          <p:cNvPr id="518184" name="Picture 40" descr="BS00996_"/>
          <p:cNvPicPr>
            <a:picLocks noChangeAspect="1" noChangeArrowheads="1"/>
          </p:cNvPicPr>
          <p:nvPr/>
        </p:nvPicPr>
        <p:blipFill>
          <a:blip r:embed="rId3" cstate="print"/>
          <a:srcRect/>
          <a:stretch>
            <a:fillRect/>
          </a:stretch>
        </p:blipFill>
        <p:spPr bwMode="auto">
          <a:xfrm flipH="1">
            <a:off x="9155867" y="2708921"/>
            <a:ext cx="647700" cy="484187"/>
          </a:xfrm>
          <a:prstGeom prst="rect">
            <a:avLst/>
          </a:prstGeom>
          <a:solidFill>
            <a:srgbClr val="FFFF00"/>
          </a:solidFill>
          <a:ln w="9525">
            <a:noFill/>
            <a:miter lim="800000"/>
            <a:headEnd/>
            <a:tailEnd/>
          </a:ln>
        </p:spPr>
      </p:pic>
      <p:sp>
        <p:nvSpPr>
          <p:cNvPr id="77" name="TextBox 76"/>
          <p:cNvSpPr txBox="1"/>
          <p:nvPr/>
        </p:nvSpPr>
        <p:spPr>
          <a:xfrm>
            <a:off x="1524000" y="1484785"/>
            <a:ext cx="1165123" cy="523220"/>
          </a:xfrm>
          <a:prstGeom prst="rect">
            <a:avLst/>
          </a:prstGeom>
          <a:noFill/>
        </p:spPr>
        <p:txBody>
          <a:bodyPr wrap="square" rtlCol="0">
            <a:spAutoFit/>
          </a:bodyPr>
          <a:lstStyle/>
          <a:p>
            <a:r>
              <a:rPr lang="en-US" sz="2800" dirty="0">
                <a:latin typeface="Arial" pitchFamily="34" charset="0"/>
                <a:cs typeface="Arial" pitchFamily="34" charset="0"/>
              </a:rPr>
              <a:t>Alice</a:t>
            </a:r>
          </a:p>
        </p:txBody>
      </p:sp>
      <p:sp>
        <p:nvSpPr>
          <p:cNvPr id="78" name="TextBox 77"/>
          <p:cNvSpPr txBox="1"/>
          <p:nvPr/>
        </p:nvSpPr>
        <p:spPr>
          <a:xfrm>
            <a:off x="9515907" y="2204864"/>
            <a:ext cx="1165123" cy="523220"/>
          </a:xfrm>
          <a:prstGeom prst="rect">
            <a:avLst/>
          </a:prstGeom>
          <a:noFill/>
        </p:spPr>
        <p:txBody>
          <a:bodyPr wrap="square" rtlCol="0">
            <a:spAutoFit/>
          </a:bodyPr>
          <a:lstStyle/>
          <a:p>
            <a:r>
              <a:rPr lang="en-US" sz="2800" dirty="0">
                <a:latin typeface="Arial" pitchFamily="34" charset="0"/>
                <a:cs typeface="Arial" pitchFamily="34" charset="0"/>
              </a:rPr>
              <a:t>Bob</a:t>
            </a:r>
          </a:p>
        </p:txBody>
      </p:sp>
      <p:sp>
        <p:nvSpPr>
          <p:cNvPr id="80" name="Rectangle 298"/>
          <p:cNvSpPr>
            <a:spLocks noChangeArrowheads="1"/>
          </p:cNvSpPr>
          <p:nvPr/>
        </p:nvSpPr>
        <p:spPr bwMode="auto">
          <a:xfrm>
            <a:off x="822960" y="3789040"/>
            <a:ext cx="10698480" cy="2924944"/>
          </a:xfrm>
          <a:prstGeom prst="rect">
            <a:avLst/>
          </a:prstGeom>
          <a:noFill/>
          <a:ln w="9525">
            <a:noFill/>
            <a:miter lim="800000"/>
            <a:headEnd/>
            <a:tailEnd/>
          </a:ln>
          <a:effectLst/>
        </p:spPr>
        <p:txBody>
          <a:bodyPr/>
          <a:lstStyle/>
          <a:p>
            <a:pPr marL="342891" indent="-342891">
              <a:spcBef>
                <a:spcPct val="20000"/>
              </a:spcBef>
              <a:buClr>
                <a:schemeClr val="accent1"/>
              </a:buClr>
              <a:buSzPct val="65000"/>
              <a:buFont typeface="Wingdings" pitchFamily="2" charset="2"/>
              <a:buChar char="n"/>
            </a:pPr>
            <a:r>
              <a:rPr lang="en-US" sz="2400" dirty="0">
                <a:cs typeface="Arial" charset="0"/>
              </a:rPr>
              <a:t>The key has to be </a:t>
            </a:r>
            <a:r>
              <a:rPr lang="en-US" sz="2400" dirty="0">
                <a:solidFill>
                  <a:srgbClr val="FF0000"/>
                </a:solidFill>
                <a:cs typeface="Arial" charset="0"/>
              </a:rPr>
              <a:t>as long as </a:t>
            </a:r>
            <a:r>
              <a:rPr lang="en-US" sz="2400" dirty="0">
                <a:cs typeface="Arial" charset="0"/>
              </a:rPr>
              <a:t>the message.</a:t>
            </a:r>
          </a:p>
          <a:p>
            <a:pPr marL="342891" indent="-342891">
              <a:spcBef>
                <a:spcPct val="20000"/>
              </a:spcBef>
              <a:buClr>
                <a:schemeClr val="accent1"/>
              </a:buClr>
              <a:buSzPct val="65000"/>
              <a:buFont typeface="Wingdings" pitchFamily="2" charset="2"/>
              <a:buChar char="n"/>
            </a:pPr>
            <a:r>
              <a:rPr lang="en-US" sz="2400" dirty="0">
                <a:cs typeface="Arial" charset="0"/>
              </a:rPr>
              <a:t>The key can only be </a:t>
            </a:r>
            <a:r>
              <a:rPr lang="en-US" sz="2400" dirty="0">
                <a:solidFill>
                  <a:srgbClr val="FF0000"/>
                </a:solidFill>
                <a:cs typeface="Arial" charset="0"/>
              </a:rPr>
              <a:t>used</a:t>
            </a:r>
            <a:r>
              <a:rPr lang="en-US" sz="2400" dirty="0">
                <a:cs typeface="Arial" charset="0"/>
              </a:rPr>
              <a:t> </a:t>
            </a:r>
            <a:r>
              <a:rPr lang="en-US" sz="2400" dirty="0">
                <a:solidFill>
                  <a:srgbClr val="FF0000"/>
                </a:solidFill>
                <a:cs typeface="Arial" charset="0"/>
              </a:rPr>
              <a:t>once</a:t>
            </a:r>
            <a:r>
              <a:rPr lang="en-US" sz="2400" dirty="0">
                <a:cs typeface="Arial" charset="0"/>
              </a:rPr>
              <a:t>, otherwise information </a:t>
            </a:r>
            <a:r>
              <a:rPr lang="en-US" sz="2400" dirty="0">
                <a:cs typeface="Arial" charset="0"/>
                <a:hlinkClick r:id="rId4"/>
              </a:rPr>
              <a:t>might leak</a:t>
            </a:r>
            <a:r>
              <a:rPr lang="en-US" sz="2400" dirty="0">
                <a:cs typeface="Arial" charset="0"/>
              </a:rPr>
              <a:t>.</a:t>
            </a:r>
            <a:endParaRPr lang="en-US" sz="2400" dirty="0">
              <a:solidFill>
                <a:srgbClr val="FF0000"/>
              </a:solidFill>
              <a:cs typeface="Arial" charset="0"/>
            </a:endParaRPr>
          </a:p>
          <a:p>
            <a:pPr marL="342891" indent="-342891">
              <a:spcBef>
                <a:spcPct val="20000"/>
              </a:spcBef>
              <a:buClr>
                <a:schemeClr val="accent1"/>
              </a:buClr>
              <a:buSzPct val="65000"/>
              <a:buFont typeface="Wingdings" pitchFamily="2" charset="2"/>
              <a:buChar char="n"/>
            </a:pPr>
            <a:r>
              <a:rPr lang="en-US" sz="2400" dirty="0">
                <a:cs typeface="Arial" charset="0"/>
              </a:rPr>
              <a:t>In practice, other encryption schemes (such as </a:t>
            </a:r>
            <a:r>
              <a:rPr lang="en-US" sz="2400" dirty="0">
                <a:cs typeface="Arial" charset="0"/>
                <a:hlinkClick r:id="rId5"/>
              </a:rPr>
              <a:t>AES</a:t>
            </a:r>
            <a:r>
              <a:rPr lang="en-US" sz="2400" dirty="0">
                <a:cs typeface="Arial" charset="0"/>
              </a:rPr>
              <a:t>) are used which allow to encrypt long messages with short keys.</a:t>
            </a:r>
          </a:p>
          <a:p>
            <a:pPr marL="342891" indent="-342891">
              <a:spcBef>
                <a:spcPct val="20000"/>
              </a:spcBef>
              <a:buClr>
                <a:schemeClr val="accent1"/>
              </a:buClr>
              <a:buSzPct val="65000"/>
              <a:buFont typeface="Wingdings" pitchFamily="2" charset="2"/>
              <a:buChar char="n"/>
            </a:pPr>
            <a:r>
              <a:rPr lang="en-US" sz="2400" dirty="0">
                <a:cs typeface="Arial" charset="0"/>
              </a:rPr>
              <a:t>One-time pad does not provide </a:t>
            </a:r>
            <a:r>
              <a:rPr lang="en-US" sz="2400" dirty="0">
                <a:solidFill>
                  <a:srgbClr val="FF0000"/>
                </a:solidFill>
                <a:cs typeface="Arial" charset="0"/>
                <a:hlinkClick r:id="rId6"/>
              </a:rPr>
              <a:t>authentication</a:t>
            </a:r>
            <a:r>
              <a:rPr lang="en-US" sz="2400" dirty="0">
                <a:cs typeface="Arial" charset="0"/>
              </a:rPr>
              <a:t>: </a:t>
            </a:r>
            <a:br>
              <a:rPr lang="en-US" sz="2400" dirty="0">
                <a:cs typeface="Arial" charset="0"/>
              </a:rPr>
            </a:br>
            <a:r>
              <a:rPr lang="en-US" sz="2400" dirty="0">
                <a:cs typeface="Arial" charset="0"/>
              </a:rPr>
              <a:t>Eve can easily flip bits in the message</a:t>
            </a:r>
          </a:p>
        </p:txBody>
      </p:sp>
      <p:pic>
        <p:nvPicPr>
          <p:cNvPr id="36" name="Picture 35" descr="AliceBlue.eps"/>
          <p:cNvPicPr>
            <a:picLocks noChangeAspect="1"/>
          </p:cNvPicPr>
          <p:nvPr/>
        </p:nvPicPr>
        <p:blipFill>
          <a:blip r:embed="rId7" cstate="print"/>
          <a:stretch>
            <a:fillRect/>
          </a:stretch>
        </p:blipFill>
        <p:spPr>
          <a:xfrm flipH="1">
            <a:off x="2351585" y="1484784"/>
            <a:ext cx="1059740" cy="1080120"/>
          </a:xfrm>
          <a:prstGeom prst="rect">
            <a:avLst/>
          </a:prstGeom>
        </p:spPr>
      </p:pic>
      <p:grpSp>
        <p:nvGrpSpPr>
          <p:cNvPr id="3" name="Group 2"/>
          <p:cNvGrpSpPr/>
          <p:nvPr/>
        </p:nvGrpSpPr>
        <p:grpSpPr>
          <a:xfrm>
            <a:off x="4511825" y="1700809"/>
            <a:ext cx="2195795" cy="1731699"/>
            <a:chOff x="2987824" y="1700808"/>
            <a:chExt cx="2195795" cy="1731698"/>
          </a:xfrm>
        </p:grpSpPr>
        <p:sp>
          <p:nvSpPr>
            <p:cNvPr id="518171" name="Line 27"/>
            <p:cNvSpPr>
              <a:spLocks noChangeShapeType="1"/>
            </p:cNvSpPr>
            <p:nvPr/>
          </p:nvSpPr>
          <p:spPr bwMode="auto">
            <a:xfrm flipV="1">
              <a:off x="3851920" y="1700808"/>
              <a:ext cx="216023" cy="648072"/>
            </a:xfrm>
            <a:prstGeom prst="line">
              <a:avLst/>
            </a:prstGeom>
            <a:noFill/>
            <a:ln w="57150" cap="rnd">
              <a:solidFill>
                <a:srgbClr val="FF0000"/>
              </a:solidFill>
              <a:prstDash val="sysDot"/>
              <a:round/>
              <a:headEnd type="triangle" w="med" len="med"/>
              <a:tailEnd type="triangle" w="med" len="med"/>
            </a:ln>
            <a:effectLst/>
          </p:spPr>
          <p:txBody>
            <a:bodyPr/>
            <a:lstStyle/>
            <a:p>
              <a:endParaRPr lang="en-US"/>
            </a:p>
          </p:txBody>
        </p:sp>
        <p:sp>
          <p:nvSpPr>
            <p:cNvPr id="79" name="TextBox 78"/>
            <p:cNvSpPr txBox="1"/>
            <p:nvPr/>
          </p:nvSpPr>
          <p:spPr>
            <a:xfrm>
              <a:off x="4283968" y="2852936"/>
              <a:ext cx="899651" cy="523220"/>
            </a:xfrm>
            <a:prstGeom prst="rect">
              <a:avLst/>
            </a:prstGeom>
            <a:noFill/>
          </p:spPr>
          <p:txBody>
            <a:bodyPr wrap="square" rtlCol="0">
              <a:spAutoFit/>
            </a:bodyPr>
            <a:lstStyle/>
            <a:p>
              <a:r>
                <a:rPr lang="en-US" sz="2800" dirty="0">
                  <a:latin typeface="Arial" pitchFamily="34" charset="0"/>
                  <a:cs typeface="Arial" pitchFamily="34" charset="0"/>
                </a:rPr>
                <a:t>Eve</a:t>
              </a:r>
            </a:p>
          </p:txBody>
        </p:sp>
        <p:pic>
          <p:nvPicPr>
            <p:cNvPr id="38" name="Picture 37" descr="QueenOfHearts.png"/>
            <p:cNvPicPr>
              <a:picLocks noChangeAspect="1"/>
            </p:cNvPicPr>
            <p:nvPr/>
          </p:nvPicPr>
          <p:blipFill>
            <a:blip r:embed="rId8" cstate="print"/>
            <a:srcRect l="6597" r="7636"/>
            <a:stretch>
              <a:fillRect/>
            </a:stretch>
          </p:blipFill>
          <p:spPr>
            <a:xfrm>
              <a:off x="2987824" y="2348880"/>
              <a:ext cx="1280649" cy="1083626"/>
            </a:xfrm>
            <a:prstGeom prst="rect">
              <a:avLst/>
            </a:prstGeom>
          </p:spPr>
        </p:pic>
      </p:grpSp>
      <p:sp>
        <p:nvSpPr>
          <p:cNvPr id="518151" name="Line 7"/>
          <p:cNvSpPr>
            <a:spLocks noChangeShapeType="1"/>
          </p:cNvSpPr>
          <p:nvPr/>
        </p:nvSpPr>
        <p:spPr bwMode="auto">
          <a:xfrm>
            <a:off x="4654553" y="1628800"/>
            <a:ext cx="2881313" cy="0"/>
          </a:xfrm>
          <a:prstGeom prst="line">
            <a:avLst/>
          </a:prstGeom>
          <a:noFill/>
          <a:ln w="76200">
            <a:solidFill>
              <a:srgbClr val="000000"/>
            </a:solidFill>
            <a:prstDash val="solid"/>
            <a:round/>
            <a:headEnd type="none"/>
            <a:tailEnd type="triangle" w="med" len="med"/>
          </a:ln>
          <a:effectLst/>
        </p:spPr>
        <p:txBody>
          <a:bodyPr lIns="0" tIns="0" rIns="0" bIns="0" anchor="ctr"/>
          <a:lstStyle/>
          <a:p>
            <a:endParaRPr lang="en-US"/>
          </a:p>
        </p:txBody>
      </p:sp>
      <p:pic>
        <p:nvPicPr>
          <p:cNvPr id="2" name="Picture 1" descr="MC900441455.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663952" y="1556792"/>
            <a:ext cx="864096" cy="864096"/>
          </a:xfrm>
          <a:prstGeom prst="rect">
            <a:avLst/>
          </a:prstGeom>
        </p:spPr>
      </p:pic>
      <p:pic>
        <p:nvPicPr>
          <p:cNvPr id="22" name="Picture 62"/>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8400258" y="1628800"/>
            <a:ext cx="1285425" cy="914208"/>
          </a:xfrm>
          <a:prstGeom prst="rect">
            <a:avLst/>
          </a:prstGeom>
          <a:noFill/>
        </p:spPr>
      </p:pic>
      <p:sp>
        <p:nvSpPr>
          <p:cNvPr id="29" name="TextBox 28"/>
          <p:cNvSpPr txBox="1"/>
          <p:nvPr/>
        </p:nvSpPr>
        <p:spPr>
          <a:xfrm>
            <a:off x="1847528" y="1124744"/>
            <a:ext cx="2376264" cy="369332"/>
          </a:xfrm>
          <a:prstGeom prst="rect">
            <a:avLst/>
          </a:prstGeom>
          <a:noFill/>
        </p:spPr>
        <p:txBody>
          <a:bodyPr wrap="square" rtlCol="0">
            <a:spAutoFit/>
          </a:bodyPr>
          <a:lstStyle/>
          <a:p>
            <a:r>
              <a:rPr lang="en-US" dirty="0">
                <a:solidFill>
                  <a:srgbClr val="0000FF"/>
                </a:solidFill>
                <a:latin typeface="Arial" pitchFamily="34" charset="0"/>
                <a:cs typeface="Arial" pitchFamily="34" charset="0"/>
              </a:rPr>
              <a:t>m = </a:t>
            </a:r>
            <a:r>
              <a:rPr lang="en-US" dirty="0">
                <a:solidFill>
                  <a:srgbClr val="0000FF"/>
                </a:solidFill>
                <a:latin typeface="Consolas"/>
                <a:cs typeface="Consolas"/>
              </a:rPr>
              <a:t>0000 1111</a:t>
            </a:r>
          </a:p>
        </p:txBody>
      </p:sp>
      <p:sp>
        <p:nvSpPr>
          <p:cNvPr id="30" name="TextBox 29"/>
          <p:cNvSpPr txBox="1"/>
          <p:nvPr/>
        </p:nvSpPr>
        <p:spPr>
          <a:xfrm>
            <a:off x="1919536" y="3140969"/>
            <a:ext cx="1800200" cy="369332"/>
          </a:xfrm>
          <a:prstGeom prst="rect">
            <a:avLst/>
          </a:prstGeom>
          <a:noFill/>
        </p:spPr>
        <p:txBody>
          <a:bodyPr wrap="square" rtlCol="0">
            <a:spAutoFit/>
          </a:bodyPr>
          <a:lstStyle/>
          <a:p>
            <a:r>
              <a:rPr lang="en-US" dirty="0">
                <a:latin typeface="Arial" pitchFamily="34" charset="0"/>
                <a:cs typeface="Arial" pitchFamily="34" charset="0"/>
              </a:rPr>
              <a:t>k = </a:t>
            </a:r>
            <a:r>
              <a:rPr lang="en-US" dirty="0">
                <a:latin typeface="Consolas"/>
                <a:cs typeface="Consolas"/>
              </a:rPr>
              <a:t>0101 1011</a:t>
            </a:r>
          </a:p>
        </p:txBody>
      </p:sp>
      <p:sp>
        <p:nvSpPr>
          <p:cNvPr id="31" name="TextBox 30"/>
          <p:cNvSpPr txBox="1"/>
          <p:nvPr/>
        </p:nvSpPr>
        <p:spPr>
          <a:xfrm>
            <a:off x="8472264" y="3131677"/>
            <a:ext cx="2232248" cy="369332"/>
          </a:xfrm>
          <a:prstGeom prst="rect">
            <a:avLst/>
          </a:prstGeom>
          <a:noFill/>
        </p:spPr>
        <p:txBody>
          <a:bodyPr wrap="square" rtlCol="0">
            <a:spAutoFit/>
          </a:bodyPr>
          <a:lstStyle/>
          <a:p>
            <a:r>
              <a:rPr lang="en-US" dirty="0">
                <a:latin typeface="Arial" pitchFamily="34" charset="0"/>
                <a:cs typeface="Arial" pitchFamily="34" charset="0"/>
              </a:rPr>
              <a:t>k = </a:t>
            </a:r>
            <a:r>
              <a:rPr lang="en-US" dirty="0">
                <a:latin typeface="Consolas"/>
                <a:cs typeface="Consolas"/>
              </a:rPr>
              <a:t>0101 1011</a:t>
            </a:r>
          </a:p>
        </p:txBody>
      </p:sp>
      <p:sp>
        <p:nvSpPr>
          <p:cNvPr id="32" name="TextBox 31"/>
          <p:cNvSpPr txBox="1"/>
          <p:nvPr/>
        </p:nvSpPr>
        <p:spPr>
          <a:xfrm>
            <a:off x="4655840" y="1124745"/>
            <a:ext cx="2808312" cy="369332"/>
          </a:xfrm>
          <a:prstGeom prst="rect">
            <a:avLst/>
          </a:prstGeom>
          <a:noFill/>
        </p:spPr>
        <p:txBody>
          <a:bodyPr wrap="square" rtlCol="0">
            <a:spAutoFit/>
          </a:bodyPr>
          <a:lstStyle/>
          <a:p>
            <a:r>
              <a:rPr lang="en-US" dirty="0">
                <a:solidFill>
                  <a:srgbClr val="FF0000"/>
                </a:solidFill>
                <a:latin typeface="Arial" pitchFamily="34" charset="0"/>
                <a:cs typeface="Arial" pitchFamily="34" charset="0"/>
              </a:rPr>
              <a:t>c </a:t>
            </a:r>
            <a:r>
              <a:rPr lang="en-US" dirty="0">
                <a:latin typeface="Arial" pitchFamily="34" charset="0"/>
                <a:cs typeface="Arial" pitchFamily="34" charset="0"/>
              </a:rPr>
              <a:t>= </a:t>
            </a:r>
            <a:r>
              <a:rPr lang="en-US" dirty="0">
                <a:solidFill>
                  <a:srgbClr val="0000FF"/>
                </a:solidFill>
                <a:latin typeface="Arial" pitchFamily="34" charset="0"/>
                <a:cs typeface="Arial" pitchFamily="34" charset="0"/>
              </a:rPr>
              <a:t>m</a:t>
            </a:r>
            <a:r>
              <a:rPr lang="en-US" dirty="0">
                <a:latin typeface="Arial" pitchFamily="34" charset="0"/>
                <a:cs typeface="Arial" pitchFamily="34" charset="0"/>
              </a:rPr>
              <a:t> </a:t>
            </a:r>
            <a:r>
              <a:rPr lang="en-US" dirty="0">
                <a:ea typeface="cmsy10"/>
                <a:cs typeface="cmsy10"/>
              </a:rPr>
              <a:t>⊕</a:t>
            </a:r>
            <a:r>
              <a:rPr lang="en-US" dirty="0">
                <a:latin typeface="Arial" pitchFamily="34" charset="0"/>
                <a:cs typeface="Arial" pitchFamily="34" charset="0"/>
              </a:rPr>
              <a:t> k = </a:t>
            </a:r>
            <a:r>
              <a:rPr lang="en-US" dirty="0">
                <a:solidFill>
                  <a:srgbClr val="FF0000"/>
                </a:solidFill>
                <a:latin typeface="Consolas"/>
                <a:cs typeface="Consolas"/>
              </a:rPr>
              <a:t>0101 0100</a:t>
            </a:r>
          </a:p>
        </p:txBody>
      </p:sp>
      <p:sp>
        <p:nvSpPr>
          <p:cNvPr id="33" name="TextBox 32"/>
          <p:cNvSpPr txBox="1"/>
          <p:nvPr/>
        </p:nvSpPr>
        <p:spPr>
          <a:xfrm>
            <a:off x="7896200" y="1124745"/>
            <a:ext cx="3096344" cy="369332"/>
          </a:xfrm>
          <a:prstGeom prst="rect">
            <a:avLst/>
          </a:prstGeom>
          <a:noFill/>
        </p:spPr>
        <p:txBody>
          <a:bodyPr wrap="square" rtlCol="0">
            <a:spAutoFit/>
          </a:bodyPr>
          <a:lstStyle/>
          <a:p>
            <a:r>
              <a:rPr lang="en-US" dirty="0">
                <a:solidFill>
                  <a:srgbClr val="0000FF"/>
                </a:solidFill>
                <a:latin typeface="Arial" pitchFamily="34" charset="0"/>
                <a:cs typeface="Arial" pitchFamily="34" charset="0"/>
              </a:rPr>
              <a:t>m</a:t>
            </a:r>
            <a:r>
              <a:rPr lang="en-US" dirty="0">
                <a:latin typeface="Arial" pitchFamily="34" charset="0"/>
                <a:cs typeface="Arial" pitchFamily="34" charset="0"/>
              </a:rPr>
              <a:t> = </a:t>
            </a:r>
            <a:r>
              <a:rPr lang="en-US" dirty="0">
                <a:solidFill>
                  <a:srgbClr val="FF0000"/>
                </a:solidFill>
                <a:latin typeface="Arial" pitchFamily="34" charset="0"/>
                <a:cs typeface="Arial" pitchFamily="34" charset="0"/>
              </a:rPr>
              <a:t>c</a:t>
            </a:r>
            <a:r>
              <a:rPr lang="en-US" dirty="0">
                <a:latin typeface="Arial" pitchFamily="34" charset="0"/>
                <a:cs typeface="Arial" pitchFamily="34" charset="0"/>
              </a:rPr>
              <a:t> </a:t>
            </a:r>
            <a:r>
              <a:rPr lang="en-US" dirty="0">
                <a:ea typeface="cmsy10"/>
                <a:cs typeface="cmsy10"/>
              </a:rPr>
              <a:t>⊕</a:t>
            </a:r>
            <a:r>
              <a:rPr lang="en-US" dirty="0">
                <a:latin typeface="Arial" pitchFamily="34" charset="0"/>
                <a:cs typeface="Arial" pitchFamily="34" charset="0"/>
              </a:rPr>
              <a:t> k = </a:t>
            </a:r>
            <a:r>
              <a:rPr lang="en-US" dirty="0">
                <a:solidFill>
                  <a:srgbClr val="0000FF"/>
                </a:solidFill>
                <a:latin typeface="Consolas"/>
                <a:cs typeface="Consolas"/>
              </a:rPr>
              <a:t>0000 1111</a:t>
            </a:r>
          </a:p>
        </p:txBody>
      </p:sp>
      <p:sp>
        <p:nvSpPr>
          <p:cNvPr id="34" name="AutoShape 109"/>
          <p:cNvSpPr>
            <a:spLocks noChangeArrowheads="1"/>
          </p:cNvSpPr>
          <p:nvPr/>
        </p:nvSpPr>
        <p:spPr bwMode="auto">
          <a:xfrm>
            <a:off x="5879976" y="2348880"/>
            <a:ext cx="1368152" cy="648072"/>
          </a:xfrm>
          <a:prstGeom prst="cloudCallout">
            <a:avLst>
              <a:gd name="adj1" fmla="val -68259"/>
              <a:gd name="adj2" fmla="val 35277"/>
            </a:avLst>
          </a:prstGeom>
          <a:solidFill>
            <a:srgbClr val="A8EAE8"/>
          </a:solidFill>
          <a:ln w="9525">
            <a:solidFill>
              <a:schemeClr val="tx1"/>
            </a:solidFill>
            <a:round/>
            <a:headEnd/>
            <a:tailEnd/>
          </a:ln>
          <a:effectLst/>
        </p:spPr>
        <p:txBody>
          <a:bodyPr anchor="ctr"/>
          <a:lstStyle/>
          <a:p>
            <a:r>
              <a:rPr lang="en-US" sz="2400" dirty="0">
                <a:latin typeface="Arial" pitchFamily="34" charset="0"/>
                <a:cs typeface="Arial" pitchFamily="34" charset="0"/>
              </a:rPr>
              <a:t>k = </a:t>
            </a:r>
            <a:r>
              <a:rPr lang="en-US" sz="2400" dirty="0">
                <a:latin typeface="Consolas"/>
                <a:cs typeface="Consolas"/>
              </a:rPr>
              <a:t>?</a:t>
            </a:r>
          </a:p>
        </p:txBody>
      </p:sp>
    </p:spTree>
    <p:extLst>
      <p:ext uri="{BB962C8B-B14F-4D97-AF65-F5344CB8AC3E}">
        <p14:creationId xmlns:p14="http://schemas.microsoft.com/office/powerpoint/2010/main" val="31620706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build="p" bldLvl="2"/>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351585" y="620689"/>
            <a:ext cx="7572428" cy="928695"/>
          </a:xfrm>
        </p:spPr>
        <p:txBody>
          <a:bodyPr/>
          <a:lstStyle/>
          <a:p>
            <a:r>
              <a:rPr lang="en-US" sz="4000" dirty="0"/>
              <a:t>What will you Learn from this Talk?</a:t>
            </a:r>
            <a:endParaRPr lang="de-DE" sz="4000" dirty="0"/>
          </a:p>
        </p:txBody>
      </p:sp>
      <p:sp>
        <p:nvSpPr>
          <p:cNvPr id="4" name="Rectangle 3"/>
          <p:cNvSpPr txBox="1">
            <a:spLocks noChangeArrowheads="1"/>
          </p:cNvSpPr>
          <p:nvPr/>
        </p:nvSpPr>
        <p:spPr>
          <a:xfrm>
            <a:off x="2574927" y="1628778"/>
            <a:ext cx="7625531" cy="4608537"/>
          </a:xfrm>
          <a:prstGeom prst="rect">
            <a:avLst/>
          </a:prstGeom>
        </p:spPr>
        <p:txBody>
          <a:bodyPr>
            <a:normAutofit/>
          </a:bodyPr>
          <a:lstStyle/>
          <a:p>
            <a:pPr marL="342891" indent="-342891">
              <a:spcBef>
                <a:spcPct val="50000"/>
              </a:spcBef>
              <a:buClr>
                <a:srgbClr val="FF0000"/>
              </a:buClr>
              <a:buSzPct val="150000"/>
              <a:buFont typeface="Wingdings" pitchFamily="2" charset="2"/>
              <a:buChar char=""/>
              <a:defRPr/>
            </a:pPr>
            <a:r>
              <a:rPr lang="en-US" sz="3300" dirty="0">
                <a:cs typeface="Arial" charset="0"/>
              </a:rPr>
              <a:t>Classical Cryptography</a:t>
            </a:r>
          </a:p>
          <a:p>
            <a:pPr marL="342891" indent="-342891">
              <a:lnSpc>
                <a:spcPct val="130000"/>
              </a:lnSpc>
              <a:spcBef>
                <a:spcPct val="20000"/>
              </a:spcBef>
              <a:buClr>
                <a:schemeClr val="accent1"/>
              </a:buClr>
              <a:buSzPct val="65000"/>
              <a:buFont typeface="Wingdings" pitchFamily="2" charset="2"/>
              <a:buChar char="n"/>
              <a:defRPr/>
            </a:pPr>
            <a:r>
              <a:rPr lang="en-US" sz="3300" dirty="0">
                <a:cs typeface="Arial" charset="0"/>
              </a:rPr>
              <a:t>Introduction to Quantum Mechanics</a:t>
            </a:r>
          </a:p>
          <a:p>
            <a:pPr marL="342891" indent="-342891">
              <a:lnSpc>
                <a:spcPct val="130000"/>
              </a:lnSpc>
              <a:spcBef>
                <a:spcPct val="20000"/>
              </a:spcBef>
              <a:buClr>
                <a:schemeClr val="accent1"/>
              </a:buClr>
              <a:buSzPct val="65000"/>
              <a:buFont typeface="Wingdings" pitchFamily="2" charset="2"/>
              <a:buChar char="n"/>
              <a:defRPr/>
            </a:pPr>
            <a:r>
              <a:rPr lang="en-US" sz="3300" dirty="0">
                <a:cs typeface="Arial" charset="0"/>
              </a:rPr>
              <a:t>Quantum Key Distribution</a:t>
            </a:r>
          </a:p>
          <a:p>
            <a:pPr marL="342891" indent="-342891">
              <a:lnSpc>
                <a:spcPct val="130000"/>
              </a:lnSpc>
              <a:spcBef>
                <a:spcPct val="20000"/>
              </a:spcBef>
              <a:buClr>
                <a:schemeClr val="accent1"/>
              </a:buClr>
              <a:buSzPct val="65000"/>
              <a:buFont typeface="Wingdings" pitchFamily="2" charset="2"/>
              <a:buChar char="n"/>
              <a:defRPr/>
            </a:pPr>
            <a:r>
              <a:rPr lang="en-US" sz="3300" dirty="0">
                <a:cs typeface="Arial" charset="0"/>
              </a:rPr>
              <a:t>Position-Based Cryptography</a:t>
            </a:r>
          </a:p>
        </p:txBody>
      </p:sp>
      <p:sp>
        <p:nvSpPr>
          <p:cNvPr id="5" name="Rectangle 4"/>
          <p:cNvSpPr>
            <a:spLocks noChangeArrowheads="1"/>
          </p:cNvSpPr>
          <p:nvPr/>
        </p:nvSpPr>
        <p:spPr bwMode="auto">
          <a:xfrm>
            <a:off x="2495600" y="2276872"/>
            <a:ext cx="7416824" cy="720080"/>
          </a:xfrm>
          <a:prstGeom prst="rect">
            <a:avLst/>
          </a:prstGeom>
          <a:noFill/>
          <a:ln w="38100">
            <a:solidFill>
              <a:srgbClr val="FF0000"/>
            </a:solidFill>
            <a:miter lim="800000"/>
            <a:headEnd/>
            <a:tailEnd/>
          </a:ln>
          <a:effectLst/>
        </p:spPr>
        <p:txBody>
          <a:bodyPr wrap="none" anchor="ctr"/>
          <a:lstStyle/>
          <a:p>
            <a:endParaRPr lang="en-US"/>
          </a:p>
        </p:txBody>
      </p:sp>
      <p:sp>
        <p:nvSpPr>
          <p:cNvPr id="6" name="Rectangle 5"/>
          <p:cNvSpPr/>
          <p:nvPr/>
        </p:nvSpPr>
        <p:spPr>
          <a:xfrm>
            <a:off x="1558925" y="620688"/>
            <a:ext cx="360611" cy="432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pic>
        <p:nvPicPr>
          <p:cNvPr id="7" name="Picture 39" descr="BS00996_"/>
          <p:cNvPicPr>
            <a:picLocks noChangeAspect="1" noChangeArrowheads="1"/>
          </p:cNvPicPr>
          <p:nvPr/>
        </p:nvPicPr>
        <p:blipFill>
          <a:blip r:embed="rId2" cstate="print"/>
          <a:srcRect/>
          <a:stretch>
            <a:fillRect/>
          </a:stretch>
        </p:blipFill>
        <p:spPr bwMode="auto">
          <a:xfrm flipH="1">
            <a:off x="7648591" y="1855389"/>
            <a:ext cx="415560" cy="310651"/>
          </a:xfrm>
          <a:prstGeom prst="rect">
            <a:avLst/>
          </a:prstGeom>
          <a:solidFill>
            <a:srgbClr val="FFFF00"/>
          </a:solidFill>
          <a:ln w="9525">
            <a:noFill/>
            <a:miter lim="800000"/>
            <a:headEnd/>
            <a:tailEnd/>
          </a:ln>
        </p:spPr>
      </p:pic>
      <p:pic>
        <p:nvPicPr>
          <p:cNvPr id="8" name="Picture 7" descr="AliceBlue.eps"/>
          <p:cNvPicPr>
            <a:picLocks noChangeAspect="1"/>
          </p:cNvPicPr>
          <p:nvPr/>
        </p:nvPicPr>
        <p:blipFill>
          <a:blip r:embed="rId3" cstate="print"/>
          <a:stretch>
            <a:fillRect/>
          </a:stretch>
        </p:blipFill>
        <p:spPr>
          <a:xfrm flipH="1">
            <a:off x="7809610" y="1210944"/>
            <a:ext cx="679921" cy="692997"/>
          </a:xfrm>
          <a:prstGeom prst="rect">
            <a:avLst/>
          </a:prstGeom>
        </p:spPr>
      </p:pic>
      <p:pic>
        <p:nvPicPr>
          <p:cNvPr id="12" name="Picture 6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8593241" y="1257851"/>
            <a:ext cx="819823" cy="583067"/>
          </a:xfrm>
          <a:prstGeom prst="rect">
            <a:avLst/>
          </a:prstGeom>
          <a:noFill/>
        </p:spPr>
      </p:pic>
      <p:pic>
        <p:nvPicPr>
          <p:cNvPr id="13" name="Picture 39" descr="BS00996_"/>
          <p:cNvPicPr>
            <a:picLocks noChangeAspect="1" noChangeArrowheads="1"/>
          </p:cNvPicPr>
          <p:nvPr/>
        </p:nvPicPr>
        <p:blipFill>
          <a:blip r:embed="rId2" cstate="print"/>
          <a:srcRect/>
          <a:stretch>
            <a:fillRect/>
          </a:stretch>
        </p:blipFill>
        <p:spPr bwMode="auto">
          <a:xfrm flipH="1">
            <a:off x="8888645" y="1855565"/>
            <a:ext cx="415560" cy="310651"/>
          </a:xfrm>
          <a:prstGeom prst="rect">
            <a:avLst/>
          </a:prstGeom>
          <a:solidFill>
            <a:srgbClr val="FFFF00"/>
          </a:solidFill>
          <a:ln w="9525">
            <a:noFill/>
            <a:miter lim="800000"/>
            <a:headEnd/>
            <a:tailEnd/>
          </a:ln>
        </p:spPr>
      </p:pic>
    </p:spTree>
    <p:extLst>
      <p:ext uri="{BB962C8B-B14F-4D97-AF65-F5344CB8AC3E}">
        <p14:creationId xmlns:p14="http://schemas.microsoft.com/office/powerpoint/2010/main" val="759170899"/>
      </p:ext>
    </p:extLst>
  </p:cSld>
  <p:clrMapOvr>
    <a:masterClrMapping/>
  </p:clrMapOvr>
  <p:transition>
    <p:fade thruBlk="1"/>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6845" name="Picture 141" descr="MCj04260720000[1]"/>
          <p:cNvPicPr>
            <a:picLocks noChangeAspect="1" noChangeArrowheads="1"/>
          </p:cNvPicPr>
          <p:nvPr/>
        </p:nvPicPr>
        <p:blipFill>
          <a:blip r:embed="rId2" cstate="print"/>
          <a:srcRect/>
          <a:stretch>
            <a:fillRect/>
          </a:stretch>
        </p:blipFill>
        <p:spPr bwMode="auto">
          <a:xfrm>
            <a:off x="2351088" y="1989139"/>
            <a:ext cx="1143000" cy="1825625"/>
          </a:xfrm>
          <a:prstGeom prst="rect">
            <a:avLst/>
          </a:prstGeom>
          <a:noFill/>
        </p:spPr>
      </p:pic>
      <p:grpSp>
        <p:nvGrpSpPr>
          <p:cNvPr id="2" name="Group 153"/>
          <p:cNvGrpSpPr>
            <a:grpSpLocks/>
          </p:cNvGrpSpPr>
          <p:nvPr/>
        </p:nvGrpSpPr>
        <p:grpSpPr bwMode="auto">
          <a:xfrm rot="2148553">
            <a:off x="3000376" y="1844676"/>
            <a:ext cx="2879725" cy="2879725"/>
            <a:chOff x="3833" y="1480"/>
            <a:chExt cx="1814" cy="1814"/>
          </a:xfrm>
        </p:grpSpPr>
        <p:sp>
          <p:nvSpPr>
            <p:cNvPr id="456846" name="Oval 142"/>
            <p:cNvSpPr>
              <a:spLocks noChangeArrowheads="1"/>
            </p:cNvSpPr>
            <p:nvPr/>
          </p:nvSpPr>
          <p:spPr bwMode="auto">
            <a:xfrm>
              <a:off x="3833" y="1480"/>
              <a:ext cx="1814" cy="1814"/>
            </a:xfrm>
            <a:prstGeom prst="ellipse">
              <a:avLst/>
            </a:prstGeom>
            <a:solidFill>
              <a:srgbClr val="FFFFFF">
                <a:alpha val="80000"/>
              </a:srgbClr>
            </a:solidFill>
            <a:ln w="44450" algn="ctr">
              <a:solidFill>
                <a:schemeClr val="tx1"/>
              </a:solidFill>
              <a:round/>
              <a:headEnd/>
              <a:tailEnd/>
            </a:ln>
            <a:effectLst/>
          </p:spPr>
          <p:txBody>
            <a:bodyPr wrap="none" anchor="ctr"/>
            <a:lstStyle/>
            <a:p>
              <a:endParaRPr lang="en-US"/>
            </a:p>
          </p:txBody>
        </p:sp>
        <p:sp useBgFill="1">
          <p:nvSpPr>
            <p:cNvPr id="456847" name="Line 143"/>
            <p:cNvSpPr>
              <a:spLocks noChangeShapeType="1"/>
            </p:cNvSpPr>
            <p:nvPr/>
          </p:nvSpPr>
          <p:spPr bwMode="auto">
            <a:xfrm>
              <a:off x="4105" y="1752"/>
              <a:ext cx="0" cy="1270"/>
            </a:xfrm>
            <a:prstGeom prst="line">
              <a:avLst/>
            </a:prstGeom>
            <a:ln w="44450">
              <a:solidFill>
                <a:schemeClr val="tx1"/>
              </a:solidFill>
              <a:round/>
              <a:headEnd/>
              <a:tailEnd/>
            </a:ln>
            <a:effectLst/>
          </p:spPr>
          <p:txBody>
            <a:bodyPr/>
            <a:lstStyle/>
            <a:p>
              <a:endParaRPr lang="en-US"/>
            </a:p>
          </p:txBody>
        </p:sp>
        <p:sp useBgFill="1">
          <p:nvSpPr>
            <p:cNvPr id="456848" name="Line 144"/>
            <p:cNvSpPr>
              <a:spLocks noChangeShapeType="1"/>
            </p:cNvSpPr>
            <p:nvPr/>
          </p:nvSpPr>
          <p:spPr bwMode="auto">
            <a:xfrm>
              <a:off x="4286" y="1616"/>
              <a:ext cx="0" cy="1542"/>
            </a:xfrm>
            <a:prstGeom prst="line">
              <a:avLst/>
            </a:prstGeom>
            <a:ln w="44450">
              <a:solidFill>
                <a:schemeClr val="tx1"/>
              </a:solidFill>
              <a:round/>
              <a:headEnd/>
              <a:tailEnd/>
            </a:ln>
            <a:effectLst/>
          </p:spPr>
          <p:txBody>
            <a:bodyPr/>
            <a:lstStyle/>
            <a:p>
              <a:endParaRPr lang="en-US"/>
            </a:p>
          </p:txBody>
        </p:sp>
        <p:sp useBgFill="1">
          <p:nvSpPr>
            <p:cNvPr id="456849" name="Line 145"/>
            <p:cNvSpPr>
              <a:spLocks noChangeShapeType="1"/>
            </p:cNvSpPr>
            <p:nvPr/>
          </p:nvSpPr>
          <p:spPr bwMode="auto">
            <a:xfrm>
              <a:off x="4468" y="1525"/>
              <a:ext cx="0" cy="1724"/>
            </a:xfrm>
            <a:prstGeom prst="line">
              <a:avLst/>
            </a:prstGeom>
            <a:ln w="44450">
              <a:solidFill>
                <a:schemeClr val="tx1"/>
              </a:solidFill>
              <a:round/>
              <a:headEnd/>
              <a:tailEnd/>
            </a:ln>
            <a:effectLst/>
          </p:spPr>
          <p:txBody>
            <a:bodyPr/>
            <a:lstStyle/>
            <a:p>
              <a:endParaRPr lang="en-US"/>
            </a:p>
          </p:txBody>
        </p:sp>
        <p:sp useBgFill="1">
          <p:nvSpPr>
            <p:cNvPr id="456850" name="Line 146"/>
            <p:cNvSpPr>
              <a:spLocks noChangeShapeType="1"/>
            </p:cNvSpPr>
            <p:nvPr/>
          </p:nvSpPr>
          <p:spPr bwMode="auto">
            <a:xfrm>
              <a:off x="4649" y="1480"/>
              <a:ext cx="0" cy="1814"/>
            </a:xfrm>
            <a:prstGeom prst="line">
              <a:avLst/>
            </a:prstGeom>
            <a:ln w="44450">
              <a:solidFill>
                <a:schemeClr val="tx1"/>
              </a:solidFill>
              <a:round/>
              <a:headEnd/>
              <a:tailEnd/>
            </a:ln>
            <a:effectLst/>
          </p:spPr>
          <p:txBody>
            <a:bodyPr/>
            <a:lstStyle/>
            <a:p>
              <a:endParaRPr lang="en-US"/>
            </a:p>
          </p:txBody>
        </p:sp>
        <p:sp useBgFill="1">
          <p:nvSpPr>
            <p:cNvPr id="456851" name="Line 147"/>
            <p:cNvSpPr>
              <a:spLocks noChangeShapeType="1"/>
            </p:cNvSpPr>
            <p:nvPr/>
          </p:nvSpPr>
          <p:spPr bwMode="auto">
            <a:xfrm>
              <a:off x="4830" y="1480"/>
              <a:ext cx="0" cy="1814"/>
            </a:xfrm>
            <a:prstGeom prst="line">
              <a:avLst/>
            </a:prstGeom>
            <a:ln w="44450">
              <a:solidFill>
                <a:schemeClr val="tx1"/>
              </a:solidFill>
              <a:round/>
              <a:headEnd/>
              <a:tailEnd/>
            </a:ln>
            <a:effectLst/>
          </p:spPr>
          <p:txBody>
            <a:bodyPr/>
            <a:lstStyle/>
            <a:p>
              <a:endParaRPr lang="en-US"/>
            </a:p>
          </p:txBody>
        </p:sp>
        <p:sp useBgFill="1">
          <p:nvSpPr>
            <p:cNvPr id="456852" name="Line 148"/>
            <p:cNvSpPr>
              <a:spLocks noChangeShapeType="1"/>
            </p:cNvSpPr>
            <p:nvPr/>
          </p:nvSpPr>
          <p:spPr bwMode="auto">
            <a:xfrm>
              <a:off x="5012" y="1525"/>
              <a:ext cx="0" cy="1724"/>
            </a:xfrm>
            <a:prstGeom prst="line">
              <a:avLst/>
            </a:prstGeom>
            <a:ln w="44450">
              <a:solidFill>
                <a:schemeClr val="tx1"/>
              </a:solidFill>
              <a:round/>
              <a:headEnd/>
              <a:tailEnd/>
            </a:ln>
            <a:effectLst/>
          </p:spPr>
          <p:txBody>
            <a:bodyPr/>
            <a:lstStyle/>
            <a:p>
              <a:endParaRPr lang="en-US"/>
            </a:p>
          </p:txBody>
        </p:sp>
        <p:sp useBgFill="1">
          <p:nvSpPr>
            <p:cNvPr id="456853" name="Line 149"/>
            <p:cNvSpPr>
              <a:spLocks noChangeShapeType="1"/>
            </p:cNvSpPr>
            <p:nvPr/>
          </p:nvSpPr>
          <p:spPr bwMode="auto">
            <a:xfrm>
              <a:off x="5192" y="1603"/>
              <a:ext cx="1" cy="1555"/>
            </a:xfrm>
            <a:prstGeom prst="line">
              <a:avLst/>
            </a:prstGeom>
            <a:ln w="44450">
              <a:solidFill>
                <a:schemeClr val="tx1"/>
              </a:solidFill>
              <a:round/>
              <a:headEnd/>
              <a:tailEnd/>
            </a:ln>
            <a:effectLst/>
          </p:spPr>
          <p:txBody>
            <a:bodyPr/>
            <a:lstStyle/>
            <a:p>
              <a:endParaRPr lang="en-US"/>
            </a:p>
          </p:txBody>
        </p:sp>
        <p:sp useBgFill="1">
          <p:nvSpPr>
            <p:cNvPr id="456854" name="Line 150"/>
            <p:cNvSpPr>
              <a:spLocks noChangeShapeType="1"/>
            </p:cNvSpPr>
            <p:nvPr/>
          </p:nvSpPr>
          <p:spPr bwMode="auto">
            <a:xfrm>
              <a:off x="5375" y="1752"/>
              <a:ext cx="0" cy="1270"/>
            </a:xfrm>
            <a:prstGeom prst="line">
              <a:avLst/>
            </a:prstGeom>
            <a:ln w="44450">
              <a:solidFill>
                <a:schemeClr val="tx1"/>
              </a:solidFill>
              <a:round/>
              <a:headEnd/>
              <a:tailEnd/>
            </a:ln>
            <a:effectLst/>
          </p:spPr>
          <p:txBody>
            <a:bodyPr/>
            <a:lstStyle/>
            <a:p>
              <a:endParaRPr lang="en-US"/>
            </a:p>
          </p:txBody>
        </p:sp>
        <p:sp useBgFill="1">
          <p:nvSpPr>
            <p:cNvPr id="456855" name="Line 151"/>
            <p:cNvSpPr>
              <a:spLocks noChangeShapeType="1"/>
            </p:cNvSpPr>
            <p:nvPr/>
          </p:nvSpPr>
          <p:spPr bwMode="auto">
            <a:xfrm flipH="1">
              <a:off x="5556" y="2000"/>
              <a:ext cx="4" cy="787"/>
            </a:xfrm>
            <a:prstGeom prst="line">
              <a:avLst/>
            </a:prstGeom>
            <a:ln w="44450">
              <a:solidFill>
                <a:schemeClr val="tx1"/>
              </a:solidFill>
              <a:round/>
              <a:headEnd/>
              <a:tailEnd/>
            </a:ln>
            <a:effectLst/>
          </p:spPr>
          <p:txBody>
            <a:bodyPr/>
            <a:lstStyle/>
            <a:p>
              <a:endParaRPr lang="en-US"/>
            </a:p>
          </p:txBody>
        </p:sp>
        <p:sp useBgFill="1">
          <p:nvSpPr>
            <p:cNvPr id="456856" name="Line 152"/>
            <p:cNvSpPr>
              <a:spLocks noChangeShapeType="1"/>
            </p:cNvSpPr>
            <p:nvPr/>
          </p:nvSpPr>
          <p:spPr bwMode="auto">
            <a:xfrm>
              <a:off x="3923" y="1995"/>
              <a:ext cx="0" cy="771"/>
            </a:xfrm>
            <a:prstGeom prst="line">
              <a:avLst/>
            </a:prstGeom>
            <a:ln w="44450">
              <a:solidFill>
                <a:schemeClr val="tx1"/>
              </a:solidFill>
              <a:round/>
              <a:headEnd/>
              <a:tailEnd/>
            </a:ln>
            <a:effectLst/>
          </p:spPr>
          <p:txBody>
            <a:bodyPr/>
            <a:lstStyle/>
            <a:p>
              <a:endParaRPr lang="en-US"/>
            </a:p>
          </p:txBody>
        </p:sp>
      </p:grpSp>
      <p:grpSp>
        <p:nvGrpSpPr>
          <p:cNvPr id="3" name="Group 17"/>
          <p:cNvGrpSpPr/>
          <p:nvPr/>
        </p:nvGrpSpPr>
        <p:grpSpPr>
          <a:xfrm>
            <a:off x="4427539" y="2266951"/>
            <a:ext cx="2879725" cy="2879725"/>
            <a:chOff x="2903538" y="2266950"/>
            <a:chExt cx="2879725" cy="2879725"/>
          </a:xfrm>
        </p:grpSpPr>
        <p:sp>
          <p:nvSpPr>
            <p:cNvPr id="456715" name="Oval 11"/>
            <p:cNvSpPr>
              <a:spLocks noChangeArrowheads="1"/>
            </p:cNvSpPr>
            <p:nvPr/>
          </p:nvSpPr>
          <p:spPr bwMode="auto">
            <a:xfrm>
              <a:off x="2903538" y="2266950"/>
              <a:ext cx="2879725" cy="2879725"/>
            </a:xfrm>
            <a:prstGeom prst="ellipse">
              <a:avLst/>
            </a:prstGeom>
            <a:solidFill>
              <a:schemeClr val="bg1"/>
            </a:solidFill>
            <a:ln w="9525" algn="ctr">
              <a:solidFill>
                <a:schemeClr val="tx1"/>
              </a:solidFill>
              <a:round/>
              <a:headEnd/>
              <a:tailEnd/>
            </a:ln>
            <a:effectLst/>
          </p:spPr>
          <p:txBody>
            <a:bodyPr wrap="none" anchor="ctr"/>
            <a:lstStyle/>
            <a:p>
              <a:endParaRPr lang="en-US"/>
            </a:p>
          </p:txBody>
        </p:sp>
        <p:sp>
          <p:nvSpPr>
            <p:cNvPr id="456841" name="Line 137"/>
            <p:cNvSpPr>
              <a:spLocks noChangeShapeType="1"/>
            </p:cNvSpPr>
            <p:nvPr/>
          </p:nvSpPr>
          <p:spPr bwMode="auto">
            <a:xfrm rot="13500000">
              <a:off x="4613148" y="2413128"/>
              <a:ext cx="254000" cy="1477962"/>
            </a:xfrm>
            <a:prstGeom prst="line">
              <a:avLst/>
            </a:prstGeom>
            <a:noFill/>
            <a:ln w="69850">
              <a:solidFill>
                <a:schemeClr val="tx1"/>
              </a:solidFill>
              <a:round/>
              <a:headEnd/>
              <a:tailEnd type="triangle" w="med" len="med"/>
            </a:ln>
            <a:effectLst/>
          </p:spPr>
          <p:txBody>
            <a:bodyPr anchor="ctr" anchorCtr="1"/>
            <a:lstStyle/>
            <a:p>
              <a:endParaRPr lang="en-US"/>
            </a:p>
          </p:txBody>
        </p:sp>
      </p:grpSp>
      <p:sp>
        <p:nvSpPr>
          <p:cNvPr id="456843" name="Rectangle 139"/>
          <p:cNvSpPr>
            <a:spLocks noGrp="1" noChangeArrowheads="1"/>
          </p:cNvSpPr>
          <p:nvPr>
            <p:ph type="title"/>
          </p:nvPr>
        </p:nvSpPr>
        <p:spPr>
          <a:xfrm>
            <a:off x="914031" y="141322"/>
            <a:ext cx="8229600" cy="905233"/>
          </a:xfrm>
          <a:noFill/>
          <a:ln/>
        </p:spPr>
        <p:txBody>
          <a:bodyPr>
            <a:normAutofit/>
          </a:bodyPr>
          <a:lstStyle/>
          <a:p>
            <a:r>
              <a:rPr lang="en-US" sz="4000" dirty="0"/>
              <a:t>Quantum Bit: Polarization of a Photon</a:t>
            </a:r>
          </a:p>
        </p:txBody>
      </p:sp>
      <mc:AlternateContent xmlns:mc="http://schemas.openxmlformats.org/markup-compatibility/2006" xmlns:a14="http://schemas.microsoft.com/office/drawing/2010/main">
        <mc:Choice Requires="a14">
          <p:sp>
            <p:nvSpPr>
              <p:cNvPr id="42" name="Text Box 260">
                <a:extLst>
                  <a:ext uri="{FF2B5EF4-FFF2-40B4-BE49-F238E27FC236}">
                    <a16:creationId xmlns:a16="http://schemas.microsoft.com/office/drawing/2014/main" id="{F1917680-40B2-AC46-821A-52BAE4AC3810}"/>
                  </a:ext>
                </a:extLst>
              </p:cNvPr>
              <p:cNvSpPr txBox="1">
                <a:spLocks noChangeArrowheads="1"/>
              </p:cNvSpPr>
              <p:nvPr/>
            </p:nvSpPr>
            <p:spPr bwMode="auto">
              <a:xfrm>
                <a:off x="1204552" y="812742"/>
                <a:ext cx="4169720" cy="461665"/>
              </a:xfrm>
              <a:prstGeom prst="rect">
                <a:avLst/>
              </a:prstGeom>
              <a:noFill/>
              <a:ln w="9525">
                <a:noFill/>
                <a:miter lim="800000"/>
                <a:headEnd/>
                <a:tailEnd/>
              </a:ln>
              <a:effectLst/>
            </p:spPr>
            <p:txBody>
              <a:bodyPr wrap="square">
                <a:spAutoFit/>
              </a:bodyPr>
              <a:lstStyle/>
              <a:p>
                <a:pPr eaLnBrk="0" hangingPunct="0">
                  <a:spcBef>
                    <a:spcPct val="50000"/>
                  </a:spcBef>
                </a:pPr>
                <a:r>
                  <a:rPr lang="en-US" sz="2400" dirty="0">
                    <a:cs typeface="Arial" charset="0"/>
                  </a:rPr>
                  <a:t>qubit as unit vector in </a:t>
                </a:r>
                <a14:m>
                  <m:oMath xmlns:m="http://schemas.openxmlformats.org/officeDocument/2006/math">
                    <m:sSup>
                      <m:sSupPr>
                        <m:ctrlPr>
                          <a:rPr lang="en-US" sz="2400" b="0" i="1" smtClean="0">
                            <a:latin typeface="Cambria Math" panose="02040503050406030204" pitchFamily="18" charset="0"/>
                            <a:ea typeface="Cambria Math" panose="02040503050406030204" pitchFamily="18" charset="0"/>
                            <a:cs typeface="Arial" charset="0"/>
                          </a:rPr>
                        </m:ctrlPr>
                      </m:sSupPr>
                      <m:e>
                        <m:r>
                          <a:rPr lang="en-US" sz="2400" i="1" smtClean="0">
                            <a:latin typeface="Cambria Math" panose="02040503050406030204" pitchFamily="18" charset="0"/>
                            <a:ea typeface="Cambria Math" panose="02040503050406030204" pitchFamily="18" charset="0"/>
                            <a:cs typeface="Arial" charset="0"/>
                          </a:rPr>
                          <m:t>ℂ</m:t>
                        </m:r>
                      </m:e>
                      <m:sup>
                        <m:r>
                          <a:rPr lang="en-US" sz="2400" b="0" i="1" smtClean="0">
                            <a:latin typeface="Cambria Math" panose="02040503050406030204" pitchFamily="18" charset="0"/>
                            <a:ea typeface="Cambria Math" panose="02040503050406030204" pitchFamily="18" charset="0"/>
                            <a:cs typeface="Arial" charset="0"/>
                          </a:rPr>
                          <m:t>2</m:t>
                        </m:r>
                      </m:sup>
                    </m:sSup>
                  </m:oMath>
                </a14:m>
                <a:endParaRPr lang="de-CH" sz="2400" dirty="0">
                  <a:cs typeface="Arial" charset="0"/>
                </a:endParaRPr>
              </a:p>
            </p:txBody>
          </p:sp>
        </mc:Choice>
        <mc:Fallback xmlns="">
          <p:sp>
            <p:nvSpPr>
              <p:cNvPr id="42" name="Text Box 260">
                <a:extLst>
                  <a:ext uri="{FF2B5EF4-FFF2-40B4-BE49-F238E27FC236}">
                    <a16:creationId xmlns:a16="http://schemas.microsoft.com/office/drawing/2014/main" id="{F1917680-40B2-AC46-821A-52BAE4AC3810}"/>
                  </a:ext>
                </a:extLst>
              </p:cNvPr>
              <p:cNvSpPr txBox="1">
                <a:spLocks noRot="1" noChangeAspect="1" noMove="1" noResize="1" noEditPoints="1" noAdjustHandles="1" noChangeArrowheads="1" noChangeShapeType="1" noTextEdit="1"/>
              </p:cNvSpPr>
              <p:nvPr/>
            </p:nvSpPr>
            <p:spPr bwMode="auto">
              <a:xfrm>
                <a:off x="1204552" y="812742"/>
                <a:ext cx="4169720" cy="461665"/>
              </a:xfrm>
              <a:prstGeom prst="rect">
                <a:avLst/>
              </a:prstGeom>
              <a:blipFill>
                <a:blip r:embed="rId3"/>
                <a:stretch>
                  <a:fillRect l="-2128" t="-8108" b="-29730"/>
                </a:stretch>
              </a:blipFill>
              <a:ln w="9525">
                <a:noFill/>
                <a:miter lim="800000"/>
                <a:headEnd/>
                <a:tailEnd/>
              </a:ln>
              <a:effectLst/>
            </p:spPr>
            <p:txBody>
              <a:bodyPr/>
              <a:lstStyle/>
              <a:p>
                <a:r>
                  <a:rPr lang="en-US">
                    <a:noFill/>
                  </a:rPr>
                  <a:t> </a:t>
                </a:r>
              </a:p>
            </p:txBody>
          </p:sp>
        </mc:Fallback>
      </mc:AlternateContent>
    </p:spTree>
    <p:extLst>
      <p:ext uri="{BB962C8B-B14F-4D97-AF65-F5344CB8AC3E}">
        <p14:creationId xmlns:p14="http://schemas.microsoft.com/office/powerpoint/2010/main" val="40438522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5684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8" presetClass="emph" presetSubtype="0" fill="hold" nodeType="clickEffect">
                                  <p:stCondLst>
                                    <p:cond delay="0"/>
                                  </p:stCondLst>
                                  <p:childTnLst>
                                    <p:animRot by="15000000">
                                      <p:cBhvr>
                                        <p:cTn id="12" dur="2000" fill="hold"/>
                                        <p:tgtEl>
                                          <p:spTgt spid="3"/>
                                        </p:tgtEl>
                                        <p:attrNameLst>
                                          <p:attrName>r</p:attrName>
                                        </p:attrNameLst>
                                      </p:cBhvr>
                                    </p:animRot>
                                  </p:childTnLst>
                                </p:cTn>
                              </p:par>
                              <p:par>
                                <p:cTn id="13" presetID="8" presetClass="emph" presetSubtype="0" fill="hold" nodeType="withEffect">
                                  <p:stCondLst>
                                    <p:cond delay="0"/>
                                  </p:stCondLst>
                                  <p:childTnLst>
                                    <p:animRot by="15000000">
                                      <p:cBhvr>
                                        <p:cTn id="14" dur="2000" fill="hold"/>
                                        <p:tgtEl>
                                          <p:spTgt spid="2"/>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8" presetClass="emph" presetSubtype="0" fill="hold" nodeType="clickEffect">
                                  <p:stCondLst>
                                    <p:cond delay="0"/>
                                  </p:stCondLst>
                                  <p:childTnLst>
                                    <p:animRot by="-11700000">
                                      <p:cBhvr>
                                        <p:cTn id="18" dur="2000" fill="hold"/>
                                        <p:tgtEl>
                                          <p:spTgt spid="2"/>
                                        </p:tgtEl>
                                        <p:attrNameLst>
                                          <p:attrName>r</p:attrName>
                                        </p:attrNameLst>
                                      </p:cBhvr>
                                    </p:animRot>
                                  </p:childTnLst>
                                </p:cTn>
                              </p:par>
                              <p:par>
                                <p:cTn id="19" presetID="8" presetClass="emph" presetSubtype="0" fill="hold" nodeType="withEffect">
                                  <p:stCondLst>
                                    <p:cond delay="0"/>
                                  </p:stCondLst>
                                  <p:childTnLst>
                                    <p:animRot by="-11700000">
                                      <p:cBhvr>
                                        <p:cTn id="20" dur="2000" fill="hold"/>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9892" name="Picture 116" descr="MCj04260720000[1]"/>
          <p:cNvPicPr>
            <a:picLocks noChangeAspect="1" noChangeArrowheads="1"/>
          </p:cNvPicPr>
          <p:nvPr/>
        </p:nvPicPr>
        <p:blipFill>
          <a:blip r:embed="rId6" cstate="print"/>
          <a:srcRect/>
          <a:stretch>
            <a:fillRect/>
          </a:stretch>
        </p:blipFill>
        <p:spPr bwMode="auto">
          <a:xfrm>
            <a:off x="2351088" y="1989139"/>
            <a:ext cx="1143000" cy="1825625"/>
          </a:xfrm>
          <a:prstGeom prst="rect">
            <a:avLst/>
          </a:prstGeom>
          <a:noFill/>
        </p:spPr>
      </p:pic>
      <p:grpSp>
        <p:nvGrpSpPr>
          <p:cNvPr id="2" name="Group 117"/>
          <p:cNvGrpSpPr>
            <a:grpSpLocks/>
          </p:cNvGrpSpPr>
          <p:nvPr/>
        </p:nvGrpSpPr>
        <p:grpSpPr bwMode="auto">
          <a:xfrm rot="5400000">
            <a:off x="3000376" y="1844676"/>
            <a:ext cx="2879725" cy="2879725"/>
            <a:chOff x="3833" y="1480"/>
            <a:chExt cx="1814" cy="1814"/>
          </a:xfrm>
        </p:grpSpPr>
        <p:sp>
          <p:nvSpPr>
            <p:cNvPr id="459894" name="Oval 118"/>
            <p:cNvSpPr>
              <a:spLocks noChangeArrowheads="1"/>
            </p:cNvSpPr>
            <p:nvPr/>
          </p:nvSpPr>
          <p:spPr bwMode="auto">
            <a:xfrm>
              <a:off x="3833" y="1480"/>
              <a:ext cx="1814" cy="1814"/>
            </a:xfrm>
            <a:prstGeom prst="ellipse">
              <a:avLst/>
            </a:prstGeom>
            <a:solidFill>
              <a:srgbClr val="FFFFFF">
                <a:alpha val="80000"/>
              </a:srgbClr>
            </a:solidFill>
            <a:ln w="44450" algn="ctr">
              <a:solidFill>
                <a:schemeClr val="tx1"/>
              </a:solidFill>
              <a:round/>
              <a:headEnd/>
              <a:tailEnd/>
            </a:ln>
            <a:effectLst/>
          </p:spPr>
          <p:txBody>
            <a:bodyPr wrap="none" anchor="ctr"/>
            <a:lstStyle/>
            <a:p>
              <a:endParaRPr lang="en-US"/>
            </a:p>
          </p:txBody>
        </p:sp>
        <p:sp useBgFill="1">
          <p:nvSpPr>
            <p:cNvPr id="459895" name="Line 119"/>
            <p:cNvSpPr>
              <a:spLocks noChangeShapeType="1"/>
            </p:cNvSpPr>
            <p:nvPr/>
          </p:nvSpPr>
          <p:spPr bwMode="auto">
            <a:xfrm>
              <a:off x="4105" y="1752"/>
              <a:ext cx="0" cy="1270"/>
            </a:xfrm>
            <a:prstGeom prst="line">
              <a:avLst/>
            </a:prstGeom>
            <a:ln w="44450">
              <a:solidFill>
                <a:schemeClr val="tx1"/>
              </a:solidFill>
              <a:round/>
              <a:headEnd/>
              <a:tailEnd/>
            </a:ln>
            <a:effectLst/>
          </p:spPr>
          <p:txBody>
            <a:bodyPr/>
            <a:lstStyle/>
            <a:p>
              <a:endParaRPr lang="en-US"/>
            </a:p>
          </p:txBody>
        </p:sp>
        <p:sp useBgFill="1">
          <p:nvSpPr>
            <p:cNvPr id="459896" name="Line 120"/>
            <p:cNvSpPr>
              <a:spLocks noChangeShapeType="1"/>
            </p:cNvSpPr>
            <p:nvPr/>
          </p:nvSpPr>
          <p:spPr bwMode="auto">
            <a:xfrm>
              <a:off x="4286" y="1616"/>
              <a:ext cx="0" cy="1542"/>
            </a:xfrm>
            <a:prstGeom prst="line">
              <a:avLst/>
            </a:prstGeom>
            <a:ln w="44450">
              <a:solidFill>
                <a:schemeClr val="tx1"/>
              </a:solidFill>
              <a:round/>
              <a:headEnd/>
              <a:tailEnd/>
            </a:ln>
            <a:effectLst/>
          </p:spPr>
          <p:txBody>
            <a:bodyPr/>
            <a:lstStyle/>
            <a:p>
              <a:endParaRPr lang="en-US"/>
            </a:p>
          </p:txBody>
        </p:sp>
        <p:sp useBgFill="1">
          <p:nvSpPr>
            <p:cNvPr id="459897" name="Line 121"/>
            <p:cNvSpPr>
              <a:spLocks noChangeShapeType="1"/>
            </p:cNvSpPr>
            <p:nvPr/>
          </p:nvSpPr>
          <p:spPr bwMode="auto">
            <a:xfrm>
              <a:off x="4468" y="1525"/>
              <a:ext cx="0" cy="1724"/>
            </a:xfrm>
            <a:prstGeom prst="line">
              <a:avLst/>
            </a:prstGeom>
            <a:ln w="44450">
              <a:solidFill>
                <a:schemeClr val="tx1"/>
              </a:solidFill>
              <a:round/>
              <a:headEnd/>
              <a:tailEnd/>
            </a:ln>
            <a:effectLst/>
          </p:spPr>
          <p:txBody>
            <a:bodyPr/>
            <a:lstStyle/>
            <a:p>
              <a:endParaRPr lang="en-US"/>
            </a:p>
          </p:txBody>
        </p:sp>
        <p:sp useBgFill="1">
          <p:nvSpPr>
            <p:cNvPr id="459898" name="Line 122"/>
            <p:cNvSpPr>
              <a:spLocks noChangeShapeType="1"/>
            </p:cNvSpPr>
            <p:nvPr/>
          </p:nvSpPr>
          <p:spPr bwMode="auto">
            <a:xfrm>
              <a:off x="4649" y="1480"/>
              <a:ext cx="0" cy="1814"/>
            </a:xfrm>
            <a:prstGeom prst="line">
              <a:avLst/>
            </a:prstGeom>
            <a:ln w="44450">
              <a:solidFill>
                <a:schemeClr val="tx1"/>
              </a:solidFill>
              <a:round/>
              <a:headEnd/>
              <a:tailEnd/>
            </a:ln>
            <a:effectLst/>
          </p:spPr>
          <p:txBody>
            <a:bodyPr/>
            <a:lstStyle/>
            <a:p>
              <a:endParaRPr lang="en-US"/>
            </a:p>
          </p:txBody>
        </p:sp>
        <p:sp useBgFill="1">
          <p:nvSpPr>
            <p:cNvPr id="459899" name="Line 123"/>
            <p:cNvSpPr>
              <a:spLocks noChangeShapeType="1"/>
            </p:cNvSpPr>
            <p:nvPr/>
          </p:nvSpPr>
          <p:spPr bwMode="auto">
            <a:xfrm>
              <a:off x="4830" y="1480"/>
              <a:ext cx="0" cy="1814"/>
            </a:xfrm>
            <a:prstGeom prst="line">
              <a:avLst/>
            </a:prstGeom>
            <a:ln w="44450">
              <a:solidFill>
                <a:schemeClr val="tx1"/>
              </a:solidFill>
              <a:round/>
              <a:headEnd/>
              <a:tailEnd/>
            </a:ln>
            <a:effectLst/>
          </p:spPr>
          <p:txBody>
            <a:bodyPr/>
            <a:lstStyle/>
            <a:p>
              <a:endParaRPr lang="en-US"/>
            </a:p>
          </p:txBody>
        </p:sp>
        <p:sp useBgFill="1">
          <p:nvSpPr>
            <p:cNvPr id="459900" name="Line 124"/>
            <p:cNvSpPr>
              <a:spLocks noChangeShapeType="1"/>
            </p:cNvSpPr>
            <p:nvPr/>
          </p:nvSpPr>
          <p:spPr bwMode="auto">
            <a:xfrm>
              <a:off x="5012" y="1525"/>
              <a:ext cx="0" cy="1724"/>
            </a:xfrm>
            <a:prstGeom prst="line">
              <a:avLst/>
            </a:prstGeom>
            <a:ln w="44450">
              <a:solidFill>
                <a:schemeClr val="tx1"/>
              </a:solidFill>
              <a:round/>
              <a:headEnd/>
              <a:tailEnd/>
            </a:ln>
            <a:effectLst/>
          </p:spPr>
          <p:txBody>
            <a:bodyPr/>
            <a:lstStyle/>
            <a:p>
              <a:endParaRPr lang="en-US"/>
            </a:p>
          </p:txBody>
        </p:sp>
        <p:sp useBgFill="1">
          <p:nvSpPr>
            <p:cNvPr id="459901" name="Line 125"/>
            <p:cNvSpPr>
              <a:spLocks noChangeShapeType="1"/>
            </p:cNvSpPr>
            <p:nvPr/>
          </p:nvSpPr>
          <p:spPr bwMode="auto">
            <a:xfrm>
              <a:off x="5192" y="1603"/>
              <a:ext cx="1" cy="1555"/>
            </a:xfrm>
            <a:prstGeom prst="line">
              <a:avLst/>
            </a:prstGeom>
            <a:ln w="44450">
              <a:solidFill>
                <a:schemeClr val="tx1"/>
              </a:solidFill>
              <a:round/>
              <a:headEnd/>
              <a:tailEnd/>
            </a:ln>
            <a:effectLst/>
          </p:spPr>
          <p:txBody>
            <a:bodyPr/>
            <a:lstStyle/>
            <a:p>
              <a:endParaRPr lang="en-US"/>
            </a:p>
          </p:txBody>
        </p:sp>
        <p:sp useBgFill="1">
          <p:nvSpPr>
            <p:cNvPr id="459902" name="Line 126"/>
            <p:cNvSpPr>
              <a:spLocks noChangeShapeType="1"/>
            </p:cNvSpPr>
            <p:nvPr/>
          </p:nvSpPr>
          <p:spPr bwMode="auto">
            <a:xfrm>
              <a:off x="5375" y="1752"/>
              <a:ext cx="0" cy="1270"/>
            </a:xfrm>
            <a:prstGeom prst="line">
              <a:avLst/>
            </a:prstGeom>
            <a:ln w="44450">
              <a:solidFill>
                <a:schemeClr val="tx1"/>
              </a:solidFill>
              <a:round/>
              <a:headEnd/>
              <a:tailEnd/>
            </a:ln>
            <a:effectLst/>
          </p:spPr>
          <p:txBody>
            <a:bodyPr/>
            <a:lstStyle/>
            <a:p>
              <a:endParaRPr lang="en-US"/>
            </a:p>
          </p:txBody>
        </p:sp>
        <p:sp useBgFill="1">
          <p:nvSpPr>
            <p:cNvPr id="459903" name="Line 127"/>
            <p:cNvSpPr>
              <a:spLocks noChangeShapeType="1"/>
            </p:cNvSpPr>
            <p:nvPr/>
          </p:nvSpPr>
          <p:spPr bwMode="auto">
            <a:xfrm flipH="1">
              <a:off x="5556" y="2000"/>
              <a:ext cx="4" cy="787"/>
            </a:xfrm>
            <a:prstGeom prst="line">
              <a:avLst/>
            </a:prstGeom>
            <a:ln w="44450">
              <a:solidFill>
                <a:schemeClr val="tx1"/>
              </a:solidFill>
              <a:round/>
              <a:headEnd/>
              <a:tailEnd/>
            </a:ln>
            <a:effectLst/>
          </p:spPr>
          <p:txBody>
            <a:bodyPr/>
            <a:lstStyle/>
            <a:p>
              <a:endParaRPr lang="en-US"/>
            </a:p>
          </p:txBody>
        </p:sp>
        <p:sp useBgFill="1">
          <p:nvSpPr>
            <p:cNvPr id="459904" name="Line 128"/>
            <p:cNvSpPr>
              <a:spLocks noChangeShapeType="1"/>
            </p:cNvSpPr>
            <p:nvPr/>
          </p:nvSpPr>
          <p:spPr bwMode="auto">
            <a:xfrm>
              <a:off x="3923" y="1995"/>
              <a:ext cx="0" cy="771"/>
            </a:xfrm>
            <a:prstGeom prst="line">
              <a:avLst/>
            </a:prstGeom>
            <a:ln w="44450">
              <a:solidFill>
                <a:schemeClr val="tx1"/>
              </a:solidFill>
              <a:round/>
              <a:headEnd/>
              <a:tailEnd/>
            </a:ln>
            <a:effectLst/>
          </p:spPr>
          <p:txBody>
            <a:bodyPr/>
            <a:lstStyle/>
            <a:p>
              <a:endParaRPr lang="en-US"/>
            </a:p>
          </p:txBody>
        </p:sp>
      </p:grpSp>
      <p:sp>
        <p:nvSpPr>
          <p:cNvPr id="459905" name="Oval 129"/>
          <p:cNvSpPr>
            <a:spLocks noChangeArrowheads="1"/>
          </p:cNvSpPr>
          <p:nvPr/>
        </p:nvSpPr>
        <p:spPr bwMode="auto">
          <a:xfrm>
            <a:off x="4427539" y="2266951"/>
            <a:ext cx="2879725" cy="2879725"/>
          </a:xfrm>
          <a:prstGeom prst="ellipse">
            <a:avLst/>
          </a:prstGeom>
          <a:solidFill>
            <a:schemeClr val="bg1"/>
          </a:solidFill>
          <a:ln w="9525" algn="ctr">
            <a:solidFill>
              <a:schemeClr val="tx1"/>
            </a:solidFill>
            <a:round/>
            <a:headEnd/>
            <a:tailEnd/>
          </a:ln>
          <a:effectLst/>
        </p:spPr>
        <p:txBody>
          <a:bodyPr wrap="none" anchor="ctr"/>
          <a:lstStyle/>
          <a:p>
            <a:endParaRPr lang="en-US"/>
          </a:p>
        </p:txBody>
      </p:sp>
      <p:sp>
        <p:nvSpPr>
          <p:cNvPr id="38" name="AutoShape 11"/>
          <p:cNvSpPr>
            <a:spLocks noChangeArrowheads="1"/>
          </p:cNvSpPr>
          <p:nvPr/>
        </p:nvSpPr>
        <p:spPr bwMode="auto">
          <a:xfrm rot="5400000">
            <a:off x="4225232" y="3643586"/>
            <a:ext cx="3311525" cy="146050"/>
          </a:xfrm>
          <a:prstGeom prst="leftRightArrow">
            <a:avLst>
              <a:gd name="adj1" fmla="val 48872"/>
              <a:gd name="adj2" fmla="val 103182"/>
            </a:avLst>
          </a:prstGeom>
          <a:solidFill>
            <a:srgbClr val="FFFF00"/>
          </a:solidFill>
          <a:ln w="9525" algn="ctr">
            <a:solidFill>
              <a:schemeClr val="tx1"/>
            </a:solidFill>
            <a:miter lim="800000"/>
            <a:headEnd/>
            <a:tailEnd/>
          </a:ln>
          <a:effectLst/>
        </p:spPr>
        <p:txBody>
          <a:bodyPr wrap="none" anchor="ctr"/>
          <a:lstStyle/>
          <a:p>
            <a:pPr algn="ctr" eaLnBrk="0" hangingPunct="0"/>
            <a:endParaRPr lang="en-US" sz="2400" b="1">
              <a:cs typeface="Arial" charset="0"/>
            </a:endParaRPr>
          </a:p>
        </p:txBody>
      </p:sp>
      <p:sp>
        <p:nvSpPr>
          <p:cNvPr id="459787" name="AutoShape 11"/>
          <p:cNvSpPr>
            <a:spLocks noChangeArrowheads="1"/>
          </p:cNvSpPr>
          <p:nvPr/>
        </p:nvSpPr>
        <p:spPr bwMode="auto">
          <a:xfrm>
            <a:off x="4217277" y="3632200"/>
            <a:ext cx="3311525" cy="146050"/>
          </a:xfrm>
          <a:prstGeom prst="leftRightArrow">
            <a:avLst>
              <a:gd name="adj1" fmla="val 48872"/>
              <a:gd name="adj2" fmla="val 103182"/>
            </a:avLst>
          </a:prstGeom>
          <a:solidFill>
            <a:srgbClr val="FFFF00"/>
          </a:solidFill>
          <a:ln w="9525" algn="ctr">
            <a:solidFill>
              <a:schemeClr val="tx1"/>
            </a:solidFill>
            <a:miter lim="800000"/>
            <a:headEnd/>
            <a:tailEnd/>
          </a:ln>
          <a:effectLst/>
        </p:spPr>
        <p:txBody>
          <a:bodyPr wrap="none" anchor="ctr"/>
          <a:lstStyle/>
          <a:p>
            <a:pPr algn="ctr" eaLnBrk="0" hangingPunct="0"/>
            <a:endParaRPr lang="en-US" sz="2400" b="1">
              <a:cs typeface="Arial" charset="0"/>
            </a:endParaRPr>
          </a:p>
        </p:txBody>
      </p:sp>
      <p:sp>
        <p:nvSpPr>
          <p:cNvPr id="459823" name="Line 47"/>
          <p:cNvSpPr>
            <a:spLocks noChangeShapeType="1"/>
          </p:cNvSpPr>
          <p:nvPr/>
        </p:nvSpPr>
        <p:spPr bwMode="auto">
          <a:xfrm rot="13500000" flipH="1">
            <a:off x="6082564" y="3193970"/>
            <a:ext cx="1024145" cy="1025298"/>
          </a:xfrm>
          <a:prstGeom prst="line">
            <a:avLst/>
          </a:prstGeom>
          <a:noFill/>
          <a:ln w="69850">
            <a:solidFill>
              <a:schemeClr val="tx1"/>
            </a:solidFill>
            <a:round/>
            <a:headEnd/>
            <a:tailEnd type="triangle" w="med" len="med"/>
          </a:ln>
          <a:effectLst/>
        </p:spPr>
        <p:txBody>
          <a:bodyPr anchor="ctr" anchorCtr="1"/>
          <a:lstStyle/>
          <a:p>
            <a:endParaRPr lang="en-US"/>
          </a:p>
        </p:txBody>
      </p:sp>
      <p:sp>
        <p:nvSpPr>
          <p:cNvPr id="459824" name="Rectangle 48"/>
          <p:cNvSpPr>
            <a:spLocks noGrp="1" noChangeArrowheads="1"/>
          </p:cNvSpPr>
          <p:nvPr>
            <p:ph type="title"/>
          </p:nvPr>
        </p:nvSpPr>
        <p:spPr>
          <a:xfrm>
            <a:off x="844277" y="104925"/>
            <a:ext cx="8436524" cy="928694"/>
          </a:xfrm>
          <a:noFill/>
          <a:ln/>
        </p:spPr>
        <p:txBody>
          <a:bodyPr/>
          <a:lstStyle/>
          <a:p>
            <a:r>
              <a:rPr lang="en-US" sz="4000" dirty="0" err="1"/>
              <a:t>Qubit</a:t>
            </a:r>
            <a:r>
              <a:rPr lang="en-US" sz="4000" dirty="0"/>
              <a:t>: Rectilinear/Computational Basis</a:t>
            </a:r>
          </a:p>
        </p:txBody>
      </p:sp>
      <p:grpSp>
        <p:nvGrpSpPr>
          <p:cNvPr id="54" name="Group 28"/>
          <p:cNvGrpSpPr/>
          <p:nvPr/>
        </p:nvGrpSpPr>
        <p:grpSpPr>
          <a:xfrm>
            <a:off x="9192344" y="1124744"/>
            <a:ext cx="457692" cy="460694"/>
            <a:chOff x="4214810" y="2000240"/>
            <a:chExt cx="457692" cy="460694"/>
          </a:xfrm>
        </p:grpSpPr>
        <p:sp>
          <p:nvSpPr>
            <p:cNvPr id="55" name="Oval 2"/>
            <p:cNvSpPr>
              <a:spLocks noChangeArrowheads="1"/>
            </p:cNvSpPr>
            <p:nvPr/>
          </p:nvSpPr>
          <p:spPr bwMode="auto">
            <a:xfrm>
              <a:off x="4214810" y="2000240"/>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56" name="Line 5"/>
            <p:cNvSpPr>
              <a:spLocks noChangeShapeType="1"/>
            </p:cNvSpPr>
            <p:nvPr/>
          </p:nvSpPr>
          <p:spPr bwMode="auto">
            <a:xfrm rot="10800000">
              <a:off x="4444161" y="2046918"/>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nvGrpSpPr>
          <p:cNvPr id="59" name="Group 90"/>
          <p:cNvGrpSpPr/>
          <p:nvPr/>
        </p:nvGrpSpPr>
        <p:grpSpPr>
          <a:xfrm>
            <a:off x="6816080" y="1124744"/>
            <a:ext cx="457692" cy="460694"/>
            <a:chOff x="6948264" y="2780928"/>
            <a:chExt cx="457692" cy="460694"/>
          </a:xfrm>
        </p:grpSpPr>
        <p:sp>
          <p:nvSpPr>
            <p:cNvPr id="61" name="Oval 2"/>
            <p:cNvSpPr>
              <a:spLocks noChangeArrowheads="1"/>
            </p:cNvSpPr>
            <p:nvPr/>
          </p:nvSpPr>
          <p:spPr bwMode="auto">
            <a:xfrm>
              <a:off x="6948264" y="2780928"/>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grpSp>
          <p:nvGrpSpPr>
            <p:cNvPr id="62" name="Group 63"/>
            <p:cNvGrpSpPr/>
            <p:nvPr/>
          </p:nvGrpSpPr>
          <p:grpSpPr>
            <a:xfrm>
              <a:off x="6991697" y="2814836"/>
              <a:ext cx="360040" cy="367338"/>
              <a:chOff x="-986264" y="2827606"/>
              <a:chExt cx="360040" cy="367338"/>
            </a:xfrm>
          </p:grpSpPr>
          <p:sp>
            <p:nvSpPr>
              <p:cNvPr id="63" name="Line 5"/>
              <p:cNvSpPr>
                <a:spLocks noChangeShapeType="1"/>
              </p:cNvSpPr>
              <p:nvPr/>
            </p:nvSpPr>
            <p:spPr bwMode="auto">
              <a:xfrm rot="10800000">
                <a:off x="-815273" y="2827606"/>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sp>
            <p:nvSpPr>
              <p:cNvPr id="64" name="Line 5"/>
              <p:cNvSpPr>
                <a:spLocks noChangeShapeType="1"/>
              </p:cNvSpPr>
              <p:nvPr/>
            </p:nvSpPr>
            <p:spPr bwMode="auto">
              <a:xfrm rot="10800000">
                <a:off x="-986264" y="3003776"/>
                <a:ext cx="360040" cy="729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grpSp>
        <p:nvGrpSpPr>
          <p:cNvPr id="68" name="Group 67"/>
          <p:cNvGrpSpPr/>
          <p:nvPr/>
        </p:nvGrpSpPr>
        <p:grpSpPr>
          <a:xfrm>
            <a:off x="7680176" y="1124744"/>
            <a:ext cx="457692" cy="460694"/>
            <a:chOff x="7597837" y="2707419"/>
            <a:chExt cx="457692" cy="460694"/>
          </a:xfrm>
        </p:grpSpPr>
        <p:sp>
          <p:nvSpPr>
            <p:cNvPr id="66" name="Oval 2"/>
            <p:cNvSpPr>
              <a:spLocks noChangeArrowheads="1"/>
            </p:cNvSpPr>
            <p:nvPr/>
          </p:nvSpPr>
          <p:spPr bwMode="auto">
            <a:xfrm>
              <a:off x="7597837" y="2707419"/>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67" name="Line 5"/>
            <p:cNvSpPr>
              <a:spLocks noChangeShapeType="1"/>
            </p:cNvSpPr>
            <p:nvPr/>
          </p:nvSpPr>
          <p:spPr bwMode="auto">
            <a:xfrm rot="5400000">
              <a:off x="7827188" y="2754097"/>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pic>
        <p:nvPicPr>
          <p:cNvPr id="70" name="Picture 69" descr="TP_tmp.emf"/>
          <p:cNvPicPr>
            <a:picLocks noChangeAspect="1"/>
          </p:cNvPicPr>
          <p:nvPr>
            <p:custDataLst>
              <p:tags r:id="rId1"/>
            </p:custDataLst>
          </p:nvPr>
        </p:nvPicPr>
        <p:blipFill>
          <a:blip r:embed="rId7" cstate="print">
            <a:clrChange>
              <a:clrFrom>
                <a:srgbClr val="FFFFFF"/>
              </a:clrFrom>
              <a:clrTo>
                <a:srgbClr val="FFFFFF">
                  <a:alpha val="0"/>
                </a:srgbClr>
              </a:clrTo>
            </a:clrChange>
          </a:blip>
          <a:stretch>
            <a:fillRect/>
          </a:stretch>
        </p:blipFill>
        <p:spPr bwMode="auto">
          <a:xfrm>
            <a:off x="8256241" y="1196752"/>
            <a:ext cx="579867" cy="409800"/>
          </a:xfrm>
          <a:prstGeom prst="rect">
            <a:avLst/>
          </a:prstGeom>
          <a:noFill/>
          <a:ln/>
          <a:effectLst/>
        </p:spPr>
      </p:pic>
      <p:pic>
        <p:nvPicPr>
          <p:cNvPr id="72" name="Picture 71" descr="TP_tmp.emf"/>
          <p:cNvPicPr>
            <a:picLocks noChangeAspect="1"/>
          </p:cNvPicPr>
          <p:nvPr>
            <p:custDataLst>
              <p:tags r:id="rId2"/>
            </p:custDataLst>
          </p:nvPr>
        </p:nvPicPr>
        <p:blipFill>
          <a:blip r:embed="rId8" cstate="print">
            <a:clrChange>
              <a:clrFrom>
                <a:srgbClr val="FFFFFF"/>
              </a:clrFrom>
              <a:clrTo>
                <a:srgbClr val="FFFFFF">
                  <a:alpha val="0"/>
                </a:srgbClr>
              </a:clrTo>
            </a:clrChange>
          </a:blip>
          <a:stretch>
            <a:fillRect/>
          </a:stretch>
        </p:blipFill>
        <p:spPr bwMode="auto">
          <a:xfrm>
            <a:off x="9693280" y="1196753"/>
            <a:ext cx="579184" cy="409317"/>
          </a:xfrm>
          <a:prstGeom prst="rect">
            <a:avLst/>
          </a:prstGeom>
          <a:noFill/>
          <a:ln/>
          <a:effectLst/>
        </p:spPr>
      </p:pic>
      <p:pic>
        <p:nvPicPr>
          <p:cNvPr id="73" name="Picture 72" descr="TP_tmp.emf"/>
          <p:cNvPicPr>
            <a:picLocks noChangeAspect="1"/>
          </p:cNvPicPr>
          <p:nvPr>
            <p:custDataLst>
              <p:tags r:id="rId3"/>
            </p:custDataLst>
          </p:nvPr>
        </p:nvPicPr>
        <p:blipFill>
          <a:blip r:embed="rId7" cstate="print">
            <a:clrChange>
              <a:clrFrom>
                <a:srgbClr val="FFFFFF"/>
              </a:clrFrom>
              <a:clrTo>
                <a:srgbClr val="FFFFFF">
                  <a:alpha val="0"/>
                </a:srgbClr>
              </a:clrTo>
            </a:clrChange>
          </a:blip>
          <a:stretch>
            <a:fillRect/>
          </a:stretch>
        </p:blipFill>
        <p:spPr bwMode="auto">
          <a:xfrm>
            <a:off x="7676374" y="3523256"/>
            <a:ext cx="579867" cy="409800"/>
          </a:xfrm>
          <a:prstGeom prst="rect">
            <a:avLst/>
          </a:prstGeom>
          <a:noFill/>
          <a:ln/>
          <a:effectLst/>
        </p:spPr>
      </p:pic>
      <p:pic>
        <p:nvPicPr>
          <p:cNvPr id="74" name="Picture 73" descr="TP_tmp.emf"/>
          <p:cNvPicPr>
            <a:picLocks noChangeAspect="1"/>
          </p:cNvPicPr>
          <p:nvPr>
            <p:custDataLst>
              <p:tags r:id="rId4"/>
            </p:custDataLst>
          </p:nvPr>
        </p:nvPicPr>
        <p:blipFill>
          <a:blip r:embed="rId8" cstate="print">
            <a:clrChange>
              <a:clrFrom>
                <a:srgbClr val="FFFFFF"/>
              </a:clrFrom>
              <a:clrTo>
                <a:srgbClr val="FFFFFF">
                  <a:alpha val="0"/>
                </a:srgbClr>
              </a:clrTo>
            </a:clrChange>
          </a:blip>
          <a:stretch>
            <a:fillRect/>
          </a:stretch>
        </p:blipFill>
        <p:spPr bwMode="auto">
          <a:xfrm>
            <a:off x="5732840" y="1579524"/>
            <a:ext cx="579184" cy="409317"/>
          </a:xfrm>
          <a:prstGeom prst="rect">
            <a:avLst/>
          </a:prstGeom>
          <a:noFill/>
          <a:ln/>
          <a:effectLst/>
        </p:spPr>
      </p:pic>
      <p:sp>
        <p:nvSpPr>
          <p:cNvPr id="39" name="Line 47"/>
          <p:cNvSpPr>
            <a:spLocks noChangeShapeType="1"/>
          </p:cNvSpPr>
          <p:nvPr/>
        </p:nvSpPr>
        <p:spPr bwMode="auto">
          <a:xfrm rot="13500000" flipH="1">
            <a:off x="4643316" y="3193937"/>
            <a:ext cx="1024145" cy="1025298"/>
          </a:xfrm>
          <a:prstGeom prst="line">
            <a:avLst/>
          </a:prstGeom>
          <a:noFill/>
          <a:ln w="69850">
            <a:solidFill>
              <a:schemeClr val="tx1"/>
            </a:solidFill>
            <a:round/>
            <a:headEnd type="triangle"/>
            <a:tailEnd type="none" w="med" len="med"/>
          </a:ln>
          <a:effectLst/>
        </p:spPr>
        <p:txBody>
          <a:bodyPr anchor="ctr" anchorCtr="1"/>
          <a:lstStyle/>
          <a:p>
            <a:endParaRPr lang="en-US"/>
          </a:p>
        </p:txBody>
      </p:sp>
    </p:spTree>
    <p:extLst>
      <p:ext uri="{BB962C8B-B14F-4D97-AF65-F5344CB8AC3E}">
        <p14:creationId xmlns:p14="http://schemas.microsoft.com/office/powerpoint/2010/main" val="15807829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978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7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459787" grpId="0" animBg="1"/>
      <p:bldP spid="3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 name="Picture 99" descr="TP_tmp.emf"/>
          <p:cNvPicPr>
            <a:picLocks noChangeAspect="1"/>
          </p:cNvPicPr>
          <p:nvPr>
            <p:custDataLst>
              <p:tags r:id="rId1"/>
            </p:custDataLst>
          </p:nvPr>
        </p:nvPicPr>
        <p:blipFill>
          <a:blip r:embed="rId6" cstate="print">
            <a:clrChange>
              <a:clrFrom>
                <a:srgbClr val="FFFFFF"/>
              </a:clrFrom>
              <a:clrTo>
                <a:srgbClr val="FFFFFF">
                  <a:alpha val="0"/>
                </a:srgbClr>
              </a:clrTo>
            </a:clrChange>
          </a:blip>
          <a:stretch>
            <a:fillRect/>
          </a:stretch>
        </p:blipFill>
        <p:spPr bwMode="auto">
          <a:xfrm>
            <a:off x="7676374" y="3523256"/>
            <a:ext cx="579867" cy="409800"/>
          </a:xfrm>
          <a:prstGeom prst="rect">
            <a:avLst/>
          </a:prstGeom>
          <a:noFill/>
          <a:ln/>
          <a:effectLst/>
        </p:spPr>
      </p:pic>
      <p:pic>
        <p:nvPicPr>
          <p:cNvPr id="457888" name="Picture 160" descr="MCj04260720000[1]"/>
          <p:cNvPicPr>
            <a:picLocks noChangeAspect="1" noChangeArrowheads="1"/>
          </p:cNvPicPr>
          <p:nvPr/>
        </p:nvPicPr>
        <p:blipFill>
          <a:blip r:embed="rId7" cstate="print"/>
          <a:srcRect/>
          <a:stretch>
            <a:fillRect/>
          </a:stretch>
        </p:blipFill>
        <p:spPr bwMode="auto">
          <a:xfrm>
            <a:off x="2351088" y="1989139"/>
            <a:ext cx="1143000" cy="1825625"/>
          </a:xfrm>
          <a:prstGeom prst="rect">
            <a:avLst/>
          </a:prstGeom>
          <a:noFill/>
        </p:spPr>
      </p:pic>
      <p:grpSp>
        <p:nvGrpSpPr>
          <p:cNvPr id="2" name="Group 161"/>
          <p:cNvGrpSpPr>
            <a:grpSpLocks/>
          </p:cNvGrpSpPr>
          <p:nvPr/>
        </p:nvGrpSpPr>
        <p:grpSpPr bwMode="auto">
          <a:xfrm rot="5400000">
            <a:off x="3000376" y="1844676"/>
            <a:ext cx="2879725" cy="2879725"/>
            <a:chOff x="3833" y="1480"/>
            <a:chExt cx="1814" cy="1814"/>
          </a:xfrm>
        </p:grpSpPr>
        <p:sp>
          <p:nvSpPr>
            <p:cNvPr id="457890" name="Oval 162"/>
            <p:cNvSpPr>
              <a:spLocks noChangeArrowheads="1"/>
            </p:cNvSpPr>
            <p:nvPr/>
          </p:nvSpPr>
          <p:spPr bwMode="auto">
            <a:xfrm>
              <a:off x="3833" y="1480"/>
              <a:ext cx="1814" cy="1814"/>
            </a:xfrm>
            <a:prstGeom prst="ellipse">
              <a:avLst/>
            </a:prstGeom>
            <a:solidFill>
              <a:srgbClr val="FFFFFF">
                <a:alpha val="80000"/>
              </a:srgbClr>
            </a:solidFill>
            <a:ln w="44450" algn="ctr">
              <a:solidFill>
                <a:schemeClr val="tx1"/>
              </a:solidFill>
              <a:round/>
              <a:headEnd/>
              <a:tailEnd/>
            </a:ln>
            <a:effectLst/>
          </p:spPr>
          <p:txBody>
            <a:bodyPr wrap="none" anchor="ctr"/>
            <a:lstStyle/>
            <a:p>
              <a:endParaRPr lang="en-US"/>
            </a:p>
          </p:txBody>
        </p:sp>
        <p:sp useBgFill="1">
          <p:nvSpPr>
            <p:cNvPr id="457891" name="Line 163"/>
            <p:cNvSpPr>
              <a:spLocks noChangeShapeType="1"/>
            </p:cNvSpPr>
            <p:nvPr/>
          </p:nvSpPr>
          <p:spPr bwMode="auto">
            <a:xfrm>
              <a:off x="4105" y="1752"/>
              <a:ext cx="0" cy="1270"/>
            </a:xfrm>
            <a:prstGeom prst="line">
              <a:avLst/>
            </a:prstGeom>
            <a:ln w="44450">
              <a:solidFill>
                <a:schemeClr val="tx1"/>
              </a:solidFill>
              <a:round/>
              <a:headEnd/>
              <a:tailEnd/>
            </a:ln>
            <a:effectLst/>
          </p:spPr>
          <p:txBody>
            <a:bodyPr/>
            <a:lstStyle/>
            <a:p>
              <a:endParaRPr lang="en-US"/>
            </a:p>
          </p:txBody>
        </p:sp>
        <p:sp useBgFill="1">
          <p:nvSpPr>
            <p:cNvPr id="457892" name="Line 164"/>
            <p:cNvSpPr>
              <a:spLocks noChangeShapeType="1"/>
            </p:cNvSpPr>
            <p:nvPr/>
          </p:nvSpPr>
          <p:spPr bwMode="auto">
            <a:xfrm>
              <a:off x="4286" y="1616"/>
              <a:ext cx="0" cy="1542"/>
            </a:xfrm>
            <a:prstGeom prst="line">
              <a:avLst/>
            </a:prstGeom>
            <a:ln w="44450">
              <a:solidFill>
                <a:schemeClr val="tx1"/>
              </a:solidFill>
              <a:round/>
              <a:headEnd/>
              <a:tailEnd/>
            </a:ln>
            <a:effectLst/>
          </p:spPr>
          <p:txBody>
            <a:bodyPr/>
            <a:lstStyle/>
            <a:p>
              <a:endParaRPr lang="en-US"/>
            </a:p>
          </p:txBody>
        </p:sp>
        <p:sp useBgFill="1">
          <p:nvSpPr>
            <p:cNvPr id="457893" name="Line 165"/>
            <p:cNvSpPr>
              <a:spLocks noChangeShapeType="1"/>
            </p:cNvSpPr>
            <p:nvPr/>
          </p:nvSpPr>
          <p:spPr bwMode="auto">
            <a:xfrm>
              <a:off x="4468" y="1525"/>
              <a:ext cx="0" cy="1724"/>
            </a:xfrm>
            <a:prstGeom prst="line">
              <a:avLst/>
            </a:prstGeom>
            <a:ln w="44450">
              <a:solidFill>
                <a:schemeClr val="tx1"/>
              </a:solidFill>
              <a:round/>
              <a:headEnd/>
              <a:tailEnd/>
            </a:ln>
            <a:effectLst/>
          </p:spPr>
          <p:txBody>
            <a:bodyPr/>
            <a:lstStyle/>
            <a:p>
              <a:endParaRPr lang="en-US"/>
            </a:p>
          </p:txBody>
        </p:sp>
        <p:sp useBgFill="1">
          <p:nvSpPr>
            <p:cNvPr id="457894" name="Line 166"/>
            <p:cNvSpPr>
              <a:spLocks noChangeShapeType="1"/>
            </p:cNvSpPr>
            <p:nvPr/>
          </p:nvSpPr>
          <p:spPr bwMode="auto">
            <a:xfrm>
              <a:off x="4649" y="1480"/>
              <a:ext cx="0" cy="1814"/>
            </a:xfrm>
            <a:prstGeom prst="line">
              <a:avLst/>
            </a:prstGeom>
            <a:ln w="44450">
              <a:solidFill>
                <a:schemeClr val="tx1"/>
              </a:solidFill>
              <a:round/>
              <a:headEnd/>
              <a:tailEnd/>
            </a:ln>
            <a:effectLst/>
          </p:spPr>
          <p:txBody>
            <a:bodyPr/>
            <a:lstStyle/>
            <a:p>
              <a:endParaRPr lang="en-US"/>
            </a:p>
          </p:txBody>
        </p:sp>
        <p:sp useBgFill="1">
          <p:nvSpPr>
            <p:cNvPr id="457895" name="Line 167"/>
            <p:cNvSpPr>
              <a:spLocks noChangeShapeType="1"/>
            </p:cNvSpPr>
            <p:nvPr/>
          </p:nvSpPr>
          <p:spPr bwMode="auto">
            <a:xfrm>
              <a:off x="4830" y="1480"/>
              <a:ext cx="0" cy="1814"/>
            </a:xfrm>
            <a:prstGeom prst="line">
              <a:avLst/>
            </a:prstGeom>
            <a:ln w="44450">
              <a:solidFill>
                <a:schemeClr val="tx1"/>
              </a:solidFill>
              <a:round/>
              <a:headEnd/>
              <a:tailEnd/>
            </a:ln>
            <a:effectLst/>
          </p:spPr>
          <p:txBody>
            <a:bodyPr/>
            <a:lstStyle/>
            <a:p>
              <a:endParaRPr lang="en-US"/>
            </a:p>
          </p:txBody>
        </p:sp>
        <p:sp useBgFill="1">
          <p:nvSpPr>
            <p:cNvPr id="457896" name="Line 168"/>
            <p:cNvSpPr>
              <a:spLocks noChangeShapeType="1"/>
            </p:cNvSpPr>
            <p:nvPr/>
          </p:nvSpPr>
          <p:spPr bwMode="auto">
            <a:xfrm>
              <a:off x="5012" y="1525"/>
              <a:ext cx="0" cy="1724"/>
            </a:xfrm>
            <a:prstGeom prst="line">
              <a:avLst/>
            </a:prstGeom>
            <a:ln w="44450">
              <a:solidFill>
                <a:schemeClr val="tx1"/>
              </a:solidFill>
              <a:round/>
              <a:headEnd/>
              <a:tailEnd/>
            </a:ln>
            <a:effectLst/>
          </p:spPr>
          <p:txBody>
            <a:bodyPr/>
            <a:lstStyle/>
            <a:p>
              <a:endParaRPr lang="en-US"/>
            </a:p>
          </p:txBody>
        </p:sp>
        <p:sp useBgFill="1">
          <p:nvSpPr>
            <p:cNvPr id="457897" name="Line 169"/>
            <p:cNvSpPr>
              <a:spLocks noChangeShapeType="1"/>
            </p:cNvSpPr>
            <p:nvPr/>
          </p:nvSpPr>
          <p:spPr bwMode="auto">
            <a:xfrm>
              <a:off x="5192" y="1603"/>
              <a:ext cx="1" cy="1555"/>
            </a:xfrm>
            <a:prstGeom prst="line">
              <a:avLst/>
            </a:prstGeom>
            <a:ln w="44450">
              <a:solidFill>
                <a:schemeClr val="tx1"/>
              </a:solidFill>
              <a:round/>
              <a:headEnd/>
              <a:tailEnd/>
            </a:ln>
            <a:effectLst/>
          </p:spPr>
          <p:txBody>
            <a:bodyPr/>
            <a:lstStyle/>
            <a:p>
              <a:endParaRPr lang="en-US"/>
            </a:p>
          </p:txBody>
        </p:sp>
        <p:sp useBgFill="1">
          <p:nvSpPr>
            <p:cNvPr id="457898" name="Line 170"/>
            <p:cNvSpPr>
              <a:spLocks noChangeShapeType="1"/>
            </p:cNvSpPr>
            <p:nvPr/>
          </p:nvSpPr>
          <p:spPr bwMode="auto">
            <a:xfrm>
              <a:off x="5375" y="1752"/>
              <a:ext cx="0" cy="1270"/>
            </a:xfrm>
            <a:prstGeom prst="line">
              <a:avLst/>
            </a:prstGeom>
            <a:ln w="44450">
              <a:solidFill>
                <a:schemeClr val="tx1"/>
              </a:solidFill>
              <a:round/>
              <a:headEnd/>
              <a:tailEnd/>
            </a:ln>
            <a:effectLst/>
          </p:spPr>
          <p:txBody>
            <a:bodyPr/>
            <a:lstStyle/>
            <a:p>
              <a:endParaRPr lang="en-US"/>
            </a:p>
          </p:txBody>
        </p:sp>
        <p:sp useBgFill="1">
          <p:nvSpPr>
            <p:cNvPr id="457899" name="Line 171"/>
            <p:cNvSpPr>
              <a:spLocks noChangeShapeType="1"/>
            </p:cNvSpPr>
            <p:nvPr/>
          </p:nvSpPr>
          <p:spPr bwMode="auto">
            <a:xfrm flipH="1">
              <a:off x="5556" y="2000"/>
              <a:ext cx="4" cy="787"/>
            </a:xfrm>
            <a:prstGeom prst="line">
              <a:avLst/>
            </a:prstGeom>
            <a:ln w="44450">
              <a:solidFill>
                <a:schemeClr val="tx1"/>
              </a:solidFill>
              <a:round/>
              <a:headEnd/>
              <a:tailEnd/>
            </a:ln>
            <a:effectLst/>
          </p:spPr>
          <p:txBody>
            <a:bodyPr/>
            <a:lstStyle/>
            <a:p>
              <a:endParaRPr lang="en-US"/>
            </a:p>
          </p:txBody>
        </p:sp>
        <p:sp useBgFill="1">
          <p:nvSpPr>
            <p:cNvPr id="457900" name="Line 172"/>
            <p:cNvSpPr>
              <a:spLocks noChangeShapeType="1"/>
            </p:cNvSpPr>
            <p:nvPr/>
          </p:nvSpPr>
          <p:spPr bwMode="auto">
            <a:xfrm>
              <a:off x="3923" y="1995"/>
              <a:ext cx="0" cy="771"/>
            </a:xfrm>
            <a:prstGeom prst="line">
              <a:avLst/>
            </a:prstGeom>
            <a:ln w="44450">
              <a:solidFill>
                <a:schemeClr val="tx1"/>
              </a:solidFill>
              <a:round/>
              <a:headEnd/>
              <a:tailEnd/>
            </a:ln>
            <a:effectLst/>
          </p:spPr>
          <p:txBody>
            <a:bodyPr/>
            <a:lstStyle/>
            <a:p>
              <a:endParaRPr lang="en-US"/>
            </a:p>
          </p:txBody>
        </p:sp>
      </p:grpSp>
      <p:sp>
        <p:nvSpPr>
          <p:cNvPr id="457901" name="Oval 173"/>
          <p:cNvSpPr>
            <a:spLocks noChangeArrowheads="1"/>
          </p:cNvSpPr>
          <p:nvPr/>
        </p:nvSpPr>
        <p:spPr bwMode="auto">
          <a:xfrm>
            <a:off x="4427539" y="2266951"/>
            <a:ext cx="2879725" cy="2879725"/>
          </a:xfrm>
          <a:prstGeom prst="ellipse">
            <a:avLst/>
          </a:prstGeom>
          <a:solidFill>
            <a:schemeClr val="bg1"/>
          </a:solidFill>
          <a:ln w="9525" algn="ctr">
            <a:solidFill>
              <a:schemeClr val="tx1"/>
            </a:solidFill>
            <a:round/>
            <a:headEnd/>
            <a:tailEnd/>
          </a:ln>
          <a:effectLst/>
        </p:spPr>
        <p:txBody>
          <a:bodyPr wrap="none" anchor="ctr"/>
          <a:lstStyle/>
          <a:p>
            <a:endParaRPr lang="en-US"/>
          </a:p>
        </p:txBody>
      </p:sp>
      <p:sp>
        <p:nvSpPr>
          <p:cNvPr id="457782" name="Rectangle 54"/>
          <p:cNvSpPr>
            <a:spLocks noGrp="1" noChangeArrowheads="1"/>
          </p:cNvSpPr>
          <p:nvPr>
            <p:ph type="title"/>
          </p:nvPr>
        </p:nvSpPr>
        <p:spPr>
          <a:xfrm>
            <a:off x="838201" y="-78826"/>
            <a:ext cx="10515600" cy="1325563"/>
          </a:xfrm>
          <a:noFill/>
          <a:ln/>
        </p:spPr>
        <p:txBody>
          <a:bodyPr/>
          <a:lstStyle/>
          <a:p>
            <a:r>
              <a:rPr lang="en-US" sz="4000" dirty="0"/>
              <a:t>Detecting a </a:t>
            </a:r>
            <a:r>
              <a:rPr lang="en-US" sz="4000" dirty="0" err="1"/>
              <a:t>Qubit</a:t>
            </a:r>
            <a:endParaRPr lang="en-US" sz="4000" dirty="0"/>
          </a:p>
        </p:txBody>
      </p:sp>
      <p:grpSp>
        <p:nvGrpSpPr>
          <p:cNvPr id="7" name="Group 61"/>
          <p:cNvGrpSpPr>
            <a:grpSpLocks/>
          </p:cNvGrpSpPr>
          <p:nvPr/>
        </p:nvGrpSpPr>
        <p:grpSpPr bwMode="auto">
          <a:xfrm>
            <a:off x="9264357" y="3357071"/>
            <a:ext cx="1285425" cy="1210166"/>
            <a:chOff x="4015" y="1285"/>
            <a:chExt cx="1010" cy="965"/>
          </a:xfrm>
        </p:grpSpPr>
        <p:pic>
          <p:nvPicPr>
            <p:cNvPr id="457790" name="Picture 62"/>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4015" y="1285"/>
              <a:ext cx="1010" cy="729"/>
            </a:xfrm>
            <a:prstGeom prst="rect">
              <a:avLst/>
            </a:prstGeom>
            <a:noFill/>
          </p:spPr>
        </p:pic>
        <p:sp>
          <p:nvSpPr>
            <p:cNvPr id="457791" name="Text Box 63"/>
            <p:cNvSpPr txBox="1">
              <a:spLocks noChangeArrowheads="1"/>
            </p:cNvSpPr>
            <p:nvPr/>
          </p:nvSpPr>
          <p:spPr bwMode="auto">
            <a:xfrm>
              <a:off x="4298" y="1933"/>
              <a:ext cx="649" cy="317"/>
            </a:xfrm>
            <a:prstGeom prst="rect">
              <a:avLst/>
            </a:prstGeom>
            <a:noFill/>
            <a:ln w="9525">
              <a:noFill/>
              <a:miter lim="800000"/>
              <a:headEnd/>
              <a:tailEnd/>
            </a:ln>
            <a:effectLst/>
          </p:spPr>
          <p:txBody>
            <a:bodyPr>
              <a:spAutoFit/>
            </a:bodyPr>
            <a:lstStyle/>
            <a:p>
              <a:pPr eaLnBrk="0" hangingPunct="0">
                <a:spcBef>
                  <a:spcPct val="50000"/>
                </a:spcBef>
              </a:pPr>
              <a:r>
                <a:rPr lang="en-US" sz="2000"/>
                <a:t>Bob</a:t>
              </a:r>
              <a:endParaRPr lang="de-CH" sz="2000"/>
            </a:p>
          </p:txBody>
        </p:sp>
      </p:grpSp>
      <p:sp>
        <p:nvSpPr>
          <p:cNvPr id="57" name="AutoShape 11"/>
          <p:cNvSpPr>
            <a:spLocks noChangeArrowheads="1"/>
          </p:cNvSpPr>
          <p:nvPr/>
        </p:nvSpPr>
        <p:spPr bwMode="auto">
          <a:xfrm rot="5400000">
            <a:off x="4225232" y="3643586"/>
            <a:ext cx="3311525" cy="146050"/>
          </a:xfrm>
          <a:prstGeom prst="leftRightArrow">
            <a:avLst>
              <a:gd name="adj1" fmla="val 48872"/>
              <a:gd name="adj2" fmla="val 103182"/>
            </a:avLst>
          </a:prstGeom>
          <a:solidFill>
            <a:srgbClr val="FFFF00"/>
          </a:solidFill>
          <a:ln w="9525" algn="ctr">
            <a:solidFill>
              <a:schemeClr val="tx1"/>
            </a:solidFill>
            <a:miter lim="800000"/>
            <a:headEnd/>
            <a:tailEnd/>
          </a:ln>
          <a:effectLst/>
        </p:spPr>
        <p:txBody>
          <a:bodyPr wrap="none" anchor="ctr"/>
          <a:lstStyle/>
          <a:p>
            <a:pPr algn="ctr" eaLnBrk="0" hangingPunct="0"/>
            <a:endParaRPr lang="en-US" sz="2400" b="1">
              <a:cs typeface="Arial" charset="0"/>
            </a:endParaRPr>
          </a:p>
        </p:txBody>
      </p:sp>
      <p:sp>
        <p:nvSpPr>
          <p:cNvPr id="58" name="AutoShape 11"/>
          <p:cNvSpPr>
            <a:spLocks noChangeArrowheads="1"/>
          </p:cNvSpPr>
          <p:nvPr/>
        </p:nvSpPr>
        <p:spPr bwMode="auto">
          <a:xfrm>
            <a:off x="4217277" y="3632200"/>
            <a:ext cx="3311525" cy="146050"/>
          </a:xfrm>
          <a:prstGeom prst="leftRightArrow">
            <a:avLst>
              <a:gd name="adj1" fmla="val 48872"/>
              <a:gd name="adj2" fmla="val 103182"/>
            </a:avLst>
          </a:prstGeom>
          <a:solidFill>
            <a:srgbClr val="FFFF00"/>
          </a:solidFill>
          <a:ln w="9525" algn="ctr">
            <a:solidFill>
              <a:schemeClr val="tx1"/>
            </a:solidFill>
            <a:miter lim="800000"/>
            <a:headEnd/>
            <a:tailEnd/>
          </a:ln>
          <a:effectLst/>
        </p:spPr>
        <p:txBody>
          <a:bodyPr wrap="none" anchor="ctr"/>
          <a:lstStyle/>
          <a:p>
            <a:pPr algn="ctr" eaLnBrk="0" hangingPunct="0"/>
            <a:endParaRPr lang="en-US" sz="2400" b="1">
              <a:cs typeface="Arial" charset="0"/>
            </a:endParaRPr>
          </a:p>
        </p:txBody>
      </p:sp>
      <p:sp>
        <p:nvSpPr>
          <p:cNvPr id="457837" name="AutoShape 109"/>
          <p:cNvSpPr>
            <a:spLocks noChangeArrowheads="1"/>
          </p:cNvSpPr>
          <p:nvPr/>
        </p:nvSpPr>
        <p:spPr bwMode="auto">
          <a:xfrm>
            <a:off x="7320137" y="1657812"/>
            <a:ext cx="3097141" cy="1368425"/>
          </a:xfrm>
          <a:prstGeom prst="cloudCallout">
            <a:avLst>
              <a:gd name="adj1" fmla="val 29626"/>
              <a:gd name="adj2" fmla="val 61732"/>
            </a:avLst>
          </a:prstGeom>
          <a:solidFill>
            <a:srgbClr val="A8EAE8"/>
          </a:solidFill>
          <a:ln w="9525">
            <a:solidFill>
              <a:schemeClr val="tx1"/>
            </a:solidFill>
            <a:round/>
            <a:headEnd/>
            <a:tailEnd/>
          </a:ln>
          <a:effectLst/>
        </p:spPr>
        <p:txBody>
          <a:bodyPr anchor="ctr"/>
          <a:lstStyle/>
          <a:p>
            <a:pPr algn="ctr" eaLnBrk="0" hangingPunct="0">
              <a:spcBef>
                <a:spcPct val="50000"/>
              </a:spcBef>
            </a:pPr>
            <a:r>
              <a:rPr lang="da-DK" sz="2400" dirty="0"/>
              <a:t>No </a:t>
            </a:r>
            <a:r>
              <a:rPr lang="da-DK" sz="2400" dirty="0" err="1"/>
              <a:t>photons</a:t>
            </a:r>
            <a:r>
              <a:rPr lang="da-DK" sz="2400" dirty="0"/>
              <a:t>: </a:t>
            </a:r>
            <a:r>
              <a:rPr lang="en-US" sz="2400" dirty="0"/>
              <a:t>0</a:t>
            </a:r>
            <a:endParaRPr lang="en-US" sz="2400" dirty="0">
              <a:solidFill>
                <a:srgbClr val="FF0000"/>
              </a:solidFill>
            </a:endParaRPr>
          </a:p>
        </p:txBody>
      </p:sp>
      <p:grpSp>
        <p:nvGrpSpPr>
          <p:cNvPr id="8" name="Group 177"/>
          <p:cNvGrpSpPr>
            <a:grpSpLocks/>
          </p:cNvGrpSpPr>
          <p:nvPr/>
        </p:nvGrpSpPr>
        <p:grpSpPr bwMode="auto">
          <a:xfrm>
            <a:off x="6096001" y="2924176"/>
            <a:ext cx="2879725" cy="2879725"/>
            <a:chOff x="3833" y="1480"/>
            <a:chExt cx="1814" cy="1814"/>
          </a:xfrm>
        </p:grpSpPr>
        <p:sp>
          <p:nvSpPr>
            <p:cNvPr id="457906" name="Oval 178"/>
            <p:cNvSpPr>
              <a:spLocks noChangeArrowheads="1"/>
            </p:cNvSpPr>
            <p:nvPr/>
          </p:nvSpPr>
          <p:spPr bwMode="auto">
            <a:xfrm>
              <a:off x="3833" y="1480"/>
              <a:ext cx="1814" cy="1814"/>
            </a:xfrm>
            <a:prstGeom prst="ellipse">
              <a:avLst/>
            </a:prstGeom>
            <a:solidFill>
              <a:srgbClr val="000000">
                <a:alpha val="80000"/>
              </a:srgbClr>
            </a:solidFill>
            <a:ln w="44450" algn="ctr">
              <a:solidFill>
                <a:schemeClr val="tx1"/>
              </a:solidFill>
              <a:round/>
              <a:headEnd/>
              <a:tailEnd/>
            </a:ln>
            <a:effectLst/>
          </p:spPr>
          <p:txBody>
            <a:bodyPr wrap="none" anchor="ctr"/>
            <a:lstStyle/>
            <a:p>
              <a:endParaRPr lang="en-US"/>
            </a:p>
          </p:txBody>
        </p:sp>
        <p:sp useBgFill="1">
          <p:nvSpPr>
            <p:cNvPr id="457907" name="Line 179"/>
            <p:cNvSpPr>
              <a:spLocks noChangeShapeType="1"/>
            </p:cNvSpPr>
            <p:nvPr/>
          </p:nvSpPr>
          <p:spPr bwMode="auto">
            <a:xfrm>
              <a:off x="4105" y="1752"/>
              <a:ext cx="0" cy="1270"/>
            </a:xfrm>
            <a:prstGeom prst="line">
              <a:avLst/>
            </a:prstGeom>
            <a:ln w="44450">
              <a:solidFill>
                <a:schemeClr val="tx1"/>
              </a:solidFill>
              <a:round/>
              <a:headEnd/>
              <a:tailEnd/>
            </a:ln>
            <a:effectLst/>
          </p:spPr>
          <p:txBody>
            <a:bodyPr/>
            <a:lstStyle/>
            <a:p>
              <a:endParaRPr lang="en-US"/>
            </a:p>
          </p:txBody>
        </p:sp>
        <p:sp useBgFill="1">
          <p:nvSpPr>
            <p:cNvPr id="457908" name="Line 180"/>
            <p:cNvSpPr>
              <a:spLocks noChangeShapeType="1"/>
            </p:cNvSpPr>
            <p:nvPr/>
          </p:nvSpPr>
          <p:spPr bwMode="auto">
            <a:xfrm>
              <a:off x="4286" y="1616"/>
              <a:ext cx="0" cy="1542"/>
            </a:xfrm>
            <a:prstGeom prst="line">
              <a:avLst/>
            </a:prstGeom>
            <a:ln w="44450">
              <a:solidFill>
                <a:schemeClr val="tx1"/>
              </a:solidFill>
              <a:round/>
              <a:headEnd/>
              <a:tailEnd/>
            </a:ln>
            <a:effectLst/>
          </p:spPr>
          <p:txBody>
            <a:bodyPr/>
            <a:lstStyle/>
            <a:p>
              <a:endParaRPr lang="en-US"/>
            </a:p>
          </p:txBody>
        </p:sp>
        <p:sp useBgFill="1">
          <p:nvSpPr>
            <p:cNvPr id="457909" name="Line 181"/>
            <p:cNvSpPr>
              <a:spLocks noChangeShapeType="1"/>
            </p:cNvSpPr>
            <p:nvPr/>
          </p:nvSpPr>
          <p:spPr bwMode="auto">
            <a:xfrm>
              <a:off x="4468" y="1525"/>
              <a:ext cx="0" cy="1724"/>
            </a:xfrm>
            <a:prstGeom prst="line">
              <a:avLst/>
            </a:prstGeom>
            <a:ln w="44450">
              <a:solidFill>
                <a:schemeClr val="tx1"/>
              </a:solidFill>
              <a:round/>
              <a:headEnd/>
              <a:tailEnd/>
            </a:ln>
            <a:effectLst/>
          </p:spPr>
          <p:txBody>
            <a:bodyPr/>
            <a:lstStyle/>
            <a:p>
              <a:endParaRPr lang="en-US"/>
            </a:p>
          </p:txBody>
        </p:sp>
        <p:sp useBgFill="1">
          <p:nvSpPr>
            <p:cNvPr id="457910" name="Line 182"/>
            <p:cNvSpPr>
              <a:spLocks noChangeShapeType="1"/>
            </p:cNvSpPr>
            <p:nvPr/>
          </p:nvSpPr>
          <p:spPr bwMode="auto">
            <a:xfrm>
              <a:off x="4649" y="1480"/>
              <a:ext cx="0" cy="1814"/>
            </a:xfrm>
            <a:prstGeom prst="line">
              <a:avLst/>
            </a:prstGeom>
            <a:ln w="44450">
              <a:solidFill>
                <a:schemeClr val="tx1"/>
              </a:solidFill>
              <a:round/>
              <a:headEnd/>
              <a:tailEnd/>
            </a:ln>
            <a:effectLst/>
          </p:spPr>
          <p:txBody>
            <a:bodyPr/>
            <a:lstStyle/>
            <a:p>
              <a:endParaRPr lang="en-US"/>
            </a:p>
          </p:txBody>
        </p:sp>
        <p:sp useBgFill="1">
          <p:nvSpPr>
            <p:cNvPr id="457911" name="Line 183"/>
            <p:cNvSpPr>
              <a:spLocks noChangeShapeType="1"/>
            </p:cNvSpPr>
            <p:nvPr/>
          </p:nvSpPr>
          <p:spPr bwMode="auto">
            <a:xfrm>
              <a:off x="4830" y="1480"/>
              <a:ext cx="0" cy="1814"/>
            </a:xfrm>
            <a:prstGeom prst="line">
              <a:avLst/>
            </a:prstGeom>
            <a:ln w="44450">
              <a:solidFill>
                <a:schemeClr val="tx1"/>
              </a:solidFill>
              <a:round/>
              <a:headEnd/>
              <a:tailEnd/>
            </a:ln>
            <a:effectLst/>
          </p:spPr>
          <p:txBody>
            <a:bodyPr/>
            <a:lstStyle/>
            <a:p>
              <a:endParaRPr lang="en-US"/>
            </a:p>
          </p:txBody>
        </p:sp>
        <p:sp useBgFill="1">
          <p:nvSpPr>
            <p:cNvPr id="457912" name="Line 184"/>
            <p:cNvSpPr>
              <a:spLocks noChangeShapeType="1"/>
            </p:cNvSpPr>
            <p:nvPr/>
          </p:nvSpPr>
          <p:spPr bwMode="auto">
            <a:xfrm>
              <a:off x="5012" y="1525"/>
              <a:ext cx="0" cy="1724"/>
            </a:xfrm>
            <a:prstGeom prst="line">
              <a:avLst/>
            </a:prstGeom>
            <a:ln w="44450">
              <a:solidFill>
                <a:schemeClr val="tx1"/>
              </a:solidFill>
              <a:round/>
              <a:headEnd/>
              <a:tailEnd/>
            </a:ln>
            <a:effectLst/>
          </p:spPr>
          <p:txBody>
            <a:bodyPr/>
            <a:lstStyle/>
            <a:p>
              <a:endParaRPr lang="en-US"/>
            </a:p>
          </p:txBody>
        </p:sp>
        <p:sp useBgFill="1">
          <p:nvSpPr>
            <p:cNvPr id="457913" name="Line 185"/>
            <p:cNvSpPr>
              <a:spLocks noChangeShapeType="1"/>
            </p:cNvSpPr>
            <p:nvPr/>
          </p:nvSpPr>
          <p:spPr bwMode="auto">
            <a:xfrm>
              <a:off x="5192" y="1603"/>
              <a:ext cx="1" cy="1555"/>
            </a:xfrm>
            <a:prstGeom prst="line">
              <a:avLst/>
            </a:prstGeom>
            <a:ln w="44450">
              <a:solidFill>
                <a:schemeClr val="tx1"/>
              </a:solidFill>
              <a:round/>
              <a:headEnd/>
              <a:tailEnd/>
            </a:ln>
            <a:effectLst/>
          </p:spPr>
          <p:txBody>
            <a:bodyPr/>
            <a:lstStyle/>
            <a:p>
              <a:endParaRPr lang="en-US"/>
            </a:p>
          </p:txBody>
        </p:sp>
        <p:sp useBgFill="1">
          <p:nvSpPr>
            <p:cNvPr id="457914" name="Line 186"/>
            <p:cNvSpPr>
              <a:spLocks noChangeShapeType="1"/>
            </p:cNvSpPr>
            <p:nvPr/>
          </p:nvSpPr>
          <p:spPr bwMode="auto">
            <a:xfrm>
              <a:off x="5375" y="1752"/>
              <a:ext cx="0" cy="1270"/>
            </a:xfrm>
            <a:prstGeom prst="line">
              <a:avLst/>
            </a:prstGeom>
            <a:ln w="44450">
              <a:solidFill>
                <a:schemeClr val="tx1"/>
              </a:solidFill>
              <a:round/>
              <a:headEnd/>
              <a:tailEnd/>
            </a:ln>
            <a:effectLst/>
          </p:spPr>
          <p:txBody>
            <a:bodyPr/>
            <a:lstStyle/>
            <a:p>
              <a:endParaRPr lang="en-US"/>
            </a:p>
          </p:txBody>
        </p:sp>
        <p:sp useBgFill="1">
          <p:nvSpPr>
            <p:cNvPr id="457915" name="Line 187"/>
            <p:cNvSpPr>
              <a:spLocks noChangeShapeType="1"/>
            </p:cNvSpPr>
            <p:nvPr/>
          </p:nvSpPr>
          <p:spPr bwMode="auto">
            <a:xfrm flipH="1">
              <a:off x="5556" y="2000"/>
              <a:ext cx="4" cy="787"/>
            </a:xfrm>
            <a:prstGeom prst="line">
              <a:avLst/>
            </a:prstGeom>
            <a:ln w="44450">
              <a:solidFill>
                <a:schemeClr val="tx1"/>
              </a:solidFill>
              <a:round/>
              <a:headEnd/>
              <a:tailEnd/>
            </a:ln>
            <a:effectLst/>
          </p:spPr>
          <p:txBody>
            <a:bodyPr/>
            <a:lstStyle/>
            <a:p>
              <a:endParaRPr lang="en-US"/>
            </a:p>
          </p:txBody>
        </p:sp>
        <p:sp useBgFill="1">
          <p:nvSpPr>
            <p:cNvPr id="457916" name="Line 188"/>
            <p:cNvSpPr>
              <a:spLocks noChangeShapeType="1"/>
            </p:cNvSpPr>
            <p:nvPr/>
          </p:nvSpPr>
          <p:spPr bwMode="auto">
            <a:xfrm>
              <a:off x="3923" y="1995"/>
              <a:ext cx="0" cy="771"/>
            </a:xfrm>
            <a:prstGeom prst="line">
              <a:avLst/>
            </a:prstGeom>
            <a:ln w="44450">
              <a:solidFill>
                <a:schemeClr val="tx1"/>
              </a:solidFill>
              <a:round/>
              <a:headEnd/>
              <a:tailEnd/>
            </a:ln>
            <a:effectLst/>
          </p:spPr>
          <p:txBody>
            <a:bodyPr/>
            <a:lstStyle/>
            <a:p>
              <a:endParaRPr lang="en-US"/>
            </a:p>
          </p:txBody>
        </p:sp>
      </p:grpSp>
      <p:grpSp>
        <p:nvGrpSpPr>
          <p:cNvPr id="94" name="Group 36"/>
          <p:cNvGrpSpPr/>
          <p:nvPr/>
        </p:nvGrpSpPr>
        <p:grpSpPr>
          <a:xfrm>
            <a:off x="1558926" y="2924945"/>
            <a:ext cx="1608699" cy="1647023"/>
            <a:chOff x="4139952" y="1211714"/>
            <a:chExt cx="1368152" cy="1400745"/>
          </a:xfrm>
        </p:grpSpPr>
        <p:pic>
          <p:nvPicPr>
            <p:cNvPr id="95" name="Picture 94" descr="AliceBlue.eps"/>
            <p:cNvPicPr>
              <a:picLocks noChangeAspect="1"/>
            </p:cNvPicPr>
            <p:nvPr/>
          </p:nvPicPr>
          <p:blipFill>
            <a:blip r:embed="rId9" cstate="print"/>
            <a:stretch>
              <a:fillRect/>
            </a:stretch>
          </p:blipFill>
          <p:spPr>
            <a:xfrm flipH="1">
              <a:off x="4211960" y="1211714"/>
              <a:ext cx="1006872" cy="1026235"/>
            </a:xfrm>
            <a:prstGeom prst="rect">
              <a:avLst/>
            </a:prstGeom>
          </p:spPr>
        </p:pic>
        <p:sp>
          <p:nvSpPr>
            <p:cNvPr id="97" name="TextBox 96"/>
            <p:cNvSpPr txBox="1"/>
            <p:nvPr/>
          </p:nvSpPr>
          <p:spPr>
            <a:xfrm>
              <a:off x="4139952" y="2219826"/>
              <a:ext cx="1368152" cy="392633"/>
            </a:xfrm>
            <a:prstGeom prst="rect">
              <a:avLst/>
            </a:prstGeom>
            <a:noFill/>
          </p:spPr>
          <p:txBody>
            <a:bodyPr wrap="square" rtlCol="0">
              <a:spAutoFit/>
            </a:bodyPr>
            <a:lstStyle/>
            <a:p>
              <a:r>
                <a:rPr lang="en-US" sz="2400" dirty="0">
                  <a:cs typeface="Arial" pitchFamily="34" charset="0"/>
                </a:rPr>
                <a:t>Alice</a:t>
              </a:r>
            </a:p>
          </p:txBody>
        </p:sp>
      </p:grpSp>
      <p:pic>
        <p:nvPicPr>
          <p:cNvPr id="101" name="Picture 100" descr="TP_tmp.emf"/>
          <p:cNvPicPr>
            <a:picLocks noChangeAspect="1"/>
          </p:cNvPicPr>
          <p:nvPr>
            <p:custDataLst>
              <p:tags r:id="rId2"/>
            </p:custDataLst>
          </p:nvPr>
        </p:nvPicPr>
        <p:blipFill>
          <a:blip r:embed="rId10" cstate="print">
            <a:clrChange>
              <a:clrFrom>
                <a:srgbClr val="FFFFFF"/>
              </a:clrFrom>
              <a:clrTo>
                <a:srgbClr val="FFFFFF">
                  <a:alpha val="0"/>
                </a:srgbClr>
              </a:clrTo>
            </a:clrChange>
          </a:blip>
          <a:stretch>
            <a:fillRect/>
          </a:stretch>
        </p:blipFill>
        <p:spPr bwMode="auto">
          <a:xfrm>
            <a:off x="5732840" y="1579524"/>
            <a:ext cx="579184" cy="409317"/>
          </a:xfrm>
          <a:prstGeom prst="rect">
            <a:avLst/>
          </a:prstGeom>
          <a:noFill/>
          <a:ln/>
          <a:effectLst/>
        </p:spPr>
      </p:pic>
      <p:grpSp>
        <p:nvGrpSpPr>
          <p:cNvPr id="115" name="Group 90"/>
          <p:cNvGrpSpPr/>
          <p:nvPr/>
        </p:nvGrpSpPr>
        <p:grpSpPr>
          <a:xfrm>
            <a:off x="6816080" y="1124744"/>
            <a:ext cx="457692" cy="460694"/>
            <a:chOff x="6948264" y="2780928"/>
            <a:chExt cx="457692" cy="460694"/>
          </a:xfrm>
        </p:grpSpPr>
        <p:sp>
          <p:nvSpPr>
            <p:cNvPr id="118" name="Oval 2"/>
            <p:cNvSpPr>
              <a:spLocks noChangeArrowheads="1"/>
            </p:cNvSpPr>
            <p:nvPr/>
          </p:nvSpPr>
          <p:spPr bwMode="auto">
            <a:xfrm>
              <a:off x="6948264" y="2780928"/>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grpSp>
          <p:nvGrpSpPr>
            <p:cNvPr id="124" name="Group 63"/>
            <p:cNvGrpSpPr/>
            <p:nvPr/>
          </p:nvGrpSpPr>
          <p:grpSpPr>
            <a:xfrm>
              <a:off x="6991697" y="2814836"/>
              <a:ext cx="360040" cy="367338"/>
              <a:chOff x="-986264" y="2827606"/>
              <a:chExt cx="360040" cy="367338"/>
            </a:xfrm>
          </p:grpSpPr>
          <p:sp>
            <p:nvSpPr>
              <p:cNvPr id="125" name="Line 5"/>
              <p:cNvSpPr>
                <a:spLocks noChangeShapeType="1"/>
              </p:cNvSpPr>
              <p:nvPr/>
            </p:nvSpPr>
            <p:spPr bwMode="auto">
              <a:xfrm rot="10800000">
                <a:off x="-815273" y="2827606"/>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sp>
            <p:nvSpPr>
              <p:cNvPr id="126" name="Line 5"/>
              <p:cNvSpPr>
                <a:spLocks noChangeShapeType="1"/>
              </p:cNvSpPr>
              <p:nvPr/>
            </p:nvSpPr>
            <p:spPr bwMode="auto">
              <a:xfrm rot="10800000">
                <a:off x="-986264" y="3003776"/>
                <a:ext cx="360040" cy="729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pic>
        <p:nvPicPr>
          <p:cNvPr id="130" name="Picture 129" descr="TP_tmp.emf"/>
          <p:cNvPicPr>
            <a:picLocks noChangeAspect="1"/>
          </p:cNvPicPr>
          <p:nvPr>
            <p:custDataLst>
              <p:tags r:id="rId3"/>
            </p:custDataLst>
          </p:nvPr>
        </p:nvPicPr>
        <p:blipFill>
          <a:blip r:embed="rId6" cstate="print">
            <a:clrChange>
              <a:clrFrom>
                <a:srgbClr val="FFFFFF"/>
              </a:clrFrom>
              <a:clrTo>
                <a:srgbClr val="FFFFFF">
                  <a:alpha val="0"/>
                </a:srgbClr>
              </a:clrTo>
            </a:clrChange>
          </a:blip>
          <a:stretch>
            <a:fillRect/>
          </a:stretch>
        </p:blipFill>
        <p:spPr bwMode="auto">
          <a:xfrm>
            <a:off x="8256241" y="1196752"/>
            <a:ext cx="579867" cy="409800"/>
          </a:xfrm>
          <a:prstGeom prst="rect">
            <a:avLst/>
          </a:prstGeom>
          <a:noFill/>
          <a:ln/>
          <a:effectLst/>
        </p:spPr>
      </p:pic>
      <p:pic>
        <p:nvPicPr>
          <p:cNvPr id="131" name="Picture 130" descr="TP_tmp.emf"/>
          <p:cNvPicPr>
            <a:picLocks noChangeAspect="1"/>
          </p:cNvPicPr>
          <p:nvPr>
            <p:custDataLst>
              <p:tags r:id="rId4"/>
            </p:custDataLst>
          </p:nvPr>
        </p:nvPicPr>
        <p:blipFill>
          <a:blip r:embed="rId10" cstate="print">
            <a:clrChange>
              <a:clrFrom>
                <a:srgbClr val="FFFFFF"/>
              </a:clrFrom>
              <a:clrTo>
                <a:srgbClr val="FFFFFF">
                  <a:alpha val="0"/>
                </a:srgbClr>
              </a:clrTo>
            </a:clrChange>
          </a:blip>
          <a:stretch>
            <a:fillRect/>
          </a:stretch>
        </p:blipFill>
        <p:spPr bwMode="auto">
          <a:xfrm>
            <a:off x="9693280" y="1196753"/>
            <a:ext cx="579184" cy="409317"/>
          </a:xfrm>
          <a:prstGeom prst="rect">
            <a:avLst/>
          </a:prstGeom>
          <a:noFill/>
          <a:ln/>
          <a:effectLst/>
        </p:spPr>
      </p:pic>
      <p:sp>
        <p:nvSpPr>
          <p:cNvPr id="56" name="Line 47"/>
          <p:cNvSpPr>
            <a:spLocks noChangeShapeType="1"/>
          </p:cNvSpPr>
          <p:nvPr/>
        </p:nvSpPr>
        <p:spPr bwMode="auto">
          <a:xfrm rot="13500000" flipH="1">
            <a:off x="6082564" y="3193970"/>
            <a:ext cx="1024145" cy="1025298"/>
          </a:xfrm>
          <a:prstGeom prst="line">
            <a:avLst/>
          </a:prstGeom>
          <a:noFill/>
          <a:ln w="69850">
            <a:solidFill>
              <a:schemeClr val="tx1"/>
            </a:solidFill>
            <a:round/>
            <a:headEnd/>
            <a:tailEnd type="triangle" w="med" len="med"/>
          </a:ln>
          <a:effectLst/>
        </p:spPr>
        <p:txBody>
          <a:bodyPr anchor="ctr" anchorCtr="1"/>
          <a:lstStyle/>
          <a:p>
            <a:endParaRPr lang="en-US"/>
          </a:p>
        </p:txBody>
      </p:sp>
      <p:grpSp>
        <p:nvGrpSpPr>
          <p:cNvPr id="59" name="Group 28"/>
          <p:cNvGrpSpPr/>
          <p:nvPr/>
        </p:nvGrpSpPr>
        <p:grpSpPr>
          <a:xfrm>
            <a:off x="9192344" y="1124744"/>
            <a:ext cx="457692" cy="460694"/>
            <a:chOff x="4214810" y="2000240"/>
            <a:chExt cx="457692" cy="460694"/>
          </a:xfrm>
        </p:grpSpPr>
        <p:sp>
          <p:nvSpPr>
            <p:cNvPr id="60" name="Oval 2"/>
            <p:cNvSpPr>
              <a:spLocks noChangeArrowheads="1"/>
            </p:cNvSpPr>
            <p:nvPr/>
          </p:nvSpPr>
          <p:spPr bwMode="auto">
            <a:xfrm>
              <a:off x="4214810" y="2000240"/>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61" name="Line 5"/>
            <p:cNvSpPr>
              <a:spLocks noChangeShapeType="1"/>
            </p:cNvSpPr>
            <p:nvPr/>
          </p:nvSpPr>
          <p:spPr bwMode="auto">
            <a:xfrm rot="10800000">
              <a:off x="4444161" y="2046918"/>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nvGrpSpPr>
          <p:cNvPr id="62" name="Group 61"/>
          <p:cNvGrpSpPr/>
          <p:nvPr/>
        </p:nvGrpSpPr>
        <p:grpSpPr>
          <a:xfrm>
            <a:off x="7680176" y="1124744"/>
            <a:ext cx="457692" cy="460694"/>
            <a:chOff x="7597837" y="2707419"/>
            <a:chExt cx="457692" cy="460694"/>
          </a:xfrm>
        </p:grpSpPr>
        <p:sp>
          <p:nvSpPr>
            <p:cNvPr id="63" name="Oval 2"/>
            <p:cNvSpPr>
              <a:spLocks noChangeArrowheads="1"/>
            </p:cNvSpPr>
            <p:nvPr/>
          </p:nvSpPr>
          <p:spPr bwMode="auto">
            <a:xfrm>
              <a:off x="7597837" y="2707419"/>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64" name="Line 5"/>
            <p:cNvSpPr>
              <a:spLocks noChangeShapeType="1"/>
            </p:cNvSpPr>
            <p:nvPr/>
          </p:nvSpPr>
          <p:spPr bwMode="auto">
            <a:xfrm rot="5400000">
              <a:off x="7827188" y="2754097"/>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sp>
        <p:nvSpPr>
          <p:cNvPr id="65" name="Line 47"/>
          <p:cNvSpPr>
            <a:spLocks noChangeShapeType="1"/>
          </p:cNvSpPr>
          <p:nvPr/>
        </p:nvSpPr>
        <p:spPr bwMode="auto">
          <a:xfrm rot="13500000" flipH="1">
            <a:off x="4643316" y="3193937"/>
            <a:ext cx="1024145" cy="1025298"/>
          </a:xfrm>
          <a:prstGeom prst="line">
            <a:avLst/>
          </a:prstGeom>
          <a:noFill/>
          <a:ln w="69850">
            <a:solidFill>
              <a:schemeClr val="tx1"/>
            </a:solidFill>
            <a:round/>
            <a:headEnd type="triangle"/>
            <a:tailEnd type="none" w="med" len="med"/>
          </a:ln>
          <a:effectLst/>
        </p:spPr>
        <p:txBody>
          <a:bodyPr anchor="ctr" anchorCtr="1"/>
          <a:lstStyle/>
          <a:p>
            <a:endParaRPr lang="en-US"/>
          </a:p>
        </p:txBody>
      </p:sp>
    </p:spTree>
    <p:extLst>
      <p:ext uri="{BB962C8B-B14F-4D97-AF65-F5344CB8AC3E}">
        <p14:creationId xmlns:p14="http://schemas.microsoft.com/office/powerpoint/2010/main" val="9168223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578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783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 name="Picture 138" descr="TP_tmp.emf"/>
          <p:cNvPicPr>
            <a:picLocks noChangeAspect="1"/>
          </p:cNvPicPr>
          <p:nvPr>
            <p:custDataLst>
              <p:tags r:id="rId1"/>
            </p:custDataLst>
          </p:nvPr>
        </p:nvPicPr>
        <p:blipFill>
          <a:blip r:embed="rId6" cstate="print">
            <a:clrChange>
              <a:clrFrom>
                <a:srgbClr val="FFFFFF"/>
              </a:clrFrom>
              <a:clrTo>
                <a:srgbClr val="FFFFFF">
                  <a:alpha val="0"/>
                </a:srgbClr>
              </a:clrTo>
            </a:clrChange>
          </a:blip>
          <a:stretch>
            <a:fillRect/>
          </a:stretch>
        </p:blipFill>
        <p:spPr bwMode="auto">
          <a:xfrm>
            <a:off x="7676374" y="3523256"/>
            <a:ext cx="579867" cy="409800"/>
          </a:xfrm>
          <a:prstGeom prst="rect">
            <a:avLst/>
          </a:prstGeom>
          <a:noFill/>
          <a:ln/>
          <a:effectLst/>
        </p:spPr>
      </p:pic>
      <p:pic>
        <p:nvPicPr>
          <p:cNvPr id="140" name="Picture 139" descr="TP_tmp.emf"/>
          <p:cNvPicPr>
            <a:picLocks noChangeAspect="1"/>
          </p:cNvPicPr>
          <p:nvPr>
            <p:custDataLst>
              <p:tags r:id="rId2"/>
            </p:custDataLst>
          </p:nvPr>
        </p:nvPicPr>
        <p:blipFill>
          <a:blip r:embed="rId7" cstate="print">
            <a:clrChange>
              <a:clrFrom>
                <a:srgbClr val="FFFFFF"/>
              </a:clrFrom>
              <a:clrTo>
                <a:srgbClr val="FFFFFF">
                  <a:alpha val="0"/>
                </a:srgbClr>
              </a:clrTo>
            </a:clrChange>
          </a:blip>
          <a:stretch>
            <a:fillRect/>
          </a:stretch>
        </p:blipFill>
        <p:spPr bwMode="auto">
          <a:xfrm>
            <a:off x="5732840" y="1579524"/>
            <a:ext cx="579184" cy="409317"/>
          </a:xfrm>
          <a:prstGeom prst="rect">
            <a:avLst/>
          </a:prstGeom>
          <a:noFill/>
          <a:ln/>
          <a:effectLst/>
        </p:spPr>
      </p:pic>
      <p:pic>
        <p:nvPicPr>
          <p:cNvPr id="488450" name="Picture 2" descr="MCj04260720000[1]"/>
          <p:cNvPicPr>
            <a:picLocks noChangeAspect="1" noChangeArrowheads="1"/>
          </p:cNvPicPr>
          <p:nvPr/>
        </p:nvPicPr>
        <p:blipFill>
          <a:blip r:embed="rId8" cstate="print"/>
          <a:srcRect/>
          <a:stretch>
            <a:fillRect/>
          </a:stretch>
        </p:blipFill>
        <p:spPr bwMode="auto">
          <a:xfrm>
            <a:off x="2351088" y="1989139"/>
            <a:ext cx="1143000" cy="1825625"/>
          </a:xfrm>
          <a:prstGeom prst="rect">
            <a:avLst/>
          </a:prstGeom>
          <a:noFill/>
        </p:spPr>
      </p:pic>
      <p:grpSp>
        <p:nvGrpSpPr>
          <p:cNvPr id="2" name="Group 3"/>
          <p:cNvGrpSpPr>
            <a:grpSpLocks/>
          </p:cNvGrpSpPr>
          <p:nvPr/>
        </p:nvGrpSpPr>
        <p:grpSpPr bwMode="auto">
          <a:xfrm>
            <a:off x="3000376" y="1844676"/>
            <a:ext cx="2879725" cy="2879725"/>
            <a:chOff x="3833" y="1480"/>
            <a:chExt cx="1814" cy="1814"/>
          </a:xfrm>
        </p:grpSpPr>
        <p:sp>
          <p:nvSpPr>
            <p:cNvPr id="488452" name="Oval 4"/>
            <p:cNvSpPr>
              <a:spLocks noChangeArrowheads="1"/>
            </p:cNvSpPr>
            <p:nvPr/>
          </p:nvSpPr>
          <p:spPr bwMode="auto">
            <a:xfrm>
              <a:off x="3833" y="1480"/>
              <a:ext cx="1814" cy="1814"/>
            </a:xfrm>
            <a:prstGeom prst="ellipse">
              <a:avLst/>
            </a:prstGeom>
            <a:solidFill>
              <a:srgbClr val="FFFFFF">
                <a:alpha val="80000"/>
              </a:srgbClr>
            </a:solidFill>
            <a:ln w="44450" algn="ctr">
              <a:solidFill>
                <a:schemeClr val="tx1"/>
              </a:solidFill>
              <a:round/>
              <a:headEnd/>
              <a:tailEnd/>
            </a:ln>
            <a:effectLst/>
          </p:spPr>
          <p:txBody>
            <a:bodyPr wrap="none" anchor="ctr"/>
            <a:lstStyle/>
            <a:p>
              <a:endParaRPr lang="en-US"/>
            </a:p>
          </p:txBody>
        </p:sp>
        <p:sp useBgFill="1">
          <p:nvSpPr>
            <p:cNvPr id="488453" name="Line 5"/>
            <p:cNvSpPr>
              <a:spLocks noChangeShapeType="1"/>
            </p:cNvSpPr>
            <p:nvPr/>
          </p:nvSpPr>
          <p:spPr bwMode="auto">
            <a:xfrm>
              <a:off x="4105" y="1752"/>
              <a:ext cx="0" cy="1270"/>
            </a:xfrm>
            <a:prstGeom prst="line">
              <a:avLst/>
            </a:prstGeom>
            <a:ln w="44450">
              <a:solidFill>
                <a:schemeClr val="tx1"/>
              </a:solidFill>
              <a:round/>
              <a:headEnd/>
              <a:tailEnd/>
            </a:ln>
            <a:effectLst/>
          </p:spPr>
          <p:txBody>
            <a:bodyPr/>
            <a:lstStyle/>
            <a:p>
              <a:endParaRPr lang="en-US"/>
            </a:p>
          </p:txBody>
        </p:sp>
        <p:sp useBgFill="1">
          <p:nvSpPr>
            <p:cNvPr id="488454" name="Line 6"/>
            <p:cNvSpPr>
              <a:spLocks noChangeShapeType="1"/>
            </p:cNvSpPr>
            <p:nvPr/>
          </p:nvSpPr>
          <p:spPr bwMode="auto">
            <a:xfrm>
              <a:off x="4286" y="1616"/>
              <a:ext cx="0" cy="1542"/>
            </a:xfrm>
            <a:prstGeom prst="line">
              <a:avLst/>
            </a:prstGeom>
            <a:ln w="44450">
              <a:solidFill>
                <a:schemeClr val="tx1"/>
              </a:solidFill>
              <a:round/>
              <a:headEnd/>
              <a:tailEnd/>
            </a:ln>
            <a:effectLst/>
          </p:spPr>
          <p:txBody>
            <a:bodyPr/>
            <a:lstStyle/>
            <a:p>
              <a:endParaRPr lang="en-US"/>
            </a:p>
          </p:txBody>
        </p:sp>
        <p:sp useBgFill="1">
          <p:nvSpPr>
            <p:cNvPr id="488455" name="Line 7"/>
            <p:cNvSpPr>
              <a:spLocks noChangeShapeType="1"/>
            </p:cNvSpPr>
            <p:nvPr/>
          </p:nvSpPr>
          <p:spPr bwMode="auto">
            <a:xfrm>
              <a:off x="4468" y="1525"/>
              <a:ext cx="0" cy="1724"/>
            </a:xfrm>
            <a:prstGeom prst="line">
              <a:avLst/>
            </a:prstGeom>
            <a:ln w="44450">
              <a:solidFill>
                <a:schemeClr val="tx1"/>
              </a:solidFill>
              <a:round/>
              <a:headEnd/>
              <a:tailEnd/>
            </a:ln>
            <a:effectLst/>
          </p:spPr>
          <p:txBody>
            <a:bodyPr/>
            <a:lstStyle/>
            <a:p>
              <a:endParaRPr lang="en-US"/>
            </a:p>
          </p:txBody>
        </p:sp>
        <p:sp useBgFill="1">
          <p:nvSpPr>
            <p:cNvPr id="488456" name="Line 8"/>
            <p:cNvSpPr>
              <a:spLocks noChangeShapeType="1"/>
            </p:cNvSpPr>
            <p:nvPr/>
          </p:nvSpPr>
          <p:spPr bwMode="auto">
            <a:xfrm>
              <a:off x="4649" y="1480"/>
              <a:ext cx="0" cy="1814"/>
            </a:xfrm>
            <a:prstGeom prst="line">
              <a:avLst/>
            </a:prstGeom>
            <a:ln w="44450">
              <a:solidFill>
                <a:schemeClr val="tx1"/>
              </a:solidFill>
              <a:round/>
              <a:headEnd/>
              <a:tailEnd/>
            </a:ln>
            <a:effectLst/>
          </p:spPr>
          <p:txBody>
            <a:bodyPr/>
            <a:lstStyle/>
            <a:p>
              <a:endParaRPr lang="en-US"/>
            </a:p>
          </p:txBody>
        </p:sp>
        <p:sp useBgFill="1">
          <p:nvSpPr>
            <p:cNvPr id="488457" name="Line 9"/>
            <p:cNvSpPr>
              <a:spLocks noChangeShapeType="1"/>
            </p:cNvSpPr>
            <p:nvPr/>
          </p:nvSpPr>
          <p:spPr bwMode="auto">
            <a:xfrm>
              <a:off x="4830" y="1480"/>
              <a:ext cx="0" cy="1814"/>
            </a:xfrm>
            <a:prstGeom prst="line">
              <a:avLst/>
            </a:prstGeom>
            <a:ln w="44450">
              <a:solidFill>
                <a:schemeClr val="tx1"/>
              </a:solidFill>
              <a:round/>
              <a:headEnd/>
              <a:tailEnd/>
            </a:ln>
            <a:effectLst/>
          </p:spPr>
          <p:txBody>
            <a:bodyPr/>
            <a:lstStyle/>
            <a:p>
              <a:endParaRPr lang="en-US"/>
            </a:p>
          </p:txBody>
        </p:sp>
        <p:sp useBgFill="1">
          <p:nvSpPr>
            <p:cNvPr id="488458" name="Line 10"/>
            <p:cNvSpPr>
              <a:spLocks noChangeShapeType="1"/>
            </p:cNvSpPr>
            <p:nvPr/>
          </p:nvSpPr>
          <p:spPr bwMode="auto">
            <a:xfrm>
              <a:off x="5012" y="1525"/>
              <a:ext cx="0" cy="1724"/>
            </a:xfrm>
            <a:prstGeom prst="line">
              <a:avLst/>
            </a:prstGeom>
            <a:ln w="44450">
              <a:solidFill>
                <a:schemeClr val="tx1"/>
              </a:solidFill>
              <a:round/>
              <a:headEnd/>
              <a:tailEnd/>
            </a:ln>
            <a:effectLst/>
          </p:spPr>
          <p:txBody>
            <a:bodyPr/>
            <a:lstStyle/>
            <a:p>
              <a:endParaRPr lang="en-US"/>
            </a:p>
          </p:txBody>
        </p:sp>
        <p:sp useBgFill="1">
          <p:nvSpPr>
            <p:cNvPr id="488459" name="Line 11"/>
            <p:cNvSpPr>
              <a:spLocks noChangeShapeType="1"/>
            </p:cNvSpPr>
            <p:nvPr/>
          </p:nvSpPr>
          <p:spPr bwMode="auto">
            <a:xfrm>
              <a:off x="5192" y="1603"/>
              <a:ext cx="1" cy="1555"/>
            </a:xfrm>
            <a:prstGeom prst="line">
              <a:avLst/>
            </a:prstGeom>
            <a:ln w="44450">
              <a:solidFill>
                <a:schemeClr val="tx1"/>
              </a:solidFill>
              <a:round/>
              <a:headEnd/>
              <a:tailEnd/>
            </a:ln>
            <a:effectLst/>
          </p:spPr>
          <p:txBody>
            <a:bodyPr/>
            <a:lstStyle/>
            <a:p>
              <a:endParaRPr lang="en-US"/>
            </a:p>
          </p:txBody>
        </p:sp>
        <p:sp useBgFill="1">
          <p:nvSpPr>
            <p:cNvPr id="488460" name="Line 12"/>
            <p:cNvSpPr>
              <a:spLocks noChangeShapeType="1"/>
            </p:cNvSpPr>
            <p:nvPr/>
          </p:nvSpPr>
          <p:spPr bwMode="auto">
            <a:xfrm>
              <a:off x="5375" y="1752"/>
              <a:ext cx="0" cy="1270"/>
            </a:xfrm>
            <a:prstGeom prst="line">
              <a:avLst/>
            </a:prstGeom>
            <a:ln w="44450">
              <a:solidFill>
                <a:schemeClr val="tx1"/>
              </a:solidFill>
              <a:round/>
              <a:headEnd/>
              <a:tailEnd/>
            </a:ln>
            <a:effectLst/>
          </p:spPr>
          <p:txBody>
            <a:bodyPr/>
            <a:lstStyle/>
            <a:p>
              <a:endParaRPr lang="en-US"/>
            </a:p>
          </p:txBody>
        </p:sp>
        <p:sp useBgFill="1">
          <p:nvSpPr>
            <p:cNvPr id="488461" name="Line 13"/>
            <p:cNvSpPr>
              <a:spLocks noChangeShapeType="1"/>
            </p:cNvSpPr>
            <p:nvPr/>
          </p:nvSpPr>
          <p:spPr bwMode="auto">
            <a:xfrm flipH="1">
              <a:off x="5556" y="2000"/>
              <a:ext cx="4" cy="787"/>
            </a:xfrm>
            <a:prstGeom prst="line">
              <a:avLst/>
            </a:prstGeom>
            <a:ln w="44450">
              <a:solidFill>
                <a:schemeClr val="tx1"/>
              </a:solidFill>
              <a:round/>
              <a:headEnd/>
              <a:tailEnd/>
            </a:ln>
            <a:effectLst/>
          </p:spPr>
          <p:txBody>
            <a:bodyPr/>
            <a:lstStyle/>
            <a:p>
              <a:endParaRPr lang="en-US"/>
            </a:p>
          </p:txBody>
        </p:sp>
        <p:sp useBgFill="1">
          <p:nvSpPr>
            <p:cNvPr id="488462" name="Line 14"/>
            <p:cNvSpPr>
              <a:spLocks noChangeShapeType="1"/>
            </p:cNvSpPr>
            <p:nvPr/>
          </p:nvSpPr>
          <p:spPr bwMode="auto">
            <a:xfrm>
              <a:off x="3923" y="1995"/>
              <a:ext cx="0" cy="771"/>
            </a:xfrm>
            <a:prstGeom prst="line">
              <a:avLst/>
            </a:prstGeom>
            <a:ln w="44450">
              <a:solidFill>
                <a:schemeClr val="tx1"/>
              </a:solidFill>
              <a:round/>
              <a:headEnd/>
              <a:tailEnd/>
            </a:ln>
            <a:effectLst/>
          </p:spPr>
          <p:txBody>
            <a:bodyPr/>
            <a:lstStyle/>
            <a:p>
              <a:endParaRPr lang="en-US"/>
            </a:p>
          </p:txBody>
        </p:sp>
      </p:grpSp>
      <p:sp>
        <p:nvSpPr>
          <p:cNvPr id="488463" name="Oval 15"/>
          <p:cNvSpPr>
            <a:spLocks noChangeArrowheads="1"/>
          </p:cNvSpPr>
          <p:nvPr/>
        </p:nvSpPr>
        <p:spPr bwMode="auto">
          <a:xfrm>
            <a:off x="4427539" y="2266951"/>
            <a:ext cx="2879725" cy="2879725"/>
          </a:xfrm>
          <a:prstGeom prst="ellipse">
            <a:avLst/>
          </a:prstGeom>
          <a:solidFill>
            <a:schemeClr val="bg1"/>
          </a:solidFill>
          <a:ln w="9525" algn="ctr">
            <a:solidFill>
              <a:schemeClr val="tx1"/>
            </a:solidFill>
            <a:round/>
            <a:headEnd/>
            <a:tailEnd/>
          </a:ln>
          <a:effectLst/>
        </p:spPr>
        <p:txBody>
          <a:bodyPr wrap="none" anchor="ctr"/>
          <a:lstStyle/>
          <a:p>
            <a:endParaRPr lang="en-US"/>
          </a:p>
        </p:txBody>
      </p:sp>
      <p:sp>
        <p:nvSpPr>
          <p:cNvPr id="488508" name="Rectangle 60"/>
          <p:cNvSpPr>
            <a:spLocks noGrp="1" noChangeArrowheads="1"/>
          </p:cNvSpPr>
          <p:nvPr>
            <p:ph type="title"/>
          </p:nvPr>
        </p:nvSpPr>
        <p:spPr>
          <a:xfrm>
            <a:off x="838201" y="-77469"/>
            <a:ext cx="10515600" cy="1325563"/>
          </a:xfrm>
          <a:noFill/>
          <a:ln/>
        </p:spPr>
        <p:txBody>
          <a:bodyPr/>
          <a:lstStyle/>
          <a:p>
            <a:r>
              <a:rPr lang="da-DK" sz="4000" dirty="0"/>
              <a:t>Measuring a Qubit</a:t>
            </a:r>
            <a:endParaRPr lang="en-US" sz="4000" dirty="0"/>
          </a:p>
        </p:txBody>
      </p:sp>
      <p:grpSp>
        <p:nvGrpSpPr>
          <p:cNvPr id="7" name="Group 64"/>
          <p:cNvGrpSpPr>
            <a:grpSpLocks/>
          </p:cNvGrpSpPr>
          <p:nvPr/>
        </p:nvGrpSpPr>
        <p:grpSpPr bwMode="auto">
          <a:xfrm>
            <a:off x="9313995" y="3367104"/>
            <a:ext cx="1245972" cy="1200134"/>
            <a:chOff x="4054" y="1293"/>
            <a:chExt cx="979" cy="957"/>
          </a:xfrm>
        </p:grpSpPr>
        <p:pic>
          <p:nvPicPr>
            <p:cNvPr id="488513" name="Picture 65"/>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4054" y="1293"/>
              <a:ext cx="979" cy="707"/>
            </a:xfrm>
            <a:prstGeom prst="rect">
              <a:avLst/>
            </a:prstGeom>
            <a:noFill/>
          </p:spPr>
        </p:pic>
        <p:sp>
          <p:nvSpPr>
            <p:cNvPr id="488514" name="Text Box 66"/>
            <p:cNvSpPr txBox="1">
              <a:spLocks noChangeArrowheads="1"/>
            </p:cNvSpPr>
            <p:nvPr/>
          </p:nvSpPr>
          <p:spPr bwMode="auto">
            <a:xfrm>
              <a:off x="4298" y="1933"/>
              <a:ext cx="649" cy="317"/>
            </a:xfrm>
            <a:prstGeom prst="rect">
              <a:avLst/>
            </a:prstGeom>
            <a:noFill/>
            <a:ln w="9525">
              <a:noFill/>
              <a:miter lim="800000"/>
              <a:headEnd/>
              <a:tailEnd/>
            </a:ln>
            <a:effectLst/>
          </p:spPr>
          <p:txBody>
            <a:bodyPr>
              <a:spAutoFit/>
            </a:bodyPr>
            <a:lstStyle/>
            <a:p>
              <a:pPr eaLnBrk="0" hangingPunct="0">
                <a:spcBef>
                  <a:spcPct val="50000"/>
                </a:spcBef>
              </a:pPr>
              <a:r>
                <a:rPr lang="en-US" sz="2000"/>
                <a:t>Bob</a:t>
              </a:r>
              <a:endParaRPr lang="de-CH" sz="2000"/>
            </a:p>
          </p:txBody>
        </p:sp>
      </p:grpSp>
      <p:sp>
        <p:nvSpPr>
          <p:cNvPr id="79" name="AutoShape 11"/>
          <p:cNvSpPr>
            <a:spLocks noChangeArrowheads="1"/>
          </p:cNvSpPr>
          <p:nvPr/>
        </p:nvSpPr>
        <p:spPr bwMode="auto">
          <a:xfrm rot="5400000">
            <a:off x="4225232" y="3643586"/>
            <a:ext cx="3311525" cy="146050"/>
          </a:xfrm>
          <a:prstGeom prst="leftRightArrow">
            <a:avLst>
              <a:gd name="adj1" fmla="val 48872"/>
              <a:gd name="adj2" fmla="val 103182"/>
            </a:avLst>
          </a:prstGeom>
          <a:solidFill>
            <a:srgbClr val="FFFF00"/>
          </a:solidFill>
          <a:ln w="9525" algn="ctr">
            <a:solidFill>
              <a:schemeClr val="tx1"/>
            </a:solidFill>
            <a:miter lim="800000"/>
            <a:headEnd/>
            <a:tailEnd/>
          </a:ln>
          <a:effectLst/>
        </p:spPr>
        <p:txBody>
          <a:bodyPr wrap="none" anchor="ctr"/>
          <a:lstStyle/>
          <a:p>
            <a:pPr algn="ctr" eaLnBrk="0" hangingPunct="0"/>
            <a:endParaRPr lang="en-US" sz="2400" b="1">
              <a:cs typeface="Arial" charset="0"/>
            </a:endParaRPr>
          </a:p>
        </p:txBody>
      </p:sp>
      <p:sp>
        <p:nvSpPr>
          <p:cNvPr id="80" name="AutoShape 11"/>
          <p:cNvSpPr>
            <a:spLocks noChangeArrowheads="1"/>
          </p:cNvSpPr>
          <p:nvPr/>
        </p:nvSpPr>
        <p:spPr bwMode="auto">
          <a:xfrm>
            <a:off x="4217277" y="3632200"/>
            <a:ext cx="3311525" cy="146050"/>
          </a:xfrm>
          <a:prstGeom prst="leftRightArrow">
            <a:avLst>
              <a:gd name="adj1" fmla="val 48872"/>
              <a:gd name="adj2" fmla="val 103182"/>
            </a:avLst>
          </a:prstGeom>
          <a:solidFill>
            <a:srgbClr val="FFFF00"/>
          </a:solidFill>
          <a:ln w="9525" algn="ctr">
            <a:solidFill>
              <a:schemeClr val="tx1"/>
            </a:solidFill>
            <a:miter lim="800000"/>
            <a:headEnd/>
            <a:tailEnd/>
          </a:ln>
          <a:effectLst/>
        </p:spPr>
        <p:txBody>
          <a:bodyPr wrap="none" anchor="ctr"/>
          <a:lstStyle/>
          <a:p>
            <a:pPr algn="ctr" eaLnBrk="0" hangingPunct="0"/>
            <a:endParaRPr lang="en-US" sz="2400" b="1">
              <a:cs typeface="Arial" charset="0"/>
            </a:endParaRPr>
          </a:p>
        </p:txBody>
      </p:sp>
      <p:sp>
        <p:nvSpPr>
          <p:cNvPr id="488515" name="AutoShape 67"/>
          <p:cNvSpPr>
            <a:spLocks noChangeArrowheads="1"/>
          </p:cNvSpPr>
          <p:nvPr/>
        </p:nvSpPr>
        <p:spPr bwMode="auto">
          <a:xfrm>
            <a:off x="7332767" y="1672560"/>
            <a:ext cx="2996021" cy="1527841"/>
          </a:xfrm>
          <a:prstGeom prst="cloudCallout">
            <a:avLst>
              <a:gd name="adj1" fmla="val 32778"/>
              <a:gd name="adj2" fmla="val 56343"/>
            </a:avLst>
          </a:prstGeom>
          <a:solidFill>
            <a:srgbClr val="A8EAE8"/>
          </a:solidFill>
          <a:ln w="9525">
            <a:solidFill>
              <a:schemeClr val="tx1"/>
            </a:solidFill>
            <a:round/>
            <a:headEnd/>
            <a:tailEnd/>
          </a:ln>
          <a:effectLst/>
        </p:spPr>
        <p:txBody>
          <a:bodyPr anchor="ctr"/>
          <a:lstStyle/>
          <a:p>
            <a:pPr algn="ctr" eaLnBrk="0" hangingPunct="0">
              <a:spcBef>
                <a:spcPct val="50000"/>
              </a:spcBef>
            </a:pPr>
            <a:r>
              <a:rPr lang="da-DK" sz="2400" dirty="0"/>
              <a:t>No </a:t>
            </a:r>
            <a:r>
              <a:rPr lang="da-DK" sz="2400" dirty="0" err="1"/>
              <a:t>photons</a:t>
            </a:r>
            <a:r>
              <a:rPr lang="da-DK" sz="2400" dirty="0"/>
              <a:t>: </a:t>
            </a:r>
            <a:r>
              <a:rPr lang="en-US" sz="2400" dirty="0"/>
              <a:t>0</a:t>
            </a:r>
            <a:br>
              <a:rPr lang="en-US" sz="2400" dirty="0"/>
            </a:br>
            <a:r>
              <a:rPr lang="en-US" sz="2400" dirty="0"/>
              <a:t>Photons: 1</a:t>
            </a:r>
            <a:endParaRPr lang="en-US" sz="2400" dirty="0">
              <a:solidFill>
                <a:srgbClr val="FF0000"/>
              </a:solidFill>
            </a:endParaRPr>
          </a:p>
        </p:txBody>
      </p:sp>
      <p:grpSp>
        <p:nvGrpSpPr>
          <p:cNvPr id="8" name="Group 68"/>
          <p:cNvGrpSpPr>
            <a:grpSpLocks/>
          </p:cNvGrpSpPr>
          <p:nvPr/>
        </p:nvGrpSpPr>
        <p:grpSpPr bwMode="auto">
          <a:xfrm>
            <a:off x="6096001" y="2924176"/>
            <a:ext cx="2879725" cy="2879725"/>
            <a:chOff x="3833" y="1480"/>
            <a:chExt cx="1814" cy="1814"/>
          </a:xfrm>
        </p:grpSpPr>
        <p:sp>
          <p:nvSpPr>
            <p:cNvPr id="488517" name="Oval 69"/>
            <p:cNvSpPr>
              <a:spLocks noChangeArrowheads="1"/>
            </p:cNvSpPr>
            <p:nvPr/>
          </p:nvSpPr>
          <p:spPr bwMode="auto">
            <a:xfrm>
              <a:off x="3833" y="1480"/>
              <a:ext cx="1814" cy="1814"/>
            </a:xfrm>
            <a:prstGeom prst="ellipse">
              <a:avLst/>
            </a:prstGeom>
            <a:solidFill>
              <a:srgbClr val="FFFFFF">
                <a:alpha val="50000"/>
              </a:srgbClr>
            </a:solidFill>
            <a:ln w="44450" algn="ctr">
              <a:solidFill>
                <a:schemeClr val="tx1"/>
              </a:solidFill>
              <a:round/>
              <a:headEnd/>
              <a:tailEnd/>
            </a:ln>
            <a:effectLst/>
          </p:spPr>
          <p:txBody>
            <a:bodyPr wrap="none" anchor="ctr"/>
            <a:lstStyle/>
            <a:p>
              <a:endParaRPr lang="en-US"/>
            </a:p>
          </p:txBody>
        </p:sp>
        <p:sp useBgFill="1">
          <p:nvSpPr>
            <p:cNvPr id="488518" name="Line 70"/>
            <p:cNvSpPr>
              <a:spLocks noChangeShapeType="1"/>
            </p:cNvSpPr>
            <p:nvPr/>
          </p:nvSpPr>
          <p:spPr bwMode="auto">
            <a:xfrm>
              <a:off x="4105" y="1752"/>
              <a:ext cx="0" cy="1270"/>
            </a:xfrm>
            <a:prstGeom prst="line">
              <a:avLst/>
            </a:prstGeom>
            <a:ln w="44450">
              <a:solidFill>
                <a:schemeClr val="tx1"/>
              </a:solidFill>
              <a:round/>
              <a:headEnd/>
              <a:tailEnd/>
            </a:ln>
            <a:effectLst/>
          </p:spPr>
          <p:txBody>
            <a:bodyPr/>
            <a:lstStyle/>
            <a:p>
              <a:endParaRPr lang="en-US"/>
            </a:p>
          </p:txBody>
        </p:sp>
        <p:sp useBgFill="1">
          <p:nvSpPr>
            <p:cNvPr id="488519" name="Line 71"/>
            <p:cNvSpPr>
              <a:spLocks noChangeShapeType="1"/>
            </p:cNvSpPr>
            <p:nvPr/>
          </p:nvSpPr>
          <p:spPr bwMode="auto">
            <a:xfrm>
              <a:off x="4286" y="1616"/>
              <a:ext cx="0" cy="1542"/>
            </a:xfrm>
            <a:prstGeom prst="line">
              <a:avLst/>
            </a:prstGeom>
            <a:ln w="44450">
              <a:solidFill>
                <a:schemeClr val="tx1"/>
              </a:solidFill>
              <a:round/>
              <a:headEnd/>
              <a:tailEnd/>
            </a:ln>
            <a:effectLst/>
          </p:spPr>
          <p:txBody>
            <a:bodyPr/>
            <a:lstStyle/>
            <a:p>
              <a:endParaRPr lang="en-US"/>
            </a:p>
          </p:txBody>
        </p:sp>
        <p:sp useBgFill="1">
          <p:nvSpPr>
            <p:cNvPr id="488520" name="Line 72"/>
            <p:cNvSpPr>
              <a:spLocks noChangeShapeType="1"/>
            </p:cNvSpPr>
            <p:nvPr/>
          </p:nvSpPr>
          <p:spPr bwMode="auto">
            <a:xfrm>
              <a:off x="4468" y="1525"/>
              <a:ext cx="0" cy="1724"/>
            </a:xfrm>
            <a:prstGeom prst="line">
              <a:avLst/>
            </a:prstGeom>
            <a:ln w="44450">
              <a:solidFill>
                <a:schemeClr val="tx1"/>
              </a:solidFill>
              <a:round/>
              <a:headEnd/>
              <a:tailEnd/>
            </a:ln>
            <a:effectLst/>
          </p:spPr>
          <p:txBody>
            <a:bodyPr/>
            <a:lstStyle/>
            <a:p>
              <a:endParaRPr lang="en-US"/>
            </a:p>
          </p:txBody>
        </p:sp>
        <p:sp useBgFill="1">
          <p:nvSpPr>
            <p:cNvPr id="488521" name="Line 73"/>
            <p:cNvSpPr>
              <a:spLocks noChangeShapeType="1"/>
            </p:cNvSpPr>
            <p:nvPr/>
          </p:nvSpPr>
          <p:spPr bwMode="auto">
            <a:xfrm>
              <a:off x="4649" y="1480"/>
              <a:ext cx="0" cy="1814"/>
            </a:xfrm>
            <a:prstGeom prst="line">
              <a:avLst/>
            </a:prstGeom>
            <a:ln w="44450">
              <a:solidFill>
                <a:schemeClr val="tx1"/>
              </a:solidFill>
              <a:round/>
              <a:headEnd/>
              <a:tailEnd/>
            </a:ln>
            <a:effectLst/>
          </p:spPr>
          <p:txBody>
            <a:bodyPr/>
            <a:lstStyle/>
            <a:p>
              <a:endParaRPr lang="en-US"/>
            </a:p>
          </p:txBody>
        </p:sp>
        <p:sp useBgFill="1">
          <p:nvSpPr>
            <p:cNvPr id="488522" name="Line 74"/>
            <p:cNvSpPr>
              <a:spLocks noChangeShapeType="1"/>
            </p:cNvSpPr>
            <p:nvPr/>
          </p:nvSpPr>
          <p:spPr bwMode="auto">
            <a:xfrm>
              <a:off x="4830" y="1480"/>
              <a:ext cx="0" cy="1814"/>
            </a:xfrm>
            <a:prstGeom prst="line">
              <a:avLst/>
            </a:prstGeom>
            <a:ln w="44450">
              <a:solidFill>
                <a:schemeClr val="tx1"/>
              </a:solidFill>
              <a:round/>
              <a:headEnd/>
              <a:tailEnd/>
            </a:ln>
            <a:effectLst/>
          </p:spPr>
          <p:txBody>
            <a:bodyPr/>
            <a:lstStyle/>
            <a:p>
              <a:endParaRPr lang="en-US"/>
            </a:p>
          </p:txBody>
        </p:sp>
        <p:sp useBgFill="1">
          <p:nvSpPr>
            <p:cNvPr id="488523" name="Line 75"/>
            <p:cNvSpPr>
              <a:spLocks noChangeShapeType="1"/>
            </p:cNvSpPr>
            <p:nvPr/>
          </p:nvSpPr>
          <p:spPr bwMode="auto">
            <a:xfrm>
              <a:off x="5012" y="1525"/>
              <a:ext cx="0" cy="1724"/>
            </a:xfrm>
            <a:prstGeom prst="line">
              <a:avLst/>
            </a:prstGeom>
            <a:ln w="44450">
              <a:solidFill>
                <a:schemeClr val="tx1"/>
              </a:solidFill>
              <a:round/>
              <a:headEnd/>
              <a:tailEnd/>
            </a:ln>
            <a:effectLst/>
          </p:spPr>
          <p:txBody>
            <a:bodyPr/>
            <a:lstStyle/>
            <a:p>
              <a:endParaRPr lang="en-US"/>
            </a:p>
          </p:txBody>
        </p:sp>
        <p:sp useBgFill="1">
          <p:nvSpPr>
            <p:cNvPr id="488524" name="Line 76"/>
            <p:cNvSpPr>
              <a:spLocks noChangeShapeType="1"/>
            </p:cNvSpPr>
            <p:nvPr/>
          </p:nvSpPr>
          <p:spPr bwMode="auto">
            <a:xfrm>
              <a:off x="5192" y="1603"/>
              <a:ext cx="1" cy="1555"/>
            </a:xfrm>
            <a:prstGeom prst="line">
              <a:avLst/>
            </a:prstGeom>
            <a:ln w="44450">
              <a:solidFill>
                <a:schemeClr val="tx1"/>
              </a:solidFill>
              <a:round/>
              <a:headEnd/>
              <a:tailEnd/>
            </a:ln>
            <a:effectLst/>
          </p:spPr>
          <p:txBody>
            <a:bodyPr/>
            <a:lstStyle/>
            <a:p>
              <a:endParaRPr lang="en-US"/>
            </a:p>
          </p:txBody>
        </p:sp>
        <p:sp useBgFill="1">
          <p:nvSpPr>
            <p:cNvPr id="488525" name="Line 77"/>
            <p:cNvSpPr>
              <a:spLocks noChangeShapeType="1"/>
            </p:cNvSpPr>
            <p:nvPr/>
          </p:nvSpPr>
          <p:spPr bwMode="auto">
            <a:xfrm>
              <a:off x="5375" y="1752"/>
              <a:ext cx="0" cy="1270"/>
            </a:xfrm>
            <a:prstGeom prst="line">
              <a:avLst/>
            </a:prstGeom>
            <a:ln w="44450">
              <a:solidFill>
                <a:schemeClr val="tx1"/>
              </a:solidFill>
              <a:round/>
              <a:headEnd/>
              <a:tailEnd/>
            </a:ln>
            <a:effectLst/>
          </p:spPr>
          <p:txBody>
            <a:bodyPr/>
            <a:lstStyle/>
            <a:p>
              <a:endParaRPr lang="en-US"/>
            </a:p>
          </p:txBody>
        </p:sp>
        <p:sp useBgFill="1">
          <p:nvSpPr>
            <p:cNvPr id="488526" name="Line 78"/>
            <p:cNvSpPr>
              <a:spLocks noChangeShapeType="1"/>
            </p:cNvSpPr>
            <p:nvPr/>
          </p:nvSpPr>
          <p:spPr bwMode="auto">
            <a:xfrm flipH="1">
              <a:off x="5556" y="2000"/>
              <a:ext cx="4" cy="787"/>
            </a:xfrm>
            <a:prstGeom prst="line">
              <a:avLst/>
            </a:prstGeom>
            <a:ln w="44450">
              <a:solidFill>
                <a:schemeClr val="tx1"/>
              </a:solidFill>
              <a:round/>
              <a:headEnd/>
              <a:tailEnd/>
            </a:ln>
            <a:effectLst/>
          </p:spPr>
          <p:txBody>
            <a:bodyPr/>
            <a:lstStyle/>
            <a:p>
              <a:endParaRPr lang="en-US"/>
            </a:p>
          </p:txBody>
        </p:sp>
        <p:sp useBgFill="1">
          <p:nvSpPr>
            <p:cNvPr id="488527" name="Line 79"/>
            <p:cNvSpPr>
              <a:spLocks noChangeShapeType="1"/>
            </p:cNvSpPr>
            <p:nvPr/>
          </p:nvSpPr>
          <p:spPr bwMode="auto">
            <a:xfrm>
              <a:off x="3923" y="1995"/>
              <a:ext cx="0" cy="771"/>
            </a:xfrm>
            <a:prstGeom prst="line">
              <a:avLst/>
            </a:prstGeom>
            <a:ln w="44450">
              <a:solidFill>
                <a:schemeClr val="tx1"/>
              </a:solidFill>
              <a:round/>
              <a:headEnd/>
              <a:tailEnd/>
            </a:ln>
            <a:effectLst/>
          </p:spPr>
          <p:txBody>
            <a:bodyPr/>
            <a:lstStyle/>
            <a:p>
              <a:endParaRPr lang="en-US"/>
            </a:p>
          </p:txBody>
        </p:sp>
      </p:grpSp>
      <p:sp>
        <p:nvSpPr>
          <p:cNvPr id="488551" name="Text Box 103"/>
          <p:cNvSpPr txBox="1">
            <a:spLocks noChangeArrowheads="1"/>
          </p:cNvSpPr>
          <p:nvPr/>
        </p:nvSpPr>
        <p:spPr bwMode="auto">
          <a:xfrm>
            <a:off x="7297348" y="5739458"/>
            <a:ext cx="3126813" cy="457200"/>
          </a:xfrm>
          <a:prstGeom prst="rect">
            <a:avLst/>
          </a:prstGeom>
          <a:noFill/>
          <a:ln w="9525">
            <a:noFill/>
            <a:miter lim="800000"/>
            <a:headEnd/>
            <a:tailEnd/>
          </a:ln>
          <a:effectLst/>
        </p:spPr>
        <p:txBody>
          <a:bodyPr wrap="square">
            <a:spAutoFit/>
          </a:bodyPr>
          <a:lstStyle/>
          <a:p>
            <a:pPr eaLnBrk="0" hangingPunct="0">
              <a:spcBef>
                <a:spcPct val="50000"/>
              </a:spcBef>
            </a:pPr>
            <a:r>
              <a:rPr lang="en-US" sz="2400" dirty="0">
                <a:cs typeface="Arial" charset="0"/>
              </a:rPr>
              <a:t>with prob. 1 yields 1</a:t>
            </a:r>
            <a:endParaRPr lang="de-CH" sz="2400" dirty="0">
              <a:cs typeface="Arial" charset="0"/>
            </a:endParaRPr>
          </a:p>
        </p:txBody>
      </p:sp>
      <p:sp>
        <p:nvSpPr>
          <p:cNvPr id="488552" name="Text Box 104"/>
          <p:cNvSpPr txBox="1">
            <a:spLocks noChangeArrowheads="1"/>
          </p:cNvSpPr>
          <p:nvPr/>
        </p:nvSpPr>
        <p:spPr bwMode="auto">
          <a:xfrm>
            <a:off x="3974148" y="5388928"/>
            <a:ext cx="3816350" cy="457200"/>
          </a:xfrm>
          <a:prstGeom prst="rect">
            <a:avLst/>
          </a:prstGeom>
          <a:noFill/>
          <a:ln w="9525">
            <a:noFill/>
            <a:miter lim="800000"/>
            <a:headEnd/>
            <a:tailEnd/>
          </a:ln>
          <a:effectLst/>
        </p:spPr>
        <p:txBody>
          <a:bodyPr>
            <a:spAutoFit/>
          </a:bodyPr>
          <a:lstStyle/>
          <a:p>
            <a:pPr eaLnBrk="0" hangingPunct="0">
              <a:spcBef>
                <a:spcPct val="50000"/>
              </a:spcBef>
            </a:pPr>
            <a:r>
              <a:rPr lang="en-US" sz="2400" dirty="0">
                <a:cs typeface="Arial" charset="0"/>
              </a:rPr>
              <a:t>Measurement:</a:t>
            </a:r>
            <a:endParaRPr lang="de-CH" sz="2400" dirty="0">
              <a:cs typeface="Arial" charset="0"/>
            </a:endParaRPr>
          </a:p>
        </p:txBody>
      </p:sp>
      <p:sp>
        <p:nvSpPr>
          <p:cNvPr id="488553" name="Line 105"/>
          <p:cNvSpPr>
            <a:spLocks noChangeShapeType="1"/>
          </p:cNvSpPr>
          <p:nvPr/>
        </p:nvSpPr>
        <p:spPr bwMode="auto">
          <a:xfrm flipH="1" flipV="1">
            <a:off x="5126673" y="6325553"/>
            <a:ext cx="1223962" cy="0"/>
          </a:xfrm>
          <a:prstGeom prst="line">
            <a:avLst/>
          </a:prstGeom>
          <a:noFill/>
          <a:ln w="28575">
            <a:solidFill>
              <a:schemeClr val="tx1"/>
            </a:solidFill>
            <a:round/>
            <a:headEnd/>
            <a:tailEnd/>
          </a:ln>
          <a:effectLst/>
        </p:spPr>
        <p:txBody>
          <a:bodyPr anchor="ctr" anchorCtr="1"/>
          <a:lstStyle/>
          <a:p>
            <a:endParaRPr lang="en-US"/>
          </a:p>
        </p:txBody>
      </p:sp>
      <p:sp>
        <p:nvSpPr>
          <p:cNvPr id="488554" name="Line 106"/>
          <p:cNvSpPr>
            <a:spLocks noChangeShapeType="1"/>
          </p:cNvSpPr>
          <p:nvPr/>
        </p:nvSpPr>
        <p:spPr bwMode="auto">
          <a:xfrm flipH="1">
            <a:off x="6999923" y="6325554"/>
            <a:ext cx="1295400" cy="1587"/>
          </a:xfrm>
          <a:prstGeom prst="line">
            <a:avLst/>
          </a:prstGeom>
          <a:noFill/>
          <a:ln w="28575">
            <a:solidFill>
              <a:schemeClr val="tx1"/>
            </a:solidFill>
            <a:round/>
            <a:headEnd/>
            <a:tailEnd/>
          </a:ln>
          <a:effectLst/>
        </p:spPr>
        <p:txBody>
          <a:bodyPr anchor="ctr" anchorCtr="1"/>
          <a:lstStyle/>
          <a:p>
            <a:endParaRPr lang="en-US"/>
          </a:p>
        </p:txBody>
      </p:sp>
      <p:sp>
        <p:nvSpPr>
          <p:cNvPr id="121" name="Text Box 103"/>
          <p:cNvSpPr txBox="1">
            <a:spLocks noChangeArrowheads="1"/>
          </p:cNvSpPr>
          <p:nvPr/>
        </p:nvSpPr>
        <p:spPr bwMode="auto">
          <a:xfrm>
            <a:off x="6972879" y="6400801"/>
            <a:ext cx="627457" cy="461665"/>
          </a:xfrm>
          <a:prstGeom prst="rect">
            <a:avLst/>
          </a:prstGeom>
          <a:noFill/>
          <a:ln w="9525">
            <a:noFill/>
            <a:miter lim="800000"/>
            <a:headEnd/>
            <a:tailEnd/>
          </a:ln>
          <a:effectLst/>
        </p:spPr>
        <p:txBody>
          <a:bodyPr wrap="square">
            <a:spAutoFit/>
          </a:bodyPr>
          <a:lstStyle/>
          <a:p>
            <a:pPr eaLnBrk="0" hangingPunct="0">
              <a:spcBef>
                <a:spcPct val="50000"/>
              </a:spcBef>
            </a:pPr>
            <a:r>
              <a:rPr lang="en-US" sz="2400" dirty="0">
                <a:cs typeface="Arial" charset="0"/>
              </a:rPr>
              <a:t>0/1</a:t>
            </a:r>
            <a:endParaRPr lang="de-CH" sz="2400" dirty="0">
              <a:cs typeface="Arial" charset="0"/>
            </a:endParaRPr>
          </a:p>
        </p:txBody>
      </p:sp>
      <p:grpSp>
        <p:nvGrpSpPr>
          <p:cNvPr id="99" name="Group 36"/>
          <p:cNvGrpSpPr/>
          <p:nvPr/>
        </p:nvGrpSpPr>
        <p:grpSpPr>
          <a:xfrm>
            <a:off x="1558926" y="2924945"/>
            <a:ext cx="1608699" cy="1647023"/>
            <a:chOff x="4139952" y="1211714"/>
            <a:chExt cx="1368152" cy="1400745"/>
          </a:xfrm>
        </p:grpSpPr>
        <p:pic>
          <p:nvPicPr>
            <p:cNvPr id="105" name="Picture 104" descr="AliceBlue.eps"/>
            <p:cNvPicPr>
              <a:picLocks noChangeAspect="1"/>
            </p:cNvPicPr>
            <p:nvPr/>
          </p:nvPicPr>
          <p:blipFill>
            <a:blip r:embed="rId10" cstate="print"/>
            <a:stretch>
              <a:fillRect/>
            </a:stretch>
          </p:blipFill>
          <p:spPr>
            <a:xfrm flipH="1">
              <a:off x="4211960" y="1211714"/>
              <a:ext cx="1006872" cy="1026235"/>
            </a:xfrm>
            <a:prstGeom prst="rect">
              <a:avLst/>
            </a:prstGeom>
          </p:spPr>
        </p:pic>
        <p:sp>
          <p:nvSpPr>
            <p:cNvPr id="111" name="TextBox 110"/>
            <p:cNvSpPr txBox="1"/>
            <p:nvPr/>
          </p:nvSpPr>
          <p:spPr>
            <a:xfrm>
              <a:off x="4139952" y="2219826"/>
              <a:ext cx="1368152" cy="392633"/>
            </a:xfrm>
            <a:prstGeom prst="rect">
              <a:avLst/>
            </a:prstGeom>
            <a:noFill/>
          </p:spPr>
          <p:txBody>
            <a:bodyPr wrap="square" rtlCol="0">
              <a:spAutoFit/>
            </a:bodyPr>
            <a:lstStyle/>
            <a:p>
              <a:r>
                <a:rPr lang="en-US" sz="2400" dirty="0">
                  <a:cs typeface="Arial" pitchFamily="34" charset="0"/>
                </a:rPr>
                <a:t>Alice</a:t>
              </a:r>
            </a:p>
          </p:txBody>
        </p:sp>
      </p:grpSp>
      <p:grpSp>
        <p:nvGrpSpPr>
          <p:cNvPr id="136" name="Group 135"/>
          <p:cNvGrpSpPr/>
          <p:nvPr/>
        </p:nvGrpSpPr>
        <p:grpSpPr>
          <a:xfrm>
            <a:off x="6350635" y="5912804"/>
            <a:ext cx="647700" cy="815975"/>
            <a:chOff x="4826635" y="5912803"/>
            <a:chExt cx="647700" cy="815975"/>
          </a:xfrm>
        </p:grpSpPr>
        <p:grpSp>
          <p:nvGrpSpPr>
            <p:cNvPr id="127" name="Group 126"/>
            <p:cNvGrpSpPr/>
            <p:nvPr/>
          </p:nvGrpSpPr>
          <p:grpSpPr>
            <a:xfrm>
              <a:off x="4826635" y="5912803"/>
              <a:ext cx="647700" cy="815975"/>
              <a:chOff x="4826635" y="5912803"/>
              <a:chExt cx="647700" cy="815975"/>
            </a:xfrm>
          </p:grpSpPr>
          <p:sp>
            <p:nvSpPr>
              <p:cNvPr id="488562" name="Oval 114"/>
              <p:cNvSpPr>
                <a:spLocks noChangeArrowheads="1"/>
              </p:cNvSpPr>
              <p:nvPr/>
            </p:nvSpPr>
            <p:spPr bwMode="auto">
              <a:xfrm>
                <a:off x="4931410" y="6076316"/>
                <a:ext cx="433388" cy="442913"/>
              </a:xfrm>
              <a:prstGeom prst="ellipse">
                <a:avLst/>
              </a:prstGeom>
              <a:noFill/>
              <a:ln w="38100" algn="ctr">
                <a:solidFill>
                  <a:schemeClr val="tx1"/>
                </a:solidFill>
                <a:round/>
                <a:headEnd/>
                <a:tailEnd/>
              </a:ln>
              <a:effectLst/>
            </p:spPr>
            <p:txBody>
              <a:bodyPr wrap="none" anchor="ctr"/>
              <a:lstStyle/>
              <a:p>
                <a:pPr algn="ctr" eaLnBrk="0" hangingPunct="0"/>
                <a:endParaRPr lang="en-US" sz="2400" b="1">
                  <a:cs typeface="Arial" charset="0"/>
                </a:endParaRPr>
              </a:p>
            </p:txBody>
          </p:sp>
          <p:sp useBgFill="1">
            <p:nvSpPr>
              <p:cNvPr id="488563" name="Rectangle 115"/>
              <p:cNvSpPr>
                <a:spLocks noChangeArrowheads="1"/>
              </p:cNvSpPr>
              <p:nvPr/>
            </p:nvSpPr>
            <p:spPr bwMode="auto">
              <a:xfrm>
                <a:off x="4904423" y="6252528"/>
                <a:ext cx="488950" cy="234950"/>
              </a:xfrm>
              <a:prstGeom prst="rect">
                <a:avLst/>
              </a:prstGeom>
              <a:ln w="9525" algn="ctr">
                <a:noFill/>
                <a:miter lim="800000"/>
                <a:headEnd/>
                <a:tailEnd/>
              </a:ln>
              <a:effectLst/>
            </p:spPr>
            <p:txBody>
              <a:bodyPr wrap="none" anchor="ctr"/>
              <a:lstStyle/>
              <a:p>
                <a:pPr algn="ctr" eaLnBrk="0" hangingPunct="0"/>
                <a:endParaRPr lang="en-US" sz="4000" b="1">
                  <a:cs typeface="Arial" charset="0"/>
                </a:endParaRPr>
              </a:p>
            </p:txBody>
          </p:sp>
          <p:sp>
            <p:nvSpPr>
              <p:cNvPr id="488564" name="Line 116"/>
              <p:cNvSpPr>
                <a:spLocks noChangeShapeType="1"/>
              </p:cNvSpPr>
              <p:nvPr/>
            </p:nvSpPr>
            <p:spPr bwMode="auto">
              <a:xfrm flipV="1">
                <a:off x="5113973" y="5933441"/>
                <a:ext cx="215900" cy="288925"/>
              </a:xfrm>
              <a:prstGeom prst="line">
                <a:avLst/>
              </a:prstGeom>
              <a:noFill/>
              <a:ln w="38100">
                <a:solidFill>
                  <a:schemeClr val="tx1"/>
                </a:solidFill>
                <a:round/>
                <a:headEnd/>
                <a:tailEnd type="triangle" w="med" len="med"/>
              </a:ln>
              <a:effectLst/>
            </p:spPr>
            <p:txBody>
              <a:bodyPr anchor="ctr" anchorCtr="1"/>
              <a:lstStyle/>
              <a:p>
                <a:endParaRPr lang="en-US"/>
              </a:p>
            </p:txBody>
          </p:sp>
          <p:sp>
            <p:nvSpPr>
              <p:cNvPr id="488565" name="Rectangle 117"/>
              <p:cNvSpPr>
                <a:spLocks noChangeArrowheads="1"/>
              </p:cNvSpPr>
              <p:nvPr/>
            </p:nvSpPr>
            <p:spPr bwMode="auto">
              <a:xfrm>
                <a:off x="4826635" y="5912803"/>
                <a:ext cx="647700" cy="815975"/>
              </a:xfrm>
              <a:prstGeom prst="rect">
                <a:avLst/>
              </a:prstGeom>
              <a:noFill/>
              <a:ln w="28575" algn="ctr">
                <a:solidFill>
                  <a:schemeClr val="tx1"/>
                </a:solidFill>
                <a:miter lim="800000"/>
                <a:headEnd/>
                <a:tailEnd/>
              </a:ln>
              <a:effectLst/>
            </p:spPr>
            <p:txBody>
              <a:bodyPr wrap="none" anchor="ctr"/>
              <a:lstStyle/>
              <a:p>
                <a:pPr algn="ctr"/>
                <a:endParaRPr lang="en-US"/>
              </a:p>
            </p:txBody>
          </p:sp>
        </p:grpSp>
        <p:grpSp>
          <p:nvGrpSpPr>
            <p:cNvPr id="115" name="Group 90"/>
            <p:cNvGrpSpPr/>
            <p:nvPr/>
          </p:nvGrpSpPr>
          <p:grpSpPr>
            <a:xfrm>
              <a:off x="4932040" y="6237312"/>
              <a:ext cx="457692" cy="460694"/>
              <a:chOff x="6948264" y="2780928"/>
              <a:chExt cx="457692" cy="460694"/>
            </a:xfrm>
          </p:grpSpPr>
          <p:sp>
            <p:nvSpPr>
              <p:cNvPr id="116" name="Oval 2"/>
              <p:cNvSpPr>
                <a:spLocks noChangeArrowheads="1"/>
              </p:cNvSpPr>
              <p:nvPr/>
            </p:nvSpPr>
            <p:spPr bwMode="auto">
              <a:xfrm>
                <a:off x="6948264" y="2780928"/>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grpSp>
            <p:nvGrpSpPr>
              <p:cNvPr id="117" name="Group 63"/>
              <p:cNvGrpSpPr/>
              <p:nvPr/>
            </p:nvGrpSpPr>
            <p:grpSpPr>
              <a:xfrm>
                <a:off x="6991697" y="2814836"/>
                <a:ext cx="360040" cy="367338"/>
                <a:chOff x="-986264" y="2827606"/>
                <a:chExt cx="360040" cy="367338"/>
              </a:xfrm>
            </p:grpSpPr>
            <p:sp>
              <p:nvSpPr>
                <p:cNvPr id="118" name="Line 5"/>
                <p:cNvSpPr>
                  <a:spLocks noChangeShapeType="1"/>
                </p:cNvSpPr>
                <p:nvPr/>
              </p:nvSpPr>
              <p:spPr bwMode="auto">
                <a:xfrm rot="10800000">
                  <a:off x="-815273" y="2827606"/>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sp>
              <p:nvSpPr>
                <p:cNvPr id="119" name="Line 5"/>
                <p:cNvSpPr>
                  <a:spLocks noChangeShapeType="1"/>
                </p:cNvSpPr>
                <p:nvPr/>
              </p:nvSpPr>
              <p:spPr bwMode="auto">
                <a:xfrm rot="10800000">
                  <a:off x="-986264" y="3003776"/>
                  <a:ext cx="360040" cy="729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grpSp>
      <p:grpSp>
        <p:nvGrpSpPr>
          <p:cNvPr id="124" name="Group 28"/>
          <p:cNvGrpSpPr/>
          <p:nvPr/>
        </p:nvGrpSpPr>
        <p:grpSpPr>
          <a:xfrm>
            <a:off x="4583832" y="6093296"/>
            <a:ext cx="457692" cy="460694"/>
            <a:chOff x="4214810" y="2000240"/>
            <a:chExt cx="457692" cy="460694"/>
          </a:xfrm>
        </p:grpSpPr>
        <p:sp>
          <p:nvSpPr>
            <p:cNvPr id="125" name="Oval 2"/>
            <p:cNvSpPr>
              <a:spLocks noChangeArrowheads="1"/>
            </p:cNvSpPr>
            <p:nvPr/>
          </p:nvSpPr>
          <p:spPr bwMode="auto">
            <a:xfrm>
              <a:off x="4214810" y="2000240"/>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126" name="Line 5"/>
            <p:cNvSpPr>
              <a:spLocks noChangeShapeType="1"/>
            </p:cNvSpPr>
            <p:nvPr/>
          </p:nvSpPr>
          <p:spPr bwMode="auto">
            <a:xfrm rot="10800000">
              <a:off x="4444161" y="2046918"/>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nvGrpSpPr>
          <p:cNvPr id="128" name="Group 28"/>
          <p:cNvGrpSpPr/>
          <p:nvPr/>
        </p:nvGrpSpPr>
        <p:grpSpPr>
          <a:xfrm>
            <a:off x="8400256" y="6093296"/>
            <a:ext cx="457692" cy="460694"/>
            <a:chOff x="4214810" y="2000240"/>
            <a:chExt cx="457692" cy="460694"/>
          </a:xfrm>
        </p:grpSpPr>
        <p:sp>
          <p:nvSpPr>
            <p:cNvPr id="129" name="Oval 2"/>
            <p:cNvSpPr>
              <a:spLocks noChangeArrowheads="1"/>
            </p:cNvSpPr>
            <p:nvPr/>
          </p:nvSpPr>
          <p:spPr bwMode="auto">
            <a:xfrm>
              <a:off x="4214810" y="2000240"/>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130" name="Line 5"/>
            <p:cNvSpPr>
              <a:spLocks noChangeShapeType="1"/>
            </p:cNvSpPr>
            <p:nvPr/>
          </p:nvSpPr>
          <p:spPr bwMode="auto">
            <a:xfrm rot="10800000">
              <a:off x="4444161" y="2046918"/>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nvGrpSpPr>
          <p:cNvPr id="144" name="Group 90"/>
          <p:cNvGrpSpPr/>
          <p:nvPr/>
        </p:nvGrpSpPr>
        <p:grpSpPr>
          <a:xfrm>
            <a:off x="6816080" y="1124744"/>
            <a:ext cx="457692" cy="460694"/>
            <a:chOff x="6948264" y="2780928"/>
            <a:chExt cx="457692" cy="460694"/>
          </a:xfrm>
        </p:grpSpPr>
        <p:sp>
          <p:nvSpPr>
            <p:cNvPr id="145" name="Oval 2"/>
            <p:cNvSpPr>
              <a:spLocks noChangeArrowheads="1"/>
            </p:cNvSpPr>
            <p:nvPr/>
          </p:nvSpPr>
          <p:spPr bwMode="auto">
            <a:xfrm>
              <a:off x="6948264" y="2780928"/>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grpSp>
          <p:nvGrpSpPr>
            <p:cNvPr id="146" name="Group 63"/>
            <p:cNvGrpSpPr/>
            <p:nvPr/>
          </p:nvGrpSpPr>
          <p:grpSpPr>
            <a:xfrm>
              <a:off x="6991697" y="2814836"/>
              <a:ext cx="360040" cy="367338"/>
              <a:chOff x="-986264" y="2827606"/>
              <a:chExt cx="360040" cy="367338"/>
            </a:xfrm>
          </p:grpSpPr>
          <p:sp>
            <p:nvSpPr>
              <p:cNvPr id="147" name="Line 5"/>
              <p:cNvSpPr>
                <a:spLocks noChangeShapeType="1"/>
              </p:cNvSpPr>
              <p:nvPr/>
            </p:nvSpPr>
            <p:spPr bwMode="auto">
              <a:xfrm rot="10800000">
                <a:off x="-815273" y="2827606"/>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sp>
            <p:nvSpPr>
              <p:cNvPr id="148" name="Line 5"/>
              <p:cNvSpPr>
                <a:spLocks noChangeShapeType="1"/>
              </p:cNvSpPr>
              <p:nvPr/>
            </p:nvSpPr>
            <p:spPr bwMode="auto">
              <a:xfrm rot="10800000">
                <a:off x="-986264" y="3003776"/>
                <a:ext cx="360040" cy="729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pic>
        <p:nvPicPr>
          <p:cNvPr id="152" name="Picture 151" descr="TP_tmp.emf"/>
          <p:cNvPicPr>
            <a:picLocks noChangeAspect="1"/>
          </p:cNvPicPr>
          <p:nvPr>
            <p:custDataLst>
              <p:tags r:id="rId3"/>
            </p:custDataLst>
          </p:nvPr>
        </p:nvPicPr>
        <p:blipFill>
          <a:blip r:embed="rId6" cstate="print">
            <a:clrChange>
              <a:clrFrom>
                <a:srgbClr val="FFFFFF"/>
              </a:clrFrom>
              <a:clrTo>
                <a:srgbClr val="FFFFFF">
                  <a:alpha val="0"/>
                </a:srgbClr>
              </a:clrTo>
            </a:clrChange>
          </a:blip>
          <a:stretch>
            <a:fillRect/>
          </a:stretch>
        </p:blipFill>
        <p:spPr bwMode="auto">
          <a:xfrm>
            <a:off x="8256241" y="1196752"/>
            <a:ext cx="579867" cy="409800"/>
          </a:xfrm>
          <a:prstGeom prst="rect">
            <a:avLst/>
          </a:prstGeom>
          <a:noFill/>
          <a:ln/>
          <a:effectLst/>
        </p:spPr>
      </p:pic>
      <p:pic>
        <p:nvPicPr>
          <p:cNvPr id="153" name="Picture 152" descr="TP_tmp.emf"/>
          <p:cNvPicPr>
            <a:picLocks noChangeAspect="1"/>
          </p:cNvPicPr>
          <p:nvPr>
            <p:custDataLst>
              <p:tags r:id="rId4"/>
            </p:custDataLst>
          </p:nvPr>
        </p:nvPicPr>
        <p:blipFill>
          <a:blip r:embed="rId7" cstate="print">
            <a:clrChange>
              <a:clrFrom>
                <a:srgbClr val="FFFFFF"/>
              </a:clrFrom>
              <a:clrTo>
                <a:srgbClr val="FFFFFF">
                  <a:alpha val="0"/>
                </a:srgbClr>
              </a:clrTo>
            </a:clrChange>
          </a:blip>
          <a:stretch>
            <a:fillRect/>
          </a:stretch>
        </p:blipFill>
        <p:spPr bwMode="auto">
          <a:xfrm>
            <a:off x="9693280" y="1196753"/>
            <a:ext cx="579184" cy="409317"/>
          </a:xfrm>
          <a:prstGeom prst="rect">
            <a:avLst/>
          </a:prstGeom>
          <a:noFill/>
          <a:ln/>
          <a:effectLst/>
        </p:spPr>
      </p:pic>
      <p:sp>
        <p:nvSpPr>
          <p:cNvPr id="78" name="Line 47"/>
          <p:cNvSpPr>
            <a:spLocks noChangeShapeType="1"/>
          </p:cNvSpPr>
          <p:nvPr/>
        </p:nvSpPr>
        <p:spPr bwMode="auto">
          <a:xfrm rot="13500000">
            <a:off x="4861629" y="2698684"/>
            <a:ext cx="2036695" cy="2036694"/>
          </a:xfrm>
          <a:prstGeom prst="line">
            <a:avLst/>
          </a:prstGeom>
          <a:noFill/>
          <a:ln w="69850">
            <a:solidFill>
              <a:schemeClr val="tx1"/>
            </a:solidFill>
            <a:round/>
            <a:headEnd type="triangle"/>
            <a:tailEnd type="triangle" w="med" len="med"/>
          </a:ln>
          <a:effectLst/>
        </p:spPr>
        <p:txBody>
          <a:bodyPr anchor="ctr" anchorCtr="1"/>
          <a:lstStyle/>
          <a:p>
            <a:endParaRPr lang="en-US"/>
          </a:p>
        </p:txBody>
      </p:sp>
      <p:grpSp>
        <p:nvGrpSpPr>
          <p:cNvPr id="81" name="Group 28"/>
          <p:cNvGrpSpPr/>
          <p:nvPr/>
        </p:nvGrpSpPr>
        <p:grpSpPr>
          <a:xfrm>
            <a:off x="9192344" y="1124744"/>
            <a:ext cx="457692" cy="460694"/>
            <a:chOff x="4214810" y="2000240"/>
            <a:chExt cx="457692" cy="460694"/>
          </a:xfrm>
        </p:grpSpPr>
        <p:sp>
          <p:nvSpPr>
            <p:cNvPr id="82" name="Oval 2"/>
            <p:cNvSpPr>
              <a:spLocks noChangeArrowheads="1"/>
            </p:cNvSpPr>
            <p:nvPr/>
          </p:nvSpPr>
          <p:spPr bwMode="auto">
            <a:xfrm>
              <a:off x="4214810" y="2000240"/>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83" name="Line 5"/>
            <p:cNvSpPr>
              <a:spLocks noChangeShapeType="1"/>
            </p:cNvSpPr>
            <p:nvPr/>
          </p:nvSpPr>
          <p:spPr bwMode="auto">
            <a:xfrm rot="10800000">
              <a:off x="4444161" y="2046918"/>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nvGrpSpPr>
          <p:cNvPr id="84" name="Group 83"/>
          <p:cNvGrpSpPr/>
          <p:nvPr/>
        </p:nvGrpSpPr>
        <p:grpSpPr>
          <a:xfrm>
            <a:off x="7680176" y="1124744"/>
            <a:ext cx="457692" cy="460694"/>
            <a:chOff x="7597837" y="2707419"/>
            <a:chExt cx="457692" cy="460694"/>
          </a:xfrm>
        </p:grpSpPr>
        <p:sp>
          <p:nvSpPr>
            <p:cNvPr id="85" name="Oval 2"/>
            <p:cNvSpPr>
              <a:spLocks noChangeArrowheads="1"/>
            </p:cNvSpPr>
            <p:nvPr/>
          </p:nvSpPr>
          <p:spPr bwMode="auto">
            <a:xfrm>
              <a:off x="7597837" y="2707419"/>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86" name="Line 5"/>
            <p:cNvSpPr>
              <a:spLocks noChangeShapeType="1"/>
            </p:cNvSpPr>
            <p:nvPr/>
          </p:nvSpPr>
          <p:spPr bwMode="auto">
            <a:xfrm rot="5400000">
              <a:off x="7827188" y="2754097"/>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spTree>
    <p:extLst>
      <p:ext uri="{BB962C8B-B14F-4D97-AF65-F5344CB8AC3E}">
        <p14:creationId xmlns:p14="http://schemas.microsoft.com/office/powerpoint/2010/main" val="7886800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885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8855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8855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8855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8855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8515" grpId="0" animBg="1"/>
      <p:bldP spid="488551" grpId="0"/>
      <p:bldP spid="488552" grpId="0"/>
      <p:bldP spid="488553" grpId="0" animBg="1"/>
      <p:bldP spid="488554" grpId="0" animBg="1"/>
      <p:bldP spid="12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 name="Picture 190" descr="TP_tmp.emf"/>
          <p:cNvPicPr>
            <a:picLocks noChangeAspect="1"/>
          </p:cNvPicPr>
          <p:nvPr>
            <p:custDataLst>
              <p:tags r:id="rId1"/>
            </p:custDataLst>
          </p:nvPr>
        </p:nvPicPr>
        <p:blipFill>
          <a:blip r:embed="rId11" cstate="print">
            <a:clrChange>
              <a:clrFrom>
                <a:srgbClr val="FFFFFF"/>
              </a:clrFrom>
              <a:clrTo>
                <a:srgbClr val="FFFFFF">
                  <a:alpha val="0"/>
                </a:srgbClr>
              </a:clrTo>
            </a:clrChange>
          </a:blip>
          <a:stretch>
            <a:fillRect/>
          </a:stretch>
        </p:blipFill>
        <p:spPr bwMode="auto">
          <a:xfrm>
            <a:off x="7676374" y="3523256"/>
            <a:ext cx="579867" cy="409800"/>
          </a:xfrm>
          <a:prstGeom prst="rect">
            <a:avLst/>
          </a:prstGeom>
          <a:noFill/>
          <a:ln/>
          <a:effectLst/>
        </p:spPr>
      </p:pic>
      <p:pic>
        <p:nvPicPr>
          <p:cNvPr id="192" name="Picture 191" descr="TP_tmp.emf"/>
          <p:cNvPicPr>
            <a:picLocks noChangeAspect="1"/>
          </p:cNvPicPr>
          <p:nvPr>
            <p:custDataLst>
              <p:tags r:id="rId2"/>
            </p:custDataLst>
          </p:nvPr>
        </p:nvPicPr>
        <p:blipFill>
          <a:blip r:embed="rId12" cstate="print">
            <a:clrChange>
              <a:clrFrom>
                <a:srgbClr val="FFFFFF"/>
              </a:clrFrom>
              <a:clrTo>
                <a:srgbClr val="FFFFFF">
                  <a:alpha val="0"/>
                </a:srgbClr>
              </a:clrTo>
            </a:clrChange>
          </a:blip>
          <a:stretch>
            <a:fillRect/>
          </a:stretch>
        </p:blipFill>
        <p:spPr bwMode="auto">
          <a:xfrm>
            <a:off x="5732840" y="1579524"/>
            <a:ext cx="579184" cy="409317"/>
          </a:xfrm>
          <a:prstGeom prst="rect">
            <a:avLst/>
          </a:prstGeom>
          <a:noFill/>
          <a:ln/>
          <a:effectLst/>
        </p:spPr>
      </p:pic>
      <p:pic>
        <p:nvPicPr>
          <p:cNvPr id="462023" name="Picture 199" descr="MCj04260720000[1]"/>
          <p:cNvPicPr>
            <a:picLocks noChangeAspect="1" noChangeArrowheads="1"/>
          </p:cNvPicPr>
          <p:nvPr/>
        </p:nvPicPr>
        <p:blipFill>
          <a:blip r:embed="rId13" cstate="print"/>
          <a:srcRect/>
          <a:stretch>
            <a:fillRect/>
          </a:stretch>
        </p:blipFill>
        <p:spPr bwMode="auto">
          <a:xfrm>
            <a:off x="2351088" y="1989139"/>
            <a:ext cx="1143000" cy="1825625"/>
          </a:xfrm>
          <a:prstGeom prst="rect">
            <a:avLst/>
          </a:prstGeom>
          <a:noFill/>
        </p:spPr>
      </p:pic>
      <p:grpSp>
        <p:nvGrpSpPr>
          <p:cNvPr id="2" name="Group 200"/>
          <p:cNvGrpSpPr>
            <a:grpSpLocks/>
          </p:cNvGrpSpPr>
          <p:nvPr/>
        </p:nvGrpSpPr>
        <p:grpSpPr bwMode="auto">
          <a:xfrm rot="2148553">
            <a:off x="3000376" y="1844676"/>
            <a:ext cx="2879725" cy="2879725"/>
            <a:chOff x="3833" y="1480"/>
            <a:chExt cx="1814" cy="1814"/>
          </a:xfrm>
        </p:grpSpPr>
        <p:sp>
          <p:nvSpPr>
            <p:cNvPr id="462025" name="Oval 201"/>
            <p:cNvSpPr>
              <a:spLocks noChangeArrowheads="1"/>
            </p:cNvSpPr>
            <p:nvPr/>
          </p:nvSpPr>
          <p:spPr bwMode="auto">
            <a:xfrm>
              <a:off x="3833" y="1480"/>
              <a:ext cx="1814" cy="1814"/>
            </a:xfrm>
            <a:prstGeom prst="ellipse">
              <a:avLst/>
            </a:prstGeom>
            <a:solidFill>
              <a:srgbClr val="FFFFFF">
                <a:alpha val="80000"/>
              </a:srgbClr>
            </a:solidFill>
            <a:ln w="44450" algn="ctr">
              <a:solidFill>
                <a:schemeClr val="tx1"/>
              </a:solidFill>
              <a:round/>
              <a:headEnd/>
              <a:tailEnd/>
            </a:ln>
            <a:effectLst/>
          </p:spPr>
          <p:txBody>
            <a:bodyPr wrap="none" anchor="ctr"/>
            <a:lstStyle/>
            <a:p>
              <a:endParaRPr lang="en-US"/>
            </a:p>
          </p:txBody>
        </p:sp>
        <p:sp useBgFill="1">
          <p:nvSpPr>
            <p:cNvPr id="462026" name="Line 202"/>
            <p:cNvSpPr>
              <a:spLocks noChangeShapeType="1"/>
            </p:cNvSpPr>
            <p:nvPr/>
          </p:nvSpPr>
          <p:spPr bwMode="auto">
            <a:xfrm>
              <a:off x="4105" y="1752"/>
              <a:ext cx="0" cy="1270"/>
            </a:xfrm>
            <a:prstGeom prst="line">
              <a:avLst/>
            </a:prstGeom>
            <a:ln w="44450">
              <a:solidFill>
                <a:schemeClr val="tx1"/>
              </a:solidFill>
              <a:round/>
              <a:headEnd/>
              <a:tailEnd/>
            </a:ln>
            <a:effectLst/>
          </p:spPr>
          <p:txBody>
            <a:bodyPr/>
            <a:lstStyle/>
            <a:p>
              <a:endParaRPr lang="en-US"/>
            </a:p>
          </p:txBody>
        </p:sp>
        <p:sp useBgFill="1">
          <p:nvSpPr>
            <p:cNvPr id="462027" name="Line 203"/>
            <p:cNvSpPr>
              <a:spLocks noChangeShapeType="1"/>
            </p:cNvSpPr>
            <p:nvPr/>
          </p:nvSpPr>
          <p:spPr bwMode="auto">
            <a:xfrm>
              <a:off x="4286" y="1616"/>
              <a:ext cx="0" cy="1542"/>
            </a:xfrm>
            <a:prstGeom prst="line">
              <a:avLst/>
            </a:prstGeom>
            <a:ln w="44450">
              <a:solidFill>
                <a:schemeClr val="tx1"/>
              </a:solidFill>
              <a:round/>
              <a:headEnd/>
              <a:tailEnd/>
            </a:ln>
            <a:effectLst/>
          </p:spPr>
          <p:txBody>
            <a:bodyPr/>
            <a:lstStyle/>
            <a:p>
              <a:endParaRPr lang="en-US"/>
            </a:p>
          </p:txBody>
        </p:sp>
        <p:sp useBgFill="1">
          <p:nvSpPr>
            <p:cNvPr id="462028" name="Line 204"/>
            <p:cNvSpPr>
              <a:spLocks noChangeShapeType="1"/>
            </p:cNvSpPr>
            <p:nvPr/>
          </p:nvSpPr>
          <p:spPr bwMode="auto">
            <a:xfrm>
              <a:off x="4468" y="1525"/>
              <a:ext cx="0" cy="1724"/>
            </a:xfrm>
            <a:prstGeom prst="line">
              <a:avLst/>
            </a:prstGeom>
            <a:ln w="44450">
              <a:solidFill>
                <a:schemeClr val="tx1"/>
              </a:solidFill>
              <a:round/>
              <a:headEnd/>
              <a:tailEnd/>
            </a:ln>
            <a:effectLst/>
          </p:spPr>
          <p:txBody>
            <a:bodyPr/>
            <a:lstStyle/>
            <a:p>
              <a:endParaRPr lang="en-US"/>
            </a:p>
          </p:txBody>
        </p:sp>
        <p:sp useBgFill="1">
          <p:nvSpPr>
            <p:cNvPr id="462029" name="Line 205"/>
            <p:cNvSpPr>
              <a:spLocks noChangeShapeType="1"/>
            </p:cNvSpPr>
            <p:nvPr/>
          </p:nvSpPr>
          <p:spPr bwMode="auto">
            <a:xfrm>
              <a:off x="4649" y="1480"/>
              <a:ext cx="0" cy="1814"/>
            </a:xfrm>
            <a:prstGeom prst="line">
              <a:avLst/>
            </a:prstGeom>
            <a:ln w="44450">
              <a:solidFill>
                <a:schemeClr val="tx1"/>
              </a:solidFill>
              <a:round/>
              <a:headEnd/>
              <a:tailEnd/>
            </a:ln>
            <a:effectLst/>
          </p:spPr>
          <p:txBody>
            <a:bodyPr/>
            <a:lstStyle/>
            <a:p>
              <a:endParaRPr lang="en-US"/>
            </a:p>
          </p:txBody>
        </p:sp>
        <p:sp useBgFill="1">
          <p:nvSpPr>
            <p:cNvPr id="462030" name="Line 206"/>
            <p:cNvSpPr>
              <a:spLocks noChangeShapeType="1"/>
            </p:cNvSpPr>
            <p:nvPr/>
          </p:nvSpPr>
          <p:spPr bwMode="auto">
            <a:xfrm>
              <a:off x="4830" y="1480"/>
              <a:ext cx="0" cy="1814"/>
            </a:xfrm>
            <a:prstGeom prst="line">
              <a:avLst/>
            </a:prstGeom>
            <a:ln w="44450">
              <a:solidFill>
                <a:schemeClr val="tx1"/>
              </a:solidFill>
              <a:round/>
              <a:headEnd/>
              <a:tailEnd/>
            </a:ln>
            <a:effectLst/>
          </p:spPr>
          <p:txBody>
            <a:bodyPr/>
            <a:lstStyle/>
            <a:p>
              <a:endParaRPr lang="en-US"/>
            </a:p>
          </p:txBody>
        </p:sp>
        <p:sp useBgFill="1">
          <p:nvSpPr>
            <p:cNvPr id="462031" name="Line 207"/>
            <p:cNvSpPr>
              <a:spLocks noChangeShapeType="1"/>
            </p:cNvSpPr>
            <p:nvPr/>
          </p:nvSpPr>
          <p:spPr bwMode="auto">
            <a:xfrm>
              <a:off x="5012" y="1525"/>
              <a:ext cx="0" cy="1724"/>
            </a:xfrm>
            <a:prstGeom prst="line">
              <a:avLst/>
            </a:prstGeom>
            <a:ln w="44450">
              <a:solidFill>
                <a:schemeClr val="tx1"/>
              </a:solidFill>
              <a:round/>
              <a:headEnd/>
              <a:tailEnd/>
            </a:ln>
            <a:effectLst/>
          </p:spPr>
          <p:txBody>
            <a:bodyPr/>
            <a:lstStyle/>
            <a:p>
              <a:endParaRPr lang="en-US"/>
            </a:p>
          </p:txBody>
        </p:sp>
        <p:sp useBgFill="1">
          <p:nvSpPr>
            <p:cNvPr id="462032" name="Line 208"/>
            <p:cNvSpPr>
              <a:spLocks noChangeShapeType="1"/>
            </p:cNvSpPr>
            <p:nvPr/>
          </p:nvSpPr>
          <p:spPr bwMode="auto">
            <a:xfrm>
              <a:off x="5192" y="1603"/>
              <a:ext cx="1" cy="1555"/>
            </a:xfrm>
            <a:prstGeom prst="line">
              <a:avLst/>
            </a:prstGeom>
            <a:ln w="44450">
              <a:solidFill>
                <a:schemeClr val="tx1"/>
              </a:solidFill>
              <a:round/>
              <a:headEnd/>
              <a:tailEnd/>
            </a:ln>
            <a:effectLst/>
          </p:spPr>
          <p:txBody>
            <a:bodyPr/>
            <a:lstStyle/>
            <a:p>
              <a:endParaRPr lang="en-US"/>
            </a:p>
          </p:txBody>
        </p:sp>
        <p:sp useBgFill="1">
          <p:nvSpPr>
            <p:cNvPr id="462033" name="Line 209"/>
            <p:cNvSpPr>
              <a:spLocks noChangeShapeType="1"/>
            </p:cNvSpPr>
            <p:nvPr/>
          </p:nvSpPr>
          <p:spPr bwMode="auto">
            <a:xfrm>
              <a:off x="5375" y="1752"/>
              <a:ext cx="0" cy="1270"/>
            </a:xfrm>
            <a:prstGeom prst="line">
              <a:avLst/>
            </a:prstGeom>
            <a:ln w="44450">
              <a:solidFill>
                <a:schemeClr val="tx1"/>
              </a:solidFill>
              <a:round/>
              <a:headEnd/>
              <a:tailEnd/>
            </a:ln>
            <a:effectLst/>
          </p:spPr>
          <p:txBody>
            <a:bodyPr/>
            <a:lstStyle/>
            <a:p>
              <a:endParaRPr lang="en-US"/>
            </a:p>
          </p:txBody>
        </p:sp>
        <p:sp useBgFill="1">
          <p:nvSpPr>
            <p:cNvPr id="462034" name="Line 210"/>
            <p:cNvSpPr>
              <a:spLocks noChangeShapeType="1"/>
            </p:cNvSpPr>
            <p:nvPr/>
          </p:nvSpPr>
          <p:spPr bwMode="auto">
            <a:xfrm flipH="1">
              <a:off x="5556" y="2000"/>
              <a:ext cx="4" cy="787"/>
            </a:xfrm>
            <a:prstGeom prst="line">
              <a:avLst/>
            </a:prstGeom>
            <a:ln w="44450">
              <a:solidFill>
                <a:schemeClr val="tx1"/>
              </a:solidFill>
              <a:round/>
              <a:headEnd/>
              <a:tailEnd/>
            </a:ln>
            <a:effectLst/>
          </p:spPr>
          <p:txBody>
            <a:bodyPr/>
            <a:lstStyle/>
            <a:p>
              <a:endParaRPr lang="en-US"/>
            </a:p>
          </p:txBody>
        </p:sp>
        <p:sp useBgFill="1">
          <p:nvSpPr>
            <p:cNvPr id="462035" name="Line 211"/>
            <p:cNvSpPr>
              <a:spLocks noChangeShapeType="1"/>
            </p:cNvSpPr>
            <p:nvPr/>
          </p:nvSpPr>
          <p:spPr bwMode="auto">
            <a:xfrm>
              <a:off x="3923" y="1995"/>
              <a:ext cx="0" cy="771"/>
            </a:xfrm>
            <a:prstGeom prst="line">
              <a:avLst/>
            </a:prstGeom>
            <a:ln w="44450">
              <a:solidFill>
                <a:schemeClr val="tx1"/>
              </a:solidFill>
              <a:round/>
              <a:headEnd/>
              <a:tailEnd/>
            </a:ln>
            <a:effectLst/>
          </p:spPr>
          <p:txBody>
            <a:bodyPr/>
            <a:lstStyle/>
            <a:p>
              <a:endParaRPr lang="en-US"/>
            </a:p>
          </p:txBody>
        </p:sp>
      </p:grpSp>
      <p:sp>
        <p:nvSpPr>
          <p:cNvPr id="461867" name="Rectangle 43"/>
          <p:cNvSpPr>
            <a:spLocks noGrp="1" noChangeArrowheads="1"/>
          </p:cNvSpPr>
          <p:nvPr>
            <p:ph type="title"/>
          </p:nvPr>
        </p:nvSpPr>
        <p:spPr>
          <a:xfrm>
            <a:off x="872307" y="-77303"/>
            <a:ext cx="10515600" cy="1325563"/>
          </a:xfrm>
          <a:noFill/>
          <a:ln/>
        </p:spPr>
        <p:txBody>
          <a:bodyPr/>
          <a:lstStyle/>
          <a:p>
            <a:r>
              <a:rPr lang="en-US" sz="4000" dirty="0"/>
              <a:t>Diagonal/</a:t>
            </a:r>
            <a:r>
              <a:rPr lang="en-US" sz="4000" dirty="0" err="1"/>
              <a:t>Hadamard</a:t>
            </a:r>
            <a:r>
              <a:rPr lang="en-US" sz="4000" dirty="0"/>
              <a:t> Basis</a:t>
            </a:r>
          </a:p>
        </p:txBody>
      </p:sp>
      <p:sp>
        <p:nvSpPr>
          <p:cNvPr id="461929" name="Oval 105"/>
          <p:cNvSpPr>
            <a:spLocks noChangeArrowheads="1"/>
          </p:cNvSpPr>
          <p:nvPr/>
        </p:nvSpPr>
        <p:spPr bwMode="auto">
          <a:xfrm>
            <a:off x="4429126" y="2265364"/>
            <a:ext cx="2879725" cy="2879725"/>
          </a:xfrm>
          <a:prstGeom prst="ellipse">
            <a:avLst/>
          </a:prstGeom>
          <a:solidFill>
            <a:schemeClr val="bg1"/>
          </a:solidFill>
          <a:ln w="9525" algn="ctr">
            <a:solidFill>
              <a:schemeClr val="tx1"/>
            </a:solidFill>
            <a:round/>
            <a:headEnd/>
            <a:tailEnd/>
          </a:ln>
          <a:effectLst/>
        </p:spPr>
        <p:txBody>
          <a:bodyPr wrap="none" anchor="ctr"/>
          <a:lstStyle/>
          <a:p>
            <a:endParaRPr lang="en-US"/>
          </a:p>
        </p:txBody>
      </p:sp>
      <p:sp>
        <p:nvSpPr>
          <p:cNvPr id="461934" name="Line 110"/>
          <p:cNvSpPr>
            <a:spLocks noChangeShapeType="1"/>
          </p:cNvSpPr>
          <p:nvPr/>
        </p:nvSpPr>
        <p:spPr bwMode="auto">
          <a:xfrm flipH="1" flipV="1">
            <a:off x="5880101" y="2708276"/>
            <a:ext cx="974725" cy="3175"/>
          </a:xfrm>
          <a:prstGeom prst="line">
            <a:avLst/>
          </a:prstGeom>
          <a:noFill/>
          <a:ln w="19050">
            <a:solidFill>
              <a:schemeClr val="tx1"/>
            </a:solidFill>
            <a:prstDash val="dash"/>
            <a:round/>
            <a:headEnd/>
            <a:tailEnd/>
          </a:ln>
          <a:effectLst/>
        </p:spPr>
        <p:txBody>
          <a:bodyPr/>
          <a:lstStyle/>
          <a:p>
            <a:endParaRPr lang="en-US"/>
          </a:p>
        </p:txBody>
      </p:sp>
      <p:sp>
        <p:nvSpPr>
          <p:cNvPr id="98" name="AutoShape 11"/>
          <p:cNvSpPr>
            <a:spLocks noChangeArrowheads="1"/>
          </p:cNvSpPr>
          <p:nvPr/>
        </p:nvSpPr>
        <p:spPr bwMode="auto">
          <a:xfrm rot="5400000">
            <a:off x="4225232" y="3643586"/>
            <a:ext cx="3311525" cy="146050"/>
          </a:xfrm>
          <a:prstGeom prst="leftRightArrow">
            <a:avLst>
              <a:gd name="adj1" fmla="val 48872"/>
              <a:gd name="adj2" fmla="val 103182"/>
            </a:avLst>
          </a:prstGeom>
          <a:solidFill>
            <a:srgbClr val="FFFF00"/>
          </a:solidFill>
          <a:ln w="9525" algn="ctr">
            <a:solidFill>
              <a:schemeClr val="tx1"/>
            </a:solidFill>
            <a:miter lim="800000"/>
            <a:headEnd/>
            <a:tailEnd/>
          </a:ln>
          <a:effectLst/>
        </p:spPr>
        <p:txBody>
          <a:bodyPr wrap="none" anchor="ctr"/>
          <a:lstStyle/>
          <a:p>
            <a:pPr algn="ctr" eaLnBrk="0" hangingPunct="0"/>
            <a:endParaRPr lang="en-US" sz="2400" b="1">
              <a:cs typeface="Arial" charset="0"/>
            </a:endParaRPr>
          </a:p>
        </p:txBody>
      </p:sp>
      <p:sp>
        <p:nvSpPr>
          <p:cNvPr id="103" name="AutoShape 11"/>
          <p:cNvSpPr>
            <a:spLocks noChangeArrowheads="1"/>
          </p:cNvSpPr>
          <p:nvPr/>
        </p:nvSpPr>
        <p:spPr bwMode="auto">
          <a:xfrm>
            <a:off x="4217277" y="3632200"/>
            <a:ext cx="3311525" cy="146050"/>
          </a:xfrm>
          <a:prstGeom prst="leftRightArrow">
            <a:avLst>
              <a:gd name="adj1" fmla="val 48872"/>
              <a:gd name="adj2" fmla="val 103182"/>
            </a:avLst>
          </a:prstGeom>
          <a:solidFill>
            <a:srgbClr val="FFFF00"/>
          </a:solidFill>
          <a:ln w="9525" algn="ctr">
            <a:solidFill>
              <a:schemeClr val="tx1"/>
            </a:solidFill>
            <a:miter lim="800000"/>
            <a:headEnd/>
            <a:tailEnd/>
          </a:ln>
          <a:effectLst/>
        </p:spPr>
        <p:txBody>
          <a:bodyPr wrap="none" anchor="ctr"/>
          <a:lstStyle/>
          <a:p>
            <a:pPr algn="ctr" eaLnBrk="0" hangingPunct="0"/>
            <a:endParaRPr lang="en-US" sz="2400" b="1">
              <a:cs typeface="Arial" charset="0"/>
            </a:endParaRPr>
          </a:p>
        </p:txBody>
      </p:sp>
      <p:sp>
        <p:nvSpPr>
          <p:cNvPr id="96" name="AutoShape 11"/>
          <p:cNvSpPr>
            <a:spLocks noChangeArrowheads="1"/>
          </p:cNvSpPr>
          <p:nvPr/>
        </p:nvSpPr>
        <p:spPr bwMode="auto">
          <a:xfrm rot="2697395">
            <a:off x="4214060" y="3639823"/>
            <a:ext cx="3311525" cy="146050"/>
          </a:xfrm>
          <a:prstGeom prst="leftRightArrow">
            <a:avLst>
              <a:gd name="adj1" fmla="val 48834"/>
              <a:gd name="adj2" fmla="val 103182"/>
            </a:avLst>
          </a:prstGeom>
          <a:solidFill>
            <a:srgbClr val="FF0000"/>
          </a:solidFill>
          <a:ln w="9525" algn="ctr">
            <a:solidFill>
              <a:schemeClr val="tx1"/>
            </a:solidFill>
            <a:miter lim="800000"/>
            <a:headEnd/>
            <a:tailEnd/>
          </a:ln>
          <a:effectLst/>
        </p:spPr>
        <p:txBody>
          <a:bodyPr wrap="none" anchor="ctr"/>
          <a:lstStyle/>
          <a:p>
            <a:pPr algn="ctr" eaLnBrk="0" hangingPunct="0"/>
            <a:endParaRPr lang="en-US" sz="2400" b="1">
              <a:cs typeface="Arial" charset="0"/>
            </a:endParaRPr>
          </a:p>
        </p:txBody>
      </p:sp>
      <p:sp>
        <p:nvSpPr>
          <p:cNvPr id="461933" name="Line 109"/>
          <p:cNvSpPr>
            <a:spLocks noChangeShapeType="1"/>
          </p:cNvSpPr>
          <p:nvPr/>
        </p:nvSpPr>
        <p:spPr bwMode="auto">
          <a:xfrm flipH="1">
            <a:off x="6888164" y="2692400"/>
            <a:ext cx="1587" cy="1023938"/>
          </a:xfrm>
          <a:prstGeom prst="line">
            <a:avLst/>
          </a:prstGeom>
          <a:noFill/>
          <a:ln w="19050">
            <a:solidFill>
              <a:schemeClr val="tx1"/>
            </a:solidFill>
            <a:prstDash val="dash"/>
            <a:round/>
            <a:headEnd/>
            <a:tailEnd/>
          </a:ln>
          <a:effectLst/>
        </p:spPr>
        <p:txBody>
          <a:bodyPr/>
          <a:lstStyle/>
          <a:p>
            <a:endParaRPr lang="en-US"/>
          </a:p>
        </p:txBody>
      </p:sp>
      <p:sp>
        <p:nvSpPr>
          <p:cNvPr id="97" name="AutoShape 11"/>
          <p:cNvSpPr>
            <a:spLocks noChangeArrowheads="1"/>
          </p:cNvSpPr>
          <p:nvPr/>
        </p:nvSpPr>
        <p:spPr bwMode="auto">
          <a:xfrm rot="18897395">
            <a:off x="4211075" y="3639626"/>
            <a:ext cx="3311525" cy="146050"/>
          </a:xfrm>
          <a:prstGeom prst="leftRightArrow">
            <a:avLst>
              <a:gd name="adj1" fmla="val 48818"/>
              <a:gd name="adj2" fmla="val 103182"/>
            </a:avLst>
          </a:prstGeom>
          <a:solidFill>
            <a:srgbClr val="FF0000"/>
          </a:solidFill>
          <a:ln w="9525" algn="ctr">
            <a:solidFill>
              <a:schemeClr val="tx1"/>
            </a:solidFill>
            <a:miter lim="800000"/>
            <a:headEnd/>
            <a:tailEnd/>
          </a:ln>
          <a:effectLst/>
        </p:spPr>
        <p:txBody>
          <a:bodyPr wrap="none" anchor="ctr"/>
          <a:lstStyle/>
          <a:p>
            <a:pPr algn="ctr" eaLnBrk="0" hangingPunct="0"/>
            <a:endParaRPr lang="en-US" sz="2400" b="1">
              <a:cs typeface="Arial" charset="0"/>
            </a:endParaRPr>
          </a:p>
        </p:txBody>
      </p:sp>
      <p:sp>
        <p:nvSpPr>
          <p:cNvPr id="461962" name="Line 138"/>
          <p:cNvSpPr>
            <a:spLocks noChangeShapeType="1"/>
          </p:cNvSpPr>
          <p:nvPr/>
        </p:nvSpPr>
        <p:spPr bwMode="auto">
          <a:xfrm rot="13500000">
            <a:off x="5866415" y="2255406"/>
            <a:ext cx="11106" cy="2904238"/>
          </a:xfrm>
          <a:prstGeom prst="line">
            <a:avLst/>
          </a:prstGeom>
          <a:noFill/>
          <a:ln w="69850">
            <a:solidFill>
              <a:schemeClr val="tx1"/>
            </a:solidFill>
            <a:round/>
            <a:headEnd type="triangle"/>
            <a:tailEnd type="triangle" w="med" len="med"/>
          </a:ln>
          <a:effectLst/>
        </p:spPr>
        <p:txBody>
          <a:bodyPr anchor="ctr" anchorCtr="1"/>
          <a:lstStyle/>
          <a:p>
            <a:endParaRPr lang="en-US"/>
          </a:p>
        </p:txBody>
      </p:sp>
      <p:sp>
        <p:nvSpPr>
          <p:cNvPr id="461973" name="Text Box 149"/>
          <p:cNvSpPr txBox="1">
            <a:spLocks noChangeArrowheads="1"/>
          </p:cNvSpPr>
          <p:nvPr/>
        </p:nvSpPr>
        <p:spPr bwMode="auto">
          <a:xfrm>
            <a:off x="6930456" y="5745164"/>
            <a:ext cx="3073867" cy="461665"/>
          </a:xfrm>
          <a:prstGeom prst="rect">
            <a:avLst/>
          </a:prstGeom>
          <a:noFill/>
          <a:ln w="9525">
            <a:noFill/>
            <a:miter lim="800000"/>
            <a:headEnd/>
            <a:tailEnd/>
          </a:ln>
          <a:effectLst/>
        </p:spPr>
        <p:txBody>
          <a:bodyPr wrap="square">
            <a:spAutoFit/>
          </a:bodyPr>
          <a:lstStyle/>
          <a:p>
            <a:r>
              <a:rPr lang="en-US" sz="2400" dirty="0"/>
              <a:t>with prob. ½ yields 0</a:t>
            </a:r>
            <a:endParaRPr lang="en-US" dirty="0"/>
          </a:p>
        </p:txBody>
      </p:sp>
      <p:sp>
        <p:nvSpPr>
          <p:cNvPr id="461975" name="Line 151"/>
          <p:cNvSpPr>
            <a:spLocks noChangeShapeType="1"/>
          </p:cNvSpPr>
          <p:nvPr/>
        </p:nvSpPr>
        <p:spPr bwMode="auto">
          <a:xfrm flipH="1">
            <a:off x="4807969" y="6238875"/>
            <a:ext cx="792162" cy="0"/>
          </a:xfrm>
          <a:prstGeom prst="line">
            <a:avLst/>
          </a:prstGeom>
          <a:noFill/>
          <a:ln w="28575">
            <a:solidFill>
              <a:schemeClr val="tx1"/>
            </a:solidFill>
            <a:round/>
            <a:headEnd/>
            <a:tailEnd/>
          </a:ln>
          <a:effectLst/>
        </p:spPr>
        <p:txBody>
          <a:bodyPr anchor="ctr" anchorCtr="1"/>
          <a:lstStyle/>
          <a:p>
            <a:endParaRPr lang="en-US"/>
          </a:p>
        </p:txBody>
      </p:sp>
      <p:sp>
        <p:nvSpPr>
          <p:cNvPr id="461976" name="Line 152"/>
          <p:cNvSpPr>
            <a:spLocks noChangeShapeType="1"/>
          </p:cNvSpPr>
          <p:nvPr/>
        </p:nvSpPr>
        <p:spPr bwMode="auto">
          <a:xfrm flipH="1">
            <a:off x="6247832" y="6237288"/>
            <a:ext cx="574675" cy="0"/>
          </a:xfrm>
          <a:prstGeom prst="line">
            <a:avLst/>
          </a:prstGeom>
          <a:noFill/>
          <a:ln w="28575">
            <a:solidFill>
              <a:schemeClr val="tx1"/>
            </a:solidFill>
            <a:round/>
            <a:headEnd/>
            <a:tailEnd/>
          </a:ln>
          <a:effectLst/>
        </p:spPr>
        <p:txBody>
          <a:bodyPr anchor="ctr" anchorCtr="1"/>
          <a:lstStyle/>
          <a:p>
            <a:endParaRPr lang="en-US"/>
          </a:p>
        </p:txBody>
      </p:sp>
      <p:sp>
        <p:nvSpPr>
          <p:cNvPr id="461977" name="Text Box 153"/>
          <p:cNvSpPr txBox="1">
            <a:spLocks noChangeArrowheads="1"/>
          </p:cNvSpPr>
          <p:nvPr/>
        </p:nvSpPr>
        <p:spPr bwMode="auto">
          <a:xfrm>
            <a:off x="6930456" y="6246813"/>
            <a:ext cx="3073810" cy="457200"/>
          </a:xfrm>
          <a:prstGeom prst="rect">
            <a:avLst/>
          </a:prstGeom>
          <a:noFill/>
          <a:ln w="9525">
            <a:noFill/>
            <a:miter lim="800000"/>
            <a:headEnd/>
            <a:tailEnd/>
          </a:ln>
          <a:effectLst/>
        </p:spPr>
        <p:txBody>
          <a:bodyPr wrap="square">
            <a:spAutoFit/>
          </a:bodyPr>
          <a:lstStyle/>
          <a:p>
            <a:r>
              <a:rPr lang="en-US" sz="2400" dirty="0"/>
              <a:t>with prob. ½ yields 1</a:t>
            </a:r>
            <a:endParaRPr lang="en-US" dirty="0"/>
          </a:p>
        </p:txBody>
      </p:sp>
      <p:grpSp>
        <p:nvGrpSpPr>
          <p:cNvPr id="23" name="Group 248"/>
          <p:cNvGrpSpPr>
            <a:grpSpLocks/>
          </p:cNvGrpSpPr>
          <p:nvPr/>
        </p:nvGrpSpPr>
        <p:grpSpPr bwMode="auto">
          <a:xfrm>
            <a:off x="6311900" y="2997200"/>
            <a:ext cx="2592388" cy="2592388"/>
            <a:chOff x="3833" y="1480"/>
            <a:chExt cx="1814" cy="1814"/>
          </a:xfrm>
        </p:grpSpPr>
        <p:sp>
          <p:nvSpPr>
            <p:cNvPr id="462073" name="Oval 249"/>
            <p:cNvSpPr>
              <a:spLocks noChangeArrowheads="1"/>
            </p:cNvSpPr>
            <p:nvPr/>
          </p:nvSpPr>
          <p:spPr bwMode="auto">
            <a:xfrm>
              <a:off x="3833" y="1480"/>
              <a:ext cx="1814" cy="1814"/>
            </a:xfrm>
            <a:prstGeom prst="ellipse">
              <a:avLst/>
            </a:prstGeom>
            <a:solidFill>
              <a:srgbClr val="B2B2B2">
                <a:alpha val="70000"/>
              </a:srgbClr>
            </a:solidFill>
            <a:ln w="44450" algn="ctr">
              <a:solidFill>
                <a:schemeClr val="tx1"/>
              </a:solidFill>
              <a:round/>
              <a:headEnd/>
              <a:tailEnd/>
            </a:ln>
            <a:effectLst/>
          </p:spPr>
          <p:txBody>
            <a:bodyPr wrap="none" anchor="ctr"/>
            <a:lstStyle/>
            <a:p>
              <a:endParaRPr lang="en-US"/>
            </a:p>
          </p:txBody>
        </p:sp>
        <p:sp useBgFill="1">
          <p:nvSpPr>
            <p:cNvPr id="462074" name="Line 250"/>
            <p:cNvSpPr>
              <a:spLocks noChangeShapeType="1"/>
            </p:cNvSpPr>
            <p:nvPr/>
          </p:nvSpPr>
          <p:spPr bwMode="auto">
            <a:xfrm>
              <a:off x="4105" y="1752"/>
              <a:ext cx="0" cy="1270"/>
            </a:xfrm>
            <a:prstGeom prst="line">
              <a:avLst/>
            </a:prstGeom>
            <a:ln w="44450">
              <a:solidFill>
                <a:schemeClr val="tx1"/>
              </a:solidFill>
              <a:round/>
              <a:headEnd/>
              <a:tailEnd/>
            </a:ln>
            <a:effectLst/>
          </p:spPr>
          <p:txBody>
            <a:bodyPr/>
            <a:lstStyle/>
            <a:p>
              <a:endParaRPr lang="en-US"/>
            </a:p>
          </p:txBody>
        </p:sp>
        <p:sp useBgFill="1">
          <p:nvSpPr>
            <p:cNvPr id="462075" name="Line 251"/>
            <p:cNvSpPr>
              <a:spLocks noChangeShapeType="1"/>
            </p:cNvSpPr>
            <p:nvPr/>
          </p:nvSpPr>
          <p:spPr bwMode="auto">
            <a:xfrm>
              <a:off x="4286" y="1616"/>
              <a:ext cx="0" cy="1542"/>
            </a:xfrm>
            <a:prstGeom prst="line">
              <a:avLst/>
            </a:prstGeom>
            <a:ln w="44450">
              <a:solidFill>
                <a:schemeClr val="tx1"/>
              </a:solidFill>
              <a:round/>
              <a:headEnd/>
              <a:tailEnd/>
            </a:ln>
            <a:effectLst/>
          </p:spPr>
          <p:txBody>
            <a:bodyPr/>
            <a:lstStyle/>
            <a:p>
              <a:endParaRPr lang="en-US"/>
            </a:p>
          </p:txBody>
        </p:sp>
        <p:sp useBgFill="1">
          <p:nvSpPr>
            <p:cNvPr id="462076" name="Line 252"/>
            <p:cNvSpPr>
              <a:spLocks noChangeShapeType="1"/>
            </p:cNvSpPr>
            <p:nvPr/>
          </p:nvSpPr>
          <p:spPr bwMode="auto">
            <a:xfrm>
              <a:off x="4468" y="1525"/>
              <a:ext cx="0" cy="1724"/>
            </a:xfrm>
            <a:prstGeom prst="line">
              <a:avLst/>
            </a:prstGeom>
            <a:ln w="44450">
              <a:solidFill>
                <a:schemeClr val="tx1"/>
              </a:solidFill>
              <a:round/>
              <a:headEnd/>
              <a:tailEnd/>
            </a:ln>
            <a:effectLst/>
          </p:spPr>
          <p:txBody>
            <a:bodyPr/>
            <a:lstStyle/>
            <a:p>
              <a:endParaRPr lang="en-US"/>
            </a:p>
          </p:txBody>
        </p:sp>
        <p:sp useBgFill="1">
          <p:nvSpPr>
            <p:cNvPr id="462077" name="Line 253"/>
            <p:cNvSpPr>
              <a:spLocks noChangeShapeType="1"/>
            </p:cNvSpPr>
            <p:nvPr/>
          </p:nvSpPr>
          <p:spPr bwMode="auto">
            <a:xfrm>
              <a:off x="4649" y="1480"/>
              <a:ext cx="0" cy="1814"/>
            </a:xfrm>
            <a:prstGeom prst="line">
              <a:avLst/>
            </a:prstGeom>
            <a:ln w="44450">
              <a:solidFill>
                <a:schemeClr val="tx1"/>
              </a:solidFill>
              <a:round/>
              <a:headEnd/>
              <a:tailEnd/>
            </a:ln>
            <a:effectLst/>
          </p:spPr>
          <p:txBody>
            <a:bodyPr/>
            <a:lstStyle/>
            <a:p>
              <a:endParaRPr lang="en-US"/>
            </a:p>
          </p:txBody>
        </p:sp>
        <p:sp useBgFill="1">
          <p:nvSpPr>
            <p:cNvPr id="462078" name="Line 254"/>
            <p:cNvSpPr>
              <a:spLocks noChangeShapeType="1"/>
            </p:cNvSpPr>
            <p:nvPr/>
          </p:nvSpPr>
          <p:spPr bwMode="auto">
            <a:xfrm>
              <a:off x="4830" y="1480"/>
              <a:ext cx="0" cy="1814"/>
            </a:xfrm>
            <a:prstGeom prst="line">
              <a:avLst/>
            </a:prstGeom>
            <a:ln w="44450">
              <a:solidFill>
                <a:schemeClr val="tx1"/>
              </a:solidFill>
              <a:round/>
              <a:headEnd/>
              <a:tailEnd/>
            </a:ln>
            <a:effectLst/>
          </p:spPr>
          <p:txBody>
            <a:bodyPr/>
            <a:lstStyle/>
            <a:p>
              <a:endParaRPr lang="en-US"/>
            </a:p>
          </p:txBody>
        </p:sp>
        <p:sp useBgFill="1">
          <p:nvSpPr>
            <p:cNvPr id="462079" name="Line 255"/>
            <p:cNvSpPr>
              <a:spLocks noChangeShapeType="1"/>
            </p:cNvSpPr>
            <p:nvPr/>
          </p:nvSpPr>
          <p:spPr bwMode="auto">
            <a:xfrm>
              <a:off x="5012" y="1525"/>
              <a:ext cx="0" cy="1724"/>
            </a:xfrm>
            <a:prstGeom prst="line">
              <a:avLst/>
            </a:prstGeom>
            <a:ln w="44450">
              <a:solidFill>
                <a:schemeClr val="tx1"/>
              </a:solidFill>
              <a:round/>
              <a:headEnd/>
              <a:tailEnd/>
            </a:ln>
            <a:effectLst/>
          </p:spPr>
          <p:txBody>
            <a:bodyPr/>
            <a:lstStyle/>
            <a:p>
              <a:endParaRPr lang="en-US"/>
            </a:p>
          </p:txBody>
        </p:sp>
        <p:sp useBgFill="1">
          <p:nvSpPr>
            <p:cNvPr id="462080" name="Line 256"/>
            <p:cNvSpPr>
              <a:spLocks noChangeShapeType="1"/>
            </p:cNvSpPr>
            <p:nvPr/>
          </p:nvSpPr>
          <p:spPr bwMode="auto">
            <a:xfrm>
              <a:off x="5192" y="1603"/>
              <a:ext cx="1" cy="1555"/>
            </a:xfrm>
            <a:prstGeom prst="line">
              <a:avLst/>
            </a:prstGeom>
            <a:ln w="44450">
              <a:solidFill>
                <a:schemeClr val="tx1"/>
              </a:solidFill>
              <a:round/>
              <a:headEnd/>
              <a:tailEnd/>
            </a:ln>
            <a:effectLst/>
          </p:spPr>
          <p:txBody>
            <a:bodyPr/>
            <a:lstStyle/>
            <a:p>
              <a:endParaRPr lang="en-US"/>
            </a:p>
          </p:txBody>
        </p:sp>
        <p:sp useBgFill="1">
          <p:nvSpPr>
            <p:cNvPr id="462081" name="Line 257"/>
            <p:cNvSpPr>
              <a:spLocks noChangeShapeType="1"/>
            </p:cNvSpPr>
            <p:nvPr/>
          </p:nvSpPr>
          <p:spPr bwMode="auto">
            <a:xfrm>
              <a:off x="5375" y="1752"/>
              <a:ext cx="0" cy="1270"/>
            </a:xfrm>
            <a:prstGeom prst="line">
              <a:avLst/>
            </a:prstGeom>
            <a:ln w="44450">
              <a:solidFill>
                <a:schemeClr val="tx1"/>
              </a:solidFill>
              <a:round/>
              <a:headEnd/>
              <a:tailEnd/>
            </a:ln>
            <a:effectLst/>
          </p:spPr>
          <p:txBody>
            <a:bodyPr/>
            <a:lstStyle/>
            <a:p>
              <a:endParaRPr lang="en-US"/>
            </a:p>
          </p:txBody>
        </p:sp>
        <p:sp useBgFill="1">
          <p:nvSpPr>
            <p:cNvPr id="462082" name="Line 258"/>
            <p:cNvSpPr>
              <a:spLocks noChangeShapeType="1"/>
            </p:cNvSpPr>
            <p:nvPr/>
          </p:nvSpPr>
          <p:spPr bwMode="auto">
            <a:xfrm flipH="1">
              <a:off x="5556" y="2000"/>
              <a:ext cx="4" cy="787"/>
            </a:xfrm>
            <a:prstGeom prst="line">
              <a:avLst/>
            </a:prstGeom>
            <a:ln w="44450">
              <a:solidFill>
                <a:schemeClr val="tx1"/>
              </a:solidFill>
              <a:round/>
              <a:headEnd/>
              <a:tailEnd/>
            </a:ln>
            <a:effectLst/>
          </p:spPr>
          <p:txBody>
            <a:bodyPr/>
            <a:lstStyle/>
            <a:p>
              <a:endParaRPr lang="en-US"/>
            </a:p>
          </p:txBody>
        </p:sp>
        <p:sp useBgFill="1">
          <p:nvSpPr>
            <p:cNvPr id="462083" name="Line 259"/>
            <p:cNvSpPr>
              <a:spLocks noChangeShapeType="1"/>
            </p:cNvSpPr>
            <p:nvPr/>
          </p:nvSpPr>
          <p:spPr bwMode="auto">
            <a:xfrm>
              <a:off x="3923" y="1995"/>
              <a:ext cx="0" cy="771"/>
            </a:xfrm>
            <a:prstGeom prst="line">
              <a:avLst/>
            </a:prstGeom>
            <a:ln w="44450">
              <a:solidFill>
                <a:schemeClr val="tx1"/>
              </a:solidFill>
              <a:round/>
              <a:headEnd/>
              <a:tailEnd/>
            </a:ln>
            <a:effectLst/>
          </p:spPr>
          <p:txBody>
            <a:bodyPr/>
            <a:lstStyle/>
            <a:p>
              <a:endParaRPr lang="en-US"/>
            </a:p>
          </p:txBody>
        </p:sp>
      </p:grpSp>
      <p:sp>
        <p:nvSpPr>
          <p:cNvPr id="462084" name="Text Box 260"/>
          <p:cNvSpPr txBox="1">
            <a:spLocks noChangeArrowheads="1"/>
          </p:cNvSpPr>
          <p:nvPr/>
        </p:nvSpPr>
        <p:spPr bwMode="auto">
          <a:xfrm>
            <a:off x="3871344" y="5300663"/>
            <a:ext cx="2460626" cy="457200"/>
          </a:xfrm>
          <a:prstGeom prst="rect">
            <a:avLst/>
          </a:prstGeom>
          <a:noFill/>
          <a:ln w="9525">
            <a:noFill/>
            <a:miter lim="800000"/>
            <a:headEnd/>
            <a:tailEnd/>
          </a:ln>
          <a:effectLst/>
        </p:spPr>
        <p:txBody>
          <a:bodyPr wrap="square">
            <a:spAutoFit/>
          </a:bodyPr>
          <a:lstStyle/>
          <a:p>
            <a:pPr eaLnBrk="0" hangingPunct="0">
              <a:spcBef>
                <a:spcPct val="50000"/>
              </a:spcBef>
            </a:pPr>
            <a:r>
              <a:rPr lang="en-US" sz="2400" dirty="0">
                <a:cs typeface="Arial" charset="0"/>
              </a:rPr>
              <a:t>Measurement:</a:t>
            </a:r>
            <a:endParaRPr lang="de-CH" sz="2400" dirty="0">
              <a:cs typeface="Arial" charset="0"/>
            </a:endParaRPr>
          </a:p>
        </p:txBody>
      </p:sp>
      <p:sp>
        <p:nvSpPr>
          <p:cNvPr id="129" name="Text Box 103"/>
          <p:cNvSpPr txBox="1">
            <a:spLocks noChangeArrowheads="1"/>
          </p:cNvSpPr>
          <p:nvPr/>
        </p:nvSpPr>
        <p:spPr bwMode="auto">
          <a:xfrm>
            <a:off x="6176487" y="6400801"/>
            <a:ext cx="627457" cy="461665"/>
          </a:xfrm>
          <a:prstGeom prst="rect">
            <a:avLst/>
          </a:prstGeom>
          <a:noFill/>
          <a:ln w="9525">
            <a:noFill/>
            <a:miter lim="800000"/>
            <a:headEnd/>
            <a:tailEnd/>
          </a:ln>
          <a:effectLst/>
        </p:spPr>
        <p:txBody>
          <a:bodyPr wrap="square">
            <a:spAutoFit/>
          </a:bodyPr>
          <a:lstStyle/>
          <a:p>
            <a:pPr eaLnBrk="0" hangingPunct="0">
              <a:spcBef>
                <a:spcPct val="50000"/>
              </a:spcBef>
            </a:pPr>
            <a:r>
              <a:rPr lang="en-US" sz="2400" dirty="0">
                <a:cs typeface="Arial" charset="0"/>
              </a:rPr>
              <a:t>0/1</a:t>
            </a:r>
            <a:endParaRPr lang="de-CH" sz="2400" dirty="0">
              <a:cs typeface="Arial" charset="0"/>
            </a:endParaRPr>
          </a:p>
        </p:txBody>
      </p:sp>
      <p:grpSp>
        <p:nvGrpSpPr>
          <p:cNvPr id="147" name="Group 146"/>
          <p:cNvGrpSpPr/>
          <p:nvPr/>
        </p:nvGrpSpPr>
        <p:grpSpPr>
          <a:xfrm>
            <a:off x="6816080" y="1700808"/>
            <a:ext cx="457692" cy="460694"/>
            <a:chOff x="4427984" y="692696"/>
            <a:chExt cx="457692" cy="460694"/>
          </a:xfrm>
        </p:grpSpPr>
        <p:sp>
          <p:nvSpPr>
            <p:cNvPr id="142" name="Oval 2"/>
            <p:cNvSpPr>
              <a:spLocks noChangeArrowheads="1"/>
            </p:cNvSpPr>
            <p:nvPr/>
          </p:nvSpPr>
          <p:spPr bwMode="auto">
            <a:xfrm>
              <a:off x="4427984" y="692696"/>
              <a:ext cx="457692" cy="460694"/>
            </a:xfrm>
            <a:prstGeom prst="ellipse">
              <a:avLst/>
            </a:prstGeom>
            <a:solidFill>
              <a:srgbClr val="FF00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145" name="Line 5"/>
            <p:cNvSpPr>
              <a:spLocks noChangeShapeType="1"/>
            </p:cNvSpPr>
            <p:nvPr/>
          </p:nvSpPr>
          <p:spPr bwMode="auto">
            <a:xfrm rot="2700000">
              <a:off x="4470434" y="919757"/>
              <a:ext cx="360040" cy="729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sp>
          <p:nvSpPr>
            <p:cNvPr id="146" name="Line 5"/>
            <p:cNvSpPr>
              <a:spLocks noChangeShapeType="1"/>
            </p:cNvSpPr>
            <p:nvPr/>
          </p:nvSpPr>
          <p:spPr bwMode="auto">
            <a:xfrm rot="8100000">
              <a:off x="4470435" y="919756"/>
              <a:ext cx="360040" cy="729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nvGrpSpPr>
          <p:cNvPr id="148" name="Group 28"/>
          <p:cNvGrpSpPr/>
          <p:nvPr/>
        </p:nvGrpSpPr>
        <p:grpSpPr>
          <a:xfrm>
            <a:off x="7680176" y="1700808"/>
            <a:ext cx="457692" cy="460694"/>
            <a:chOff x="4214810" y="2000240"/>
            <a:chExt cx="457692" cy="460694"/>
          </a:xfrm>
        </p:grpSpPr>
        <p:sp>
          <p:nvSpPr>
            <p:cNvPr id="149" name="Oval 2"/>
            <p:cNvSpPr>
              <a:spLocks noChangeArrowheads="1"/>
            </p:cNvSpPr>
            <p:nvPr/>
          </p:nvSpPr>
          <p:spPr bwMode="auto">
            <a:xfrm>
              <a:off x="4214810" y="2000240"/>
              <a:ext cx="457692" cy="460694"/>
            </a:xfrm>
            <a:prstGeom prst="ellipse">
              <a:avLst/>
            </a:prstGeom>
            <a:solidFill>
              <a:srgbClr val="FF00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150" name="Line 5"/>
            <p:cNvSpPr>
              <a:spLocks noChangeShapeType="1"/>
            </p:cNvSpPr>
            <p:nvPr/>
          </p:nvSpPr>
          <p:spPr bwMode="auto">
            <a:xfrm rot="2700000">
              <a:off x="4444161" y="2046918"/>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nvGrpSpPr>
          <p:cNvPr id="151" name="Group 28"/>
          <p:cNvGrpSpPr/>
          <p:nvPr/>
        </p:nvGrpSpPr>
        <p:grpSpPr>
          <a:xfrm>
            <a:off x="9120336" y="1744170"/>
            <a:ext cx="457692" cy="460694"/>
            <a:chOff x="4214810" y="2000240"/>
            <a:chExt cx="457692" cy="460694"/>
          </a:xfrm>
        </p:grpSpPr>
        <p:sp>
          <p:nvSpPr>
            <p:cNvPr id="152" name="Oval 2"/>
            <p:cNvSpPr>
              <a:spLocks noChangeArrowheads="1"/>
            </p:cNvSpPr>
            <p:nvPr/>
          </p:nvSpPr>
          <p:spPr bwMode="auto">
            <a:xfrm>
              <a:off x="4214810" y="2000240"/>
              <a:ext cx="457692" cy="460694"/>
            </a:xfrm>
            <a:prstGeom prst="ellipse">
              <a:avLst/>
            </a:prstGeom>
            <a:solidFill>
              <a:srgbClr val="FF00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153" name="Line 5"/>
            <p:cNvSpPr>
              <a:spLocks noChangeShapeType="1"/>
            </p:cNvSpPr>
            <p:nvPr/>
          </p:nvSpPr>
          <p:spPr bwMode="auto">
            <a:xfrm rot="8100000">
              <a:off x="4444161" y="2046918"/>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nvGrpSpPr>
          <p:cNvPr id="154" name="Group 28"/>
          <p:cNvGrpSpPr/>
          <p:nvPr/>
        </p:nvGrpSpPr>
        <p:grpSpPr>
          <a:xfrm>
            <a:off x="4223792" y="6021288"/>
            <a:ext cx="457692" cy="460694"/>
            <a:chOff x="4214810" y="2000240"/>
            <a:chExt cx="457692" cy="460694"/>
          </a:xfrm>
        </p:grpSpPr>
        <p:sp>
          <p:nvSpPr>
            <p:cNvPr id="155" name="Oval 2"/>
            <p:cNvSpPr>
              <a:spLocks noChangeArrowheads="1"/>
            </p:cNvSpPr>
            <p:nvPr/>
          </p:nvSpPr>
          <p:spPr bwMode="auto">
            <a:xfrm>
              <a:off x="4214810" y="2000240"/>
              <a:ext cx="457692" cy="460694"/>
            </a:xfrm>
            <a:prstGeom prst="ellipse">
              <a:avLst/>
            </a:prstGeom>
            <a:solidFill>
              <a:srgbClr val="FF00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156" name="Line 5"/>
            <p:cNvSpPr>
              <a:spLocks noChangeShapeType="1"/>
            </p:cNvSpPr>
            <p:nvPr/>
          </p:nvSpPr>
          <p:spPr bwMode="auto">
            <a:xfrm rot="2700000">
              <a:off x="4444161" y="2046918"/>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nvGrpSpPr>
          <p:cNvPr id="162" name="Group 161"/>
          <p:cNvGrpSpPr/>
          <p:nvPr/>
        </p:nvGrpSpPr>
        <p:grpSpPr>
          <a:xfrm>
            <a:off x="5591944" y="5853386"/>
            <a:ext cx="647700" cy="815975"/>
            <a:chOff x="4826635" y="5912803"/>
            <a:chExt cx="647700" cy="815975"/>
          </a:xfrm>
        </p:grpSpPr>
        <p:grpSp>
          <p:nvGrpSpPr>
            <p:cNvPr id="163" name="Group 126"/>
            <p:cNvGrpSpPr/>
            <p:nvPr/>
          </p:nvGrpSpPr>
          <p:grpSpPr>
            <a:xfrm>
              <a:off x="4826635" y="5912803"/>
              <a:ext cx="647700" cy="815975"/>
              <a:chOff x="4826635" y="5912803"/>
              <a:chExt cx="647700" cy="815975"/>
            </a:xfrm>
          </p:grpSpPr>
          <p:sp>
            <p:nvSpPr>
              <p:cNvPr id="169" name="Oval 114"/>
              <p:cNvSpPr>
                <a:spLocks noChangeArrowheads="1"/>
              </p:cNvSpPr>
              <p:nvPr/>
            </p:nvSpPr>
            <p:spPr bwMode="auto">
              <a:xfrm>
                <a:off x="4931410" y="6076316"/>
                <a:ext cx="433388" cy="442913"/>
              </a:xfrm>
              <a:prstGeom prst="ellipse">
                <a:avLst/>
              </a:prstGeom>
              <a:noFill/>
              <a:ln w="38100" algn="ctr">
                <a:solidFill>
                  <a:schemeClr val="tx1"/>
                </a:solidFill>
                <a:round/>
                <a:headEnd/>
                <a:tailEnd/>
              </a:ln>
              <a:effectLst/>
            </p:spPr>
            <p:txBody>
              <a:bodyPr wrap="none" anchor="ctr"/>
              <a:lstStyle/>
              <a:p>
                <a:pPr algn="ctr" eaLnBrk="0" hangingPunct="0"/>
                <a:endParaRPr lang="en-US" sz="2400" b="1">
                  <a:cs typeface="Arial" charset="0"/>
                </a:endParaRPr>
              </a:p>
            </p:txBody>
          </p:sp>
          <p:sp useBgFill="1">
            <p:nvSpPr>
              <p:cNvPr id="170" name="Rectangle 115"/>
              <p:cNvSpPr>
                <a:spLocks noChangeArrowheads="1"/>
              </p:cNvSpPr>
              <p:nvPr/>
            </p:nvSpPr>
            <p:spPr bwMode="auto">
              <a:xfrm>
                <a:off x="4904423" y="6252528"/>
                <a:ext cx="488950" cy="234950"/>
              </a:xfrm>
              <a:prstGeom prst="rect">
                <a:avLst/>
              </a:prstGeom>
              <a:ln w="9525" algn="ctr">
                <a:noFill/>
                <a:miter lim="800000"/>
                <a:headEnd/>
                <a:tailEnd/>
              </a:ln>
              <a:effectLst/>
            </p:spPr>
            <p:txBody>
              <a:bodyPr wrap="none" anchor="ctr"/>
              <a:lstStyle/>
              <a:p>
                <a:pPr algn="ctr" eaLnBrk="0" hangingPunct="0"/>
                <a:endParaRPr lang="en-US" sz="4000" b="1">
                  <a:cs typeface="Arial" charset="0"/>
                </a:endParaRPr>
              </a:p>
            </p:txBody>
          </p:sp>
          <p:sp>
            <p:nvSpPr>
              <p:cNvPr id="171" name="Line 116"/>
              <p:cNvSpPr>
                <a:spLocks noChangeShapeType="1"/>
              </p:cNvSpPr>
              <p:nvPr/>
            </p:nvSpPr>
            <p:spPr bwMode="auto">
              <a:xfrm flipV="1">
                <a:off x="5113973" y="5933441"/>
                <a:ext cx="215900" cy="288925"/>
              </a:xfrm>
              <a:prstGeom prst="line">
                <a:avLst/>
              </a:prstGeom>
              <a:noFill/>
              <a:ln w="38100">
                <a:solidFill>
                  <a:schemeClr val="tx1"/>
                </a:solidFill>
                <a:round/>
                <a:headEnd/>
                <a:tailEnd type="triangle" w="med" len="med"/>
              </a:ln>
              <a:effectLst/>
            </p:spPr>
            <p:txBody>
              <a:bodyPr anchor="ctr" anchorCtr="1"/>
              <a:lstStyle/>
              <a:p>
                <a:endParaRPr lang="en-US"/>
              </a:p>
            </p:txBody>
          </p:sp>
          <p:sp>
            <p:nvSpPr>
              <p:cNvPr id="172" name="Rectangle 117"/>
              <p:cNvSpPr>
                <a:spLocks noChangeArrowheads="1"/>
              </p:cNvSpPr>
              <p:nvPr/>
            </p:nvSpPr>
            <p:spPr bwMode="auto">
              <a:xfrm>
                <a:off x="4826635" y="5912803"/>
                <a:ext cx="647700" cy="815975"/>
              </a:xfrm>
              <a:prstGeom prst="rect">
                <a:avLst/>
              </a:prstGeom>
              <a:noFill/>
              <a:ln w="28575" algn="ctr">
                <a:solidFill>
                  <a:schemeClr val="tx1"/>
                </a:solidFill>
                <a:miter lim="800000"/>
                <a:headEnd/>
                <a:tailEnd/>
              </a:ln>
              <a:effectLst/>
            </p:spPr>
            <p:txBody>
              <a:bodyPr wrap="none" anchor="ctr"/>
              <a:lstStyle/>
              <a:p>
                <a:pPr algn="ctr"/>
                <a:endParaRPr lang="en-US"/>
              </a:p>
            </p:txBody>
          </p:sp>
        </p:grpSp>
        <p:grpSp>
          <p:nvGrpSpPr>
            <p:cNvPr id="164" name="Group 90"/>
            <p:cNvGrpSpPr/>
            <p:nvPr/>
          </p:nvGrpSpPr>
          <p:grpSpPr>
            <a:xfrm>
              <a:off x="4932040" y="6237312"/>
              <a:ext cx="457692" cy="460694"/>
              <a:chOff x="6948264" y="2780928"/>
              <a:chExt cx="457692" cy="460694"/>
            </a:xfrm>
          </p:grpSpPr>
          <p:sp>
            <p:nvSpPr>
              <p:cNvPr id="165" name="Oval 2"/>
              <p:cNvSpPr>
                <a:spLocks noChangeArrowheads="1"/>
              </p:cNvSpPr>
              <p:nvPr/>
            </p:nvSpPr>
            <p:spPr bwMode="auto">
              <a:xfrm>
                <a:off x="6948264" y="2780928"/>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grpSp>
            <p:nvGrpSpPr>
              <p:cNvPr id="166" name="Group 63"/>
              <p:cNvGrpSpPr/>
              <p:nvPr/>
            </p:nvGrpSpPr>
            <p:grpSpPr>
              <a:xfrm>
                <a:off x="6991697" y="2814836"/>
                <a:ext cx="360040" cy="367338"/>
                <a:chOff x="-986264" y="2827606"/>
                <a:chExt cx="360040" cy="367338"/>
              </a:xfrm>
            </p:grpSpPr>
            <p:sp>
              <p:nvSpPr>
                <p:cNvPr id="167" name="Line 5"/>
                <p:cNvSpPr>
                  <a:spLocks noChangeShapeType="1"/>
                </p:cNvSpPr>
                <p:nvPr/>
              </p:nvSpPr>
              <p:spPr bwMode="auto">
                <a:xfrm rot="10800000">
                  <a:off x="-815273" y="2827606"/>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sp>
              <p:nvSpPr>
                <p:cNvPr id="168" name="Line 5"/>
                <p:cNvSpPr>
                  <a:spLocks noChangeShapeType="1"/>
                </p:cNvSpPr>
                <p:nvPr/>
              </p:nvSpPr>
              <p:spPr bwMode="auto">
                <a:xfrm rot="10800000">
                  <a:off x="-986264" y="3003776"/>
                  <a:ext cx="360040" cy="729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grpSp>
      <p:grpSp>
        <p:nvGrpSpPr>
          <p:cNvPr id="173" name="Group 172"/>
          <p:cNvGrpSpPr/>
          <p:nvPr/>
        </p:nvGrpSpPr>
        <p:grpSpPr>
          <a:xfrm>
            <a:off x="9912424" y="5733256"/>
            <a:ext cx="457692" cy="460694"/>
            <a:chOff x="7597837" y="2707419"/>
            <a:chExt cx="457692" cy="460694"/>
          </a:xfrm>
        </p:grpSpPr>
        <p:sp>
          <p:nvSpPr>
            <p:cNvPr id="174" name="Oval 2"/>
            <p:cNvSpPr>
              <a:spLocks noChangeArrowheads="1"/>
            </p:cNvSpPr>
            <p:nvPr/>
          </p:nvSpPr>
          <p:spPr bwMode="auto">
            <a:xfrm>
              <a:off x="7597837" y="2707419"/>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175" name="Line 5"/>
            <p:cNvSpPr>
              <a:spLocks noChangeShapeType="1"/>
            </p:cNvSpPr>
            <p:nvPr/>
          </p:nvSpPr>
          <p:spPr bwMode="auto">
            <a:xfrm rot="5400000">
              <a:off x="7827188" y="2754097"/>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nvGrpSpPr>
          <p:cNvPr id="182" name="Group 28"/>
          <p:cNvGrpSpPr/>
          <p:nvPr/>
        </p:nvGrpSpPr>
        <p:grpSpPr>
          <a:xfrm>
            <a:off x="9912424" y="6237312"/>
            <a:ext cx="457692" cy="460694"/>
            <a:chOff x="4214810" y="2000240"/>
            <a:chExt cx="457692" cy="460694"/>
          </a:xfrm>
        </p:grpSpPr>
        <p:sp>
          <p:nvSpPr>
            <p:cNvPr id="183" name="Oval 2"/>
            <p:cNvSpPr>
              <a:spLocks noChangeArrowheads="1"/>
            </p:cNvSpPr>
            <p:nvPr/>
          </p:nvSpPr>
          <p:spPr bwMode="auto">
            <a:xfrm>
              <a:off x="4214810" y="2000240"/>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184" name="Line 5"/>
            <p:cNvSpPr>
              <a:spLocks noChangeShapeType="1"/>
            </p:cNvSpPr>
            <p:nvPr/>
          </p:nvSpPr>
          <p:spPr bwMode="auto">
            <a:xfrm rot="10800000">
              <a:off x="4444161" y="2046918"/>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pic>
        <p:nvPicPr>
          <p:cNvPr id="189" name="Picture 188" descr="TP_tmp.emf"/>
          <p:cNvPicPr>
            <a:picLocks noChangeAspect="1"/>
          </p:cNvPicPr>
          <p:nvPr>
            <p:custDataLst>
              <p:tags r:id="rId3"/>
            </p:custDataLst>
          </p:nvPr>
        </p:nvPicPr>
        <p:blipFill>
          <a:blip r:embed="rId14" cstate="print">
            <a:clrChange>
              <a:clrFrom>
                <a:srgbClr val="FFFFFF"/>
              </a:clrFrom>
              <a:clrTo>
                <a:srgbClr val="FFFFFF">
                  <a:alpha val="0"/>
                </a:srgbClr>
              </a:clrTo>
            </a:clrChange>
          </a:blip>
          <a:stretch>
            <a:fillRect/>
          </a:stretch>
        </p:blipFill>
        <p:spPr bwMode="auto">
          <a:xfrm>
            <a:off x="8256240" y="1772817"/>
            <a:ext cx="579184" cy="374525"/>
          </a:xfrm>
          <a:prstGeom prst="rect">
            <a:avLst/>
          </a:prstGeom>
          <a:noFill/>
          <a:ln/>
          <a:effectLst/>
        </p:spPr>
      </p:pic>
      <p:pic>
        <p:nvPicPr>
          <p:cNvPr id="190" name="Picture 189" descr="TP_tmp.emf"/>
          <p:cNvPicPr>
            <a:picLocks noChangeAspect="1"/>
          </p:cNvPicPr>
          <p:nvPr>
            <p:custDataLst>
              <p:tags r:id="rId4"/>
            </p:custDataLst>
          </p:nvPr>
        </p:nvPicPr>
        <p:blipFill>
          <a:blip r:embed="rId15" cstate="print">
            <a:clrChange>
              <a:clrFrom>
                <a:srgbClr val="FFFFFF"/>
              </a:clrFrom>
              <a:clrTo>
                <a:srgbClr val="FFFFFF">
                  <a:alpha val="0"/>
                </a:srgbClr>
              </a:clrTo>
            </a:clrChange>
          </a:blip>
          <a:stretch>
            <a:fillRect/>
          </a:stretch>
        </p:blipFill>
        <p:spPr bwMode="auto">
          <a:xfrm>
            <a:off x="9696400" y="1772816"/>
            <a:ext cx="578502" cy="374084"/>
          </a:xfrm>
          <a:prstGeom prst="rect">
            <a:avLst/>
          </a:prstGeom>
          <a:noFill/>
          <a:ln/>
          <a:effectLst/>
        </p:spPr>
      </p:pic>
      <p:pic>
        <p:nvPicPr>
          <p:cNvPr id="193" name="Picture 192" descr="TP_tmp.emf"/>
          <p:cNvPicPr>
            <a:picLocks noChangeAspect="1"/>
          </p:cNvPicPr>
          <p:nvPr>
            <p:custDataLst>
              <p:tags r:id="rId5"/>
            </p:custDataLst>
          </p:nvPr>
        </p:nvPicPr>
        <p:blipFill>
          <a:blip r:embed="rId14" cstate="print">
            <a:clrChange>
              <a:clrFrom>
                <a:srgbClr val="FFFFFF"/>
              </a:clrFrom>
              <a:clrTo>
                <a:srgbClr val="FFFFFF">
                  <a:alpha val="0"/>
                </a:srgbClr>
              </a:clrTo>
            </a:clrChange>
          </a:blip>
          <a:stretch>
            <a:fillRect/>
          </a:stretch>
        </p:blipFill>
        <p:spPr bwMode="auto">
          <a:xfrm>
            <a:off x="7104112" y="2204865"/>
            <a:ext cx="579184" cy="374525"/>
          </a:xfrm>
          <a:prstGeom prst="rect">
            <a:avLst/>
          </a:prstGeom>
          <a:noFill/>
          <a:ln/>
          <a:effectLst/>
        </p:spPr>
      </p:pic>
      <p:pic>
        <p:nvPicPr>
          <p:cNvPr id="194" name="Picture 193" descr="TP_tmp.emf"/>
          <p:cNvPicPr>
            <a:picLocks noChangeAspect="1"/>
          </p:cNvPicPr>
          <p:nvPr>
            <p:custDataLst>
              <p:tags r:id="rId6"/>
            </p:custDataLst>
          </p:nvPr>
        </p:nvPicPr>
        <p:blipFill>
          <a:blip r:embed="rId15" cstate="print">
            <a:clrChange>
              <a:clrFrom>
                <a:srgbClr val="FFFFFF"/>
              </a:clrFrom>
              <a:clrTo>
                <a:srgbClr val="FFFFFF">
                  <a:alpha val="0"/>
                </a:srgbClr>
              </a:clrTo>
            </a:clrChange>
          </a:blip>
          <a:stretch>
            <a:fillRect/>
          </a:stretch>
        </p:blipFill>
        <p:spPr bwMode="auto">
          <a:xfrm>
            <a:off x="7104112" y="4797152"/>
            <a:ext cx="578502" cy="374084"/>
          </a:xfrm>
          <a:prstGeom prst="rect">
            <a:avLst/>
          </a:prstGeom>
          <a:noFill/>
          <a:ln/>
          <a:effectLst/>
        </p:spPr>
      </p:pic>
      <p:grpSp>
        <p:nvGrpSpPr>
          <p:cNvPr id="198" name="Group 90"/>
          <p:cNvGrpSpPr/>
          <p:nvPr/>
        </p:nvGrpSpPr>
        <p:grpSpPr>
          <a:xfrm>
            <a:off x="6816080" y="1124744"/>
            <a:ext cx="457692" cy="460694"/>
            <a:chOff x="6948264" y="2780928"/>
            <a:chExt cx="457692" cy="460694"/>
          </a:xfrm>
        </p:grpSpPr>
        <p:sp>
          <p:nvSpPr>
            <p:cNvPr id="199" name="Oval 2"/>
            <p:cNvSpPr>
              <a:spLocks noChangeArrowheads="1"/>
            </p:cNvSpPr>
            <p:nvPr/>
          </p:nvSpPr>
          <p:spPr bwMode="auto">
            <a:xfrm>
              <a:off x="6948264" y="2780928"/>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grpSp>
          <p:nvGrpSpPr>
            <p:cNvPr id="200" name="Group 63"/>
            <p:cNvGrpSpPr/>
            <p:nvPr/>
          </p:nvGrpSpPr>
          <p:grpSpPr>
            <a:xfrm>
              <a:off x="6991697" y="2814836"/>
              <a:ext cx="360040" cy="367338"/>
              <a:chOff x="-986264" y="2827606"/>
              <a:chExt cx="360040" cy="367338"/>
            </a:xfrm>
          </p:grpSpPr>
          <p:sp>
            <p:nvSpPr>
              <p:cNvPr id="201" name="Line 5"/>
              <p:cNvSpPr>
                <a:spLocks noChangeShapeType="1"/>
              </p:cNvSpPr>
              <p:nvPr/>
            </p:nvSpPr>
            <p:spPr bwMode="auto">
              <a:xfrm rot="10800000">
                <a:off x="-815273" y="2827606"/>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sp>
            <p:nvSpPr>
              <p:cNvPr id="202" name="Line 5"/>
              <p:cNvSpPr>
                <a:spLocks noChangeShapeType="1"/>
              </p:cNvSpPr>
              <p:nvPr/>
            </p:nvSpPr>
            <p:spPr bwMode="auto">
              <a:xfrm rot="10800000">
                <a:off x="-986264" y="3003776"/>
                <a:ext cx="360040" cy="729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pic>
        <p:nvPicPr>
          <p:cNvPr id="206" name="Picture 205" descr="TP_tmp.emf"/>
          <p:cNvPicPr>
            <a:picLocks noChangeAspect="1"/>
          </p:cNvPicPr>
          <p:nvPr>
            <p:custDataLst>
              <p:tags r:id="rId7"/>
            </p:custDataLst>
          </p:nvPr>
        </p:nvPicPr>
        <p:blipFill>
          <a:blip r:embed="rId11" cstate="print">
            <a:clrChange>
              <a:clrFrom>
                <a:srgbClr val="FFFFFF"/>
              </a:clrFrom>
              <a:clrTo>
                <a:srgbClr val="FFFFFF">
                  <a:alpha val="0"/>
                </a:srgbClr>
              </a:clrTo>
            </a:clrChange>
          </a:blip>
          <a:stretch>
            <a:fillRect/>
          </a:stretch>
        </p:blipFill>
        <p:spPr bwMode="auto">
          <a:xfrm>
            <a:off x="8256241" y="1196752"/>
            <a:ext cx="579867" cy="409800"/>
          </a:xfrm>
          <a:prstGeom prst="rect">
            <a:avLst/>
          </a:prstGeom>
          <a:noFill/>
          <a:ln/>
          <a:effectLst/>
        </p:spPr>
      </p:pic>
      <p:pic>
        <p:nvPicPr>
          <p:cNvPr id="207" name="Picture 206" descr="TP_tmp.emf"/>
          <p:cNvPicPr>
            <a:picLocks noChangeAspect="1"/>
          </p:cNvPicPr>
          <p:nvPr>
            <p:custDataLst>
              <p:tags r:id="rId8"/>
            </p:custDataLst>
          </p:nvPr>
        </p:nvPicPr>
        <p:blipFill>
          <a:blip r:embed="rId12" cstate="print">
            <a:clrChange>
              <a:clrFrom>
                <a:srgbClr val="FFFFFF"/>
              </a:clrFrom>
              <a:clrTo>
                <a:srgbClr val="FFFFFF">
                  <a:alpha val="0"/>
                </a:srgbClr>
              </a:clrTo>
            </a:clrChange>
          </a:blip>
          <a:stretch>
            <a:fillRect/>
          </a:stretch>
        </p:blipFill>
        <p:spPr bwMode="auto">
          <a:xfrm>
            <a:off x="9693280" y="1196753"/>
            <a:ext cx="579184" cy="409317"/>
          </a:xfrm>
          <a:prstGeom prst="rect">
            <a:avLst/>
          </a:prstGeom>
          <a:noFill/>
          <a:ln/>
          <a:effectLst/>
        </p:spPr>
      </p:pic>
      <p:grpSp>
        <p:nvGrpSpPr>
          <p:cNvPr id="104" name="Group 28"/>
          <p:cNvGrpSpPr/>
          <p:nvPr/>
        </p:nvGrpSpPr>
        <p:grpSpPr>
          <a:xfrm>
            <a:off x="9192344" y="1124744"/>
            <a:ext cx="457692" cy="460694"/>
            <a:chOff x="4214810" y="2000240"/>
            <a:chExt cx="457692" cy="460694"/>
          </a:xfrm>
        </p:grpSpPr>
        <p:sp>
          <p:nvSpPr>
            <p:cNvPr id="105" name="Oval 2"/>
            <p:cNvSpPr>
              <a:spLocks noChangeArrowheads="1"/>
            </p:cNvSpPr>
            <p:nvPr/>
          </p:nvSpPr>
          <p:spPr bwMode="auto">
            <a:xfrm>
              <a:off x="4214810" y="2000240"/>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106" name="Line 5"/>
            <p:cNvSpPr>
              <a:spLocks noChangeShapeType="1"/>
            </p:cNvSpPr>
            <p:nvPr/>
          </p:nvSpPr>
          <p:spPr bwMode="auto">
            <a:xfrm rot="10800000">
              <a:off x="4444161" y="2046918"/>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nvGrpSpPr>
          <p:cNvPr id="107" name="Group 106"/>
          <p:cNvGrpSpPr/>
          <p:nvPr/>
        </p:nvGrpSpPr>
        <p:grpSpPr>
          <a:xfrm>
            <a:off x="7680176" y="1124744"/>
            <a:ext cx="457692" cy="460694"/>
            <a:chOff x="7597837" y="2707419"/>
            <a:chExt cx="457692" cy="460694"/>
          </a:xfrm>
        </p:grpSpPr>
        <p:sp>
          <p:nvSpPr>
            <p:cNvPr id="108" name="Oval 2"/>
            <p:cNvSpPr>
              <a:spLocks noChangeArrowheads="1"/>
            </p:cNvSpPr>
            <p:nvPr/>
          </p:nvSpPr>
          <p:spPr bwMode="auto">
            <a:xfrm>
              <a:off x="7597837" y="2707419"/>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109" name="Line 5"/>
            <p:cNvSpPr>
              <a:spLocks noChangeShapeType="1"/>
            </p:cNvSpPr>
            <p:nvPr/>
          </p:nvSpPr>
          <p:spPr bwMode="auto">
            <a:xfrm rot="5400000">
              <a:off x="7827188" y="2754097"/>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nvGrpSpPr>
          <p:cNvPr id="3" name="Group 2"/>
          <p:cNvGrpSpPr/>
          <p:nvPr/>
        </p:nvGrpSpPr>
        <p:grpSpPr>
          <a:xfrm>
            <a:off x="2423592" y="5726500"/>
            <a:ext cx="1584176" cy="1014868"/>
            <a:chOff x="899592" y="5726500"/>
            <a:chExt cx="1584176" cy="1014868"/>
          </a:xfrm>
        </p:grpSpPr>
        <p:sp>
          <p:nvSpPr>
            <p:cNvPr id="91" name="Text Box 149"/>
            <p:cNvSpPr txBox="1">
              <a:spLocks noChangeArrowheads="1"/>
            </p:cNvSpPr>
            <p:nvPr/>
          </p:nvSpPr>
          <p:spPr bwMode="auto">
            <a:xfrm>
              <a:off x="2195736" y="6021288"/>
              <a:ext cx="288032" cy="461665"/>
            </a:xfrm>
            <a:prstGeom prst="rect">
              <a:avLst/>
            </a:prstGeom>
            <a:noFill/>
            <a:ln w="9525">
              <a:noFill/>
              <a:miter lim="800000"/>
              <a:headEnd/>
              <a:tailEnd/>
            </a:ln>
            <a:effectLst/>
          </p:spPr>
          <p:txBody>
            <a:bodyPr wrap="square">
              <a:spAutoFit/>
            </a:bodyPr>
            <a:lstStyle/>
            <a:p>
              <a:r>
                <a:rPr lang="en-US" sz="2400" dirty="0"/>
                <a:t>=</a:t>
              </a:r>
              <a:endParaRPr lang="en-US" dirty="0"/>
            </a:p>
          </p:txBody>
        </p:sp>
        <p:pic>
          <p:nvPicPr>
            <p:cNvPr id="5" name="Picture 4" descr="TP_tmp.png"/>
            <p:cNvPicPr>
              <a:picLocks noChangeAspect="1"/>
            </p:cNvPicPr>
            <p:nvPr>
              <p:custDataLst>
                <p:tags r:id="rId9"/>
              </p:custDataLst>
            </p:nvPr>
          </p:nvPicPr>
          <p:blipFill>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962680" y="5827154"/>
              <a:ext cx="1152704" cy="914214"/>
            </a:xfrm>
            <a:prstGeom prst="rect">
              <a:avLst/>
            </a:prstGeom>
            <a:noFill/>
            <a:ln/>
            <a:effectLst/>
            <a:extLst>
              <a:ext uri="{909E8E84-426E-40dd-AFC4-6F175D3DCCD1}">
                <a14:hiddenFill xmlns="" xmlns:a14="http://schemas.microsoft.com/office/drawing/2010/main">
                  <a:solidFill>
                    <a:srgbClr val="FFFFFF">
                      <a:alpha val="0"/>
                    </a:srgbClr>
                  </a:solidFill>
                </a14:hiddenFill>
              </a:ext>
              <a:ext uri="{AF507438-7753-43e0-B8FC-AC1667EBCBE1}">
                <a14:hiddenEffects xmlns="" xmlns:a14="http://schemas.microsoft.com/office/drawing/2010/main">
                  <a:effectLst>
                    <a:outerShdw blurRad="63500" dist="37357" dir="2700000" rotWithShape="0">
                      <a:scrgbClr r="0" g="0" b="0"/>
                    </a:outerShdw>
                  </a:effectLst>
                </a14:hiddenEffects>
              </a:ext>
              <a:ext uri="{31F19639-BCED-4a60-ADC4-E9642A236FB7}">
                <a14:hiddenScene3d xmlns="" xmlns:a14="http://schemas.microsoft.com/office/drawing/2010/main">
                  <a:camera prst="orthographicFront">
                    <a:rot lat="0" lon="0" rev="0"/>
                  </a:camera>
                  <a:lightRig rig="threePt" dir="t">
                    <a:rot lat="0" lon="0" rev="0"/>
                  </a:lightRig>
                </a14:hiddenScene3d>
              </a:ext>
              <a:ext uri="{E45631CC-5BF2-4c18-A39C-3461C7D3F71A}">
                <a14:hiddenSp3d xmlns="" xmlns:a14="http://schemas.microsoft.com/office/drawing/2010/main" extrusionH="457200">
                  <a:contourClr>
                    <a:srgbClr val="000000"/>
                  </a:contourClr>
                </a14:hiddenSp3d>
              </a:ext>
              <a:ext uri="{53640926-AAD7-44d8-BBD7-CCE9431645EC}">
                <a14:shadowObscured xmlns="" xmlns:a14="http://schemas.microsoft.com/office/drawing/2010/main"/>
              </a:ext>
            </a:extLst>
          </p:spPr>
        </p:pic>
        <p:grpSp>
          <p:nvGrpSpPr>
            <p:cNvPr id="92" name="Group 91"/>
            <p:cNvGrpSpPr/>
            <p:nvPr/>
          </p:nvGrpSpPr>
          <p:grpSpPr>
            <a:xfrm>
              <a:off x="899592" y="5726500"/>
              <a:ext cx="457692" cy="460694"/>
              <a:chOff x="7597837" y="2707419"/>
              <a:chExt cx="457692" cy="460694"/>
            </a:xfrm>
          </p:grpSpPr>
          <p:sp>
            <p:nvSpPr>
              <p:cNvPr id="93" name="Oval 2"/>
              <p:cNvSpPr>
                <a:spLocks noChangeArrowheads="1"/>
              </p:cNvSpPr>
              <p:nvPr/>
            </p:nvSpPr>
            <p:spPr bwMode="auto">
              <a:xfrm>
                <a:off x="7597837" y="2707419"/>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94" name="Line 5"/>
              <p:cNvSpPr>
                <a:spLocks noChangeShapeType="1"/>
              </p:cNvSpPr>
              <p:nvPr/>
            </p:nvSpPr>
            <p:spPr bwMode="auto">
              <a:xfrm rot="5400000">
                <a:off x="7827188" y="2754097"/>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nvGrpSpPr>
            <p:cNvPr id="95" name="Group 28"/>
            <p:cNvGrpSpPr/>
            <p:nvPr/>
          </p:nvGrpSpPr>
          <p:grpSpPr>
            <a:xfrm>
              <a:off x="1763688" y="5726500"/>
              <a:ext cx="457692" cy="460694"/>
              <a:chOff x="4214810" y="2000240"/>
              <a:chExt cx="457692" cy="460694"/>
            </a:xfrm>
          </p:grpSpPr>
          <p:sp>
            <p:nvSpPr>
              <p:cNvPr id="99" name="Oval 2"/>
              <p:cNvSpPr>
                <a:spLocks noChangeArrowheads="1"/>
              </p:cNvSpPr>
              <p:nvPr/>
            </p:nvSpPr>
            <p:spPr bwMode="auto">
              <a:xfrm>
                <a:off x="4214810" y="2000240"/>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100" name="Line 5"/>
              <p:cNvSpPr>
                <a:spLocks noChangeShapeType="1"/>
              </p:cNvSpPr>
              <p:nvPr/>
            </p:nvSpPr>
            <p:spPr bwMode="auto">
              <a:xfrm rot="10800000">
                <a:off x="4444161" y="2046918"/>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spTree>
    <p:extLst>
      <p:ext uri="{BB962C8B-B14F-4D97-AF65-F5344CB8AC3E}">
        <p14:creationId xmlns:p14="http://schemas.microsoft.com/office/powerpoint/2010/main" val="8015791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9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8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9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4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4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5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61975"/>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6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6197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62084"/>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29"/>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3"/>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461933"/>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461934"/>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461973"/>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461977"/>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173"/>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1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1934" grpId="0" animBg="1"/>
      <p:bldP spid="96" grpId="0" animBg="1"/>
      <p:bldP spid="461933" grpId="0" animBg="1"/>
      <p:bldP spid="97" grpId="0" animBg="1"/>
      <p:bldP spid="461973" grpId="0"/>
      <p:bldP spid="461975" grpId="0" animBg="1"/>
      <p:bldP spid="461976" grpId="0" animBg="1"/>
      <p:bldP spid="461977" grpId="0"/>
      <p:bldP spid="462084" grpId="0"/>
      <p:bldP spid="12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009" name="Rectangle 17"/>
          <p:cNvSpPr>
            <a:spLocks noGrp="1" noChangeArrowheads="1"/>
          </p:cNvSpPr>
          <p:nvPr>
            <p:ph type="title"/>
          </p:nvPr>
        </p:nvSpPr>
        <p:spPr>
          <a:xfrm>
            <a:off x="1919289" y="188914"/>
            <a:ext cx="8713787" cy="647700"/>
          </a:xfrm>
        </p:spPr>
        <p:txBody>
          <a:bodyPr>
            <a:noAutofit/>
          </a:bodyPr>
          <a:lstStyle/>
          <a:p>
            <a:r>
              <a:rPr lang="en-US" sz="4000" dirty="0"/>
              <a:t>Video</a:t>
            </a:r>
          </a:p>
        </p:txBody>
      </p:sp>
      <p:pic>
        <p:nvPicPr>
          <p:cNvPr id="4" name="Experimen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24000" y="980729"/>
            <a:ext cx="9144000" cy="5143500"/>
          </a:xfrm>
          <a:prstGeom prst="rect">
            <a:avLst/>
          </a:prstGeom>
        </p:spPr>
      </p:pic>
    </p:spTree>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2023" name="Picture 199" descr="MCj04260720000[1]"/>
          <p:cNvPicPr>
            <a:picLocks noChangeAspect="1" noChangeArrowheads="1"/>
          </p:cNvPicPr>
          <p:nvPr/>
        </p:nvPicPr>
        <p:blipFill>
          <a:blip r:embed="rId7" cstate="print"/>
          <a:srcRect/>
          <a:stretch>
            <a:fillRect/>
          </a:stretch>
        </p:blipFill>
        <p:spPr bwMode="auto">
          <a:xfrm>
            <a:off x="2351088" y="1989139"/>
            <a:ext cx="1143000" cy="1825625"/>
          </a:xfrm>
          <a:prstGeom prst="rect">
            <a:avLst/>
          </a:prstGeom>
          <a:noFill/>
        </p:spPr>
      </p:pic>
      <p:grpSp>
        <p:nvGrpSpPr>
          <p:cNvPr id="2" name="Group 200"/>
          <p:cNvGrpSpPr>
            <a:grpSpLocks/>
          </p:cNvGrpSpPr>
          <p:nvPr/>
        </p:nvGrpSpPr>
        <p:grpSpPr bwMode="auto">
          <a:xfrm rot="5400000">
            <a:off x="3000376" y="1844676"/>
            <a:ext cx="2879725" cy="2879725"/>
            <a:chOff x="3833" y="1480"/>
            <a:chExt cx="1814" cy="1814"/>
          </a:xfrm>
        </p:grpSpPr>
        <p:sp>
          <p:nvSpPr>
            <p:cNvPr id="462025" name="Oval 201"/>
            <p:cNvSpPr>
              <a:spLocks noChangeArrowheads="1"/>
            </p:cNvSpPr>
            <p:nvPr/>
          </p:nvSpPr>
          <p:spPr bwMode="auto">
            <a:xfrm>
              <a:off x="3833" y="1480"/>
              <a:ext cx="1814" cy="1814"/>
            </a:xfrm>
            <a:prstGeom prst="ellipse">
              <a:avLst/>
            </a:prstGeom>
            <a:solidFill>
              <a:srgbClr val="FFFFFF">
                <a:alpha val="80000"/>
              </a:srgbClr>
            </a:solidFill>
            <a:ln w="44450" algn="ctr">
              <a:solidFill>
                <a:schemeClr val="tx1"/>
              </a:solidFill>
              <a:round/>
              <a:headEnd/>
              <a:tailEnd/>
            </a:ln>
            <a:effectLst/>
          </p:spPr>
          <p:txBody>
            <a:bodyPr wrap="none" anchor="ctr"/>
            <a:lstStyle/>
            <a:p>
              <a:endParaRPr lang="en-US"/>
            </a:p>
          </p:txBody>
        </p:sp>
        <p:sp useBgFill="1">
          <p:nvSpPr>
            <p:cNvPr id="462026" name="Line 202"/>
            <p:cNvSpPr>
              <a:spLocks noChangeShapeType="1"/>
            </p:cNvSpPr>
            <p:nvPr/>
          </p:nvSpPr>
          <p:spPr bwMode="auto">
            <a:xfrm>
              <a:off x="4105" y="1752"/>
              <a:ext cx="0" cy="1270"/>
            </a:xfrm>
            <a:prstGeom prst="line">
              <a:avLst/>
            </a:prstGeom>
            <a:ln w="44450">
              <a:solidFill>
                <a:schemeClr val="tx1"/>
              </a:solidFill>
              <a:round/>
              <a:headEnd/>
              <a:tailEnd/>
            </a:ln>
            <a:effectLst/>
          </p:spPr>
          <p:txBody>
            <a:bodyPr/>
            <a:lstStyle/>
            <a:p>
              <a:endParaRPr lang="en-US"/>
            </a:p>
          </p:txBody>
        </p:sp>
        <p:sp useBgFill="1">
          <p:nvSpPr>
            <p:cNvPr id="462027" name="Line 203"/>
            <p:cNvSpPr>
              <a:spLocks noChangeShapeType="1"/>
            </p:cNvSpPr>
            <p:nvPr/>
          </p:nvSpPr>
          <p:spPr bwMode="auto">
            <a:xfrm>
              <a:off x="4286" y="1616"/>
              <a:ext cx="0" cy="1542"/>
            </a:xfrm>
            <a:prstGeom prst="line">
              <a:avLst/>
            </a:prstGeom>
            <a:ln w="44450">
              <a:solidFill>
                <a:schemeClr val="tx1"/>
              </a:solidFill>
              <a:round/>
              <a:headEnd/>
              <a:tailEnd/>
            </a:ln>
            <a:effectLst/>
          </p:spPr>
          <p:txBody>
            <a:bodyPr/>
            <a:lstStyle/>
            <a:p>
              <a:endParaRPr lang="en-US"/>
            </a:p>
          </p:txBody>
        </p:sp>
        <p:sp useBgFill="1">
          <p:nvSpPr>
            <p:cNvPr id="462028" name="Line 204"/>
            <p:cNvSpPr>
              <a:spLocks noChangeShapeType="1"/>
            </p:cNvSpPr>
            <p:nvPr/>
          </p:nvSpPr>
          <p:spPr bwMode="auto">
            <a:xfrm>
              <a:off x="4468" y="1525"/>
              <a:ext cx="0" cy="1724"/>
            </a:xfrm>
            <a:prstGeom prst="line">
              <a:avLst/>
            </a:prstGeom>
            <a:ln w="44450">
              <a:solidFill>
                <a:schemeClr val="tx1"/>
              </a:solidFill>
              <a:round/>
              <a:headEnd/>
              <a:tailEnd/>
            </a:ln>
            <a:effectLst/>
          </p:spPr>
          <p:txBody>
            <a:bodyPr/>
            <a:lstStyle/>
            <a:p>
              <a:endParaRPr lang="en-US"/>
            </a:p>
          </p:txBody>
        </p:sp>
        <p:sp useBgFill="1">
          <p:nvSpPr>
            <p:cNvPr id="462029" name="Line 205"/>
            <p:cNvSpPr>
              <a:spLocks noChangeShapeType="1"/>
            </p:cNvSpPr>
            <p:nvPr/>
          </p:nvSpPr>
          <p:spPr bwMode="auto">
            <a:xfrm>
              <a:off x="4649" y="1480"/>
              <a:ext cx="0" cy="1814"/>
            </a:xfrm>
            <a:prstGeom prst="line">
              <a:avLst/>
            </a:prstGeom>
            <a:ln w="44450">
              <a:solidFill>
                <a:schemeClr val="tx1"/>
              </a:solidFill>
              <a:round/>
              <a:headEnd/>
              <a:tailEnd/>
            </a:ln>
            <a:effectLst/>
          </p:spPr>
          <p:txBody>
            <a:bodyPr/>
            <a:lstStyle/>
            <a:p>
              <a:endParaRPr lang="en-US"/>
            </a:p>
          </p:txBody>
        </p:sp>
        <p:sp useBgFill="1">
          <p:nvSpPr>
            <p:cNvPr id="462030" name="Line 206"/>
            <p:cNvSpPr>
              <a:spLocks noChangeShapeType="1"/>
            </p:cNvSpPr>
            <p:nvPr/>
          </p:nvSpPr>
          <p:spPr bwMode="auto">
            <a:xfrm>
              <a:off x="4830" y="1480"/>
              <a:ext cx="0" cy="1814"/>
            </a:xfrm>
            <a:prstGeom prst="line">
              <a:avLst/>
            </a:prstGeom>
            <a:ln w="44450">
              <a:solidFill>
                <a:schemeClr val="tx1"/>
              </a:solidFill>
              <a:round/>
              <a:headEnd/>
              <a:tailEnd/>
            </a:ln>
            <a:effectLst/>
          </p:spPr>
          <p:txBody>
            <a:bodyPr/>
            <a:lstStyle/>
            <a:p>
              <a:endParaRPr lang="en-US"/>
            </a:p>
          </p:txBody>
        </p:sp>
        <p:sp useBgFill="1">
          <p:nvSpPr>
            <p:cNvPr id="462031" name="Line 207"/>
            <p:cNvSpPr>
              <a:spLocks noChangeShapeType="1"/>
            </p:cNvSpPr>
            <p:nvPr/>
          </p:nvSpPr>
          <p:spPr bwMode="auto">
            <a:xfrm>
              <a:off x="5012" y="1525"/>
              <a:ext cx="0" cy="1724"/>
            </a:xfrm>
            <a:prstGeom prst="line">
              <a:avLst/>
            </a:prstGeom>
            <a:ln w="44450">
              <a:solidFill>
                <a:schemeClr val="tx1"/>
              </a:solidFill>
              <a:round/>
              <a:headEnd/>
              <a:tailEnd/>
            </a:ln>
            <a:effectLst/>
          </p:spPr>
          <p:txBody>
            <a:bodyPr/>
            <a:lstStyle/>
            <a:p>
              <a:endParaRPr lang="en-US"/>
            </a:p>
          </p:txBody>
        </p:sp>
        <p:sp useBgFill="1">
          <p:nvSpPr>
            <p:cNvPr id="462032" name="Line 208"/>
            <p:cNvSpPr>
              <a:spLocks noChangeShapeType="1"/>
            </p:cNvSpPr>
            <p:nvPr/>
          </p:nvSpPr>
          <p:spPr bwMode="auto">
            <a:xfrm>
              <a:off x="5192" y="1603"/>
              <a:ext cx="1" cy="1555"/>
            </a:xfrm>
            <a:prstGeom prst="line">
              <a:avLst/>
            </a:prstGeom>
            <a:ln w="44450">
              <a:solidFill>
                <a:schemeClr val="tx1"/>
              </a:solidFill>
              <a:round/>
              <a:headEnd/>
              <a:tailEnd/>
            </a:ln>
            <a:effectLst/>
          </p:spPr>
          <p:txBody>
            <a:bodyPr/>
            <a:lstStyle/>
            <a:p>
              <a:endParaRPr lang="en-US"/>
            </a:p>
          </p:txBody>
        </p:sp>
        <p:sp useBgFill="1">
          <p:nvSpPr>
            <p:cNvPr id="462033" name="Line 209"/>
            <p:cNvSpPr>
              <a:spLocks noChangeShapeType="1"/>
            </p:cNvSpPr>
            <p:nvPr/>
          </p:nvSpPr>
          <p:spPr bwMode="auto">
            <a:xfrm>
              <a:off x="5375" y="1752"/>
              <a:ext cx="0" cy="1270"/>
            </a:xfrm>
            <a:prstGeom prst="line">
              <a:avLst/>
            </a:prstGeom>
            <a:ln w="44450">
              <a:solidFill>
                <a:schemeClr val="tx1"/>
              </a:solidFill>
              <a:round/>
              <a:headEnd/>
              <a:tailEnd/>
            </a:ln>
            <a:effectLst/>
          </p:spPr>
          <p:txBody>
            <a:bodyPr/>
            <a:lstStyle/>
            <a:p>
              <a:endParaRPr lang="en-US"/>
            </a:p>
          </p:txBody>
        </p:sp>
        <p:sp useBgFill="1">
          <p:nvSpPr>
            <p:cNvPr id="462034" name="Line 210"/>
            <p:cNvSpPr>
              <a:spLocks noChangeShapeType="1"/>
            </p:cNvSpPr>
            <p:nvPr/>
          </p:nvSpPr>
          <p:spPr bwMode="auto">
            <a:xfrm flipH="1">
              <a:off x="5556" y="2000"/>
              <a:ext cx="4" cy="787"/>
            </a:xfrm>
            <a:prstGeom prst="line">
              <a:avLst/>
            </a:prstGeom>
            <a:ln w="44450">
              <a:solidFill>
                <a:schemeClr val="tx1"/>
              </a:solidFill>
              <a:round/>
              <a:headEnd/>
              <a:tailEnd/>
            </a:ln>
            <a:effectLst/>
          </p:spPr>
          <p:txBody>
            <a:bodyPr/>
            <a:lstStyle/>
            <a:p>
              <a:endParaRPr lang="en-US"/>
            </a:p>
          </p:txBody>
        </p:sp>
        <p:sp useBgFill="1">
          <p:nvSpPr>
            <p:cNvPr id="462035" name="Line 211"/>
            <p:cNvSpPr>
              <a:spLocks noChangeShapeType="1"/>
            </p:cNvSpPr>
            <p:nvPr/>
          </p:nvSpPr>
          <p:spPr bwMode="auto">
            <a:xfrm>
              <a:off x="3923" y="1995"/>
              <a:ext cx="0" cy="771"/>
            </a:xfrm>
            <a:prstGeom prst="line">
              <a:avLst/>
            </a:prstGeom>
            <a:ln w="44450">
              <a:solidFill>
                <a:schemeClr val="tx1"/>
              </a:solidFill>
              <a:round/>
              <a:headEnd/>
              <a:tailEnd/>
            </a:ln>
            <a:effectLst/>
          </p:spPr>
          <p:txBody>
            <a:bodyPr/>
            <a:lstStyle/>
            <a:p>
              <a:endParaRPr lang="en-US"/>
            </a:p>
          </p:txBody>
        </p:sp>
      </p:grpSp>
      <p:sp>
        <p:nvSpPr>
          <p:cNvPr id="461867" name="Rectangle 43"/>
          <p:cNvSpPr>
            <a:spLocks noGrp="1" noChangeArrowheads="1"/>
          </p:cNvSpPr>
          <p:nvPr>
            <p:ph type="title"/>
          </p:nvPr>
        </p:nvSpPr>
        <p:spPr>
          <a:xfrm>
            <a:off x="843022" y="-79343"/>
            <a:ext cx="10515600" cy="1325563"/>
          </a:xfrm>
          <a:noFill/>
          <a:ln/>
        </p:spPr>
        <p:txBody>
          <a:bodyPr/>
          <a:lstStyle/>
          <a:p>
            <a:r>
              <a:rPr lang="en-US" sz="4000" dirty="0"/>
              <a:t>Measuring Collapses the State</a:t>
            </a:r>
          </a:p>
        </p:txBody>
      </p:sp>
      <p:grpSp>
        <p:nvGrpSpPr>
          <p:cNvPr id="3" name="Group 2"/>
          <p:cNvGrpSpPr/>
          <p:nvPr/>
        </p:nvGrpSpPr>
        <p:grpSpPr>
          <a:xfrm>
            <a:off x="3215680" y="1772817"/>
            <a:ext cx="3314742" cy="3315485"/>
            <a:chOff x="2690059" y="2056888"/>
            <a:chExt cx="3314742" cy="3315485"/>
          </a:xfrm>
        </p:grpSpPr>
        <p:sp>
          <p:nvSpPr>
            <p:cNvPr id="461929" name="Oval 105"/>
            <p:cNvSpPr>
              <a:spLocks noChangeArrowheads="1"/>
            </p:cNvSpPr>
            <p:nvPr/>
          </p:nvSpPr>
          <p:spPr bwMode="auto">
            <a:xfrm>
              <a:off x="2905125" y="2265363"/>
              <a:ext cx="2879725" cy="2879725"/>
            </a:xfrm>
            <a:prstGeom prst="ellipse">
              <a:avLst/>
            </a:prstGeom>
            <a:solidFill>
              <a:schemeClr val="bg1"/>
            </a:solidFill>
            <a:ln w="9525" algn="ctr">
              <a:solidFill>
                <a:schemeClr val="tx1"/>
              </a:solidFill>
              <a:round/>
              <a:headEnd/>
              <a:tailEnd/>
            </a:ln>
            <a:effectLst/>
          </p:spPr>
          <p:txBody>
            <a:bodyPr wrap="none" anchor="ctr"/>
            <a:lstStyle/>
            <a:p>
              <a:endParaRPr lang="en-US"/>
            </a:p>
          </p:txBody>
        </p:sp>
        <p:sp>
          <p:nvSpPr>
            <p:cNvPr id="98" name="AutoShape 11"/>
            <p:cNvSpPr>
              <a:spLocks noChangeArrowheads="1"/>
            </p:cNvSpPr>
            <p:nvPr/>
          </p:nvSpPr>
          <p:spPr bwMode="auto">
            <a:xfrm rot="5400000">
              <a:off x="2701231" y="3643586"/>
              <a:ext cx="3311525" cy="146050"/>
            </a:xfrm>
            <a:prstGeom prst="leftRightArrow">
              <a:avLst>
                <a:gd name="adj1" fmla="val 48872"/>
                <a:gd name="adj2" fmla="val 103182"/>
              </a:avLst>
            </a:prstGeom>
            <a:solidFill>
              <a:srgbClr val="FFFF00"/>
            </a:solidFill>
            <a:ln w="9525" algn="ctr">
              <a:solidFill>
                <a:schemeClr val="tx1"/>
              </a:solidFill>
              <a:miter lim="800000"/>
              <a:headEnd/>
              <a:tailEnd/>
            </a:ln>
            <a:effectLst/>
          </p:spPr>
          <p:txBody>
            <a:bodyPr wrap="none" anchor="ctr"/>
            <a:lstStyle/>
            <a:p>
              <a:pPr algn="ctr" eaLnBrk="0" hangingPunct="0"/>
              <a:endParaRPr lang="en-US" sz="2400" b="1">
                <a:cs typeface="Arial" charset="0"/>
              </a:endParaRPr>
            </a:p>
          </p:txBody>
        </p:sp>
        <p:sp>
          <p:nvSpPr>
            <p:cNvPr id="103" name="AutoShape 11"/>
            <p:cNvSpPr>
              <a:spLocks noChangeArrowheads="1"/>
            </p:cNvSpPr>
            <p:nvPr/>
          </p:nvSpPr>
          <p:spPr bwMode="auto">
            <a:xfrm>
              <a:off x="2693276" y="3632200"/>
              <a:ext cx="3311525" cy="146050"/>
            </a:xfrm>
            <a:prstGeom prst="leftRightArrow">
              <a:avLst>
                <a:gd name="adj1" fmla="val 48872"/>
                <a:gd name="adj2" fmla="val 103182"/>
              </a:avLst>
            </a:prstGeom>
            <a:solidFill>
              <a:srgbClr val="FFFF00"/>
            </a:solidFill>
            <a:ln w="9525" algn="ctr">
              <a:solidFill>
                <a:schemeClr val="tx1"/>
              </a:solidFill>
              <a:miter lim="800000"/>
              <a:headEnd/>
              <a:tailEnd/>
            </a:ln>
            <a:effectLst/>
          </p:spPr>
          <p:txBody>
            <a:bodyPr wrap="none" anchor="ctr"/>
            <a:lstStyle/>
            <a:p>
              <a:pPr algn="ctr" eaLnBrk="0" hangingPunct="0"/>
              <a:endParaRPr lang="en-US" sz="2400" b="1">
                <a:cs typeface="Arial" charset="0"/>
              </a:endParaRPr>
            </a:p>
          </p:txBody>
        </p:sp>
        <p:sp>
          <p:nvSpPr>
            <p:cNvPr id="96" name="AutoShape 11"/>
            <p:cNvSpPr>
              <a:spLocks noChangeArrowheads="1"/>
            </p:cNvSpPr>
            <p:nvPr/>
          </p:nvSpPr>
          <p:spPr bwMode="auto">
            <a:xfrm rot="2697395">
              <a:off x="2690059" y="3639823"/>
              <a:ext cx="3311525" cy="146050"/>
            </a:xfrm>
            <a:prstGeom prst="leftRightArrow">
              <a:avLst>
                <a:gd name="adj1" fmla="val 48834"/>
                <a:gd name="adj2" fmla="val 103182"/>
              </a:avLst>
            </a:prstGeom>
            <a:solidFill>
              <a:srgbClr val="FF0000"/>
            </a:solidFill>
            <a:ln w="9525" algn="ctr">
              <a:solidFill>
                <a:schemeClr val="tx1"/>
              </a:solidFill>
              <a:miter lim="800000"/>
              <a:headEnd/>
              <a:tailEnd/>
            </a:ln>
            <a:effectLst/>
          </p:spPr>
          <p:txBody>
            <a:bodyPr wrap="none" anchor="ctr"/>
            <a:lstStyle/>
            <a:p>
              <a:pPr algn="ctr" eaLnBrk="0" hangingPunct="0"/>
              <a:endParaRPr lang="en-US" sz="2400" b="1">
                <a:cs typeface="Arial" charset="0"/>
              </a:endParaRPr>
            </a:p>
          </p:txBody>
        </p:sp>
        <p:sp>
          <p:nvSpPr>
            <p:cNvPr id="97" name="AutoShape 11"/>
            <p:cNvSpPr>
              <a:spLocks noChangeArrowheads="1"/>
            </p:cNvSpPr>
            <p:nvPr/>
          </p:nvSpPr>
          <p:spPr bwMode="auto">
            <a:xfrm rot="18897395">
              <a:off x="2687074" y="3639626"/>
              <a:ext cx="3311525" cy="146050"/>
            </a:xfrm>
            <a:prstGeom prst="leftRightArrow">
              <a:avLst>
                <a:gd name="adj1" fmla="val 48818"/>
                <a:gd name="adj2" fmla="val 103182"/>
              </a:avLst>
            </a:prstGeom>
            <a:solidFill>
              <a:srgbClr val="FF0000"/>
            </a:solidFill>
            <a:ln w="9525" algn="ctr">
              <a:solidFill>
                <a:schemeClr val="tx1"/>
              </a:solidFill>
              <a:miter lim="800000"/>
              <a:headEnd/>
              <a:tailEnd/>
            </a:ln>
            <a:effectLst/>
          </p:spPr>
          <p:txBody>
            <a:bodyPr wrap="none" anchor="ctr"/>
            <a:lstStyle/>
            <a:p>
              <a:pPr algn="ctr" eaLnBrk="0" hangingPunct="0"/>
              <a:endParaRPr lang="en-US" sz="2400" b="1">
                <a:cs typeface="Arial" charset="0"/>
              </a:endParaRPr>
            </a:p>
          </p:txBody>
        </p:sp>
      </p:grpSp>
      <p:sp>
        <p:nvSpPr>
          <p:cNvPr id="461973" name="Text Box 149"/>
          <p:cNvSpPr txBox="1">
            <a:spLocks noChangeArrowheads="1"/>
          </p:cNvSpPr>
          <p:nvPr/>
        </p:nvSpPr>
        <p:spPr bwMode="auto">
          <a:xfrm>
            <a:off x="6930456" y="5745164"/>
            <a:ext cx="3073867" cy="461665"/>
          </a:xfrm>
          <a:prstGeom prst="rect">
            <a:avLst/>
          </a:prstGeom>
          <a:noFill/>
          <a:ln w="9525">
            <a:noFill/>
            <a:miter lim="800000"/>
            <a:headEnd/>
            <a:tailEnd/>
          </a:ln>
          <a:effectLst/>
        </p:spPr>
        <p:txBody>
          <a:bodyPr wrap="square">
            <a:spAutoFit/>
          </a:bodyPr>
          <a:lstStyle/>
          <a:p>
            <a:r>
              <a:rPr lang="en-US" sz="2400" dirty="0"/>
              <a:t>with prob. ½ yields 0</a:t>
            </a:r>
            <a:endParaRPr lang="en-US" dirty="0"/>
          </a:p>
        </p:txBody>
      </p:sp>
      <p:sp>
        <p:nvSpPr>
          <p:cNvPr id="461975" name="Line 151"/>
          <p:cNvSpPr>
            <a:spLocks noChangeShapeType="1"/>
          </p:cNvSpPr>
          <p:nvPr/>
        </p:nvSpPr>
        <p:spPr bwMode="auto">
          <a:xfrm flipH="1">
            <a:off x="4807969" y="6238875"/>
            <a:ext cx="792162" cy="0"/>
          </a:xfrm>
          <a:prstGeom prst="line">
            <a:avLst/>
          </a:prstGeom>
          <a:noFill/>
          <a:ln w="28575">
            <a:solidFill>
              <a:schemeClr val="tx1"/>
            </a:solidFill>
            <a:round/>
            <a:headEnd/>
            <a:tailEnd/>
          </a:ln>
          <a:effectLst/>
        </p:spPr>
        <p:txBody>
          <a:bodyPr anchor="ctr" anchorCtr="1"/>
          <a:lstStyle/>
          <a:p>
            <a:endParaRPr lang="en-US"/>
          </a:p>
        </p:txBody>
      </p:sp>
      <p:sp>
        <p:nvSpPr>
          <p:cNvPr id="461976" name="Line 152"/>
          <p:cNvSpPr>
            <a:spLocks noChangeShapeType="1"/>
          </p:cNvSpPr>
          <p:nvPr/>
        </p:nvSpPr>
        <p:spPr bwMode="auto">
          <a:xfrm flipH="1">
            <a:off x="6247832" y="6237288"/>
            <a:ext cx="574675" cy="0"/>
          </a:xfrm>
          <a:prstGeom prst="line">
            <a:avLst/>
          </a:prstGeom>
          <a:noFill/>
          <a:ln w="28575">
            <a:solidFill>
              <a:schemeClr val="tx1"/>
            </a:solidFill>
            <a:round/>
            <a:headEnd/>
            <a:tailEnd/>
          </a:ln>
          <a:effectLst/>
        </p:spPr>
        <p:txBody>
          <a:bodyPr anchor="ctr" anchorCtr="1"/>
          <a:lstStyle/>
          <a:p>
            <a:endParaRPr lang="en-US"/>
          </a:p>
        </p:txBody>
      </p:sp>
      <p:sp>
        <p:nvSpPr>
          <p:cNvPr id="461977" name="Text Box 153"/>
          <p:cNvSpPr txBox="1">
            <a:spLocks noChangeArrowheads="1"/>
          </p:cNvSpPr>
          <p:nvPr/>
        </p:nvSpPr>
        <p:spPr bwMode="auto">
          <a:xfrm>
            <a:off x="6930456" y="6246813"/>
            <a:ext cx="3073810" cy="457200"/>
          </a:xfrm>
          <a:prstGeom prst="rect">
            <a:avLst/>
          </a:prstGeom>
          <a:noFill/>
          <a:ln w="9525">
            <a:noFill/>
            <a:miter lim="800000"/>
            <a:headEnd/>
            <a:tailEnd/>
          </a:ln>
          <a:effectLst/>
        </p:spPr>
        <p:txBody>
          <a:bodyPr wrap="square">
            <a:spAutoFit/>
          </a:bodyPr>
          <a:lstStyle/>
          <a:p>
            <a:r>
              <a:rPr lang="en-US" sz="2400" dirty="0"/>
              <a:t>with prob. ½ yields 1</a:t>
            </a:r>
            <a:endParaRPr lang="en-US" dirty="0"/>
          </a:p>
        </p:txBody>
      </p:sp>
      <p:sp>
        <p:nvSpPr>
          <p:cNvPr id="462084" name="Text Box 260"/>
          <p:cNvSpPr txBox="1">
            <a:spLocks noChangeArrowheads="1"/>
          </p:cNvSpPr>
          <p:nvPr/>
        </p:nvSpPr>
        <p:spPr bwMode="auto">
          <a:xfrm>
            <a:off x="3871344" y="5300663"/>
            <a:ext cx="2460626" cy="457200"/>
          </a:xfrm>
          <a:prstGeom prst="rect">
            <a:avLst/>
          </a:prstGeom>
          <a:noFill/>
          <a:ln w="9525">
            <a:noFill/>
            <a:miter lim="800000"/>
            <a:headEnd/>
            <a:tailEnd/>
          </a:ln>
          <a:effectLst/>
        </p:spPr>
        <p:txBody>
          <a:bodyPr wrap="square">
            <a:spAutoFit/>
          </a:bodyPr>
          <a:lstStyle/>
          <a:p>
            <a:pPr eaLnBrk="0" hangingPunct="0">
              <a:spcBef>
                <a:spcPct val="50000"/>
              </a:spcBef>
            </a:pPr>
            <a:r>
              <a:rPr lang="en-US" sz="2400" dirty="0">
                <a:cs typeface="Arial" charset="0"/>
              </a:rPr>
              <a:t>Measurement:</a:t>
            </a:r>
            <a:endParaRPr lang="de-CH" sz="2400" dirty="0">
              <a:cs typeface="Arial" charset="0"/>
            </a:endParaRPr>
          </a:p>
        </p:txBody>
      </p:sp>
      <p:sp>
        <p:nvSpPr>
          <p:cNvPr id="129" name="Text Box 103"/>
          <p:cNvSpPr txBox="1">
            <a:spLocks noChangeArrowheads="1"/>
          </p:cNvSpPr>
          <p:nvPr/>
        </p:nvSpPr>
        <p:spPr bwMode="auto">
          <a:xfrm>
            <a:off x="6176487" y="6400801"/>
            <a:ext cx="627457" cy="461665"/>
          </a:xfrm>
          <a:prstGeom prst="rect">
            <a:avLst/>
          </a:prstGeom>
          <a:noFill/>
          <a:ln w="9525">
            <a:noFill/>
            <a:miter lim="800000"/>
            <a:headEnd/>
            <a:tailEnd/>
          </a:ln>
          <a:effectLst/>
        </p:spPr>
        <p:txBody>
          <a:bodyPr wrap="square">
            <a:spAutoFit/>
          </a:bodyPr>
          <a:lstStyle/>
          <a:p>
            <a:pPr eaLnBrk="0" hangingPunct="0">
              <a:spcBef>
                <a:spcPct val="50000"/>
              </a:spcBef>
            </a:pPr>
            <a:r>
              <a:rPr lang="en-US" sz="2400" dirty="0">
                <a:cs typeface="Arial" charset="0"/>
              </a:rPr>
              <a:t>0/1</a:t>
            </a:r>
            <a:endParaRPr lang="de-CH" sz="2400" dirty="0">
              <a:cs typeface="Arial" charset="0"/>
            </a:endParaRPr>
          </a:p>
        </p:txBody>
      </p:sp>
      <p:grpSp>
        <p:nvGrpSpPr>
          <p:cNvPr id="147" name="Group 146"/>
          <p:cNvGrpSpPr/>
          <p:nvPr/>
        </p:nvGrpSpPr>
        <p:grpSpPr>
          <a:xfrm>
            <a:off x="6816080" y="1700808"/>
            <a:ext cx="457692" cy="460694"/>
            <a:chOff x="4427984" y="692696"/>
            <a:chExt cx="457692" cy="460694"/>
          </a:xfrm>
        </p:grpSpPr>
        <p:sp>
          <p:nvSpPr>
            <p:cNvPr id="142" name="Oval 2"/>
            <p:cNvSpPr>
              <a:spLocks noChangeArrowheads="1"/>
            </p:cNvSpPr>
            <p:nvPr/>
          </p:nvSpPr>
          <p:spPr bwMode="auto">
            <a:xfrm>
              <a:off x="4427984" y="692696"/>
              <a:ext cx="457692" cy="460694"/>
            </a:xfrm>
            <a:prstGeom prst="ellipse">
              <a:avLst/>
            </a:prstGeom>
            <a:solidFill>
              <a:srgbClr val="FF00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145" name="Line 5"/>
            <p:cNvSpPr>
              <a:spLocks noChangeShapeType="1"/>
            </p:cNvSpPr>
            <p:nvPr/>
          </p:nvSpPr>
          <p:spPr bwMode="auto">
            <a:xfrm rot="2700000">
              <a:off x="4470434" y="919757"/>
              <a:ext cx="360040" cy="729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sp>
          <p:nvSpPr>
            <p:cNvPr id="146" name="Line 5"/>
            <p:cNvSpPr>
              <a:spLocks noChangeShapeType="1"/>
            </p:cNvSpPr>
            <p:nvPr/>
          </p:nvSpPr>
          <p:spPr bwMode="auto">
            <a:xfrm rot="8100000">
              <a:off x="4470435" y="919756"/>
              <a:ext cx="360040" cy="729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nvGrpSpPr>
          <p:cNvPr id="148" name="Group 28"/>
          <p:cNvGrpSpPr/>
          <p:nvPr/>
        </p:nvGrpSpPr>
        <p:grpSpPr>
          <a:xfrm>
            <a:off x="7680176" y="1700808"/>
            <a:ext cx="457692" cy="460694"/>
            <a:chOff x="4214810" y="2000240"/>
            <a:chExt cx="457692" cy="460694"/>
          </a:xfrm>
        </p:grpSpPr>
        <p:sp>
          <p:nvSpPr>
            <p:cNvPr id="149" name="Oval 2"/>
            <p:cNvSpPr>
              <a:spLocks noChangeArrowheads="1"/>
            </p:cNvSpPr>
            <p:nvPr/>
          </p:nvSpPr>
          <p:spPr bwMode="auto">
            <a:xfrm>
              <a:off x="4214810" y="2000240"/>
              <a:ext cx="457692" cy="460694"/>
            </a:xfrm>
            <a:prstGeom prst="ellipse">
              <a:avLst/>
            </a:prstGeom>
            <a:solidFill>
              <a:srgbClr val="FF00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150" name="Line 5"/>
            <p:cNvSpPr>
              <a:spLocks noChangeShapeType="1"/>
            </p:cNvSpPr>
            <p:nvPr/>
          </p:nvSpPr>
          <p:spPr bwMode="auto">
            <a:xfrm rot="2700000">
              <a:off x="4444161" y="2046918"/>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nvGrpSpPr>
          <p:cNvPr id="151" name="Group 28"/>
          <p:cNvGrpSpPr/>
          <p:nvPr/>
        </p:nvGrpSpPr>
        <p:grpSpPr>
          <a:xfrm>
            <a:off x="9120336" y="1744170"/>
            <a:ext cx="457692" cy="460694"/>
            <a:chOff x="4214810" y="2000240"/>
            <a:chExt cx="457692" cy="460694"/>
          </a:xfrm>
        </p:grpSpPr>
        <p:sp>
          <p:nvSpPr>
            <p:cNvPr id="152" name="Oval 2"/>
            <p:cNvSpPr>
              <a:spLocks noChangeArrowheads="1"/>
            </p:cNvSpPr>
            <p:nvPr/>
          </p:nvSpPr>
          <p:spPr bwMode="auto">
            <a:xfrm>
              <a:off x="4214810" y="2000240"/>
              <a:ext cx="457692" cy="460694"/>
            </a:xfrm>
            <a:prstGeom prst="ellipse">
              <a:avLst/>
            </a:prstGeom>
            <a:solidFill>
              <a:srgbClr val="FF00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153" name="Line 5"/>
            <p:cNvSpPr>
              <a:spLocks noChangeShapeType="1"/>
            </p:cNvSpPr>
            <p:nvPr/>
          </p:nvSpPr>
          <p:spPr bwMode="auto">
            <a:xfrm rot="8100000">
              <a:off x="4444161" y="2046918"/>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nvGrpSpPr>
          <p:cNvPr id="154" name="Group 28"/>
          <p:cNvGrpSpPr/>
          <p:nvPr/>
        </p:nvGrpSpPr>
        <p:grpSpPr>
          <a:xfrm>
            <a:off x="4223792" y="6021288"/>
            <a:ext cx="457692" cy="460694"/>
            <a:chOff x="4214810" y="2000240"/>
            <a:chExt cx="457692" cy="460694"/>
          </a:xfrm>
        </p:grpSpPr>
        <p:sp>
          <p:nvSpPr>
            <p:cNvPr id="155" name="Oval 2"/>
            <p:cNvSpPr>
              <a:spLocks noChangeArrowheads="1"/>
            </p:cNvSpPr>
            <p:nvPr/>
          </p:nvSpPr>
          <p:spPr bwMode="auto">
            <a:xfrm>
              <a:off x="4214810" y="2000240"/>
              <a:ext cx="457692" cy="460694"/>
            </a:xfrm>
            <a:prstGeom prst="ellipse">
              <a:avLst/>
            </a:prstGeom>
            <a:solidFill>
              <a:srgbClr val="FF00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156" name="Line 5"/>
            <p:cNvSpPr>
              <a:spLocks noChangeShapeType="1"/>
            </p:cNvSpPr>
            <p:nvPr/>
          </p:nvSpPr>
          <p:spPr bwMode="auto">
            <a:xfrm rot="2700000">
              <a:off x="4444161" y="2046918"/>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nvGrpSpPr>
          <p:cNvPr id="162" name="Group 161"/>
          <p:cNvGrpSpPr/>
          <p:nvPr/>
        </p:nvGrpSpPr>
        <p:grpSpPr>
          <a:xfrm>
            <a:off x="5591944" y="5853386"/>
            <a:ext cx="647700" cy="815975"/>
            <a:chOff x="4826635" y="5912803"/>
            <a:chExt cx="647700" cy="815975"/>
          </a:xfrm>
        </p:grpSpPr>
        <p:grpSp>
          <p:nvGrpSpPr>
            <p:cNvPr id="163" name="Group 126"/>
            <p:cNvGrpSpPr/>
            <p:nvPr/>
          </p:nvGrpSpPr>
          <p:grpSpPr>
            <a:xfrm>
              <a:off x="4826635" y="5912803"/>
              <a:ext cx="647700" cy="815975"/>
              <a:chOff x="4826635" y="5912803"/>
              <a:chExt cx="647700" cy="815975"/>
            </a:xfrm>
          </p:grpSpPr>
          <p:sp>
            <p:nvSpPr>
              <p:cNvPr id="169" name="Oval 114"/>
              <p:cNvSpPr>
                <a:spLocks noChangeArrowheads="1"/>
              </p:cNvSpPr>
              <p:nvPr/>
            </p:nvSpPr>
            <p:spPr bwMode="auto">
              <a:xfrm>
                <a:off x="4931410" y="6076316"/>
                <a:ext cx="433388" cy="442913"/>
              </a:xfrm>
              <a:prstGeom prst="ellipse">
                <a:avLst/>
              </a:prstGeom>
              <a:noFill/>
              <a:ln w="38100" algn="ctr">
                <a:solidFill>
                  <a:schemeClr val="tx1"/>
                </a:solidFill>
                <a:round/>
                <a:headEnd/>
                <a:tailEnd/>
              </a:ln>
              <a:effectLst/>
            </p:spPr>
            <p:txBody>
              <a:bodyPr wrap="none" anchor="ctr"/>
              <a:lstStyle/>
              <a:p>
                <a:pPr algn="ctr" eaLnBrk="0" hangingPunct="0"/>
                <a:endParaRPr lang="en-US" sz="2400" b="1">
                  <a:cs typeface="Arial" charset="0"/>
                </a:endParaRPr>
              </a:p>
            </p:txBody>
          </p:sp>
          <p:sp useBgFill="1">
            <p:nvSpPr>
              <p:cNvPr id="170" name="Rectangle 115"/>
              <p:cNvSpPr>
                <a:spLocks noChangeArrowheads="1"/>
              </p:cNvSpPr>
              <p:nvPr/>
            </p:nvSpPr>
            <p:spPr bwMode="auto">
              <a:xfrm>
                <a:off x="4904423" y="6252528"/>
                <a:ext cx="488950" cy="234950"/>
              </a:xfrm>
              <a:prstGeom prst="rect">
                <a:avLst/>
              </a:prstGeom>
              <a:ln w="9525" algn="ctr">
                <a:noFill/>
                <a:miter lim="800000"/>
                <a:headEnd/>
                <a:tailEnd/>
              </a:ln>
              <a:effectLst/>
            </p:spPr>
            <p:txBody>
              <a:bodyPr wrap="none" anchor="ctr"/>
              <a:lstStyle/>
              <a:p>
                <a:pPr algn="ctr" eaLnBrk="0" hangingPunct="0"/>
                <a:endParaRPr lang="en-US" sz="4000" b="1">
                  <a:cs typeface="Arial" charset="0"/>
                </a:endParaRPr>
              </a:p>
            </p:txBody>
          </p:sp>
          <p:sp>
            <p:nvSpPr>
              <p:cNvPr id="171" name="Line 116"/>
              <p:cNvSpPr>
                <a:spLocks noChangeShapeType="1"/>
              </p:cNvSpPr>
              <p:nvPr/>
            </p:nvSpPr>
            <p:spPr bwMode="auto">
              <a:xfrm flipV="1">
                <a:off x="5113973" y="5933441"/>
                <a:ext cx="215900" cy="288925"/>
              </a:xfrm>
              <a:prstGeom prst="line">
                <a:avLst/>
              </a:prstGeom>
              <a:noFill/>
              <a:ln w="38100">
                <a:solidFill>
                  <a:schemeClr val="tx1"/>
                </a:solidFill>
                <a:round/>
                <a:headEnd/>
                <a:tailEnd type="triangle" w="med" len="med"/>
              </a:ln>
              <a:effectLst/>
            </p:spPr>
            <p:txBody>
              <a:bodyPr anchor="ctr" anchorCtr="1"/>
              <a:lstStyle/>
              <a:p>
                <a:endParaRPr lang="en-US"/>
              </a:p>
            </p:txBody>
          </p:sp>
          <p:sp>
            <p:nvSpPr>
              <p:cNvPr id="172" name="Rectangle 117"/>
              <p:cNvSpPr>
                <a:spLocks noChangeArrowheads="1"/>
              </p:cNvSpPr>
              <p:nvPr/>
            </p:nvSpPr>
            <p:spPr bwMode="auto">
              <a:xfrm>
                <a:off x="4826635" y="5912803"/>
                <a:ext cx="647700" cy="815975"/>
              </a:xfrm>
              <a:prstGeom prst="rect">
                <a:avLst/>
              </a:prstGeom>
              <a:noFill/>
              <a:ln w="28575" algn="ctr">
                <a:solidFill>
                  <a:schemeClr val="tx1"/>
                </a:solidFill>
                <a:miter lim="800000"/>
                <a:headEnd/>
                <a:tailEnd/>
              </a:ln>
              <a:effectLst/>
            </p:spPr>
            <p:txBody>
              <a:bodyPr wrap="none" anchor="ctr"/>
              <a:lstStyle/>
              <a:p>
                <a:pPr algn="ctr"/>
                <a:endParaRPr lang="en-US"/>
              </a:p>
            </p:txBody>
          </p:sp>
        </p:grpSp>
        <p:grpSp>
          <p:nvGrpSpPr>
            <p:cNvPr id="164" name="Group 90"/>
            <p:cNvGrpSpPr/>
            <p:nvPr/>
          </p:nvGrpSpPr>
          <p:grpSpPr>
            <a:xfrm>
              <a:off x="4932040" y="6237312"/>
              <a:ext cx="457692" cy="460694"/>
              <a:chOff x="6948264" y="2780928"/>
              <a:chExt cx="457692" cy="460694"/>
            </a:xfrm>
          </p:grpSpPr>
          <p:sp>
            <p:nvSpPr>
              <p:cNvPr id="165" name="Oval 2"/>
              <p:cNvSpPr>
                <a:spLocks noChangeArrowheads="1"/>
              </p:cNvSpPr>
              <p:nvPr/>
            </p:nvSpPr>
            <p:spPr bwMode="auto">
              <a:xfrm>
                <a:off x="6948264" y="2780928"/>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grpSp>
            <p:nvGrpSpPr>
              <p:cNvPr id="166" name="Group 63"/>
              <p:cNvGrpSpPr/>
              <p:nvPr/>
            </p:nvGrpSpPr>
            <p:grpSpPr>
              <a:xfrm>
                <a:off x="6991697" y="2814836"/>
                <a:ext cx="360040" cy="367338"/>
                <a:chOff x="-986264" y="2827606"/>
                <a:chExt cx="360040" cy="367338"/>
              </a:xfrm>
            </p:grpSpPr>
            <p:sp>
              <p:nvSpPr>
                <p:cNvPr id="167" name="Line 5"/>
                <p:cNvSpPr>
                  <a:spLocks noChangeShapeType="1"/>
                </p:cNvSpPr>
                <p:nvPr/>
              </p:nvSpPr>
              <p:spPr bwMode="auto">
                <a:xfrm rot="10800000">
                  <a:off x="-815273" y="2827606"/>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sp>
              <p:nvSpPr>
                <p:cNvPr id="168" name="Line 5"/>
                <p:cNvSpPr>
                  <a:spLocks noChangeShapeType="1"/>
                </p:cNvSpPr>
                <p:nvPr/>
              </p:nvSpPr>
              <p:spPr bwMode="auto">
                <a:xfrm rot="10800000">
                  <a:off x="-986264" y="3003776"/>
                  <a:ext cx="360040" cy="729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grpSp>
      <p:grpSp>
        <p:nvGrpSpPr>
          <p:cNvPr id="173" name="Group 172"/>
          <p:cNvGrpSpPr/>
          <p:nvPr/>
        </p:nvGrpSpPr>
        <p:grpSpPr>
          <a:xfrm>
            <a:off x="9912424" y="5733256"/>
            <a:ext cx="457692" cy="460694"/>
            <a:chOff x="7597837" y="2707419"/>
            <a:chExt cx="457692" cy="460694"/>
          </a:xfrm>
        </p:grpSpPr>
        <p:sp>
          <p:nvSpPr>
            <p:cNvPr id="174" name="Oval 2"/>
            <p:cNvSpPr>
              <a:spLocks noChangeArrowheads="1"/>
            </p:cNvSpPr>
            <p:nvPr/>
          </p:nvSpPr>
          <p:spPr bwMode="auto">
            <a:xfrm>
              <a:off x="7597837" y="2707419"/>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175" name="Line 5"/>
            <p:cNvSpPr>
              <a:spLocks noChangeShapeType="1"/>
            </p:cNvSpPr>
            <p:nvPr/>
          </p:nvSpPr>
          <p:spPr bwMode="auto">
            <a:xfrm rot="5400000">
              <a:off x="7827188" y="2754097"/>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nvGrpSpPr>
          <p:cNvPr id="182" name="Group 28"/>
          <p:cNvGrpSpPr/>
          <p:nvPr/>
        </p:nvGrpSpPr>
        <p:grpSpPr>
          <a:xfrm>
            <a:off x="9912424" y="6237312"/>
            <a:ext cx="457692" cy="460694"/>
            <a:chOff x="4214810" y="2000240"/>
            <a:chExt cx="457692" cy="460694"/>
          </a:xfrm>
        </p:grpSpPr>
        <p:sp>
          <p:nvSpPr>
            <p:cNvPr id="183" name="Oval 2"/>
            <p:cNvSpPr>
              <a:spLocks noChangeArrowheads="1"/>
            </p:cNvSpPr>
            <p:nvPr/>
          </p:nvSpPr>
          <p:spPr bwMode="auto">
            <a:xfrm>
              <a:off x="4214810" y="2000240"/>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184" name="Line 5"/>
            <p:cNvSpPr>
              <a:spLocks noChangeShapeType="1"/>
            </p:cNvSpPr>
            <p:nvPr/>
          </p:nvSpPr>
          <p:spPr bwMode="auto">
            <a:xfrm rot="10800000">
              <a:off x="4444161" y="2046918"/>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pic>
        <p:nvPicPr>
          <p:cNvPr id="189" name="Picture 188" descr="TP_tmp.emf"/>
          <p:cNvPicPr>
            <a:picLocks noChangeAspect="1"/>
          </p:cNvPicPr>
          <p:nvPr>
            <p:custDataLst>
              <p:tags r:id="rId1"/>
            </p:custDataLst>
          </p:nvPr>
        </p:nvPicPr>
        <p:blipFill>
          <a:blip r:embed="rId8" cstate="print">
            <a:clrChange>
              <a:clrFrom>
                <a:srgbClr val="FFFFFF"/>
              </a:clrFrom>
              <a:clrTo>
                <a:srgbClr val="FFFFFF">
                  <a:alpha val="0"/>
                </a:srgbClr>
              </a:clrTo>
            </a:clrChange>
          </a:blip>
          <a:stretch>
            <a:fillRect/>
          </a:stretch>
        </p:blipFill>
        <p:spPr bwMode="auto">
          <a:xfrm>
            <a:off x="8256240" y="1772817"/>
            <a:ext cx="579184" cy="374525"/>
          </a:xfrm>
          <a:prstGeom prst="rect">
            <a:avLst/>
          </a:prstGeom>
          <a:noFill/>
          <a:ln/>
          <a:effectLst/>
        </p:spPr>
      </p:pic>
      <p:pic>
        <p:nvPicPr>
          <p:cNvPr id="190" name="Picture 189" descr="TP_tmp.emf"/>
          <p:cNvPicPr>
            <a:picLocks noChangeAspect="1"/>
          </p:cNvPicPr>
          <p:nvPr>
            <p:custDataLst>
              <p:tags r:id="rId2"/>
            </p:custDataLst>
          </p:nvPr>
        </p:nvPicPr>
        <p:blipFill>
          <a:blip r:embed="rId9" cstate="print">
            <a:clrChange>
              <a:clrFrom>
                <a:srgbClr val="FFFFFF"/>
              </a:clrFrom>
              <a:clrTo>
                <a:srgbClr val="FFFFFF">
                  <a:alpha val="0"/>
                </a:srgbClr>
              </a:clrTo>
            </a:clrChange>
          </a:blip>
          <a:stretch>
            <a:fillRect/>
          </a:stretch>
        </p:blipFill>
        <p:spPr bwMode="auto">
          <a:xfrm>
            <a:off x="9696400" y="1772816"/>
            <a:ext cx="578502" cy="374084"/>
          </a:xfrm>
          <a:prstGeom prst="rect">
            <a:avLst/>
          </a:prstGeom>
          <a:noFill/>
          <a:ln/>
          <a:effectLst/>
        </p:spPr>
      </p:pic>
      <p:grpSp>
        <p:nvGrpSpPr>
          <p:cNvPr id="198" name="Group 90"/>
          <p:cNvGrpSpPr/>
          <p:nvPr/>
        </p:nvGrpSpPr>
        <p:grpSpPr>
          <a:xfrm>
            <a:off x="6816080" y="1124744"/>
            <a:ext cx="457692" cy="460694"/>
            <a:chOff x="6948264" y="2780928"/>
            <a:chExt cx="457692" cy="460694"/>
          </a:xfrm>
        </p:grpSpPr>
        <p:sp>
          <p:nvSpPr>
            <p:cNvPr id="199" name="Oval 2"/>
            <p:cNvSpPr>
              <a:spLocks noChangeArrowheads="1"/>
            </p:cNvSpPr>
            <p:nvPr/>
          </p:nvSpPr>
          <p:spPr bwMode="auto">
            <a:xfrm>
              <a:off x="6948264" y="2780928"/>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grpSp>
          <p:nvGrpSpPr>
            <p:cNvPr id="200" name="Group 63"/>
            <p:cNvGrpSpPr/>
            <p:nvPr/>
          </p:nvGrpSpPr>
          <p:grpSpPr>
            <a:xfrm>
              <a:off x="6991697" y="2814836"/>
              <a:ext cx="360040" cy="367338"/>
              <a:chOff x="-986264" y="2827606"/>
              <a:chExt cx="360040" cy="367338"/>
            </a:xfrm>
          </p:grpSpPr>
          <p:sp>
            <p:nvSpPr>
              <p:cNvPr id="201" name="Line 5"/>
              <p:cNvSpPr>
                <a:spLocks noChangeShapeType="1"/>
              </p:cNvSpPr>
              <p:nvPr/>
            </p:nvSpPr>
            <p:spPr bwMode="auto">
              <a:xfrm rot="10800000">
                <a:off x="-815273" y="2827606"/>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sp>
            <p:nvSpPr>
              <p:cNvPr id="202" name="Line 5"/>
              <p:cNvSpPr>
                <a:spLocks noChangeShapeType="1"/>
              </p:cNvSpPr>
              <p:nvPr/>
            </p:nvSpPr>
            <p:spPr bwMode="auto">
              <a:xfrm rot="10800000">
                <a:off x="-986264" y="3003776"/>
                <a:ext cx="360040" cy="729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pic>
        <p:nvPicPr>
          <p:cNvPr id="206" name="Picture 205" descr="TP_tmp.emf"/>
          <p:cNvPicPr>
            <a:picLocks noChangeAspect="1"/>
          </p:cNvPicPr>
          <p:nvPr>
            <p:custDataLst>
              <p:tags r:id="rId3"/>
            </p:custDataLst>
          </p:nvPr>
        </p:nvPicPr>
        <p:blipFill>
          <a:blip r:embed="rId10" cstate="print">
            <a:clrChange>
              <a:clrFrom>
                <a:srgbClr val="FFFFFF"/>
              </a:clrFrom>
              <a:clrTo>
                <a:srgbClr val="FFFFFF">
                  <a:alpha val="0"/>
                </a:srgbClr>
              </a:clrTo>
            </a:clrChange>
          </a:blip>
          <a:stretch>
            <a:fillRect/>
          </a:stretch>
        </p:blipFill>
        <p:spPr bwMode="auto">
          <a:xfrm>
            <a:off x="8256241" y="1196752"/>
            <a:ext cx="579867" cy="409800"/>
          </a:xfrm>
          <a:prstGeom prst="rect">
            <a:avLst/>
          </a:prstGeom>
          <a:noFill/>
          <a:ln/>
          <a:effectLst/>
        </p:spPr>
      </p:pic>
      <p:pic>
        <p:nvPicPr>
          <p:cNvPr id="207" name="Picture 206" descr="TP_tmp.emf"/>
          <p:cNvPicPr>
            <a:picLocks noChangeAspect="1"/>
          </p:cNvPicPr>
          <p:nvPr>
            <p:custDataLst>
              <p:tags r:id="rId4"/>
            </p:custDataLst>
          </p:nvPr>
        </p:nvPicPr>
        <p:blipFill>
          <a:blip r:embed="rId11" cstate="print">
            <a:clrChange>
              <a:clrFrom>
                <a:srgbClr val="FFFFFF"/>
              </a:clrFrom>
              <a:clrTo>
                <a:srgbClr val="FFFFFF">
                  <a:alpha val="0"/>
                </a:srgbClr>
              </a:clrTo>
            </a:clrChange>
          </a:blip>
          <a:stretch>
            <a:fillRect/>
          </a:stretch>
        </p:blipFill>
        <p:spPr bwMode="auto">
          <a:xfrm>
            <a:off x="9693280" y="1196753"/>
            <a:ext cx="579184" cy="409317"/>
          </a:xfrm>
          <a:prstGeom prst="rect">
            <a:avLst/>
          </a:prstGeom>
          <a:noFill/>
          <a:ln/>
          <a:effectLst/>
        </p:spPr>
      </p:pic>
      <p:grpSp>
        <p:nvGrpSpPr>
          <p:cNvPr id="104" name="Group 28"/>
          <p:cNvGrpSpPr/>
          <p:nvPr/>
        </p:nvGrpSpPr>
        <p:grpSpPr>
          <a:xfrm>
            <a:off x="9192344" y="1124744"/>
            <a:ext cx="457692" cy="460694"/>
            <a:chOff x="4214810" y="2000240"/>
            <a:chExt cx="457692" cy="460694"/>
          </a:xfrm>
        </p:grpSpPr>
        <p:sp>
          <p:nvSpPr>
            <p:cNvPr id="105" name="Oval 2"/>
            <p:cNvSpPr>
              <a:spLocks noChangeArrowheads="1"/>
            </p:cNvSpPr>
            <p:nvPr/>
          </p:nvSpPr>
          <p:spPr bwMode="auto">
            <a:xfrm>
              <a:off x="4214810" y="2000240"/>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106" name="Line 5"/>
            <p:cNvSpPr>
              <a:spLocks noChangeShapeType="1"/>
            </p:cNvSpPr>
            <p:nvPr/>
          </p:nvSpPr>
          <p:spPr bwMode="auto">
            <a:xfrm rot="10800000">
              <a:off x="4444161" y="2046918"/>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nvGrpSpPr>
          <p:cNvPr id="107" name="Group 106"/>
          <p:cNvGrpSpPr/>
          <p:nvPr/>
        </p:nvGrpSpPr>
        <p:grpSpPr>
          <a:xfrm>
            <a:off x="7680176" y="1124744"/>
            <a:ext cx="457692" cy="460694"/>
            <a:chOff x="7597837" y="2707419"/>
            <a:chExt cx="457692" cy="460694"/>
          </a:xfrm>
        </p:grpSpPr>
        <p:sp>
          <p:nvSpPr>
            <p:cNvPr id="108" name="Oval 2"/>
            <p:cNvSpPr>
              <a:spLocks noChangeArrowheads="1"/>
            </p:cNvSpPr>
            <p:nvPr/>
          </p:nvSpPr>
          <p:spPr bwMode="auto">
            <a:xfrm>
              <a:off x="7597837" y="2707419"/>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109" name="Line 5"/>
            <p:cNvSpPr>
              <a:spLocks noChangeShapeType="1"/>
            </p:cNvSpPr>
            <p:nvPr/>
          </p:nvSpPr>
          <p:spPr bwMode="auto">
            <a:xfrm rot="5400000">
              <a:off x="7827188" y="2754097"/>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sp>
        <p:nvSpPr>
          <p:cNvPr id="140" name="Line 47"/>
          <p:cNvSpPr>
            <a:spLocks noChangeShapeType="1"/>
          </p:cNvSpPr>
          <p:nvPr/>
        </p:nvSpPr>
        <p:spPr bwMode="auto">
          <a:xfrm rot="13500000" flipH="1">
            <a:off x="3835068" y="2343358"/>
            <a:ext cx="2176575" cy="2158513"/>
          </a:xfrm>
          <a:prstGeom prst="line">
            <a:avLst/>
          </a:prstGeom>
          <a:noFill/>
          <a:ln w="69850">
            <a:solidFill>
              <a:schemeClr val="tx1"/>
            </a:solidFill>
            <a:round/>
            <a:headEnd type="triangle"/>
            <a:tailEnd type="triangle" w="med" len="med"/>
          </a:ln>
          <a:effectLst/>
        </p:spPr>
        <p:txBody>
          <a:bodyPr anchor="ctr" anchorCtr="1"/>
          <a:lstStyle/>
          <a:p>
            <a:endParaRPr lang="en-US"/>
          </a:p>
        </p:txBody>
      </p:sp>
      <p:sp>
        <p:nvSpPr>
          <p:cNvPr id="161" name="Text Box 149"/>
          <p:cNvSpPr txBox="1">
            <a:spLocks noChangeArrowheads="1"/>
          </p:cNvSpPr>
          <p:nvPr/>
        </p:nvSpPr>
        <p:spPr bwMode="auto">
          <a:xfrm>
            <a:off x="3719736" y="6021289"/>
            <a:ext cx="288032" cy="461665"/>
          </a:xfrm>
          <a:prstGeom prst="rect">
            <a:avLst/>
          </a:prstGeom>
          <a:noFill/>
          <a:ln w="9525">
            <a:noFill/>
            <a:miter lim="800000"/>
            <a:headEnd/>
            <a:tailEnd/>
          </a:ln>
          <a:effectLst/>
        </p:spPr>
        <p:txBody>
          <a:bodyPr wrap="square">
            <a:spAutoFit/>
          </a:bodyPr>
          <a:lstStyle/>
          <a:p>
            <a:r>
              <a:rPr lang="en-US" sz="2400" dirty="0"/>
              <a:t>=</a:t>
            </a:r>
            <a:endParaRPr lang="en-US" dirty="0"/>
          </a:p>
        </p:txBody>
      </p:sp>
      <p:grpSp>
        <p:nvGrpSpPr>
          <p:cNvPr id="176" name="Group 175"/>
          <p:cNvGrpSpPr/>
          <p:nvPr/>
        </p:nvGrpSpPr>
        <p:grpSpPr>
          <a:xfrm>
            <a:off x="2423592" y="5726500"/>
            <a:ext cx="1321788" cy="1014868"/>
            <a:chOff x="899592" y="5726500"/>
            <a:chExt cx="1321788" cy="1014868"/>
          </a:xfrm>
        </p:grpSpPr>
        <p:pic>
          <p:nvPicPr>
            <p:cNvPr id="177" name="Picture 176" descr="TP_tmp.png"/>
            <p:cNvPicPr>
              <a:picLocks noChangeAspect="1"/>
            </p:cNvPicPr>
            <p:nvPr>
              <p:custDataLst>
                <p:tags r:id="rId5"/>
              </p:custDataLst>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962680" y="5827154"/>
              <a:ext cx="1152704" cy="914214"/>
            </a:xfrm>
            <a:prstGeom prst="rect">
              <a:avLst/>
            </a:prstGeom>
            <a:noFill/>
            <a:ln/>
            <a:effectLst/>
            <a:extLst>
              <a:ext uri="{909E8E84-426E-40dd-AFC4-6F175D3DCCD1}">
                <a14:hiddenFill xmlns="" xmlns:a14="http://schemas.microsoft.com/office/drawing/2010/main">
                  <a:solidFill>
                    <a:srgbClr val="FFFFFF">
                      <a:alpha val="0"/>
                    </a:srgbClr>
                  </a:solidFill>
                </a14:hiddenFill>
              </a:ext>
              <a:ext uri="{AF507438-7753-43e0-B8FC-AC1667EBCBE1}">
                <a14:hiddenEffects xmlns="" xmlns:a14="http://schemas.microsoft.com/office/drawing/2010/main">
                  <a:effectLst>
                    <a:outerShdw blurRad="63500" dist="37357" dir="2700000" rotWithShape="0">
                      <a:scrgbClr r="0" g="0" b="0"/>
                    </a:outerShdw>
                  </a:effectLst>
                </a14:hiddenEffects>
              </a:ext>
              <a:ext uri="{31F19639-BCED-4a60-ADC4-E9642A236FB7}">
                <a14:hiddenScene3d xmlns="" xmlns:a14="http://schemas.microsoft.com/office/drawing/2010/main">
                  <a:camera prst="orthographicFront">
                    <a:rot lat="0" lon="0" rev="0"/>
                  </a:camera>
                  <a:lightRig rig="threePt" dir="t">
                    <a:rot lat="0" lon="0" rev="0"/>
                  </a:lightRig>
                </a14:hiddenScene3d>
              </a:ext>
              <a:ext uri="{E45631CC-5BF2-4c18-A39C-3461C7D3F71A}">
                <a14:hiddenSp3d xmlns="" xmlns:a14="http://schemas.microsoft.com/office/drawing/2010/main" extrusionH="457200">
                  <a:contourClr>
                    <a:srgbClr val="000000"/>
                  </a:contourClr>
                </a14:hiddenSp3d>
              </a:ext>
              <a:ext uri="{53640926-AAD7-44d8-BBD7-CCE9431645EC}">
                <a14:shadowObscured xmlns="" xmlns:a14="http://schemas.microsoft.com/office/drawing/2010/main"/>
              </a:ext>
            </a:extLst>
          </p:spPr>
        </p:pic>
        <p:grpSp>
          <p:nvGrpSpPr>
            <p:cNvPr id="178" name="Group 177"/>
            <p:cNvGrpSpPr/>
            <p:nvPr/>
          </p:nvGrpSpPr>
          <p:grpSpPr>
            <a:xfrm>
              <a:off x="899592" y="5726500"/>
              <a:ext cx="457692" cy="460694"/>
              <a:chOff x="7597837" y="2707419"/>
              <a:chExt cx="457692" cy="460694"/>
            </a:xfrm>
          </p:grpSpPr>
          <p:sp>
            <p:nvSpPr>
              <p:cNvPr id="185" name="Oval 2"/>
              <p:cNvSpPr>
                <a:spLocks noChangeArrowheads="1"/>
              </p:cNvSpPr>
              <p:nvPr/>
            </p:nvSpPr>
            <p:spPr bwMode="auto">
              <a:xfrm>
                <a:off x="7597837" y="2707419"/>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186" name="Line 5"/>
              <p:cNvSpPr>
                <a:spLocks noChangeShapeType="1"/>
              </p:cNvSpPr>
              <p:nvPr/>
            </p:nvSpPr>
            <p:spPr bwMode="auto">
              <a:xfrm rot="5400000">
                <a:off x="7827188" y="2754097"/>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nvGrpSpPr>
            <p:cNvPr id="179" name="Group 28"/>
            <p:cNvGrpSpPr/>
            <p:nvPr/>
          </p:nvGrpSpPr>
          <p:grpSpPr>
            <a:xfrm>
              <a:off x="1763688" y="5726500"/>
              <a:ext cx="457692" cy="460694"/>
              <a:chOff x="4214810" y="2000240"/>
              <a:chExt cx="457692" cy="460694"/>
            </a:xfrm>
          </p:grpSpPr>
          <p:sp>
            <p:nvSpPr>
              <p:cNvPr id="180" name="Oval 2"/>
              <p:cNvSpPr>
                <a:spLocks noChangeArrowheads="1"/>
              </p:cNvSpPr>
              <p:nvPr/>
            </p:nvSpPr>
            <p:spPr bwMode="auto">
              <a:xfrm>
                <a:off x="4214810" y="2000240"/>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181" name="Line 5"/>
              <p:cNvSpPr>
                <a:spLocks noChangeShapeType="1"/>
              </p:cNvSpPr>
              <p:nvPr/>
            </p:nvSpPr>
            <p:spPr bwMode="auto">
              <a:xfrm rot="10800000">
                <a:off x="4444161" y="2046918"/>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grpSp>
        <p:nvGrpSpPr>
          <p:cNvPr id="119" name="Group 177"/>
          <p:cNvGrpSpPr>
            <a:grpSpLocks/>
          </p:cNvGrpSpPr>
          <p:nvPr/>
        </p:nvGrpSpPr>
        <p:grpSpPr bwMode="auto">
          <a:xfrm>
            <a:off x="5087889" y="2709516"/>
            <a:ext cx="2879725" cy="2879725"/>
            <a:chOff x="3833" y="1480"/>
            <a:chExt cx="1814" cy="1814"/>
          </a:xfrm>
        </p:grpSpPr>
        <p:sp>
          <p:nvSpPr>
            <p:cNvPr id="133" name="Oval 178"/>
            <p:cNvSpPr>
              <a:spLocks noChangeArrowheads="1"/>
            </p:cNvSpPr>
            <p:nvPr/>
          </p:nvSpPr>
          <p:spPr bwMode="auto">
            <a:xfrm>
              <a:off x="3833" y="1480"/>
              <a:ext cx="1814" cy="1814"/>
            </a:xfrm>
            <a:prstGeom prst="ellipse">
              <a:avLst/>
            </a:prstGeom>
            <a:solidFill>
              <a:srgbClr val="000000">
                <a:alpha val="80000"/>
              </a:srgbClr>
            </a:solidFill>
            <a:ln w="44450" algn="ctr">
              <a:solidFill>
                <a:schemeClr val="tx1"/>
              </a:solidFill>
              <a:round/>
              <a:headEnd/>
              <a:tailEnd/>
            </a:ln>
            <a:effectLst/>
          </p:spPr>
          <p:txBody>
            <a:bodyPr wrap="none" anchor="ctr"/>
            <a:lstStyle/>
            <a:p>
              <a:endParaRPr lang="en-US"/>
            </a:p>
          </p:txBody>
        </p:sp>
        <p:sp useBgFill="1">
          <p:nvSpPr>
            <p:cNvPr id="134" name="Line 179"/>
            <p:cNvSpPr>
              <a:spLocks noChangeShapeType="1"/>
            </p:cNvSpPr>
            <p:nvPr/>
          </p:nvSpPr>
          <p:spPr bwMode="auto">
            <a:xfrm>
              <a:off x="4105" y="1752"/>
              <a:ext cx="0" cy="1270"/>
            </a:xfrm>
            <a:prstGeom prst="line">
              <a:avLst/>
            </a:prstGeom>
            <a:ln w="44450">
              <a:solidFill>
                <a:schemeClr val="tx1"/>
              </a:solidFill>
              <a:round/>
              <a:headEnd/>
              <a:tailEnd/>
            </a:ln>
            <a:effectLst/>
          </p:spPr>
          <p:txBody>
            <a:bodyPr/>
            <a:lstStyle/>
            <a:p>
              <a:endParaRPr lang="en-US"/>
            </a:p>
          </p:txBody>
        </p:sp>
        <p:sp useBgFill="1">
          <p:nvSpPr>
            <p:cNvPr id="135" name="Line 180"/>
            <p:cNvSpPr>
              <a:spLocks noChangeShapeType="1"/>
            </p:cNvSpPr>
            <p:nvPr/>
          </p:nvSpPr>
          <p:spPr bwMode="auto">
            <a:xfrm>
              <a:off x="4286" y="1616"/>
              <a:ext cx="0" cy="1542"/>
            </a:xfrm>
            <a:prstGeom prst="line">
              <a:avLst/>
            </a:prstGeom>
            <a:ln w="44450">
              <a:solidFill>
                <a:schemeClr val="tx1"/>
              </a:solidFill>
              <a:round/>
              <a:headEnd/>
              <a:tailEnd/>
            </a:ln>
            <a:effectLst/>
          </p:spPr>
          <p:txBody>
            <a:bodyPr/>
            <a:lstStyle/>
            <a:p>
              <a:endParaRPr lang="en-US"/>
            </a:p>
          </p:txBody>
        </p:sp>
        <p:sp useBgFill="1">
          <p:nvSpPr>
            <p:cNvPr id="136" name="Line 181"/>
            <p:cNvSpPr>
              <a:spLocks noChangeShapeType="1"/>
            </p:cNvSpPr>
            <p:nvPr/>
          </p:nvSpPr>
          <p:spPr bwMode="auto">
            <a:xfrm>
              <a:off x="4468" y="1525"/>
              <a:ext cx="0" cy="1724"/>
            </a:xfrm>
            <a:prstGeom prst="line">
              <a:avLst/>
            </a:prstGeom>
            <a:ln w="44450">
              <a:solidFill>
                <a:schemeClr val="tx1"/>
              </a:solidFill>
              <a:round/>
              <a:headEnd/>
              <a:tailEnd/>
            </a:ln>
            <a:effectLst/>
          </p:spPr>
          <p:txBody>
            <a:bodyPr/>
            <a:lstStyle/>
            <a:p>
              <a:endParaRPr lang="en-US"/>
            </a:p>
          </p:txBody>
        </p:sp>
        <p:sp useBgFill="1">
          <p:nvSpPr>
            <p:cNvPr id="137" name="Line 182"/>
            <p:cNvSpPr>
              <a:spLocks noChangeShapeType="1"/>
            </p:cNvSpPr>
            <p:nvPr/>
          </p:nvSpPr>
          <p:spPr bwMode="auto">
            <a:xfrm>
              <a:off x="4649" y="1480"/>
              <a:ext cx="0" cy="1814"/>
            </a:xfrm>
            <a:prstGeom prst="line">
              <a:avLst/>
            </a:prstGeom>
            <a:ln w="44450">
              <a:solidFill>
                <a:schemeClr val="tx1"/>
              </a:solidFill>
              <a:round/>
              <a:headEnd/>
              <a:tailEnd/>
            </a:ln>
            <a:effectLst/>
          </p:spPr>
          <p:txBody>
            <a:bodyPr/>
            <a:lstStyle/>
            <a:p>
              <a:endParaRPr lang="en-US"/>
            </a:p>
          </p:txBody>
        </p:sp>
        <p:sp useBgFill="1">
          <p:nvSpPr>
            <p:cNvPr id="138" name="Line 183"/>
            <p:cNvSpPr>
              <a:spLocks noChangeShapeType="1"/>
            </p:cNvSpPr>
            <p:nvPr/>
          </p:nvSpPr>
          <p:spPr bwMode="auto">
            <a:xfrm>
              <a:off x="4830" y="1480"/>
              <a:ext cx="0" cy="1814"/>
            </a:xfrm>
            <a:prstGeom prst="line">
              <a:avLst/>
            </a:prstGeom>
            <a:ln w="44450">
              <a:solidFill>
                <a:schemeClr val="tx1"/>
              </a:solidFill>
              <a:round/>
              <a:headEnd/>
              <a:tailEnd/>
            </a:ln>
            <a:effectLst/>
          </p:spPr>
          <p:txBody>
            <a:bodyPr/>
            <a:lstStyle/>
            <a:p>
              <a:endParaRPr lang="en-US"/>
            </a:p>
          </p:txBody>
        </p:sp>
        <p:sp useBgFill="1">
          <p:nvSpPr>
            <p:cNvPr id="139" name="Line 184"/>
            <p:cNvSpPr>
              <a:spLocks noChangeShapeType="1"/>
            </p:cNvSpPr>
            <p:nvPr/>
          </p:nvSpPr>
          <p:spPr bwMode="auto">
            <a:xfrm>
              <a:off x="5012" y="1525"/>
              <a:ext cx="0" cy="1724"/>
            </a:xfrm>
            <a:prstGeom prst="line">
              <a:avLst/>
            </a:prstGeom>
            <a:ln w="44450">
              <a:solidFill>
                <a:schemeClr val="tx1"/>
              </a:solidFill>
              <a:round/>
              <a:headEnd/>
              <a:tailEnd/>
            </a:ln>
            <a:effectLst/>
          </p:spPr>
          <p:txBody>
            <a:bodyPr/>
            <a:lstStyle/>
            <a:p>
              <a:endParaRPr lang="en-US"/>
            </a:p>
          </p:txBody>
        </p:sp>
        <p:sp useBgFill="1">
          <p:nvSpPr>
            <p:cNvPr id="187" name="Line 185"/>
            <p:cNvSpPr>
              <a:spLocks noChangeShapeType="1"/>
            </p:cNvSpPr>
            <p:nvPr/>
          </p:nvSpPr>
          <p:spPr bwMode="auto">
            <a:xfrm>
              <a:off x="5192" y="1603"/>
              <a:ext cx="1" cy="1555"/>
            </a:xfrm>
            <a:prstGeom prst="line">
              <a:avLst/>
            </a:prstGeom>
            <a:ln w="44450">
              <a:solidFill>
                <a:schemeClr val="tx1"/>
              </a:solidFill>
              <a:round/>
              <a:headEnd/>
              <a:tailEnd/>
            </a:ln>
            <a:effectLst/>
          </p:spPr>
          <p:txBody>
            <a:bodyPr/>
            <a:lstStyle/>
            <a:p>
              <a:endParaRPr lang="en-US"/>
            </a:p>
          </p:txBody>
        </p:sp>
        <p:sp useBgFill="1">
          <p:nvSpPr>
            <p:cNvPr id="188" name="Line 186"/>
            <p:cNvSpPr>
              <a:spLocks noChangeShapeType="1"/>
            </p:cNvSpPr>
            <p:nvPr/>
          </p:nvSpPr>
          <p:spPr bwMode="auto">
            <a:xfrm>
              <a:off x="5375" y="1752"/>
              <a:ext cx="0" cy="1270"/>
            </a:xfrm>
            <a:prstGeom prst="line">
              <a:avLst/>
            </a:prstGeom>
            <a:ln w="44450">
              <a:solidFill>
                <a:schemeClr val="tx1"/>
              </a:solidFill>
              <a:round/>
              <a:headEnd/>
              <a:tailEnd/>
            </a:ln>
            <a:effectLst/>
          </p:spPr>
          <p:txBody>
            <a:bodyPr/>
            <a:lstStyle/>
            <a:p>
              <a:endParaRPr lang="en-US"/>
            </a:p>
          </p:txBody>
        </p:sp>
        <p:sp useBgFill="1">
          <p:nvSpPr>
            <p:cNvPr id="195" name="Line 187"/>
            <p:cNvSpPr>
              <a:spLocks noChangeShapeType="1"/>
            </p:cNvSpPr>
            <p:nvPr/>
          </p:nvSpPr>
          <p:spPr bwMode="auto">
            <a:xfrm flipH="1">
              <a:off x="5556" y="2000"/>
              <a:ext cx="4" cy="787"/>
            </a:xfrm>
            <a:prstGeom prst="line">
              <a:avLst/>
            </a:prstGeom>
            <a:ln w="44450">
              <a:solidFill>
                <a:schemeClr val="tx1"/>
              </a:solidFill>
              <a:round/>
              <a:headEnd/>
              <a:tailEnd/>
            </a:ln>
            <a:effectLst/>
          </p:spPr>
          <p:txBody>
            <a:bodyPr/>
            <a:lstStyle/>
            <a:p>
              <a:endParaRPr lang="en-US"/>
            </a:p>
          </p:txBody>
        </p:sp>
        <p:sp useBgFill="1">
          <p:nvSpPr>
            <p:cNvPr id="196" name="Line 188"/>
            <p:cNvSpPr>
              <a:spLocks noChangeShapeType="1"/>
            </p:cNvSpPr>
            <p:nvPr/>
          </p:nvSpPr>
          <p:spPr bwMode="auto">
            <a:xfrm>
              <a:off x="3923" y="1995"/>
              <a:ext cx="0" cy="771"/>
            </a:xfrm>
            <a:prstGeom prst="line">
              <a:avLst/>
            </a:prstGeom>
            <a:ln w="44450">
              <a:solidFill>
                <a:schemeClr val="tx1"/>
              </a:solidFill>
              <a:round/>
              <a:headEnd/>
              <a:tailEnd/>
            </a:ln>
            <a:effectLst/>
          </p:spPr>
          <p:txBody>
            <a:bodyPr/>
            <a:lstStyle/>
            <a:p>
              <a:endParaRPr lang="en-US"/>
            </a:p>
          </p:txBody>
        </p:sp>
      </p:grpSp>
    </p:spTree>
    <p:extLst>
      <p:ext uri="{BB962C8B-B14F-4D97-AF65-F5344CB8AC3E}">
        <p14:creationId xmlns:p14="http://schemas.microsoft.com/office/powerpoint/2010/main" val="33786003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901260" y="-62749"/>
            <a:ext cx="10515600" cy="1325563"/>
          </a:xfrm>
        </p:spPr>
        <p:txBody>
          <a:bodyPr/>
          <a:lstStyle/>
          <a:p>
            <a:r>
              <a:rPr lang="en-US" dirty="0"/>
              <a:t>1969: Man on the Moon</a:t>
            </a:r>
          </a:p>
        </p:txBody>
      </p:sp>
      <p:pic>
        <p:nvPicPr>
          <p:cNvPr id="12" name="Picture 11"/>
          <p:cNvPicPr>
            <a:picLocks noChangeAspect="1"/>
          </p:cNvPicPr>
          <p:nvPr/>
        </p:nvPicPr>
        <p:blipFill>
          <a:blip r:embed="rId3" cstate="print"/>
          <a:stretch>
            <a:fillRect/>
          </a:stretch>
        </p:blipFill>
        <p:spPr>
          <a:xfrm>
            <a:off x="3416450" y="2594899"/>
            <a:ext cx="3675587" cy="2876147"/>
          </a:xfrm>
          <a:prstGeom prst="rect">
            <a:avLst/>
          </a:prstGeom>
        </p:spPr>
      </p:pic>
      <p:sp>
        <p:nvSpPr>
          <p:cNvPr id="14" name="Rectangle 13">
            <a:hlinkClick r:id="rId4"/>
          </p:cNvPr>
          <p:cNvSpPr/>
          <p:nvPr/>
        </p:nvSpPr>
        <p:spPr>
          <a:xfrm>
            <a:off x="7088286" y="5123193"/>
            <a:ext cx="706857" cy="369332"/>
          </a:xfrm>
          <a:prstGeom prst="rect">
            <a:avLst/>
          </a:prstGeom>
        </p:spPr>
        <p:txBody>
          <a:bodyPr wrap="none">
            <a:spAutoFit/>
          </a:bodyPr>
          <a:lstStyle/>
          <a:p>
            <a:pPr>
              <a:defRPr/>
            </a:pPr>
            <a:r>
              <a:rPr lang="en-US" kern="0" dirty="0">
                <a:solidFill>
                  <a:srgbClr val="0000FF"/>
                </a:solidFill>
                <a:latin typeface="Calibri"/>
              </a:rPr>
              <a:t>NASA</a:t>
            </a:r>
          </a:p>
        </p:txBody>
      </p:sp>
      <p:pic>
        <p:nvPicPr>
          <p:cNvPr id="9" name="Picture 2" descr="http://www.unmuseum.org/moonhoax.jpg"/>
          <p:cNvPicPr>
            <a:picLocks noChangeAspect="1" noChangeArrowheads="1"/>
          </p:cNvPicPr>
          <p:nvPr/>
        </p:nvPicPr>
        <p:blipFill>
          <a:blip r:embed="rId5" cstate="print"/>
          <a:srcRect/>
          <a:stretch>
            <a:fillRect/>
          </a:stretch>
        </p:blipFill>
        <p:spPr bwMode="auto">
          <a:xfrm>
            <a:off x="2386675" y="1095421"/>
            <a:ext cx="6100861" cy="4667158"/>
          </a:xfrm>
          <a:prstGeom prst="rect">
            <a:avLst/>
          </a:prstGeom>
          <a:noFill/>
        </p:spPr>
      </p:pic>
      <p:sp>
        <p:nvSpPr>
          <p:cNvPr id="10" name="Rectangle 9"/>
          <p:cNvSpPr/>
          <p:nvPr/>
        </p:nvSpPr>
        <p:spPr>
          <a:xfrm>
            <a:off x="2726727" y="1987232"/>
            <a:ext cx="5370068" cy="523220"/>
          </a:xfrm>
          <a:prstGeom prst="rect">
            <a:avLst/>
          </a:prstGeom>
        </p:spPr>
        <p:txBody>
          <a:bodyPr wrap="square">
            <a:spAutoFit/>
          </a:bodyPr>
          <a:lstStyle/>
          <a:p>
            <a:pPr>
              <a:defRPr/>
            </a:pPr>
            <a:r>
              <a:rPr lang="en-US" sz="2800" b="1" kern="0" dirty="0">
                <a:solidFill>
                  <a:sysClr val="window" lastClr="FFFFFF"/>
                </a:solidFill>
              </a:rPr>
              <a:t>The Great Moon</a:t>
            </a:r>
            <a:r>
              <a:rPr lang="en-US" sz="2800" kern="0" dirty="0">
                <a:solidFill>
                  <a:sysClr val="window" lastClr="FFFFFF"/>
                </a:solidFill>
              </a:rPr>
              <a:t>-</a:t>
            </a:r>
            <a:r>
              <a:rPr lang="en-US" sz="2800" b="1" kern="0" dirty="0">
                <a:solidFill>
                  <a:sysClr val="window" lastClr="FFFFFF"/>
                </a:solidFill>
              </a:rPr>
              <a:t>Landing Hoax?</a:t>
            </a:r>
            <a:endParaRPr lang="en-US" sz="2800" kern="0" dirty="0">
              <a:solidFill>
                <a:sysClr val="window" lastClr="FFFFFF"/>
              </a:solidFill>
            </a:endParaRPr>
          </a:p>
        </p:txBody>
      </p:sp>
      <p:sp>
        <p:nvSpPr>
          <p:cNvPr id="15" name="Rectangle 298"/>
          <p:cNvSpPr>
            <a:spLocks noChangeArrowheads="1"/>
          </p:cNvSpPr>
          <p:nvPr/>
        </p:nvSpPr>
        <p:spPr bwMode="auto">
          <a:xfrm>
            <a:off x="1826879" y="5890948"/>
            <a:ext cx="8335252" cy="711795"/>
          </a:xfrm>
          <a:prstGeom prst="rect">
            <a:avLst/>
          </a:prstGeom>
          <a:noFill/>
          <a:ln w="9525">
            <a:noFill/>
            <a:miter lim="800000"/>
            <a:headEnd/>
            <a:tailEnd/>
          </a:ln>
        </p:spPr>
        <p:txBody>
          <a:bodyPr/>
          <a:lstStyle/>
          <a:p>
            <a:pPr marL="342900" indent="-342900">
              <a:spcBef>
                <a:spcPct val="20000"/>
              </a:spcBef>
              <a:buClr>
                <a:schemeClr val="accent1"/>
              </a:buClr>
              <a:buSzPct val="65000"/>
              <a:buFont typeface="Wingdings" pitchFamily="2" charset="2"/>
              <a:buChar char="n"/>
            </a:pPr>
            <a:r>
              <a:rPr lang="de-CH" sz="2800" dirty="0" err="1">
                <a:latin typeface="Calibri" pitchFamily="34" charset="0"/>
                <a:cs typeface="Calibri" pitchFamily="34" charset="0"/>
              </a:rPr>
              <a:t>How</a:t>
            </a:r>
            <a:r>
              <a:rPr lang="de-CH" sz="2800" dirty="0">
                <a:latin typeface="Calibri" pitchFamily="34" charset="0"/>
                <a:cs typeface="Calibri" pitchFamily="34" charset="0"/>
              </a:rPr>
              <a:t> </a:t>
            </a:r>
            <a:r>
              <a:rPr lang="de-CH" sz="2800" dirty="0" err="1">
                <a:latin typeface="Calibri" pitchFamily="34" charset="0"/>
                <a:cs typeface="Calibri" pitchFamily="34" charset="0"/>
              </a:rPr>
              <a:t>can</a:t>
            </a:r>
            <a:r>
              <a:rPr lang="de-CH" sz="2800" dirty="0">
                <a:latin typeface="Calibri" pitchFamily="34" charset="0"/>
                <a:cs typeface="Calibri" pitchFamily="34" charset="0"/>
              </a:rPr>
              <a:t> </a:t>
            </a:r>
            <a:r>
              <a:rPr lang="de-CH" sz="2800" dirty="0" err="1">
                <a:latin typeface="Calibri" pitchFamily="34" charset="0"/>
                <a:cs typeface="Calibri" pitchFamily="34" charset="0"/>
              </a:rPr>
              <a:t>you</a:t>
            </a:r>
            <a:r>
              <a:rPr lang="de-CH" sz="2800" dirty="0">
                <a:latin typeface="Calibri" pitchFamily="34" charset="0"/>
                <a:cs typeface="Calibri" pitchFamily="34" charset="0"/>
              </a:rPr>
              <a:t> </a:t>
            </a:r>
            <a:r>
              <a:rPr lang="de-CH" sz="2800" dirty="0" err="1">
                <a:latin typeface="Calibri" pitchFamily="34" charset="0"/>
                <a:cs typeface="Calibri" pitchFamily="34" charset="0"/>
              </a:rPr>
              <a:t>prove</a:t>
            </a:r>
            <a:r>
              <a:rPr lang="de-CH" sz="2800" dirty="0">
                <a:latin typeface="Calibri" pitchFamily="34" charset="0"/>
                <a:cs typeface="Calibri" pitchFamily="34" charset="0"/>
              </a:rPr>
              <a:t> </a:t>
            </a:r>
            <a:r>
              <a:rPr lang="de-CH" sz="2800" dirty="0" err="1">
                <a:latin typeface="Calibri" pitchFamily="34" charset="0"/>
                <a:cs typeface="Calibri" pitchFamily="34" charset="0"/>
              </a:rPr>
              <a:t>that</a:t>
            </a:r>
            <a:r>
              <a:rPr lang="de-CH" sz="2800" dirty="0">
                <a:latin typeface="Calibri" pitchFamily="34" charset="0"/>
                <a:cs typeface="Calibri" pitchFamily="34" charset="0"/>
              </a:rPr>
              <a:t> </a:t>
            </a:r>
            <a:r>
              <a:rPr lang="de-CH" sz="2800" dirty="0" err="1">
                <a:latin typeface="Calibri" pitchFamily="34" charset="0"/>
                <a:cs typeface="Calibri" pitchFamily="34" charset="0"/>
              </a:rPr>
              <a:t>you</a:t>
            </a:r>
            <a:r>
              <a:rPr lang="de-CH" sz="2800" dirty="0">
                <a:latin typeface="Calibri" pitchFamily="34" charset="0"/>
                <a:cs typeface="Calibri" pitchFamily="34" charset="0"/>
              </a:rPr>
              <a:t> </a:t>
            </a:r>
            <a:r>
              <a:rPr lang="de-CH" sz="2800" dirty="0" err="1">
                <a:latin typeface="Calibri" pitchFamily="34" charset="0"/>
                <a:cs typeface="Calibri" pitchFamily="34" charset="0"/>
              </a:rPr>
              <a:t>are</a:t>
            </a:r>
            <a:r>
              <a:rPr lang="de-CH" sz="2800" dirty="0">
                <a:latin typeface="Calibri" pitchFamily="34" charset="0"/>
                <a:cs typeface="Calibri" pitchFamily="34" charset="0"/>
              </a:rPr>
              <a:t> </a:t>
            </a:r>
            <a:r>
              <a:rPr lang="de-CH" sz="2800" dirty="0" err="1">
                <a:latin typeface="Calibri" pitchFamily="34" charset="0"/>
                <a:cs typeface="Calibri" pitchFamily="34" charset="0"/>
              </a:rPr>
              <a:t>at</a:t>
            </a:r>
            <a:r>
              <a:rPr lang="de-CH" sz="2800" dirty="0">
                <a:latin typeface="Calibri" pitchFamily="34" charset="0"/>
                <a:cs typeface="Calibri" pitchFamily="34" charset="0"/>
              </a:rPr>
              <a:t> a </a:t>
            </a:r>
            <a:r>
              <a:rPr lang="de-CH" sz="2800" dirty="0" err="1">
                <a:latin typeface="Calibri" pitchFamily="34" charset="0"/>
                <a:cs typeface="Calibri" pitchFamily="34" charset="0"/>
              </a:rPr>
              <a:t>specific</a:t>
            </a:r>
            <a:r>
              <a:rPr lang="de-CH" sz="2800" dirty="0">
                <a:latin typeface="Calibri" pitchFamily="34" charset="0"/>
                <a:cs typeface="Calibri" pitchFamily="34" charset="0"/>
              </a:rPr>
              <a:t> </a:t>
            </a:r>
            <a:r>
              <a:rPr lang="de-CH" sz="2800" dirty="0" err="1">
                <a:latin typeface="Calibri" pitchFamily="34" charset="0"/>
                <a:cs typeface="Calibri" pitchFamily="34" charset="0"/>
              </a:rPr>
              <a:t>location</a:t>
            </a:r>
            <a:r>
              <a:rPr lang="de-CH" sz="2800" dirty="0">
                <a:latin typeface="Calibri" pitchFamily="34" charset="0"/>
                <a:cs typeface="Calibri" pitchFamily="34" charset="0"/>
              </a:rPr>
              <a:t>?</a:t>
            </a:r>
          </a:p>
        </p:txBody>
      </p:sp>
      <p:sp>
        <p:nvSpPr>
          <p:cNvPr id="13" name="Rectangle 12">
            <a:extLst>
              <a:ext uri="{FF2B5EF4-FFF2-40B4-BE49-F238E27FC236}">
                <a16:creationId xmlns:a16="http://schemas.microsoft.com/office/drawing/2014/main" id="{94C60F0E-F4AA-E444-ACFE-467F7B1E48BE}"/>
              </a:ext>
            </a:extLst>
          </p:cNvPr>
          <p:cNvSpPr/>
          <p:nvPr/>
        </p:nvSpPr>
        <p:spPr>
          <a:xfrm>
            <a:off x="7868252" y="6488668"/>
            <a:ext cx="4323748" cy="369332"/>
          </a:xfrm>
          <a:prstGeom prst="rect">
            <a:avLst/>
          </a:prstGeom>
        </p:spPr>
        <p:txBody>
          <a:bodyPr wrap="none">
            <a:spAutoFit/>
          </a:bodyPr>
          <a:lstStyle/>
          <a:p>
            <a:pPr>
              <a:defRPr/>
            </a:pPr>
            <a:r>
              <a:rPr lang="en-US" kern="0" dirty="0">
                <a:solidFill>
                  <a:srgbClr val="0000FF"/>
                </a:solidFill>
                <a:latin typeface="Calibri"/>
                <a:hlinkClick r:id="rId6"/>
              </a:rPr>
              <a:t>http://www.unmuseum.org/moonhoax.htm</a:t>
            </a:r>
            <a:endParaRPr lang="en-US" kern="0" dirty="0">
              <a:solidFill>
                <a:srgbClr val="0000FF"/>
              </a:solidFill>
              <a:latin typeface="Calibri"/>
            </a:endParaRPr>
          </a:p>
        </p:txBody>
      </p:sp>
    </p:spTree>
    <p:extLst>
      <p:ext uri="{BB962C8B-B14F-4D97-AF65-F5344CB8AC3E}">
        <p14:creationId xmlns:p14="http://schemas.microsoft.com/office/powerpoint/2010/main" val="437497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out)">
                                      <p:cBhvr>
                                        <p:cTn id="7" dur="2000"/>
                                        <p:tgtEl>
                                          <p:spTgt spid="9"/>
                                        </p:tgtEl>
                                      </p:cBhvr>
                                    </p:animEffect>
                                  </p:childTnLst>
                                </p:cTn>
                              </p:par>
                              <p:par>
                                <p:cTn id="8" presetID="1"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5">
                                            <p:txEl>
                                              <p:pRg st="0" end="0"/>
                                            </p:txEl>
                                          </p:spTgt>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build="p"/>
      <p:bldP spid="1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2023" name="Picture 199" descr="MCj04260720000[1]"/>
          <p:cNvPicPr>
            <a:picLocks noChangeAspect="1" noChangeArrowheads="1"/>
          </p:cNvPicPr>
          <p:nvPr/>
        </p:nvPicPr>
        <p:blipFill>
          <a:blip r:embed="rId8" cstate="print"/>
          <a:srcRect/>
          <a:stretch>
            <a:fillRect/>
          </a:stretch>
        </p:blipFill>
        <p:spPr bwMode="auto">
          <a:xfrm>
            <a:off x="2351088" y="1989139"/>
            <a:ext cx="1143000" cy="1825625"/>
          </a:xfrm>
          <a:prstGeom prst="rect">
            <a:avLst/>
          </a:prstGeom>
          <a:noFill/>
        </p:spPr>
      </p:pic>
      <p:grpSp>
        <p:nvGrpSpPr>
          <p:cNvPr id="2" name="Group 200"/>
          <p:cNvGrpSpPr>
            <a:grpSpLocks/>
          </p:cNvGrpSpPr>
          <p:nvPr/>
        </p:nvGrpSpPr>
        <p:grpSpPr bwMode="auto">
          <a:xfrm rot="5400000">
            <a:off x="3000376" y="1844676"/>
            <a:ext cx="2879725" cy="2879725"/>
            <a:chOff x="3833" y="1480"/>
            <a:chExt cx="1814" cy="1814"/>
          </a:xfrm>
        </p:grpSpPr>
        <p:sp>
          <p:nvSpPr>
            <p:cNvPr id="462025" name="Oval 201"/>
            <p:cNvSpPr>
              <a:spLocks noChangeArrowheads="1"/>
            </p:cNvSpPr>
            <p:nvPr/>
          </p:nvSpPr>
          <p:spPr bwMode="auto">
            <a:xfrm>
              <a:off x="3833" y="1480"/>
              <a:ext cx="1814" cy="1814"/>
            </a:xfrm>
            <a:prstGeom prst="ellipse">
              <a:avLst/>
            </a:prstGeom>
            <a:solidFill>
              <a:srgbClr val="FFFFFF">
                <a:alpha val="80000"/>
              </a:srgbClr>
            </a:solidFill>
            <a:ln w="44450" algn="ctr">
              <a:solidFill>
                <a:schemeClr val="tx1"/>
              </a:solidFill>
              <a:round/>
              <a:headEnd/>
              <a:tailEnd/>
            </a:ln>
            <a:effectLst/>
          </p:spPr>
          <p:txBody>
            <a:bodyPr wrap="none" anchor="ctr"/>
            <a:lstStyle/>
            <a:p>
              <a:endParaRPr lang="en-US"/>
            </a:p>
          </p:txBody>
        </p:sp>
        <p:sp useBgFill="1">
          <p:nvSpPr>
            <p:cNvPr id="462026" name="Line 202"/>
            <p:cNvSpPr>
              <a:spLocks noChangeShapeType="1"/>
            </p:cNvSpPr>
            <p:nvPr/>
          </p:nvSpPr>
          <p:spPr bwMode="auto">
            <a:xfrm>
              <a:off x="4105" y="1752"/>
              <a:ext cx="0" cy="1270"/>
            </a:xfrm>
            <a:prstGeom prst="line">
              <a:avLst/>
            </a:prstGeom>
            <a:ln w="44450">
              <a:solidFill>
                <a:schemeClr val="tx1"/>
              </a:solidFill>
              <a:round/>
              <a:headEnd/>
              <a:tailEnd/>
            </a:ln>
            <a:effectLst/>
          </p:spPr>
          <p:txBody>
            <a:bodyPr/>
            <a:lstStyle/>
            <a:p>
              <a:endParaRPr lang="en-US"/>
            </a:p>
          </p:txBody>
        </p:sp>
        <p:sp useBgFill="1">
          <p:nvSpPr>
            <p:cNvPr id="462027" name="Line 203"/>
            <p:cNvSpPr>
              <a:spLocks noChangeShapeType="1"/>
            </p:cNvSpPr>
            <p:nvPr/>
          </p:nvSpPr>
          <p:spPr bwMode="auto">
            <a:xfrm>
              <a:off x="4286" y="1616"/>
              <a:ext cx="0" cy="1542"/>
            </a:xfrm>
            <a:prstGeom prst="line">
              <a:avLst/>
            </a:prstGeom>
            <a:ln w="44450">
              <a:solidFill>
                <a:schemeClr val="tx1"/>
              </a:solidFill>
              <a:round/>
              <a:headEnd/>
              <a:tailEnd/>
            </a:ln>
            <a:effectLst/>
          </p:spPr>
          <p:txBody>
            <a:bodyPr/>
            <a:lstStyle/>
            <a:p>
              <a:endParaRPr lang="en-US"/>
            </a:p>
          </p:txBody>
        </p:sp>
        <p:sp useBgFill="1">
          <p:nvSpPr>
            <p:cNvPr id="462028" name="Line 204"/>
            <p:cNvSpPr>
              <a:spLocks noChangeShapeType="1"/>
            </p:cNvSpPr>
            <p:nvPr/>
          </p:nvSpPr>
          <p:spPr bwMode="auto">
            <a:xfrm>
              <a:off x="4468" y="1525"/>
              <a:ext cx="0" cy="1724"/>
            </a:xfrm>
            <a:prstGeom prst="line">
              <a:avLst/>
            </a:prstGeom>
            <a:ln w="44450">
              <a:solidFill>
                <a:schemeClr val="tx1"/>
              </a:solidFill>
              <a:round/>
              <a:headEnd/>
              <a:tailEnd/>
            </a:ln>
            <a:effectLst/>
          </p:spPr>
          <p:txBody>
            <a:bodyPr/>
            <a:lstStyle/>
            <a:p>
              <a:endParaRPr lang="en-US"/>
            </a:p>
          </p:txBody>
        </p:sp>
        <p:sp useBgFill="1">
          <p:nvSpPr>
            <p:cNvPr id="462029" name="Line 205"/>
            <p:cNvSpPr>
              <a:spLocks noChangeShapeType="1"/>
            </p:cNvSpPr>
            <p:nvPr/>
          </p:nvSpPr>
          <p:spPr bwMode="auto">
            <a:xfrm>
              <a:off x="4649" y="1480"/>
              <a:ext cx="0" cy="1814"/>
            </a:xfrm>
            <a:prstGeom prst="line">
              <a:avLst/>
            </a:prstGeom>
            <a:ln w="44450">
              <a:solidFill>
                <a:schemeClr val="tx1"/>
              </a:solidFill>
              <a:round/>
              <a:headEnd/>
              <a:tailEnd/>
            </a:ln>
            <a:effectLst/>
          </p:spPr>
          <p:txBody>
            <a:bodyPr/>
            <a:lstStyle/>
            <a:p>
              <a:endParaRPr lang="en-US"/>
            </a:p>
          </p:txBody>
        </p:sp>
        <p:sp useBgFill="1">
          <p:nvSpPr>
            <p:cNvPr id="462030" name="Line 206"/>
            <p:cNvSpPr>
              <a:spLocks noChangeShapeType="1"/>
            </p:cNvSpPr>
            <p:nvPr/>
          </p:nvSpPr>
          <p:spPr bwMode="auto">
            <a:xfrm>
              <a:off x="4830" y="1480"/>
              <a:ext cx="0" cy="1814"/>
            </a:xfrm>
            <a:prstGeom prst="line">
              <a:avLst/>
            </a:prstGeom>
            <a:ln w="44450">
              <a:solidFill>
                <a:schemeClr val="tx1"/>
              </a:solidFill>
              <a:round/>
              <a:headEnd/>
              <a:tailEnd/>
            </a:ln>
            <a:effectLst/>
          </p:spPr>
          <p:txBody>
            <a:bodyPr/>
            <a:lstStyle/>
            <a:p>
              <a:endParaRPr lang="en-US"/>
            </a:p>
          </p:txBody>
        </p:sp>
        <p:sp useBgFill="1">
          <p:nvSpPr>
            <p:cNvPr id="462031" name="Line 207"/>
            <p:cNvSpPr>
              <a:spLocks noChangeShapeType="1"/>
            </p:cNvSpPr>
            <p:nvPr/>
          </p:nvSpPr>
          <p:spPr bwMode="auto">
            <a:xfrm>
              <a:off x="5012" y="1525"/>
              <a:ext cx="0" cy="1724"/>
            </a:xfrm>
            <a:prstGeom prst="line">
              <a:avLst/>
            </a:prstGeom>
            <a:ln w="44450">
              <a:solidFill>
                <a:schemeClr val="tx1"/>
              </a:solidFill>
              <a:round/>
              <a:headEnd/>
              <a:tailEnd/>
            </a:ln>
            <a:effectLst/>
          </p:spPr>
          <p:txBody>
            <a:bodyPr/>
            <a:lstStyle/>
            <a:p>
              <a:endParaRPr lang="en-US"/>
            </a:p>
          </p:txBody>
        </p:sp>
        <p:sp useBgFill="1">
          <p:nvSpPr>
            <p:cNvPr id="462032" name="Line 208"/>
            <p:cNvSpPr>
              <a:spLocks noChangeShapeType="1"/>
            </p:cNvSpPr>
            <p:nvPr/>
          </p:nvSpPr>
          <p:spPr bwMode="auto">
            <a:xfrm>
              <a:off x="5192" y="1603"/>
              <a:ext cx="1" cy="1555"/>
            </a:xfrm>
            <a:prstGeom prst="line">
              <a:avLst/>
            </a:prstGeom>
            <a:ln w="44450">
              <a:solidFill>
                <a:schemeClr val="tx1"/>
              </a:solidFill>
              <a:round/>
              <a:headEnd/>
              <a:tailEnd/>
            </a:ln>
            <a:effectLst/>
          </p:spPr>
          <p:txBody>
            <a:bodyPr/>
            <a:lstStyle/>
            <a:p>
              <a:endParaRPr lang="en-US"/>
            </a:p>
          </p:txBody>
        </p:sp>
        <p:sp useBgFill="1">
          <p:nvSpPr>
            <p:cNvPr id="462033" name="Line 209"/>
            <p:cNvSpPr>
              <a:spLocks noChangeShapeType="1"/>
            </p:cNvSpPr>
            <p:nvPr/>
          </p:nvSpPr>
          <p:spPr bwMode="auto">
            <a:xfrm>
              <a:off x="5375" y="1752"/>
              <a:ext cx="0" cy="1270"/>
            </a:xfrm>
            <a:prstGeom prst="line">
              <a:avLst/>
            </a:prstGeom>
            <a:ln w="44450">
              <a:solidFill>
                <a:schemeClr val="tx1"/>
              </a:solidFill>
              <a:round/>
              <a:headEnd/>
              <a:tailEnd/>
            </a:ln>
            <a:effectLst/>
          </p:spPr>
          <p:txBody>
            <a:bodyPr/>
            <a:lstStyle/>
            <a:p>
              <a:endParaRPr lang="en-US"/>
            </a:p>
          </p:txBody>
        </p:sp>
        <p:sp useBgFill="1">
          <p:nvSpPr>
            <p:cNvPr id="462034" name="Line 210"/>
            <p:cNvSpPr>
              <a:spLocks noChangeShapeType="1"/>
            </p:cNvSpPr>
            <p:nvPr/>
          </p:nvSpPr>
          <p:spPr bwMode="auto">
            <a:xfrm flipH="1">
              <a:off x="5556" y="2000"/>
              <a:ext cx="4" cy="787"/>
            </a:xfrm>
            <a:prstGeom prst="line">
              <a:avLst/>
            </a:prstGeom>
            <a:ln w="44450">
              <a:solidFill>
                <a:schemeClr val="tx1"/>
              </a:solidFill>
              <a:round/>
              <a:headEnd/>
              <a:tailEnd/>
            </a:ln>
            <a:effectLst/>
          </p:spPr>
          <p:txBody>
            <a:bodyPr/>
            <a:lstStyle/>
            <a:p>
              <a:endParaRPr lang="en-US"/>
            </a:p>
          </p:txBody>
        </p:sp>
        <p:sp useBgFill="1">
          <p:nvSpPr>
            <p:cNvPr id="462035" name="Line 211"/>
            <p:cNvSpPr>
              <a:spLocks noChangeShapeType="1"/>
            </p:cNvSpPr>
            <p:nvPr/>
          </p:nvSpPr>
          <p:spPr bwMode="auto">
            <a:xfrm>
              <a:off x="3923" y="1995"/>
              <a:ext cx="0" cy="771"/>
            </a:xfrm>
            <a:prstGeom prst="line">
              <a:avLst/>
            </a:prstGeom>
            <a:ln w="44450">
              <a:solidFill>
                <a:schemeClr val="tx1"/>
              </a:solidFill>
              <a:round/>
              <a:headEnd/>
              <a:tailEnd/>
            </a:ln>
            <a:effectLst/>
          </p:spPr>
          <p:txBody>
            <a:bodyPr/>
            <a:lstStyle/>
            <a:p>
              <a:endParaRPr lang="en-US"/>
            </a:p>
          </p:txBody>
        </p:sp>
      </p:grpSp>
      <p:sp>
        <p:nvSpPr>
          <p:cNvPr id="461867" name="Rectangle 43"/>
          <p:cNvSpPr>
            <a:spLocks noGrp="1" noChangeArrowheads="1"/>
          </p:cNvSpPr>
          <p:nvPr>
            <p:ph type="title"/>
          </p:nvPr>
        </p:nvSpPr>
        <p:spPr>
          <a:xfrm>
            <a:off x="850978" y="-76607"/>
            <a:ext cx="10515600" cy="1325563"/>
          </a:xfrm>
          <a:noFill/>
          <a:ln/>
        </p:spPr>
        <p:txBody>
          <a:bodyPr/>
          <a:lstStyle/>
          <a:p>
            <a:r>
              <a:rPr lang="en-US" sz="4000" dirty="0"/>
              <a:t>Measuring Collapses the State</a:t>
            </a:r>
          </a:p>
        </p:txBody>
      </p:sp>
      <p:grpSp>
        <p:nvGrpSpPr>
          <p:cNvPr id="3" name="Group 2"/>
          <p:cNvGrpSpPr/>
          <p:nvPr/>
        </p:nvGrpSpPr>
        <p:grpSpPr>
          <a:xfrm>
            <a:off x="3215680" y="1772817"/>
            <a:ext cx="3314742" cy="3315485"/>
            <a:chOff x="2690059" y="2056888"/>
            <a:chExt cx="3314742" cy="3315485"/>
          </a:xfrm>
        </p:grpSpPr>
        <p:sp>
          <p:nvSpPr>
            <p:cNvPr id="461929" name="Oval 105"/>
            <p:cNvSpPr>
              <a:spLocks noChangeArrowheads="1"/>
            </p:cNvSpPr>
            <p:nvPr/>
          </p:nvSpPr>
          <p:spPr bwMode="auto">
            <a:xfrm>
              <a:off x="2905125" y="2265363"/>
              <a:ext cx="2879725" cy="2879725"/>
            </a:xfrm>
            <a:prstGeom prst="ellipse">
              <a:avLst/>
            </a:prstGeom>
            <a:solidFill>
              <a:schemeClr val="bg1"/>
            </a:solidFill>
            <a:ln w="9525" algn="ctr">
              <a:solidFill>
                <a:schemeClr val="tx1"/>
              </a:solidFill>
              <a:round/>
              <a:headEnd/>
              <a:tailEnd/>
            </a:ln>
            <a:effectLst/>
          </p:spPr>
          <p:txBody>
            <a:bodyPr wrap="none" anchor="ctr"/>
            <a:lstStyle/>
            <a:p>
              <a:endParaRPr lang="en-US"/>
            </a:p>
          </p:txBody>
        </p:sp>
        <p:sp>
          <p:nvSpPr>
            <p:cNvPr id="98" name="AutoShape 11"/>
            <p:cNvSpPr>
              <a:spLocks noChangeArrowheads="1"/>
            </p:cNvSpPr>
            <p:nvPr/>
          </p:nvSpPr>
          <p:spPr bwMode="auto">
            <a:xfrm rot="5400000">
              <a:off x="2701231" y="3643586"/>
              <a:ext cx="3311525" cy="146050"/>
            </a:xfrm>
            <a:prstGeom prst="leftRightArrow">
              <a:avLst>
                <a:gd name="adj1" fmla="val 48872"/>
                <a:gd name="adj2" fmla="val 103182"/>
              </a:avLst>
            </a:prstGeom>
            <a:solidFill>
              <a:srgbClr val="FFFF00"/>
            </a:solidFill>
            <a:ln w="9525" algn="ctr">
              <a:solidFill>
                <a:schemeClr val="tx1"/>
              </a:solidFill>
              <a:miter lim="800000"/>
              <a:headEnd/>
              <a:tailEnd/>
            </a:ln>
            <a:effectLst/>
          </p:spPr>
          <p:txBody>
            <a:bodyPr wrap="none" anchor="ctr"/>
            <a:lstStyle/>
            <a:p>
              <a:pPr algn="ctr" eaLnBrk="0" hangingPunct="0"/>
              <a:endParaRPr lang="en-US" sz="2400" b="1">
                <a:cs typeface="Arial" charset="0"/>
              </a:endParaRPr>
            </a:p>
          </p:txBody>
        </p:sp>
        <p:sp>
          <p:nvSpPr>
            <p:cNvPr id="103" name="AutoShape 11"/>
            <p:cNvSpPr>
              <a:spLocks noChangeArrowheads="1"/>
            </p:cNvSpPr>
            <p:nvPr/>
          </p:nvSpPr>
          <p:spPr bwMode="auto">
            <a:xfrm>
              <a:off x="2693276" y="3632200"/>
              <a:ext cx="3311525" cy="146050"/>
            </a:xfrm>
            <a:prstGeom prst="leftRightArrow">
              <a:avLst>
                <a:gd name="adj1" fmla="val 48872"/>
                <a:gd name="adj2" fmla="val 103182"/>
              </a:avLst>
            </a:prstGeom>
            <a:solidFill>
              <a:srgbClr val="FFFF00"/>
            </a:solidFill>
            <a:ln w="9525" algn="ctr">
              <a:solidFill>
                <a:schemeClr val="tx1"/>
              </a:solidFill>
              <a:miter lim="800000"/>
              <a:headEnd/>
              <a:tailEnd/>
            </a:ln>
            <a:effectLst/>
          </p:spPr>
          <p:txBody>
            <a:bodyPr wrap="none" anchor="ctr"/>
            <a:lstStyle/>
            <a:p>
              <a:pPr algn="ctr" eaLnBrk="0" hangingPunct="0"/>
              <a:endParaRPr lang="en-US" sz="2400" b="1">
                <a:cs typeface="Arial" charset="0"/>
              </a:endParaRPr>
            </a:p>
          </p:txBody>
        </p:sp>
        <p:sp>
          <p:nvSpPr>
            <p:cNvPr id="96" name="AutoShape 11"/>
            <p:cNvSpPr>
              <a:spLocks noChangeArrowheads="1"/>
            </p:cNvSpPr>
            <p:nvPr/>
          </p:nvSpPr>
          <p:spPr bwMode="auto">
            <a:xfrm rot="2697395">
              <a:off x="2690059" y="3639823"/>
              <a:ext cx="3311525" cy="146050"/>
            </a:xfrm>
            <a:prstGeom prst="leftRightArrow">
              <a:avLst>
                <a:gd name="adj1" fmla="val 48834"/>
                <a:gd name="adj2" fmla="val 103182"/>
              </a:avLst>
            </a:prstGeom>
            <a:solidFill>
              <a:srgbClr val="FF0000"/>
            </a:solidFill>
            <a:ln w="9525" algn="ctr">
              <a:solidFill>
                <a:schemeClr val="tx1"/>
              </a:solidFill>
              <a:miter lim="800000"/>
              <a:headEnd/>
              <a:tailEnd/>
            </a:ln>
            <a:effectLst/>
          </p:spPr>
          <p:txBody>
            <a:bodyPr wrap="none" anchor="ctr"/>
            <a:lstStyle/>
            <a:p>
              <a:pPr algn="ctr" eaLnBrk="0" hangingPunct="0"/>
              <a:endParaRPr lang="en-US" sz="2400" b="1">
                <a:cs typeface="Arial" charset="0"/>
              </a:endParaRPr>
            </a:p>
          </p:txBody>
        </p:sp>
        <p:sp>
          <p:nvSpPr>
            <p:cNvPr id="97" name="AutoShape 11"/>
            <p:cNvSpPr>
              <a:spLocks noChangeArrowheads="1"/>
            </p:cNvSpPr>
            <p:nvPr/>
          </p:nvSpPr>
          <p:spPr bwMode="auto">
            <a:xfrm rot="18897395">
              <a:off x="2687074" y="3639626"/>
              <a:ext cx="3311525" cy="146050"/>
            </a:xfrm>
            <a:prstGeom prst="leftRightArrow">
              <a:avLst>
                <a:gd name="adj1" fmla="val 48818"/>
                <a:gd name="adj2" fmla="val 103182"/>
              </a:avLst>
            </a:prstGeom>
            <a:solidFill>
              <a:srgbClr val="FF0000"/>
            </a:solidFill>
            <a:ln w="9525" algn="ctr">
              <a:solidFill>
                <a:schemeClr val="tx1"/>
              </a:solidFill>
              <a:miter lim="800000"/>
              <a:headEnd/>
              <a:tailEnd/>
            </a:ln>
            <a:effectLst/>
          </p:spPr>
          <p:txBody>
            <a:bodyPr wrap="none" anchor="ctr"/>
            <a:lstStyle/>
            <a:p>
              <a:pPr algn="ctr" eaLnBrk="0" hangingPunct="0"/>
              <a:endParaRPr lang="en-US" sz="2400" b="1">
                <a:cs typeface="Arial" charset="0"/>
              </a:endParaRPr>
            </a:p>
          </p:txBody>
        </p:sp>
      </p:grpSp>
      <p:grpSp>
        <p:nvGrpSpPr>
          <p:cNvPr id="147" name="Group 146"/>
          <p:cNvGrpSpPr/>
          <p:nvPr/>
        </p:nvGrpSpPr>
        <p:grpSpPr>
          <a:xfrm>
            <a:off x="6816080" y="1700808"/>
            <a:ext cx="457692" cy="460694"/>
            <a:chOff x="4427984" y="692696"/>
            <a:chExt cx="457692" cy="460694"/>
          </a:xfrm>
        </p:grpSpPr>
        <p:sp>
          <p:nvSpPr>
            <p:cNvPr id="142" name="Oval 2"/>
            <p:cNvSpPr>
              <a:spLocks noChangeArrowheads="1"/>
            </p:cNvSpPr>
            <p:nvPr/>
          </p:nvSpPr>
          <p:spPr bwMode="auto">
            <a:xfrm>
              <a:off x="4427984" y="692696"/>
              <a:ext cx="457692" cy="460694"/>
            </a:xfrm>
            <a:prstGeom prst="ellipse">
              <a:avLst/>
            </a:prstGeom>
            <a:solidFill>
              <a:srgbClr val="FF00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145" name="Line 5"/>
            <p:cNvSpPr>
              <a:spLocks noChangeShapeType="1"/>
            </p:cNvSpPr>
            <p:nvPr/>
          </p:nvSpPr>
          <p:spPr bwMode="auto">
            <a:xfrm rot="2700000">
              <a:off x="4470434" y="919757"/>
              <a:ext cx="360040" cy="729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sp>
          <p:nvSpPr>
            <p:cNvPr id="146" name="Line 5"/>
            <p:cNvSpPr>
              <a:spLocks noChangeShapeType="1"/>
            </p:cNvSpPr>
            <p:nvPr/>
          </p:nvSpPr>
          <p:spPr bwMode="auto">
            <a:xfrm rot="8100000">
              <a:off x="4470435" y="919756"/>
              <a:ext cx="360040" cy="729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nvGrpSpPr>
          <p:cNvPr id="148" name="Group 28"/>
          <p:cNvGrpSpPr/>
          <p:nvPr/>
        </p:nvGrpSpPr>
        <p:grpSpPr>
          <a:xfrm>
            <a:off x="7680176" y="1700808"/>
            <a:ext cx="457692" cy="460694"/>
            <a:chOff x="4214810" y="2000240"/>
            <a:chExt cx="457692" cy="460694"/>
          </a:xfrm>
        </p:grpSpPr>
        <p:sp>
          <p:nvSpPr>
            <p:cNvPr id="149" name="Oval 2"/>
            <p:cNvSpPr>
              <a:spLocks noChangeArrowheads="1"/>
            </p:cNvSpPr>
            <p:nvPr/>
          </p:nvSpPr>
          <p:spPr bwMode="auto">
            <a:xfrm>
              <a:off x="4214810" y="2000240"/>
              <a:ext cx="457692" cy="460694"/>
            </a:xfrm>
            <a:prstGeom prst="ellipse">
              <a:avLst/>
            </a:prstGeom>
            <a:solidFill>
              <a:srgbClr val="FF00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150" name="Line 5"/>
            <p:cNvSpPr>
              <a:spLocks noChangeShapeType="1"/>
            </p:cNvSpPr>
            <p:nvPr/>
          </p:nvSpPr>
          <p:spPr bwMode="auto">
            <a:xfrm rot="2700000">
              <a:off x="4444161" y="2046918"/>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nvGrpSpPr>
          <p:cNvPr id="151" name="Group 28"/>
          <p:cNvGrpSpPr/>
          <p:nvPr/>
        </p:nvGrpSpPr>
        <p:grpSpPr>
          <a:xfrm>
            <a:off x="9120336" y="1744170"/>
            <a:ext cx="457692" cy="460694"/>
            <a:chOff x="4214810" y="2000240"/>
            <a:chExt cx="457692" cy="460694"/>
          </a:xfrm>
        </p:grpSpPr>
        <p:sp>
          <p:nvSpPr>
            <p:cNvPr id="152" name="Oval 2"/>
            <p:cNvSpPr>
              <a:spLocks noChangeArrowheads="1"/>
            </p:cNvSpPr>
            <p:nvPr/>
          </p:nvSpPr>
          <p:spPr bwMode="auto">
            <a:xfrm>
              <a:off x="4214810" y="2000240"/>
              <a:ext cx="457692" cy="460694"/>
            </a:xfrm>
            <a:prstGeom prst="ellipse">
              <a:avLst/>
            </a:prstGeom>
            <a:solidFill>
              <a:srgbClr val="FF00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153" name="Line 5"/>
            <p:cNvSpPr>
              <a:spLocks noChangeShapeType="1"/>
            </p:cNvSpPr>
            <p:nvPr/>
          </p:nvSpPr>
          <p:spPr bwMode="auto">
            <a:xfrm rot="8100000">
              <a:off x="4444161" y="2046918"/>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pic>
        <p:nvPicPr>
          <p:cNvPr id="189" name="Picture 188" descr="TP_tmp.emf"/>
          <p:cNvPicPr>
            <a:picLocks noChangeAspect="1"/>
          </p:cNvPicPr>
          <p:nvPr>
            <p:custDataLst>
              <p:tags r:id="rId1"/>
            </p:custDataLst>
          </p:nvPr>
        </p:nvPicPr>
        <p:blipFill>
          <a:blip r:embed="rId9" cstate="print">
            <a:clrChange>
              <a:clrFrom>
                <a:srgbClr val="FFFFFF"/>
              </a:clrFrom>
              <a:clrTo>
                <a:srgbClr val="FFFFFF">
                  <a:alpha val="0"/>
                </a:srgbClr>
              </a:clrTo>
            </a:clrChange>
          </a:blip>
          <a:stretch>
            <a:fillRect/>
          </a:stretch>
        </p:blipFill>
        <p:spPr bwMode="auto">
          <a:xfrm>
            <a:off x="8256240" y="1772817"/>
            <a:ext cx="579184" cy="374525"/>
          </a:xfrm>
          <a:prstGeom prst="rect">
            <a:avLst/>
          </a:prstGeom>
          <a:noFill/>
          <a:ln/>
          <a:effectLst/>
        </p:spPr>
      </p:pic>
      <p:pic>
        <p:nvPicPr>
          <p:cNvPr id="190" name="Picture 189" descr="TP_tmp.emf"/>
          <p:cNvPicPr>
            <a:picLocks noChangeAspect="1"/>
          </p:cNvPicPr>
          <p:nvPr>
            <p:custDataLst>
              <p:tags r:id="rId2"/>
            </p:custDataLst>
          </p:nvPr>
        </p:nvPicPr>
        <p:blipFill>
          <a:blip r:embed="rId10" cstate="print">
            <a:clrChange>
              <a:clrFrom>
                <a:srgbClr val="FFFFFF"/>
              </a:clrFrom>
              <a:clrTo>
                <a:srgbClr val="FFFFFF">
                  <a:alpha val="0"/>
                </a:srgbClr>
              </a:clrTo>
            </a:clrChange>
          </a:blip>
          <a:stretch>
            <a:fillRect/>
          </a:stretch>
        </p:blipFill>
        <p:spPr bwMode="auto">
          <a:xfrm>
            <a:off x="9696400" y="1772816"/>
            <a:ext cx="578502" cy="374084"/>
          </a:xfrm>
          <a:prstGeom prst="rect">
            <a:avLst/>
          </a:prstGeom>
          <a:noFill/>
          <a:ln/>
          <a:effectLst/>
        </p:spPr>
      </p:pic>
      <p:grpSp>
        <p:nvGrpSpPr>
          <p:cNvPr id="198" name="Group 90"/>
          <p:cNvGrpSpPr/>
          <p:nvPr/>
        </p:nvGrpSpPr>
        <p:grpSpPr>
          <a:xfrm>
            <a:off x="6816080" y="1124744"/>
            <a:ext cx="457692" cy="460694"/>
            <a:chOff x="6948264" y="2780928"/>
            <a:chExt cx="457692" cy="460694"/>
          </a:xfrm>
        </p:grpSpPr>
        <p:sp>
          <p:nvSpPr>
            <p:cNvPr id="199" name="Oval 2"/>
            <p:cNvSpPr>
              <a:spLocks noChangeArrowheads="1"/>
            </p:cNvSpPr>
            <p:nvPr/>
          </p:nvSpPr>
          <p:spPr bwMode="auto">
            <a:xfrm>
              <a:off x="6948264" y="2780928"/>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grpSp>
          <p:nvGrpSpPr>
            <p:cNvPr id="200" name="Group 63"/>
            <p:cNvGrpSpPr/>
            <p:nvPr/>
          </p:nvGrpSpPr>
          <p:grpSpPr>
            <a:xfrm>
              <a:off x="6991697" y="2814836"/>
              <a:ext cx="360040" cy="367338"/>
              <a:chOff x="-986264" y="2827606"/>
              <a:chExt cx="360040" cy="367338"/>
            </a:xfrm>
          </p:grpSpPr>
          <p:sp>
            <p:nvSpPr>
              <p:cNvPr id="201" name="Line 5"/>
              <p:cNvSpPr>
                <a:spLocks noChangeShapeType="1"/>
              </p:cNvSpPr>
              <p:nvPr/>
            </p:nvSpPr>
            <p:spPr bwMode="auto">
              <a:xfrm rot="10800000">
                <a:off x="-815273" y="2827606"/>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sp>
            <p:nvSpPr>
              <p:cNvPr id="202" name="Line 5"/>
              <p:cNvSpPr>
                <a:spLocks noChangeShapeType="1"/>
              </p:cNvSpPr>
              <p:nvPr/>
            </p:nvSpPr>
            <p:spPr bwMode="auto">
              <a:xfrm rot="10800000">
                <a:off x="-986264" y="3003776"/>
                <a:ext cx="360040" cy="729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pic>
        <p:nvPicPr>
          <p:cNvPr id="206" name="Picture 205" descr="TP_tmp.emf"/>
          <p:cNvPicPr>
            <a:picLocks noChangeAspect="1"/>
          </p:cNvPicPr>
          <p:nvPr>
            <p:custDataLst>
              <p:tags r:id="rId3"/>
            </p:custDataLst>
          </p:nvPr>
        </p:nvPicPr>
        <p:blipFill>
          <a:blip r:embed="rId11" cstate="print">
            <a:clrChange>
              <a:clrFrom>
                <a:srgbClr val="FFFFFF"/>
              </a:clrFrom>
              <a:clrTo>
                <a:srgbClr val="FFFFFF">
                  <a:alpha val="0"/>
                </a:srgbClr>
              </a:clrTo>
            </a:clrChange>
          </a:blip>
          <a:stretch>
            <a:fillRect/>
          </a:stretch>
        </p:blipFill>
        <p:spPr bwMode="auto">
          <a:xfrm>
            <a:off x="8256241" y="1196752"/>
            <a:ext cx="579867" cy="409800"/>
          </a:xfrm>
          <a:prstGeom prst="rect">
            <a:avLst/>
          </a:prstGeom>
          <a:noFill/>
          <a:ln/>
          <a:effectLst/>
        </p:spPr>
      </p:pic>
      <p:pic>
        <p:nvPicPr>
          <p:cNvPr id="207" name="Picture 206" descr="TP_tmp.emf"/>
          <p:cNvPicPr>
            <a:picLocks noChangeAspect="1"/>
          </p:cNvPicPr>
          <p:nvPr>
            <p:custDataLst>
              <p:tags r:id="rId4"/>
            </p:custDataLst>
          </p:nvPr>
        </p:nvPicPr>
        <p:blipFill>
          <a:blip r:embed="rId12" cstate="print">
            <a:clrChange>
              <a:clrFrom>
                <a:srgbClr val="FFFFFF"/>
              </a:clrFrom>
              <a:clrTo>
                <a:srgbClr val="FFFFFF">
                  <a:alpha val="0"/>
                </a:srgbClr>
              </a:clrTo>
            </a:clrChange>
          </a:blip>
          <a:stretch>
            <a:fillRect/>
          </a:stretch>
        </p:blipFill>
        <p:spPr bwMode="auto">
          <a:xfrm>
            <a:off x="9693280" y="1196753"/>
            <a:ext cx="579184" cy="409317"/>
          </a:xfrm>
          <a:prstGeom prst="rect">
            <a:avLst/>
          </a:prstGeom>
          <a:noFill/>
          <a:ln/>
          <a:effectLst/>
        </p:spPr>
      </p:pic>
      <p:grpSp>
        <p:nvGrpSpPr>
          <p:cNvPr id="104" name="Group 28"/>
          <p:cNvGrpSpPr/>
          <p:nvPr/>
        </p:nvGrpSpPr>
        <p:grpSpPr>
          <a:xfrm>
            <a:off x="9192344" y="1124744"/>
            <a:ext cx="457692" cy="460694"/>
            <a:chOff x="4214810" y="2000240"/>
            <a:chExt cx="457692" cy="460694"/>
          </a:xfrm>
        </p:grpSpPr>
        <p:sp>
          <p:nvSpPr>
            <p:cNvPr id="105" name="Oval 2"/>
            <p:cNvSpPr>
              <a:spLocks noChangeArrowheads="1"/>
            </p:cNvSpPr>
            <p:nvPr/>
          </p:nvSpPr>
          <p:spPr bwMode="auto">
            <a:xfrm>
              <a:off x="4214810" y="2000240"/>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106" name="Line 5"/>
            <p:cNvSpPr>
              <a:spLocks noChangeShapeType="1"/>
            </p:cNvSpPr>
            <p:nvPr/>
          </p:nvSpPr>
          <p:spPr bwMode="auto">
            <a:xfrm rot="10800000">
              <a:off x="4444161" y="2046918"/>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nvGrpSpPr>
          <p:cNvPr id="107" name="Group 106"/>
          <p:cNvGrpSpPr/>
          <p:nvPr/>
        </p:nvGrpSpPr>
        <p:grpSpPr>
          <a:xfrm>
            <a:off x="7680176" y="1124744"/>
            <a:ext cx="457692" cy="460694"/>
            <a:chOff x="7597837" y="2707419"/>
            <a:chExt cx="457692" cy="460694"/>
          </a:xfrm>
        </p:grpSpPr>
        <p:sp>
          <p:nvSpPr>
            <p:cNvPr id="108" name="Oval 2"/>
            <p:cNvSpPr>
              <a:spLocks noChangeArrowheads="1"/>
            </p:cNvSpPr>
            <p:nvPr/>
          </p:nvSpPr>
          <p:spPr bwMode="auto">
            <a:xfrm>
              <a:off x="7597837" y="2707419"/>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109" name="Line 5"/>
            <p:cNvSpPr>
              <a:spLocks noChangeShapeType="1"/>
            </p:cNvSpPr>
            <p:nvPr/>
          </p:nvSpPr>
          <p:spPr bwMode="auto">
            <a:xfrm rot="5400000">
              <a:off x="7827188" y="2754097"/>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sp>
        <p:nvSpPr>
          <p:cNvPr id="140" name="Line 47"/>
          <p:cNvSpPr>
            <a:spLocks noChangeShapeType="1"/>
          </p:cNvSpPr>
          <p:nvPr/>
        </p:nvSpPr>
        <p:spPr bwMode="auto">
          <a:xfrm rot="13500000" flipH="1">
            <a:off x="3835068" y="2343358"/>
            <a:ext cx="2176575" cy="2158513"/>
          </a:xfrm>
          <a:prstGeom prst="line">
            <a:avLst/>
          </a:prstGeom>
          <a:noFill/>
          <a:ln w="69850">
            <a:solidFill>
              <a:schemeClr val="tx1"/>
            </a:solidFill>
            <a:round/>
            <a:headEnd type="triangle"/>
            <a:tailEnd type="triangle" w="med" len="med"/>
          </a:ln>
          <a:effectLst/>
        </p:spPr>
        <p:txBody>
          <a:bodyPr anchor="ctr" anchorCtr="1"/>
          <a:lstStyle/>
          <a:p>
            <a:endParaRPr lang="en-US"/>
          </a:p>
        </p:txBody>
      </p:sp>
      <p:grpSp>
        <p:nvGrpSpPr>
          <p:cNvPr id="9" name="Group 8"/>
          <p:cNvGrpSpPr/>
          <p:nvPr/>
        </p:nvGrpSpPr>
        <p:grpSpPr>
          <a:xfrm>
            <a:off x="5879976" y="5784816"/>
            <a:ext cx="1681828" cy="1014868"/>
            <a:chOff x="4355976" y="5784816"/>
            <a:chExt cx="1681828" cy="1014868"/>
          </a:xfrm>
        </p:grpSpPr>
        <p:sp>
          <p:nvSpPr>
            <p:cNvPr id="161" name="Text Box 149"/>
            <p:cNvSpPr txBox="1">
              <a:spLocks noChangeArrowheads="1"/>
            </p:cNvSpPr>
            <p:nvPr/>
          </p:nvSpPr>
          <p:spPr bwMode="auto">
            <a:xfrm>
              <a:off x="4355976" y="6061418"/>
              <a:ext cx="288032" cy="461665"/>
            </a:xfrm>
            <a:prstGeom prst="rect">
              <a:avLst/>
            </a:prstGeom>
            <a:noFill/>
            <a:ln w="9525">
              <a:noFill/>
              <a:miter lim="800000"/>
              <a:headEnd/>
              <a:tailEnd/>
            </a:ln>
            <a:effectLst/>
          </p:spPr>
          <p:txBody>
            <a:bodyPr wrap="square">
              <a:spAutoFit/>
            </a:bodyPr>
            <a:lstStyle/>
            <a:p>
              <a:r>
                <a:rPr lang="en-US" sz="2400" dirty="0"/>
                <a:t>=</a:t>
              </a:r>
              <a:endParaRPr lang="en-US" dirty="0"/>
            </a:p>
          </p:txBody>
        </p:sp>
        <p:grpSp>
          <p:nvGrpSpPr>
            <p:cNvPr id="176" name="Group 175"/>
            <p:cNvGrpSpPr/>
            <p:nvPr/>
          </p:nvGrpSpPr>
          <p:grpSpPr>
            <a:xfrm>
              <a:off x="4716016" y="5784816"/>
              <a:ext cx="1321788" cy="1014868"/>
              <a:chOff x="899592" y="5726500"/>
              <a:chExt cx="1321788" cy="1014868"/>
            </a:xfrm>
          </p:grpSpPr>
          <p:pic>
            <p:nvPicPr>
              <p:cNvPr id="177" name="Picture 176" descr="TP_tmp.png"/>
              <p:cNvPicPr>
                <a:picLocks noChangeAspect="1"/>
              </p:cNvPicPr>
              <p:nvPr>
                <p:custDataLst>
                  <p:tags r:id="rId6"/>
                </p:custDataLst>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962680" y="5827154"/>
                <a:ext cx="1152704" cy="914214"/>
              </a:xfrm>
              <a:prstGeom prst="rect">
                <a:avLst/>
              </a:prstGeom>
              <a:noFill/>
              <a:ln/>
              <a:effectLst/>
              <a:extLst>
                <a:ext uri="{909E8E84-426E-40dd-AFC4-6F175D3DCCD1}">
                  <a14:hiddenFill xmlns="" xmlns:a14="http://schemas.microsoft.com/office/drawing/2010/main">
                    <a:solidFill>
                      <a:srgbClr val="FFFFFF">
                        <a:alpha val="0"/>
                      </a:srgbClr>
                    </a:solidFill>
                  </a14:hiddenFill>
                </a:ext>
                <a:ext uri="{AF507438-7753-43e0-B8FC-AC1667EBCBE1}">
                  <a14:hiddenEffects xmlns="" xmlns:a14="http://schemas.microsoft.com/office/drawing/2010/main">
                    <a:effectLst>
                      <a:outerShdw blurRad="63500" dist="37357" dir="2700000" rotWithShape="0">
                        <a:scrgbClr r="0" g="0" b="0"/>
                      </a:outerShdw>
                    </a:effectLst>
                  </a14:hiddenEffects>
                </a:ext>
                <a:ext uri="{31F19639-BCED-4a60-ADC4-E9642A236FB7}">
                  <a14:hiddenScene3d xmlns="" xmlns:a14="http://schemas.microsoft.com/office/drawing/2010/main">
                    <a:camera prst="orthographicFront">
                      <a:rot lat="0" lon="0" rev="0"/>
                    </a:camera>
                    <a:lightRig rig="threePt" dir="t">
                      <a:rot lat="0" lon="0" rev="0"/>
                    </a:lightRig>
                  </a14:hiddenScene3d>
                </a:ext>
                <a:ext uri="{E45631CC-5BF2-4c18-A39C-3461C7D3F71A}">
                  <a14:hiddenSp3d xmlns="" xmlns:a14="http://schemas.microsoft.com/office/drawing/2010/main" extrusionH="457200">
                    <a:contourClr>
                      <a:srgbClr val="000000"/>
                    </a:contourClr>
                  </a14:hiddenSp3d>
                </a:ext>
                <a:ext uri="{53640926-AAD7-44d8-BBD7-CCE9431645EC}">
                  <a14:shadowObscured xmlns="" xmlns:a14="http://schemas.microsoft.com/office/drawing/2010/main"/>
                </a:ext>
              </a:extLst>
            </p:spPr>
          </p:pic>
          <p:grpSp>
            <p:nvGrpSpPr>
              <p:cNvPr id="178" name="Group 177"/>
              <p:cNvGrpSpPr/>
              <p:nvPr/>
            </p:nvGrpSpPr>
            <p:grpSpPr>
              <a:xfrm>
                <a:off x="899592" y="5726500"/>
                <a:ext cx="457692" cy="460694"/>
                <a:chOff x="7597837" y="2707419"/>
                <a:chExt cx="457692" cy="460694"/>
              </a:xfrm>
            </p:grpSpPr>
            <p:sp>
              <p:nvSpPr>
                <p:cNvPr id="185" name="Oval 2"/>
                <p:cNvSpPr>
                  <a:spLocks noChangeArrowheads="1"/>
                </p:cNvSpPr>
                <p:nvPr/>
              </p:nvSpPr>
              <p:spPr bwMode="auto">
                <a:xfrm>
                  <a:off x="7597837" y="2707419"/>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186" name="Line 5"/>
                <p:cNvSpPr>
                  <a:spLocks noChangeShapeType="1"/>
                </p:cNvSpPr>
                <p:nvPr/>
              </p:nvSpPr>
              <p:spPr bwMode="auto">
                <a:xfrm rot="5400000">
                  <a:off x="7827188" y="2754097"/>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nvGrpSpPr>
              <p:cNvPr id="179" name="Group 28"/>
              <p:cNvGrpSpPr/>
              <p:nvPr/>
            </p:nvGrpSpPr>
            <p:grpSpPr>
              <a:xfrm>
                <a:off x="1763688" y="5726500"/>
                <a:ext cx="457692" cy="460694"/>
                <a:chOff x="4214810" y="2000240"/>
                <a:chExt cx="457692" cy="460694"/>
              </a:xfrm>
            </p:grpSpPr>
            <p:sp>
              <p:nvSpPr>
                <p:cNvPr id="180" name="Oval 2"/>
                <p:cNvSpPr>
                  <a:spLocks noChangeArrowheads="1"/>
                </p:cNvSpPr>
                <p:nvPr/>
              </p:nvSpPr>
              <p:spPr bwMode="auto">
                <a:xfrm>
                  <a:off x="4214810" y="2000240"/>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181" name="Line 5"/>
                <p:cNvSpPr>
                  <a:spLocks noChangeShapeType="1"/>
                </p:cNvSpPr>
                <p:nvPr/>
              </p:nvSpPr>
              <p:spPr bwMode="auto">
                <a:xfrm rot="10800000">
                  <a:off x="4444161" y="2046918"/>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grpSp>
      <p:grpSp>
        <p:nvGrpSpPr>
          <p:cNvPr id="95" name="Group 137"/>
          <p:cNvGrpSpPr>
            <a:grpSpLocks/>
          </p:cNvGrpSpPr>
          <p:nvPr/>
        </p:nvGrpSpPr>
        <p:grpSpPr bwMode="auto">
          <a:xfrm rot="2700000">
            <a:off x="3956108" y="2225212"/>
            <a:ext cx="2879725" cy="2879725"/>
            <a:chOff x="3833" y="1480"/>
            <a:chExt cx="1814" cy="1814"/>
          </a:xfrm>
        </p:grpSpPr>
        <p:sp>
          <p:nvSpPr>
            <p:cNvPr id="99" name="Oval 138"/>
            <p:cNvSpPr>
              <a:spLocks noChangeArrowheads="1"/>
            </p:cNvSpPr>
            <p:nvPr/>
          </p:nvSpPr>
          <p:spPr bwMode="auto">
            <a:xfrm>
              <a:off x="3833" y="1480"/>
              <a:ext cx="1814" cy="1814"/>
            </a:xfrm>
            <a:prstGeom prst="ellipse">
              <a:avLst/>
            </a:prstGeom>
            <a:solidFill>
              <a:srgbClr val="DDDDDD">
                <a:alpha val="70000"/>
              </a:srgbClr>
            </a:solidFill>
            <a:ln w="44450">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useBgFill="1">
          <p:nvSpPr>
            <p:cNvPr id="100" name="Line 139"/>
            <p:cNvSpPr>
              <a:spLocks noChangeShapeType="1"/>
            </p:cNvSpPr>
            <p:nvPr/>
          </p:nvSpPr>
          <p:spPr bwMode="auto">
            <a:xfrm>
              <a:off x="4105" y="1752"/>
              <a:ext cx="0" cy="1270"/>
            </a:xfrm>
            <a:prstGeom prst="line">
              <a:avLst/>
            </a:prstGeom>
            <a:ln w="44450">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useBgFill="1">
          <p:nvSpPr>
            <p:cNvPr id="101" name="Line 140"/>
            <p:cNvSpPr>
              <a:spLocks noChangeShapeType="1"/>
            </p:cNvSpPr>
            <p:nvPr/>
          </p:nvSpPr>
          <p:spPr bwMode="auto">
            <a:xfrm>
              <a:off x="4286" y="1616"/>
              <a:ext cx="0" cy="1542"/>
            </a:xfrm>
            <a:prstGeom prst="line">
              <a:avLst/>
            </a:prstGeom>
            <a:ln w="44450">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useBgFill="1">
          <p:nvSpPr>
            <p:cNvPr id="102" name="Line 141"/>
            <p:cNvSpPr>
              <a:spLocks noChangeShapeType="1"/>
            </p:cNvSpPr>
            <p:nvPr/>
          </p:nvSpPr>
          <p:spPr bwMode="auto">
            <a:xfrm>
              <a:off x="4468" y="1525"/>
              <a:ext cx="0" cy="1724"/>
            </a:xfrm>
            <a:prstGeom prst="line">
              <a:avLst/>
            </a:prstGeom>
            <a:ln w="44450">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useBgFill="1">
          <p:nvSpPr>
            <p:cNvPr id="110" name="Line 142"/>
            <p:cNvSpPr>
              <a:spLocks noChangeShapeType="1"/>
            </p:cNvSpPr>
            <p:nvPr/>
          </p:nvSpPr>
          <p:spPr bwMode="auto">
            <a:xfrm>
              <a:off x="4649" y="1480"/>
              <a:ext cx="0" cy="1814"/>
            </a:xfrm>
            <a:prstGeom prst="line">
              <a:avLst/>
            </a:prstGeom>
            <a:ln w="44450">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useBgFill="1">
          <p:nvSpPr>
            <p:cNvPr id="111" name="Line 143"/>
            <p:cNvSpPr>
              <a:spLocks noChangeShapeType="1"/>
            </p:cNvSpPr>
            <p:nvPr/>
          </p:nvSpPr>
          <p:spPr bwMode="auto">
            <a:xfrm>
              <a:off x="4830" y="1480"/>
              <a:ext cx="0" cy="1814"/>
            </a:xfrm>
            <a:prstGeom prst="line">
              <a:avLst/>
            </a:prstGeom>
            <a:ln w="44450">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useBgFill="1">
          <p:nvSpPr>
            <p:cNvPr id="112" name="Line 144"/>
            <p:cNvSpPr>
              <a:spLocks noChangeShapeType="1"/>
            </p:cNvSpPr>
            <p:nvPr/>
          </p:nvSpPr>
          <p:spPr bwMode="auto">
            <a:xfrm>
              <a:off x="5012" y="1525"/>
              <a:ext cx="0" cy="1724"/>
            </a:xfrm>
            <a:prstGeom prst="line">
              <a:avLst/>
            </a:prstGeom>
            <a:ln w="44450">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useBgFill="1">
          <p:nvSpPr>
            <p:cNvPr id="113" name="Line 145"/>
            <p:cNvSpPr>
              <a:spLocks noChangeShapeType="1"/>
            </p:cNvSpPr>
            <p:nvPr/>
          </p:nvSpPr>
          <p:spPr bwMode="auto">
            <a:xfrm>
              <a:off x="5192" y="1603"/>
              <a:ext cx="1" cy="1555"/>
            </a:xfrm>
            <a:prstGeom prst="line">
              <a:avLst/>
            </a:prstGeom>
            <a:ln w="44450">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useBgFill="1">
          <p:nvSpPr>
            <p:cNvPr id="114" name="Line 146"/>
            <p:cNvSpPr>
              <a:spLocks noChangeShapeType="1"/>
            </p:cNvSpPr>
            <p:nvPr/>
          </p:nvSpPr>
          <p:spPr bwMode="auto">
            <a:xfrm>
              <a:off x="5375" y="1752"/>
              <a:ext cx="0" cy="1270"/>
            </a:xfrm>
            <a:prstGeom prst="line">
              <a:avLst/>
            </a:prstGeom>
            <a:ln w="44450">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useBgFill="1">
          <p:nvSpPr>
            <p:cNvPr id="115" name="Line 147"/>
            <p:cNvSpPr>
              <a:spLocks noChangeShapeType="1"/>
            </p:cNvSpPr>
            <p:nvPr/>
          </p:nvSpPr>
          <p:spPr bwMode="auto">
            <a:xfrm flipH="1">
              <a:off x="5556" y="2000"/>
              <a:ext cx="4" cy="787"/>
            </a:xfrm>
            <a:prstGeom prst="line">
              <a:avLst/>
            </a:prstGeom>
            <a:ln w="44450">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useBgFill="1">
          <p:nvSpPr>
            <p:cNvPr id="116" name="Line 148"/>
            <p:cNvSpPr>
              <a:spLocks noChangeShapeType="1"/>
            </p:cNvSpPr>
            <p:nvPr/>
          </p:nvSpPr>
          <p:spPr bwMode="auto">
            <a:xfrm>
              <a:off x="3923" y="1995"/>
              <a:ext cx="0" cy="771"/>
            </a:xfrm>
            <a:prstGeom prst="line">
              <a:avLst/>
            </a:prstGeom>
            <a:ln w="44450">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117" name="Group 116"/>
          <p:cNvGrpSpPr/>
          <p:nvPr/>
        </p:nvGrpSpPr>
        <p:grpSpPr>
          <a:xfrm>
            <a:off x="4295800" y="2348881"/>
            <a:ext cx="3314742" cy="3315485"/>
            <a:chOff x="2900328" y="2420887"/>
            <a:chExt cx="3314742" cy="3315485"/>
          </a:xfrm>
        </p:grpSpPr>
        <p:grpSp>
          <p:nvGrpSpPr>
            <p:cNvPr id="118" name="Group 117"/>
            <p:cNvGrpSpPr/>
            <p:nvPr/>
          </p:nvGrpSpPr>
          <p:grpSpPr>
            <a:xfrm>
              <a:off x="2900328" y="2420887"/>
              <a:ext cx="3314742" cy="3315485"/>
              <a:chOff x="2690059" y="2056888"/>
              <a:chExt cx="3314742" cy="3315485"/>
            </a:xfrm>
          </p:grpSpPr>
          <p:sp>
            <p:nvSpPr>
              <p:cNvPr id="121" name="Oval 105"/>
              <p:cNvSpPr>
                <a:spLocks noChangeArrowheads="1"/>
              </p:cNvSpPr>
              <p:nvPr/>
            </p:nvSpPr>
            <p:spPr bwMode="auto">
              <a:xfrm>
                <a:off x="2905125" y="2265363"/>
                <a:ext cx="2879725" cy="2879725"/>
              </a:xfrm>
              <a:prstGeom prst="ellipse">
                <a:avLst/>
              </a:prstGeom>
              <a:solidFill>
                <a:schemeClr val="bg1"/>
              </a:solidFill>
              <a:ln w="9525" algn="ctr">
                <a:solidFill>
                  <a:schemeClr val="tx1"/>
                </a:solidFill>
                <a:round/>
                <a:headEnd/>
                <a:tailEnd/>
              </a:ln>
              <a:effectLst/>
            </p:spPr>
            <p:txBody>
              <a:bodyPr wrap="none" anchor="ctr"/>
              <a:lstStyle/>
              <a:p>
                <a:endParaRPr lang="en-US"/>
              </a:p>
            </p:txBody>
          </p:sp>
          <p:sp>
            <p:nvSpPr>
              <p:cNvPr id="122" name="AutoShape 11"/>
              <p:cNvSpPr>
                <a:spLocks noChangeArrowheads="1"/>
              </p:cNvSpPr>
              <p:nvPr/>
            </p:nvSpPr>
            <p:spPr bwMode="auto">
              <a:xfrm rot="5400000">
                <a:off x="2701231" y="3643586"/>
                <a:ext cx="3311525" cy="146050"/>
              </a:xfrm>
              <a:prstGeom prst="leftRightArrow">
                <a:avLst>
                  <a:gd name="adj1" fmla="val 48872"/>
                  <a:gd name="adj2" fmla="val 103182"/>
                </a:avLst>
              </a:prstGeom>
              <a:solidFill>
                <a:srgbClr val="FFFF00"/>
              </a:solidFill>
              <a:ln w="9525" algn="ctr">
                <a:solidFill>
                  <a:schemeClr val="tx1"/>
                </a:solidFill>
                <a:miter lim="800000"/>
                <a:headEnd/>
                <a:tailEnd/>
              </a:ln>
              <a:effectLst/>
            </p:spPr>
            <p:txBody>
              <a:bodyPr wrap="none" anchor="ctr"/>
              <a:lstStyle/>
              <a:p>
                <a:pPr algn="ctr" eaLnBrk="0" hangingPunct="0"/>
                <a:endParaRPr lang="en-US" sz="2400" b="1">
                  <a:cs typeface="Arial" charset="0"/>
                </a:endParaRPr>
              </a:p>
            </p:txBody>
          </p:sp>
          <p:sp>
            <p:nvSpPr>
              <p:cNvPr id="123" name="AutoShape 11"/>
              <p:cNvSpPr>
                <a:spLocks noChangeArrowheads="1"/>
              </p:cNvSpPr>
              <p:nvPr/>
            </p:nvSpPr>
            <p:spPr bwMode="auto">
              <a:xfrm>
                <a:off x="2693276" y="3632200"/>
                <a:ext cx="3311525" cy="146050"/>
              </a:xfrm>
              <a:prstGeom prst="leftRightArrow">
                <a:avLst>
                  <a:gd name="adj1" fmla="val 48872"/>
                  <a:gd name="adj2" fmla="val 103182"/>
                </a:avLst>
              </a:prstGeom>
              <a:solidFill>
                <a:srgbClr val="FFFF00"/>
              </a:solidFill>
              <a:ln w="9525" algn="ctr">
                <a:solidFill>
                  <a:schemeClr val="tx1"/>
                </a:solidFill>
                <a:miter lim="800000"/>
                <a:headEnd/>
                <a:tailEnd/>
              </a:ln>
              <a:effectLst/>
            </p:spPr>
            <p:txBody>
              <a:bodyPr wrap="none" anchor="ctr"/>
              <a:lstStyle/>
              <a:p>
                <a:pPr algn="ctr" eaLnBrk="0" hangingPunct="0"/>
                <a:endParaRPr lang="en-US" sz="2400" b="1">
                  <a:cs typeface="Arial" charset="0"/>
                </a:endParaRPr>
              </a:p>
            </p:txBody>
          </p:sp>
          <p:sp>
            <p:nvSpPr>
              <p:cNvPr id="124" name="AutoShape 11"/>
              <p:cNvSpPr>
                <a:spLocks noChangeArrowheads="1"/>
              </p:cNvSpPr>
              <p:nvPr/>
            </p:nvSpPr>
            <p:spPr bwMode="auto">
              <a:xfrm rot="2697395">
                <a:off x="2690059" y="3639823"/>
                <a:ext cx="3311525" cy="146050"/>
              </a:xfrm>
              <a:prstGeom prst="leftRightArrow">
                <a:avLst>
                  <a:gd name="adj1" fmla="val 48834"/>
                  <a:gd name="adj2" fmla="val 103182"/>
                </a:avLst>
              </a:prstGeom>
              <a:solidFill>
                <a:srgbClr val="FF0000"/>
              </a:solidFill>
              <a:ln w="9525" algn="ctr">
                <a:solidFill>
                  <a:schemeClr val="tx1"/>
                </a:solidFill>
                <a:miter lim="800000"/>
                <a:headEnd/>
                <a:tailEnd/>
              </a:ln>
              <a:effectLst/>
            </p:spPr>
            <p:txBody>
              <a:bodyPr wrap="none" anchor="ctr"/>
              <a:lstStyle/>
              <a:p>
                <a:pPr algn="ctr" eaLnBrk="0" hangingPunct="0"/>
                <a:endParaRPr lang="en-US" sz="2400" b="1">
                  <a:cs typeface="Arial" charset="0"/>
                </a:endParaRPr>
              </a:p>
            </p:txBody>
          </p:sp>
          <p:sp>
            <p:nvSpPr>
              <p:cNvPr id="125" name="AutoShape 11"/>
              <p:cNvSpPr>
                <a:spLocks noChangeArrowheads="1"/>
              </p:cNvSpPr>
              <p:nvPr/>
            </p:nvSpPr>
            <p:spPr bwMode="auto">
              <a:xfrm rot="18897395">
                <a:off x="2687074" y="3639626"/>
                <a:ext cx="3311525" cy="146050"/>
              </a:xfrm>
              <a:prstGeom prst="leftRightArrow">
                <a:avLst>
                  <a:gd name="adj1" fmla="val 48818"/>
                  <a:gd name="adj2" fmla="val 103182"/>
                </a:avLst>
              </a:prstGeom>
              <a:solidFill>
                <a:srgbClr val="FF0000"/>
              </a:solidFill>
              <a:ln w="9525" algn="ctr">
                <a:solidFill>
                  <a:schemeClr val="tx1"/>
                </a:solidFill>
                <a:miter lim="800000"/>
                <a:headEnd/>
                <a:tailEnd/>
              </a:ln>
              <a:effectLst/>
            </p:spPr>
            <p:txBody>
              <a:bodyPr wrap="none" anchor="ctr"/>
              <a:lstStyle/>
              <a:p>
                <a:pPr algn="ctr" eaLnBrk="0" hangingPunct="0"/>
                <a:endParaRPr lang="en-US" sz="2400" b="1">
                  <a:cs typeface="Arial" charset="0"/>
                </a:endParaRPr>
              </a:p>
            </p:txBody>
          </p:sp>
        </p:grpSp>
        <p:sp>
          <p:nvSpPr>
            <p:cNvPr id="120" name="Line 47"/>
            <p:cNvSpPr>
              <a:spLocks noChangeShapeType="1"/>
            </p:cNvSpPr>
            <p:nvPr/>
          </p:nvSpPr>
          <p:spPr bwMode="auto">
            <a:xfrm rot="13500000">
              <a:off x="4535997" y="2624715"/>
              <a:ext cx="0" cy="2953206"/>
            </a:xfrm>
            <a:prstGeom prst="line">
              <a:avLst/>
            </a:prstGeom>
            <a:noFill/>
            <a:ln w="69850">
              <a:solidFill>
                <a:schemeClr val="tx1"/>
              </a:solidFill>
              <a:round/>
              <a:headEnd type="triangle"/>
              <a:tailEnd type="triangle" w="med" len="med"/>
            </a:ln>
            <a:effectLst/>
          </p:spPr>
          <p:txBody>
            <a:bodyPr anchor="ctr" anchorCtr="1"/>
            <a:lstStyle/>
            <a:p>
              <a:endParaRPr lang="en-US"/>
            </a:p>
          </p:txBody>
        </p:sp>
      </p:grpSp>
      <p:grpSp>
        <p:nvGrpSpPr>
          <p:cNvPr id="126" name="Group 248"/>
          <p:cNvGrpSpPr>
            <a:grpSpLocks/>
          </p:cNvGrpSpPr>
          <p:nvPr/>
        </p:nvGrpSpPr>
        <p:grpSpPr bwMode="auto">
          <a:xfrm>
            <a:off x="5303912" y="2924944"/>
            <a:ext cx="2880320" cy="2880320"/>
            <a:chOff x="3833" y="1480"/>
            <a:chExt cx="1814" cy="1814"/>
          </a:xfrm>
        </p:grpSpPr>
        <p:sp>
          <p:nvSpPr>
            <p:cNvPr id="127" name="Oval 249"/>
            <p:cNvSpPr>
              <a:spLocks noChangeArrowheads="1"/>
            </p:cNvSpPr>
            <p:nvPr/>
          </p:nvSpPr>
          <p:spPr bwMode="auto">
            <a:xfrm>
              <a:off x="3833" y="1480"/>
              <a:ext cx="1814" cy="1814"/>
            </a:xfrm>
            <a:prstGeom prst="ellipse">
              <a:avLst/>
            </a:prstGeom>
            <a:solidFill>
              <a:srgbClr val="B2B2B2">
                <a:alpha val="70000"/>
              </a:srgbClr>
            </a:solidFill>
            <a:ln w="44450" algn="ctr">
              <a:solidFill>
                <a:schemeClr val="tx1"/>
              </a:solidFill>
              <a:round/>
              <a:headEnd/>
              <a:tailEnd/>
            </a:ln>
            <a:effectLst/>
          </p:spPr>
          <p:txBody>
            <a:bodyPr wrap="none" anchor="ctr"/>
            <a:lstStyle/>
            <a:p>
              <a:endParaRPr lang="en-US"/>
            </a:p>
          </p:txBody>
        </p:sp>
        <p:sp useBgFill="1">
          <p:nvSpPr>
            <p:cNvPr id="128" name="Line 250"/>
            <p:cNvSpPr>
              <a:spLocks noChangeShapeType="1"/>
            </p:cNvSpPr>
            <p:nvPr/>
          </p:nvSpPr>
          <p:spPr bwMode="auto">
            <a:xfrm>
              <a:off x="4105" y="1752"/>
              <a:ext cx="0" cy="1270"/>
            </a:xfrm>
            <a:prstGeom prst="line">
              <a:avLst/>
            </a:prstGeom>
            <a:ln w="44450">
              <a:solidFill>
                <a:schemeClr val="tx1"/>
              </a:solidFill>
              <a:round/>
              <a:headEnd/>
              <a:tailEnd/>
            </a:ln>
            <a:effectLst/>
          </p:spPr>
          <p:txBody>
            <a:bodyPr/>
            <a:lstStyle/>
            <a:p>
              <a:endParaRPr lang="en-US"/>
            </a:p>
          </p:txBody>
        </p:sp>
        <p:sp useBgFill="1">
          <p:nvSpPr>
            <p:cNvPr id="130" name="Line 251"/>
            <p:cNvSpPr>
              <a:spLocks noChangeShapeType="1"/>
            </p:cNvSpPr>
            <p:nvPr/>
          </p:nvSpPr>
          <p:spPr bwMode="auto">
            <a:xfrm>
              <a:off x="4286" y="1616"/>
              <a:ext cx="0" cy="1542"/>
            </a:xfrm>
            <a:prstGeom prst="line">
              <a:avLst/>
            </a:prstGeom>
            <a:ln w="44450">
              <a:solidFill>
                <a:schemeClr val="tx1"/>
              </a:solidFill>
              <a:round/>
              <a:headEnd/>
              <a:tailEnd/>
            </a:ln>
            <a:effectLst/>
          </p:spPr>
          <p:txBody>
            <a:bodyPr/>
            <a:lstStyle/>
            <a:p>
              <a:endParaRPr lang="en-US"/>
            </a:p>
          </p:txBody>
        </p:sp>
        <p:sp useBgFill="1">
          <p:nvSpPr>
            <p:cNvPr id="131" name="Line 252"/>
            <p:cNvSpPr>
              <a:spLocks noChangeShapeType="1"/>
            </p:cNvSpPr>
            <p:nvPr/>
          </p:nvSpPr>
          <p:spPr bwMode="auto">
            <a:xfrm>
              <a:off x="4468" y="1525"/>
              <a:ext cx="0" cy="1724"/>
            </a:xfrm>
            <a:prstGeom prst="line">
              <a:avLst/>
            </a:prstGeom>
            <a:ln w="44450">
              <a:solidFill>
                <a:schemeClr val="tx1"/>
              </a:solidFill>
              <a:round/>
              <a:headEnd/>
              <a:tailEnd/>
            </a:ln>
            <a:effectLst/>
          </p:spPr>
          <p:txBody>
            <a:bodyPr/>
            <a:lstStyle/>
            <a:p>
              <a:endParaRPr lang="en-US"/>
            </a:p>
          </p:txBody>
        </p:sp>
        <p:sp useBgFill="1">
          <p:nvSpPr>
            <p:cNvPr id="132" name="Line 253"/>
            <p:cNvSpPr>
              <a:spLocks noChangeShapeType="1"/>
            </p:cNvSpPr>
            <p:nvPr/>
          </p:nvSpPr>
          <p:spPr bwMode="auto">
            <a:xfrm>
              <a:off x="4649" y="1480"/>
              <a:ext cx="0" cy="1814"/>
            </a:xfrm>
            <a:prstGeom prst="line">
              <a:avLst/>
            </a:prstGeom>
            <a:ln w="44450">
              <a:solidFill>
                <a:schemeClr val="tx1"/>
              </a:solidFill>
              <a:round/>
              <a:headEnd/>
              <a:tailEnd/>
            </a:ln>
            <a:effectLst/>
          </p:spPr>
          <p:txBody>
            <a:bodyPr/>
            <a:lstStyle/>
            <a:p>
              <a:endParaRPr lang="en-US"/>
            </a:p>
          </p:txBody>
        </p:sp>
        <p:sp useBgFill="1">
          <p:nvSpPr>
            <p:cNvPr id="141" name="Line 254"/>
            <p:cNvSpPr>
              <a:spLocks noChangeShapeType="1"/>
            </p:cNvSpPr>
            <p:nvPr/>
          </p:nvSpPr>
          <p:spPr bwMode="auto">
            <a:xfrm>
              <a:off x="4830" y="1480"/>
              <a:ext cx="0" cy="1814"/>
            </a:xfrm>
            <a:prstGeom prst="line">
              <a:avLst/>
            </a:prstGeom>
            <a:ln w="44450">
              <a:solidFill>
                <a:schemeClr val="tx1"/>
              </a:solidFill>
              <a:round/>
              <a:headEnd/>
              <a:tailEnd/>
            </a:ln>
            <a:effectLst/>
          </p:spPr>
          <p:txBody>
            <a:bodyPr/>
            <a:lstStyle/>
            <a:p>
              <a:endParaRPr lang="en-US"/>
            </a:p>
          </p:txBody>
        </p:sp>
        <p:sp useBgFill="1">
          <p:nvSpPr>
            <p:cNvPr id="143" name="Line 255"/>
            <p:cNvSpPr>
              <a:spLocks noChangeShapeType="1"/>
            </p:cNvSpPr>
            <p:nvPr/>
          </p:nvSpPr>
          <p:spPr bwMode="auto">
            <a:xfrm>
              <a:off x="5012" y="1525"/>
              <a:ext cx="0" cy="1724"/>
            </a:xfrm>
            <a:prstGeom prst="line">
              <a:avLst/>
            </a:prstGeom>
            <a:ln w="44450">
              <a:solidFill>
                <a:schemeClr val="tx1"/>
              </a:solidFill>
              <a:round/>
              <a:headEnd/>
              <a:tailEnd/>
            </a:ln>
            <a:effectLst/>
          </p:spPr>
          <p:txBody>
            <a:bodyPr/>
            <a:lstStyle/>
            <a:p>
              <a:endParaRPr lang="en-US"/>
            </a:p>
          </p:txBody>
        </p:sp>
        <p:sp useBgFill="1">
          <p:nvSpPr>
            <p:cNvPr id="144" name="Line 256"/>
            <p:cNvSpPr>
              <a:spLocks noChangeShapeType="1"/>
            </p:cNvSpPr>
            <p:nvPr/>
          </p:nvSpPr>
          <p:spPr bwMode="auto">
            <a:xfrm>
              <a:off x="5192" y="1603"/>
              <a:ext cx="1" cy="1555"/>
            </a:xfrm>
            <a:prstGeom prst="line">
              <a:avLst/>
            </a:prstGeom>
            <a:ln w="44450">
              <a:solidFill>
                <a:schemeClr val="tx1"/>
              </a:solidFill>
              <a:round/>
              <a:headEnd/>
              <a:tailEnd/>
            </a:ln>
            <a:effectLst/>
          </p:spPr>
          <p:txBody>
            <a:bodyPr/>
            <a:lstStyle/>
            <a:p>
              <a:endParaRPr lang="en-US"/>
            </a:p>
          </p:txBody>
        </p:sp>
        <p:sp useBgFill="1">
          <p:nvSpPr>
            <p:cNvPr id="157" name="Line 257"/>
            <p:cNvSpPr>
              <a:spLocks noChangeShapeType="1"/>
            </p:cNvSpPr>
            <p:nvPr/>
          </p:nvSpPr>
          <p:spPr bwMode="auto">
            <a:xfrm>
              <a:off x="5375" y="1752"/>
              <a:ext cx="0" cy="1270"/>
            </a:xfrm>
            <a:prstGeom prst="line">
              <a:avLst/>
            </a:prstGeom>
            <a:ln w="44450">
              <a:solidFill>
                <a:schemeClr val="tx1"/>
              </a:solidFill>
              <a:round/>
              <a:headEnd/>
              <a:tailEnd/>
            </a:ln>
            <a:effectLst/>
          </p:spPr>
          <p:txBody>
            <a:bodyPr/>
            <a:lstStyle/>
            <a:p>
              <a:endParaRPr lang="en-US"/>
            </a:p>
          </p:txBody>
        </p:sp>
        <p:sp useBgFill="1">
          <p:nvSpPr>
            <p:cNvPr id="158" name="Line 258"/>
            <p:cNvSpPr>
              <a:spLocks noChangeShapeType="1"/>
            </p:cNvSpPr>
            <p:nvPr/>
          </p:nvSpPr>
          <p:spPr bwMode="auto">
            <a:xfrm flipH="1">
              <a:off x="5556" y="2000"/>
              <a:ext cx="4" cy="787"/>
            </a:xfrm>
            <a:prstGeom prst="line">
              <a:avLst/>
            </a:prstGeom>
            <a:ln w="44450">
              <a:solidFill>
                <a:schemeClr val="tx1"/>
              </a:solidFill>
              <a:round/>
              <a:headEnd/>
              <a:tailEnd/>
            </a:ln>
            <a:effectLst/>
          </p:spPr>
          <p:txBody>
            <a:bodyPr/>
            <a:lstStyle/>
            <a:p>
              <a:endParaRPr lang="en-US"/>
            </a:p>
          </p:txBody>
        </p:sp>
        <p:sp useBgFill="1">
          <p:nvSpPr>
            <p:cNvPr id="159" name="Line 259"/>
            <p:cNvSpPr>
              <a:spLocks noChangeShapeType="1"/>
            </p:cNvSpPr>
            <p:nvPr/>
          </p:nvSpPr>
          <p:spPr bwMode="auto">
            <a:xfrm>
              <a:off x="3923" y="1995"/>
              <a:ext cx="0" cy="771"/>
            </a:xfrm>
            <a:prstGeom prst="line">
              <a:avLst/>
            </a:prstGeom>
            <a:ln w="44450">
              <a:solidFill>
                <a:schemeClr val="tx1"/>
              </a:solidFill>
              <a:round/>
              <a:headEnd/>
              <a:tailEnd/>
            </a:ln>
            <a:effectLst/>
          </p:spPr>
          <p:txBody>
            <a:bodyPr/>
            <a:lstStyle/>
            <a:p>
              <a:endParaRPr lang="en-US"/>
            </a:p>
          </p:txBody>
        </p:sp>
      </p:grpSp>
      <p:grpSp>
        <p:nvGrpSpPr>
          <p:cNvPr id="214" name="Group 213"/>
          <p:cNvGrpSpPr/>
          <p:nvPr/>
        </p:nvGrpSpPr>
        <p:grpSpPr>
          <a:xfrm>
            <a:off x="2063552" y="6061903"/>
            <a:ext cx="457692" cy="460694"/>
            <a:chOff x="7597837" y="2707419"/>
            <a:chExt cx="457692" cy="460694"/>
          </a:xfrm>
        </p:grpSpPr>
        <p:sp>
          <p:nvSpPr>
            <p:cNvPr id="215" name="Oval 2"/>
            <p:cNvSpPr>
              <a:spLocks noChangeArrowheads="1"/>
            </p:cNvSpPr>
            <p:nvPr/>
          </p:nvSpPr>
          <p:spPr bwMode="auto">
            <a:xfrm>
              <a:off x="7597837" y="2707419"/>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216" name="Line 5"/>
            <p:cNvSpPr>
              <a:spLocks noChangeShapeType="1"/>
            </p:cNvSpPr>
            <p:nvPr/>
          </p:nvSpPr>
          <p:spPr bwMode="auto">
            <a:xfrm rot="5400000">
              <a:off x="7827188" y="2754097"/>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sp>
        <p:nvSpPr>
          <p:cNvPr id="217" name="Text Box 149"/>
          <p:cNvSpPr txBox="1">
            <a:spLocks noChangeArrowheads="1"/>
          </p:cNvSpPr>
          <p:nvPr/>
        </p:nvSpPr>
        <p:spPr bwMode="auto">
          <a:xfrm>
            <a:off x="2639616" y="6061419"/>
            <a:ext cx="288032" cy="461665"/>
          </a:xfrm>
          <a:prstGeom prst="rect">
            <a:avLst/>
          </a:prstGeom>
          <a:noFill/>
          <a:ln w="9525">
            <a:noFill/>
            <a:miter lim="800000"/>
            <a:headEnd/>
            <a:tailEnd/>
          </a:ln>
          <a:effectLst/>
        </p:spPr>
        <p:txBody>
          <a:bodyPr wrap="square">
            <a:spAutoFit/>
          </a:bodyPr>
          <a:lstStyle/>
          <a:p>
            <a:r>
              <a:rPr lang="en-US" sz="2400" dirty="0"/>
              <a:t>=</a:t>
            </a:r>
            <a:endParaRPr lang="en-US" dirty="0"/>
          </a:p>
        </p:txBody>
      </p:sp>
      <p:grpSp>
        <p:nvGrpSpPr>
          <p:cNvPr id="7" name="Group 6"/>
          <p:cNvGrpSpPr/>
          <p:nvPr/>
        </p:nvGrpSpPr>
        <p:grpSpPr>
          <a:xfrm>
            <a:off x="2999656" y="5784816"/>
            <a:ext cx="1321788" cy="1014868"/>
            <a:chOff x="1475656" y="5726500"/>
            <a:chExt cx="1321788" cy="1014868"/>
          </a:xfrm>
        </p:grpSpPr>
        <p:pic>
          <p:nvPicPr>
            <p:cNvPr id="205" name="Picture 204" descr="TP_tmp.png"/>
            <p:cNvPicPr>
              <a:picLocks noChangeAspect="1"/>
            </p:cNvPicPr>
            <p:nvPr>
              <p:custDataLst>
                <p:tags r:id="rId5"/>
              </p:custDataLst>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1538744" y="5827154"/>
              <a:ext cx="1152704" cy="914214"/>
            </a:xfrm>
            <a:prstGeom prst="rect">
              <a:avLst/>
            </a:prstGeom>
            <a:noFill/>
            <a:ln/>
            <a:effectLst/>
            <a:extLst>
              <a:ext uri="{909E8E84-426E-40dd-AFC4-6F175D3DCCD1}">
                <a14:hiddenFill xmlns="" xmlns:a14="http://schemas.microsoft.com/office/drawing/2010/main">
                  <a:solidFill>
                    <a:srgbClr val="FFFFFF">
                      <a:alpha val="0"/>
                    </a:srgbClr>
                  </a:solidFill>
                </a14:hiddenFill>
              </a:ext>
              <a:ext uri="{AF507438-7753-43e0-B8FC-AC1667EBCBE1}">
                <a14:hiddenEffects xmlns="" xmlns:a14="http://schemas.microsoft.com/office/drawing/2010/main">
                  <a:effectLst>
                    <a:outerShdw blurRad="63500" dist="37357" dir="2700000" rotWithShape="0">
                      <a:scrgbClr r="0" g="0" b="0"/>
                    </a:outerShdw>
                  </a:effectLst>
                </a14:hiddenEffects>
              </a:ext>
              <a:ext uri="{31F19639-BCED-4a60-ADC4-E9642A236FB7}">
                <a14:hiddenScene3d xmlns="" xmlns:a14="http://schemas.microsoft.com/office/drawing/2010/main">
                  <a:camera prst="orthographicFront">
                    <a:rot lat="0" lon="0" rev="0"/>
                  </a:camera>
                  <a:lightRig rig="threePt" dir="t">
                    <a:rot lat="0" lon="0" rev="0"/>
                  </a:lightRig>
                </a14:hiddenScene3d>
              </a:ext>
              <a:ext uri="{E45631CC-5BF2-4c18-A39C-3461C7D3F71A}">
                <a14:hiddenSp3d xmlns="" xmlns:a14="http://schemas.microsoft.com/office/drawing/2010/main" extrusionH="457200">
                  <a:contourClr>
                    <a:srgbClr val="000000"/>
                  </a:contourClr>
                </a14:hiddenSp3d>
              </a:ext>
              <a:ext uri="{53640926-AAD7-44d8-BBD7-CCE9431645EC}">
                <a14:shadowObscured xmlns="" xmlns:a14="http://schemas.microsoft.com/office/drawing/2010/main"/>
              </a:ext>
            </a:extLst>
          </p:spPr>
        </p:pic>
        <p:grpSp>
          <p:nvGrpSpPr>
            <p:cNvPr id="218" name="Group 28"/>
            <p:cNvGrpSpPr/>
            <p:nvPr/>
          </p:nvGrpSpPr>
          <p:grpSpPr>
            <a:xfrm>
              <a:off x="2339752" y="5726500"/>
              <a:ext cx="457692" cy="460694"/>
              <a:chOff x="4214810" y="2000240"/>
              <a:chExt cx="457692" cy="460694"/>
            </a:xfrm>
          </p:grpSpPr>
          <p:sp>
            <p:nvSpPr>
              <p:cNvPr id="219" name="Oval 2"/>
              <p:cNvSpPr>
                <a:spLocks noChangeArrowheads="1"/>
              </p:cNvSpPr>
              <p:nvPr/>
            </p:nvSpPr>
            <p:spPr bwMode="auto">
              <a:xfrm>
                <a:off x="4214810" y="2000240"/>
                <a:ext cx="457692" cy="460694"/>
              </a:xfrm>
              <a:prstGeom prst="ellipse">
                <a:avLst/>
              </a:prstGeom>
              <a:solidFill>
                <a:srgbClr val="FF00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220" name="Line 5"/>
              <p:cNvSpPr>
                <a:spLocks noChangeShapeType="1"/>
              </p:cNvSpPr>
              <p:nvPr/>
            </p:nvSpPr>
            <p:spPr bwMode="auto">
              <a:xfrm rot="8100000">
                <a:off x="4444161" y="2046918"/>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nvGrpSpPr>
            <p:cNvPr id="221" name="Group 28"/>
            <p:cNvGrpSpPr/>
            <p:nvPr/>
          </p:nvGrpSpPr>
          <p:grpSpPr>
            <a:xfrm>
              <a:off x="1475656" y="5726500"/>
              <a:ext cx="457692" cy="460694"/>
              <a:chOff x="4214810" y="2000240"/>
              <a:chExt cx="457692" cy="460694"/>
            </a:xfrm>
          </p:grpSpPr>
          <p:sp>
            <p:nvSpPr>
              <p:cNvPr id="222" name="Oval 2"/>
              <p:cNvSpPr>
                <a:spLocks noChangeArrowheads="1"/>
              </p:cNvSpPr>
              <p:nvPr/>
            </p:nvSpPr>
            <p:spPr bwMode="auto">
              <a:xfrm>
                <a:off x="4214810" y="2000240"/>
                <a:ext cx="457692" cy="460694"/>
              </a:xfrm>
              <a:prstGeom prst="ellipse">
                <a:avLst/>
              </a:prstGeom>
              <a:solidFill>
                <a:srgbClr val="FF00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223" name="Line 5"/>
              <p:cNvSpPr>
                <a:spLocks noChangeShapeType="1"/>
              </p:cNvSpPr>
              <p:nvPr/>
            </p:nvSpPr>
            <p:spPr bwMode="auto">
              <a:xfrm rot="2700000">
                <a:off x="4444161" y="2046918"/>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grpSp>
        <p:nvGrpSpPr>
          <p:cNvPr id="10" name="Group 9"/>
          <p:cNvGrpSpPr/>
          <p:nvPr/>
        </p:nvGrpSpPr>
        <p:grpSpPr>
          <a:xfrm>
            <a:off x="4511824" y="6061903"/>
            <a:ext cx="1249780" cy="460694"/>
            <a:chOff x="2987824" y="6061903"/>
            <a:chExt cx="1249780" cy="460694"/>
          </a:xfrm>
        </p:grpSpPr>
        <p:grpSp>
          <p:nvGrpSpPr>
            <p:cNvPr id="154" name="Group 28"/>
            <p:cNvGrpSpPr/>
            <p:nvPr/>
          </p:nvGrpSpPr>
          <p:grpSpPr>
            <a:xfrm>
              <a:off x="3779912" y="6061903"/>
              <a:ext cx="457692" cy="460694"/>
              <a:chOff x="4214810" y="2000240"/>
              <a:chExt cx="457692" cy="460694"/>
            </a:xfrm>
          </p:grpSpPr>
          <p:sp>
            <p:nvSpPr>
              <p:cNvPr id="155" name="Oval 2"/>
              <p:cNvSpPr>
                <a:spLocks noChangeArrowheads="1"/>
              </p:cNvSpPr>
              <p:nvPr/>
            </p:nvSpPr>
            <p:spPr bwMode="auto">
              <a:xfrm>
                <a:off x="4214810" y="2000240"/>
                <a:ext cx="457692" cy="460694"/>
              </a:xfrm>
              <a:prstGeom prst="ellipse">
                <a:avLst/>
              </a:prstGeom>
              <a:solidFill>
                <a:srgbClr val="FF00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156" name="Line 5"/>
              <p:cNvSpPr>
                <a:spLocks noChangeShapeType="1"/>
              </p:cNvSpPr>
              <p:nvPr/>
            </p:nvSpPr>
            <p:spPr bwMode="auto">
              <a:xfrm rot="2700000">
                <a:off x="4444161" y="2046918"/>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cxnSp>
          <p:nvCxnSpPr>
            <p:cNvPr id="5" name="Straight Arrow Connector 4"/>
            <p:cNvCxnSpPr/>
            <p:nvPr/>
          </p:nvCxnSpPr>
          <p:spPr>
            <a:xfrm>
              <a:off x="2987824" y="6292250"/>
              <a:ext cx="504056" cy="0"/>
            </a:xfrm>
            <a:prstGeom prst="straightConnector1">
              <a:avLst/>
            </a:prstGeom>
            <a:ln w="38100">
              <a:solidFill>
                <a:schemeClr val="tx1"/>
              </a:solidFill>
              <a:tailEnd type="arrow"/>
            </a:ln>
          </p:spPr>
          <p:style>
            <a:lnRef idx="2">
              <a:schemeClr val="accent1"/>
            </a:lnRef>
            <a:fillRef idx="0">
              <a:schemeClr val="accent1"/>
            </a:fillRef>
            <a:effectRef idx="1">
              <a:schemeClr val="accent1"/>
            </a:effectRef>
            <a:fontRef idx="minor">
              <a:schemeClr val="tx1"/>
            </a:fontRef>
          </p:style>
        </p:cxnSp>
      </p:grpSp>
      <p:grpSp>
        <p:nvGrpSpPr>
          <p:cNvPr id="8" name="Group 7"/>
          <p:cNvGrpSpPr/>
          <p:nvPr/>
        </p:nvGrpSpPr>
        <p:grpSpPr>
          <a:xfrm>
            <a:off x="7824192" y="6061903"/>
            <a:ext cx="1249780" cy="460694"/>
            <a:chOff x="6300192" y="6061903"/>
            <a:chExt cx="1249780" cy="460694"/>
          </a:xfrm>
        </p:grpSpPr>
        <p:cxnSp>
          <p:nvCxnSpPr>
            <p:cNvPr id="228" name="Straight Arrow Connector 227"/>
            <p:cNvCxnSpPr/>
            <p:nvPr/>
          </p:nvCxnSpPr>
          <p:spPr>
            <a:xfrm>
              <a:off x="6300192" y="6292250"/>
              <a:ext cx="504056" cy="0"/>
            </a:xfrm>
            <a:prstGeom prst="straightConnector1">
              <a:avLst/>
            </a:prstGeom>
            <a:ln w="38100">
              <a:solidFill>
                <a:schemeClr val="tx1"/>
              </a:solidFill>
              <a:tailEnd type="arrow"/>
            </a:ln>
          </p:spPr>
          <p:style>
            <a:lnRef idx="2">
              <a:schemeClr val="accent1"/>
            </a:lnRef>
            <a:fillRef idx="0">
              <a:schemeClr val="accent1"/>
            </a:fillRef>
            <a:effectRef idx="1">
              <a:schemeClr val="accent1"/>
            </a:effectRef>
            <a:fontRef idx="minor">
              <a:schemeClr val="tx1"/>
            </a:fontRef>
          </p:style>
        </p:cxnSp>
        <p:grpSp>
          <p:nvGrpSpPr>
            <p:cNvPr id="229" name="Group 28"/>
            <p:cNvGrpSpPr/>
            <p:nvPr/>
          </p:nvGrpSpPr>
          <p:grpSpPr>
            <a:xfrm>
              <a:off x="7092280" y="6061903"/>
              <a:ext cx="457692" cy="460694"/>
              <a:chOff x="4214810" y="2000240"/>
              <a:chExt cx="457692" cy="460694"/>
            </a:xfrm>
          </p:grpSpPr>
          <p:sp>
            <p:nvSpPr>
              <p:cNvPr id="230" name="Oval 2"/>
              <p:cNvSpPr>
                <a:spLocks noChangeArrowheads="1"/>
              </p:cNvSpPr>
              <p:nvPr/>
            </p:nvSpPr>
            <p:spPr bwMode="auto">
              <a:xfrm>
                <a:off x="4214810" y="2000240"/>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231" name="Line 5"/>
              <p:cNvSpPr>
                <a:spLocks noChangeShapeType="1"/>
              </p:cNvSpPr>
              <p:nvPr/>
            </p:nvSpPr>
            <p:spPr bwMode="auto">
              <a:xfrm rot="10800000">
                <a:off x="4444161" y="2046918"/>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spTree>
    <p:extLst>
      <p:ext uri="{BB962C8B-B14F-4D97-AF65-F5344CB8AC3E}">
        <p14:creationId xmlns:p14="http://schemas.microsoft.com/office/powerpoint/2010/main" val="15468737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95"/>
                                        </p:tgtEl>
                                        <p:attrNameLst>
                                          <p:attrName>style.visibility</p:attrName>
                                        </p:attrNameLst>
                                      </p:cBhvr>
                                      <p:to>
                                        <p:strVal val="visible"/>
                                      </p:to>
                                    </p:set>
                                    <p:anim calcmode="lin" valueType="num">
                                      <p:cBhvr additive="base">
                                        <p:cTn id="7" dur="500" fill="hold"/>
                                        <p:tgtEl>
                                          <p:spTgt spid="95"/>
                                        </p:tgtEl>
                                        <p:attrNameLst>
                                          <p:attrName>ppt_x</p:attrName>
                                        </p:attrNameLst>
                                      </p:cBhvr>
                                      <p:tavLst>
                                        <p:tav tm="0">
                                          <p:val>
                                            <p:strVal val="1+#ppt_w/2"/>
                                          </p:val>
                                        </p:tav>
                                        <p:tav tm="100000">
                                          <p:val>
                                            <p:strVal val="#ppt_x"/>
                                          </p:val>
                                        </p:tav>
                                      </p:tavLst>
                                    </p:anim>
                                    <p:anim calcmode="lin" valueType="num">
                                      <p:cBhvr additive="base">
                                        <p:cTn id="8" dur="500" fill="hold"/>
                                        <p:tgtEl>
                                          <p:spTgt spid="95"/>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 presetClass="entr" presetSubtype="0"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 presetClass="entr" presetSubtype="3" fill="hold" nodeType="clickEffect">
                                  <p:stCondLst>
                                    <p:cond delay="0"/>
                                  </p:stCondLst>
                                  <p:childTnLst>
                                    <p:set>
                                      <p:cBhvr>
                                        <p:cTn id="15" dur="1" fill="hold">
                                          <p:stCondLst>
                                            <p:cond delay="0"/>
                                          </p:stCondLst>
                                        </p:cTn>
                                        <p:tgtEl>
                                          <p:spTgt spid="117"/>
                                        </p:tgtEl>
                                        <p:attrNameLst>
                                          <p:attrName>style.visibility</p:attrName>
                                        </p:attrNameLst>
                                      </p:cBhvr>
                                      <p:to>
                                        <p:strVal val="visible"/>
                                      </p:to>
                                    </p:set>
                                    <p:anim calcmode="lin" valueType="num">
                                      <p:cBhvr additive="base">
                                        <p:cTn id="16" dur="500" fill="hold"/>
                                        <p:tgtEl>
                                          <p:spTgt spid="117"/>
                                        </p:tgtEl>
                                        <p:attrNameLst>
                                          <p:attrName>ppt_x</p:attrName>
                                        </p:attrNameLst>
                                      </p:cBhvr>
                                      <p:tavLst>
                                        <p:tav tm="0">
                                          <p:val>
                                            <p:strVal val="1+#ppt_w/2"/>
                                          </p:val>
                                        </p:tav>
                                        <p:tav tm="100000">
                                          <p:val>
                                            <p:strVal val="#ppt_x"/>
                                          </p:val>
                                        </p:tav>
                                      </p:tavLst>
                                    </p:anim>
                                    <p:anim calcmode="lin" valueType="num">
                                      <p:cBhvr additive="base">
                                        <p:cTn id="17" dur="500" fill="hold"/>
                                        <p:tgtEl>
                                          <p:spTgt spid="117"/>
                                        </p:tgtEl>
                                        <p:attrNameLst>
                                          <p:attrName>ppt_y</p:attrName>
                                        </p:attrNameLst>
                                      </p:cBhvr>
                                      <p:tavLst>
                                        <p:tav tm="0">
                                          <p:val>
                                            <p:strVal val="0-#ppt_h/2"/>
                                          </p:val>
                                        </p:tav>
                                        <p:tav tm="100000">
                                          <p:val>
                                            <p:strVal val="#ppt_y"/>
                                          </p:val>
                                        </p:tav>
                                      </p:tavLst>
                                    </p:anim>
                                  </p:childTnLst>
                                </p:cTn>
                              </p:par>
                            </p:childTnLst>
                          </p:cTn>
                        </p:par>
                        <p:par>
                          <p:cTn id="18" fill="hold">
                            <p:stCondLst>
                              <p:cond delay="500"/>
                            </p:stCondLst>
                            <p:childTnLst>
                              <p:par>
                                <p:cTn id="19" presetID="1" presetClass="entr" presetSubtype="0" fill="hold" nodeType="after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26"/>
                                        </p:tgtEl>
                                        <p:attrNameLst>
                                          <p:attrName>style.visibility</p:attrName>
                                        </p:attrNameLst>
                                      </p:cBhvr>
                                      <p:to>
                                        <p:strVal val="visible"/>
                                      </p:to>
                                    </p:set>
                                  </p:childTnLst>
                                </p:cTn>
                              </p:par>
                            </p:childTnLst>
                          </p:cTn>
                        </p:par>
                        <p:par>
                          <p:cTn id="25" fill="hold">
                            <p:stCondLst>
                              <p:cond delay="0"/>
                            </p:stCondLst>
                            <p:childTnLst>
                              <p:par>
                                <p:cTn id="26" presetID="1" presetClass="entr" presetSubtype="0" fill="hold" nodeType="afterEffect">
                                  <p:stCondLst>
                                    <p:cond delay="0"/>
                                  </p:stCondLst>
                                  <p:childTnLst>
                                    <p:set>
                                      <p:cBhvr>
                                        <p:cTn id="27"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0"/>
          <p:cNvGrpSpPr>
            <a:grpSpLocks/>
          </p:cNvGrpSpPr>
          <p:nvPr/>
        </p:nvGrpSpPr>
        <p:grpSpPr bwMode="auto">
          <a:xfrm>
            <a:off x="3325623" y="3595688"/>
            <a:ext cx="865187" cy="792163"/>
            <a:chOff x="2148" y="2341"/>
            <a:chExt cx="545" cy="499"/>
          </a:xfrm>
        </p:grpSpPr>
        <p:sp>
          <p:nvSpPr>
            <p:cNvPr id="341003" name="Oval 11"/>
            <p:cNvSpPr>
              <a:spLocks noChangeArrowheads="1"/>
            </p:cNvSpPr>
            <p:nvPr/>
          </p:nvSpPr>
          <p:spPr bwMode="auto">
            <a:xfrm>
              <a:off x="2239" y="2432"/>
              <a:ext cx="363" cy="363"/>
            </a:xfrm>
            <a:prstGeom prst="ellipse">
              <a:avLst/>
            </a:prstGeom>
            <a:noFill/>
            <a:ln w="50800" algn="ctr">
              <a:solidFill>
                <a:schemeClr val="tx1"/>
              </a:solidFill>
              <a:round/>
              <a:headEnd/>
              <a:tailEnd/>
            </a:ln>
            <a:effectLst/>
          </p:spPr>
          <p:txBody>
            <a:bodyPr wrap="none" anchor="ctr"/>
            <a:lstStyle/>
            <a:p>
              <a:pPr algn="ctr" eaLnBrk="0" hangingPunct="0"/>
              <a:endParaRPr lang="en-US" sz="2400" b="1">
                <a:cs typeface="Arial" charset="0"/>
              </a:endParaRPr>
            </a:p>
          </p:txBody>
        </p:sp>
        <p:sp useBgFill="1">
          <p:nvSpPr>
            <p:cNvPr id="341004" name="Rectangle 12"/>
            <p:cNvSpPr>
              <a:spLocks noChangeArrowheads="1"/>
            </p:cNvSpPr>
            <p:nvPr/>
          </p:nvSpPr>
          <p:spPr bwMode="auto">
            <a:xfrm>
              <a:off x="2148" y="2568"/>
              <a:ext cx="545" cy="272"/>
            </a:xfrm>
            <a:prstGeom prst="rect">
              <a:avLst/>
            </a:prstGeom>
            <a:ln w="9525" algn="ctr">
              <a:noFill/>
              <a:miter lim="800000"/>
              <a:headEnd/>
              <a:tailEnd/>
            </a:ln>
            <a:effectLst/>
          </p:spPr>
          <p:txBody>
            <a:bodyPr wrap="none" anchor="ctr"/>
            <a:lstStyle/>
            <a:p>
              <a:pPr algn="ctr" eaLnBrk="0" hangingPunct="0"/>
              <a:endParaRPr lang="en-US" sz="4000" b="1">
                <a:cs typeface="Arial" charset="0"/>
              </a:endParaRPr>
            </a:p>
          </p:txBody>
        </p:sp>
        <p:sp>
          <p:nvSpPr>
            <p:cNvPr id="341005" name="Line 13"/>
            <p:cNvSpPr>
              <a:spLocks noChangeShapeType="1"/>
            </p:cNvSpPr>
            <p:nvPr/>
          </p:nvSpPr>
          <p:spPr bwMode="auto">
            <a:xfrm flipV="1">
              <a:off x="2420" y="2341"/>
              <a:ext cx="136" cy="182"/>
            </a:xfrm>
            <a:prstGeom prst="line">
              <a:avLst/>
            </a:prstGeom>
            <a:noFill/>
            <a:ln w="38100">
              <a:solidFill>
                <a:schemeClr val="tx1"/>
              </a:solidFill>
              <a:round/>
              <a:headEnd/>
              <a:tailEnd type="triangle" w="med" len="med"/>
            </a:ln>
            <a:effectLst/>
          </p:spPr>
          <p:txBody>
            <a:bodyPr anchor="ctr" anchorCtr="1"/>
            <a:lstStyle/>
            <a:p>
              <a:endParaRPr lang="en-US"/>
            </a:p>
          </p:txBody>
        </p:sp>
      </p:grpSp>
      <p:sp>
        <p:nvSpPr>
          <p:cNvPr id="341009" name="Rectangle 17"/>
          <p:cNvSpPr>
            <a:spLocks noGrp="1" noChangeArrowheads="1"/>
          </p:cNvSpPr>
          <p:nvPr>
            <p:ph type="title"/>
          </p:nvPr>
        </p:nvSpPr>
        <p:spPr>
          <a:xfrm>
            <a:off x="1103949" y="96601"/>
            <a:ext cx="8713787" cy="647700"/>
          </a:xfrm>
        </p:spPr>
        <p:txBody>
          <a:bodyPr>
            <a:noAutofit/>
          </a:bodyPr>
          <a:lstStyle/>
          <a:p>
            <a:r>
              <a:rPr lang="en-US" sz="4000"/>
              <a:t>Quantum Mechanics </a:t>
            </a:r>
          </a:p>
        </p:txBody>
      </p:sp>
      <p:sp>
        <p:nvSpPr>
          <p:cNvPr id="341010" name="Text Box 18"/>
          <p:cNvSpPr txBox="1">
            <a:spLocks noChangeArrowheads="1"/>
          </p:cNvSpPr>
          <p:nvPr/>
        </p:nvSpPr>
        <p:spPr bwMode="auto">
          <a:xfrm>
            <a:off x="3408171" y="3021014"/>
            <a:ext cx="3816351" cy="461665"/>
          </a:xfrm>
          <a:prstGeom prst="rect">
            <a:avLst/>
          </a:prstGeom>
          <a:noFill/>
          <a:ln w="9525">
            <a:noFill/>
            <a:miter lim="800000"/>
            <a:headEnd/>
            <a:tailEnd/>
          </a:ln>
          <a:effectLst/>
        </p:spPr>
        <p:txBody>
          <a:bodyPr>
            <a:spAutoFit/>
          </a:bodyPr>
          <a:lstStyle/>
          <a:p>
            <a:pPr eaLnBrk="0" hangingPunct="0">
              <a:spcBef>
                <a:spcPct val="50000"/>
              </a:spcBef>
            </a:pPr>
            <a:r>
              <a:rPr lang="en-US" sz="2400">
                <a:cs typeface="Arial" charset="0"/>
              </a:rPr>
              <a:t>with prob. 1 yields 1</a:t>
            </a:r>
            <a:endParaRPr lang="de-CH" sz="2400">
              <a:cs typeface="Arial" charset="0"/>
            </a:endParaRPr>
          </a:p>
        </p:txBody>
      </p:sp>
      <p:sp>
        <p:nvSpPr>
          <p:cNvPr id="341013" name="Text Box 21"/>
          <p:cNvSpPr txBox="1">
            <a:spLocks noChangeArrowheads="1"/>
          </p:cNvSpPr>
          <p:nvPr/>
        </p:nvSpPr>
        <p:spPr bwMode="auto">
          <a:xfrm>
            <a:off x="310958" y="2924176"/>
            <a:ext cx="3816351" cy="461665"/>
          </a:xfrm>
          <a:prstGeom prst="rect">
            <a:avLst/>
          </a:prstGeom>
          <a:noFill/>
          <a:ln w="9525">
            <a:noFill/>
            <a:miter lim="800000"/>
            <a:headEnd/>
            <a:tailEnd/>
          </a:ln>
          <a:effectLst/>
        </p:spPr>
        <p:txBody>
          <a:bodyPr>
            <a:spAutoFit/>
          </a:bodyPr>
          <a:lstStyle/>
          <a:p>
            <a:pPr eaLnBrk="0" hangingPunct="0">
              <a:spcBef>
                <a:spcPct val="50000"/>
              </a:spcBef>
            </a:pPr>
            <a:r>
              <a:rPr lang="en-US" sz="2400">
                <a:cs typeface="Arial" charset="0"/>
              </a:rPr>
              <a:t>Measurements:</a:t>
            </a:r>
            <a:endParaRPr lang="de-CH" sz="2400">
              <a:cs typeface="Arial" charset="0"/>
            </a:endParaRPr>
          </a:p>
        </p:txBody>
      </p:sp>
      <p:sp>
        <p:nvSpPr>
          <p:cNvPr id="341014" name="Rectangle 22"/>
          <p:cNvSpPr>
            <a:spLocks noChangeArrowheads="1"/>
          </p:cNvSpPr>
          <p:nvPr/>
        </p:nvSpPr>
        <p:spPr bwMode="auto">
          <a:xfrm>
            <a:off x="3335148" y="3524253"/>
            <a:ext cx="865187" cy="1008063"/>
          </a:xfrm>
          <a:prstGeom prst="rect">
            <a:avLst/>
          </a:prstGeom>
          <a:noFill/>
          <a:ln w="28575" algn="ctr">
            <a:solidFill>
              <a:schemeClr val="tx1"/>
            </a:solidFill>
            <a:miter lim="800000"/>
            <a:headEnd/>
            <a:tailEnd/>
          </a:ln>
          <a:effectLst/>
        </p:spPr>
        <p:txBody>
          <a:bodyPr wrap="none" anchor="ctr"/>
          <a:lstStyle/>
          <a:p>
            <a:endParaRPr lang="en-US"/>
          </a:p>
        </p:txBody>
      </p:sp>
      <p:sp>
        <p:nvSpPr>
          <p:cNvPr id="341015" name="Line 23"/>
          <p:cNvSpPr>
            <a:spLocks noChangeShapeType="1"/>
          </p:cNvSpPr>
          <p:nvPr/>
        </p:nvSpPr>
        <p:spPr bwMode="auto">
          <a:xfrm flipH="1">
            <a:off x="1534924" y="4029075"/>
            <a:ext cx="1800225" cy="0"/>
          </a:xfrm>
          <a:prstGeom prst="line">
            <a:avLst/>
          </a:prstGeom>
          <a:noFill/>
          <a:ln w="28575">
            <a:solidFill>
              <a:schemeClr val="tx1"/>
            </a:solidFill>
            <a:round/>
            <a:headEnd/>
            <a:tailEnd/>
          </a:ln>
          <a:effectLst/>
        </p:spPr>
        <p:txBody>
          <a:bodyPr anchor="ctr" anchorCtr="1"/>
          <a:lstStyle/>
          <a:p>
            <a:endParaRPr lang="en-US"/>
          </a:p>
        </p:txBody>
      </p:sp>
      <p:sp>
        <p:nvSpPr>
          <p:cNvPr id="341016" name="Line 24"/>
          <p:cNvSpPr>
            <a:spLocks noChangeShapeType="1"/>
          </p:cNvSpPr>
          <p:nvPr/>
        </p:nvSpPr>
        <p:spPr bwMode="auto">
          <a:xfrm flipH="1">
            <a:off x="4200336" y="4029075"/>
            <a:ext cx="2232025" cy="0"/>
          </a:xfrm>
          <a:prstGeom prst="line">
            <a:avLst/>
          </a:prstGeom>
          <a:noFill/>
          <a:ln w="28575">
            <a:solidFill>
              <a:schemeClr val="tx1"/>
            </a:solidFill>
            <a:round/>
            <a:headEnd/>
            <a:tailEnd/>
          </a:ln>
          <a:effectLst/>
        </p:spPr>
        <p:txBody>
          <a:bodyPr anchor="ctr" anchorCtr="1"/>
          <a:lstStyle/>
          <a:p>
            <a:endParaRPr lang="en-US"/>
          </a:p>
        </p:txBody>
      </p:sp>
      <p:sp>
        <p:nvSpPr>
          <p:cNvPr id="341022" name="Text Box 30"/>
          <p:cNvSpPr txBox="1">
            <a:spLocks noChangeArrowheads="1"/>
          </p:cNvSpPr>
          <p:nvPr/>
        </p:nvSpPr>
        <p:spPr bwMode="auto">
          <a:xfrm>
            <a:off x="2186940" y="1052737"/>
            <a:ext cx="1600200" cy="461665"/>
          </a:xfrm>
          <a:prstGeom prst="rect">
            <a:avLst/>
          </a:prstGeom>
          <a:noFill/>
          <a:ln w="9525">
            <a:noFill/>
            <a:miter lim="800000"/>
            <a:headEnd/>
            <a:tailEnd/>
          </a:ln>
          <a:effectLst/>
        </p:spPr>
        <p:txBody>
          <a:bodyPr>
            <a:spAutoFit/>
          </a:bodyPr>
          <a:lstStyle/>
          <a:p>
            <a:pPr eaLnBrk="0" hangingPunct="0">
              <a:spcBef>
                <a:spcPct val="50000"/>
              </a:spcBef>
            </a:pPr>
            <a:r>
              <a:rPr lang="en-US" sz="2400">
                <a:latin typeface="cmr10" pitchFamily="34" charset="0"/>
                <a:cs typeface="Arial" charset="0"/>
              </a:rPr>
              <a:t>+</a:t>
            </a:r>
            <a:r>
              <a:rPr lang="en-US" sz="2400">
                <a:cs typeface="Arial" charset="0"/>
              </a:rPr>
              <a:t>  basis</a:t>
            </a:r>
            <a:endParaRPr lang="de-CH" sz="2400">
              <a:cs typeface="Arial" charset="0"/>
            </a:endParaRPr>
          </a:p>
        </p:txBody>
      </p:sp>
      <mc:AlternateContent xmlns:mc="http://schemas.openxmlformats.org/markup-compatibility/2006" xmlns:a14="http://schemas.microsoft.com/office/drawing/2010/main">
        <mc:Choice Requires="a14">
          <p:sp>
            <p:nvSpPr>
              <p:cNvPr id="341028" name="Text Box 36"/>
              <p:cNvSpPr txBox="1">
                <a:spLocks noChangeArrowheads="1"/>
              </p:cNvSpPr>
              <p:nvPr/>
            </p:nvSpPr>
            <p:spPr bwMode="auto">
              <a:xfrm>
                <a:off x="2186942" y="2060576"/>
                <a:ext cx="1730375" cy="461665"/>
              </a:xfrm>
              <a:prstGeom prst="rect">
                <a:avLst/>
              </a:prstGeom>
              <a:noFill/>
              <a:ln w="9525">
                <a:noFill/>
                <a:miter lim="800000"/>
                <a:headEnd/>
                <a:tailEnd/>
              </a:ln>
              <a:effectLst/>
            </p:spPr>
            <p:txBody>
              <a:bodyPr>
                <a:spAutoFit/>
              </a:bodyPr>
              <a:lstStyle/>
              <a:p>
                <a:pPr eaLnBrk="0" hangingPunct="0">
                  <a:spcBef>
                    <a:spcPct val="50000"/>
                  </a:spcBef>
                </a:pPr>
                <a14:m>
                  <m:oMath xmlns:m="http://schemas.openxmlformats.org/officeDocument/2006/math">
                    <m:r>
                      <a:rPr lang="en-US" sz="2400" i="1">
                        <a:latin typeface="Cambria Math" charset="0"/>
                        <a:cs typeface="Arial" charset="0"/>
                      </a:rPr>
                      <m:t>×</m:t>
                    </m:r>
                  </m:oMath>
                </a14:m>
                <a:r>
                  <a:rPr lang="en-US" sz="2400">
                    <a:latin typeface="cmsy10" pitchFamily="34" charset="0"/>
                    <a:cs typeface="Arial" charset="0"/>
                  </a:rPr>
                  <a:t> </a:t>
                </a:r>
                <a:r>
                  <a:rPr lang="en-US" sz="2400">
                    <a:cs typeface="Arial" charset="0"/>
                  </a:rPr>
                  <a:t>basis</a:t>
                </a:r>
                <a:endParaRPr lang="de-CH" sz="2400">
                  <a:cs typeface="Arial" charset="0"/>
                </a:endParaRPr>
              </a:p>
            </p:txBody>
          </p:sp>
        </mc:Choice>
        <mc:Fallback xmlns="">
          <p:sp>
            <p:nvSpPr>
              <p:cNvPr id="341028" name="Text Box 36"/>
              <p:cNvSpPr txBox="1">
                <a:spLocks noRot="1" noChangeAspect="1" noMove="1" noResize="1" noEditPoints="1" noAdjustHandles="1" noChangeArrowheads="1" noChangeShapeType="1" noTextEdit="1"/>
              </p:cNvSpPr>
              <p:nvPr/>
            </p:nvSpPr>
            <p:spPr bwMode="auto">
              <a:xfrm>
                <a:off x="2186942" y="2060576"/>
                <a:ext cx="1730375" cy="461665"/>
              </a:xfrm>
              <a:prstGeom prst="rect">
                <a:avLst/>
              </a:prstGeom>
              <a:blipFill>
                <a:blip r:embed="rId7"/>
                <a:stretch>
                  <a:fillRect t="-8108" b="-29730"/>
                </a:stretch>
              </a:blipFill>
              <a:ln w="9525">
                <a:noFill/>
                <a:miter lim="800000"/>
                <a:headEnd/>
                <a:tailEnd/>
              </a:ln>
              <a:effectLst/>
            </p:spPr>
            <p:txBody>
              <a:bodyPr/>
              <a:lstStyle/>
              <a:p>
                <a:r>
                  <a:rPr lang="en-NL">
                    <a:noFill/>
                  </a:rPr>
                  <a:t> </a:t>
                </a:r>
              </a:p>
            </p:txBody>
          </p:sp>
        </mc:Fallback>
      </mc:AlternateContent>
      <p:grpSp>
        <p:nvGrpSpPr>
          <p:cNvPr id="15" name="Group 139"/>
          <p:cNvGrpSpPr>
            <a:grpSpLocks/>
          </p:cNvGrpSpPr>
          <p:nvPr/>
        </p:nvGrpSpPr>
        <p:grpSpPr bwMode="auto">
          <a:xfrm>
            <a:off x="3333559" y="5099053"/>
            <a:ext cx="865188" cy="792163"/>
            <a:chOff x="2154" y="1933"/>
            <a:chExt cx="545" cy="499"/>
          </a:xfrm>
        </p:grpSpPr>
        <p:sp>
          <p:nvSpPr>
            <p:cNvPr id="341132" name="Oval 140"/>
            <p:cNvSpPr>
              <a:spLocks noChangeArrowheads="1"/>
            </p:cNvSpPr>
            <p:nvPr/>
          </p:nvSpPr>
          <p:spPr bwMode="auto">
            <a:xfrm>
              <a:off x="2245" y="2024"/>
              <a:ext cx="363" cy="363"/>
            </a:xfrm>
            <a:prstGeom prst="ellipse">
              <a:avLst/>
            </a:prstGeom>
            <a:noFill/>
            <a:ln w="50800" algn="ctr">
              <a:solidFill>
                <a:schemeClr val="tx1"/>
              </a:solidFill>
              <a:round/>
              <a:headEnd/>
              <a:tailEnd/>
            </a:ln>
            <a:effectLst/>
          </p:spPr>
          <p:txBody>
            <a:bodyPr wrap="none" anchor="ctr"/>
            <a:lstStyle/>
            <a:p>
              <a:pPr algn="ctr" eaLnBrk="0" hangingPunct="0"/>
              <a:endParaRPr lang="en-US" sz="2400" b="1">
                <a:cs typeface="Arial" charset="0"/>
              </a:endParaRPr>
            </a:p>
          </p:txBody>
        </p:sp>
        <p:sp useBgFill="1">
          <p:nvSpPr>
            <p:cNvPr id="341133" name="Rectangle 141"/>
            <p:cNvSpPr>
              <a:spLocks noChangeArrowheads="1"/>
            </p:cNvSpPr>
            <p:nvPr/>
          </p:nvSpPr>
          <p:spPr bwMode="auto">
            <a:xfrm>
              <a:off x="2154" y="2160"/>
              <a:ext cx="545" cy="272"/>
            </a:xfrm>
            <a:prstGeom prst="rect">
              <a:avLst/>
            </a:prstGeom>
            <a:ln w="9525" algn="ctr">
              <a:noFill/>
              <a:miter lim="800000"/>
              <a:headEnd/>
              <a:tailEnd/>
            </a:ln>
            <a:effectLst/>
          </p:spPr>
          <p:txBody>
            <a:bodyPr wrap="none" anchor="ctr"/>
            <a:lstStyle/>
            <a:p>
              <a:pPr algn="ctr" eaLnBrk="0" hangingPunct="0"/>
              <a:endParaRPr lang="en-US" sz="4000" b="1">
                <a:latin typeface="cmsy10" pitchFamily="34" charset="0"/>
                <a:cs typeface="Arial" charset="0"/>
              </a:endParaRPr>
            </a:p>
          </p:txBody>
        </p:sp>
        <p:sp>
          <p:nvSpPr>
            <p:cNvPr id="341134" name="Line 142"/>
            <p:cNvSpPr>
              <a:spLocks noChangeShapeType="1"/>
            </p:cNvSpPr>
            <p:nvPr/>
          </p:nvSpPr>
          <p:spPr bwMode="auto">
            <a:xfrm flipV="1">
              <a:off x="2426" y="1933"/>
              <a:ext cx="136" cy="182"/>
            </a:xfrm>
            <a:prstGeom prst="line">
              <a:avLst/>
            </a:prstGeom>
            <a:noFill/>
            <a:ln w="38100">
              <a:solidFill>
                <a:schemeClr val="tx1"/>
              </a:solidFill>
              <a:round/>
              <a:headEnd/>
              <a:tailEnd type="triangle" w="med" len="med"/>
            </a:ln>
            <a:effectLst/>
          </p:spPr>
          <p:txBody>
            <a:bodyPr anchor="ctr" anchorCtr="1"/>
            <a:lstStyle/>
            <a:p>
              <a:endParaRPr lang="en-US"/>
            </a:p>
          </p:txBody>
        </p:sp>
      </p:grpSp>
      <p:sp>
        <p:nvSpPr>
          <p:cNvPr id="341139" name="Line 147"/>
          <p:cNvSpPr>
            <a:spLocks noChangeShapeType="1"/>
          </p:cNvSpPr>
          <p:nvPr/>
        </p:nvSpPr>
        <p:spPr bwMode="auto">
          <a:xfrm rot="10800000">
            <a:off x="1179321" y="5157789"/>
            <a:ext cx="0" cy="574675"/>
          </a:xfrm>
          <a:prstGeom prst="line">
            <a:avLst/>
          </a:prstGeom>
          <a:noFill/>
          <a:ln w="44450">
            <a:solidFill>
              <a:schemeClr val="bg1"/>
            </a:solidFill>
            <a:round/>
            <a:headEnd type="triangle" w="med" len="med"/>
            <a:tailEnd type="triangle" w="med" len="med"/>
          </a:ln>
          <a:effectLst/>
        </p:spPr>
        <p:txBody>
          <a:bodyPr anchor="ctr" anchorCtr="1"/>
          <a:lstStyle/>
          <a:p>
            <a:endParaRPr lang="en-US"/>
          </a:p>
        </p:txBody>
      </p:sp>
      <p:sp>
        <p:nvSpPr>
          <p:cNvPr id="341140" name="Text Box 148"/>
          <p:cNvSpPr txBox="1">
            <a:spLocks noChangeArrowheads="1"/>
          </p:cNvSpPr>
          <p:nvPr/>
        </p:nvSpPr>
        <p:spPr bwMode="auto">
          <a:xfrm>
            <a:off x="4846445" y="4941889"/>
            <a:ext cx="3600451" cy="461665"/>
          </a:xfrm>
          <a:prstGeom prst="rect">
            <a:avLst/>
          </a:prstGeom>
          <a:noFill/>
          <a:ln w="9525">
            <a:noFill/>
            <a:miter lim="800000"/>
            <a:headEnd/>
            <a:tailEnd/>
          </a:ln>
          <a:effectLst/>
        </p:spPr>
        <p:txBody>
          <a:bodyPr>
            <a:spAutoFit/>
          </a:bodyPr>
          <a:lstStyle/>
          <a:p>
            <a:pPr eaLnBrk="0" hangingPunct="0">
              <a:spcBef>
                <a:spcPct val="50000"/>
              </a:spcBef>
            </a:pPr>
            <a:r>
              <a:rPr lang="en-US" sz="2400">
                <a:cs typeface="Arial" charset="0"/>
              </a:rPr>
              <a:t>with prob. ½ yields 0</a:t>
            </a:r>
          </a:p>
        </p:txBody>
      </p:sp>
      <p:sp>
        <p:nvSpPr>
          <p:cNvPr id="341141" name="Rectangle 149"/>
          <p:cNvSpPr>
            <a:spLocks noChangeArrowheads="1"/>
          </p:cNvSpPr>
          <p:nvPr/>
        </p:nvSpPr>
        <p:spPr bwMode="auto">
          <a:xfrm>
            <a:off x="3333559" y="5011738"/>
            <a:ext cx="865188" cy="1008063"/>
          </a:xfrm>
          <a:prstGeom prst="rect">
            <a:avLst/>
          </a:prstGeom>
          <a:noFill/>
          <a:ln w="28575" algn="ctr">
            <a:solidFill>
              <a:schemeClr val="tx1"/>
            </a:solidFill>
            <a:miter lim="800000"/>
            <a:headEnd/>
            <a:tailEnd/>
          </a:ln>
          <a:effectLst/>
        </p:spPr>
        <p:txBody>
          <a:bodyPr wrap="none" anchor="ctr"/>
          <a:lstStyle/>
          <a:p>
            <a:endParaRPr lang="en-US"/>
          </a:p>
        </p:txBody>
      </p:sp>
      <p:sp>
        <p:nvSpPr>
          <p:cNvPr id="341142" name="Line 150"/>
          <p:cNvSpPr>
            <a:spLocks noChangeShapeType="1"/>
          </p:cNvSpPr>
          <p:nvPr/>
        </p:nvSpPr>
        <p:spPr bwMode="auto">
          <a:xfrm flipH="1">
            <a:off x="1533336" y="5516563"/>
            <a:ext cx="1800225" cy="0"/>
          </a:xfrm>
          <a:prstGeom prst="line">
            <a:avLst/>
          </a:prstGeom>
          <a:noFill/>
          <a:ln w="28575">
            <a:solidFill>
              <a:schemeClr val="tx1"/>
            </a:solidFill>
            <a:round/>
            <a:headEnd/>
            <a:tailEnd/>
          </a:ln>
          <a:effectLst/>
        </p:spPr>
        <p:txBody>
          <a:bodyPr anchor="ctr" anchorCtr="1"/>
          <a:lstStyle/>
          <a:p>
            <a:endParaRPr lang="en-US"/>
          </a:p>
        </p:txBody>
      </p:sp>
      <p:sp>
        <p:nvSpPr>
          <p:cNvPr id="341143" name="Line 151"/>
          <p:cNvSpPr>
            <a:spLocks noChangeShapeType="1"/>
          </p:cNvSpPr>
          <p:nvPr/>
        </p:nvSpPr>
        <p:spPr bwMode="auto">
          <a:xfrm flipH="1">
            <a:off x="4198748" y="5516563"/>
            <a:ext cx="574675" cy="0"/>
          </a:xfrm>
          <a:prstGeom prst="line">
            <a:avLst/>
          </a:prstGeom>
          <a:noFill/>
          <a:ln w="28575">
            <a:solidFill>
              <a:schemeClr val="tx1"/>
            </a:solidFill>
            <a:round/>
            <a:headEnd/>
            <a:tailEnd/>
          </a:ln>
          <a:effectLst/>
        </p:spPr>
        <p:txBody>
          <a:bodyPr anchor="ctr" anchorCtr="1"/>
          <a:lstStyle/>
          <a:p>
            <a:endParaRPr lang="en-US"/>
          </a:p>
        </p:txBody>
      </p:sp>
      <p:sp>
        <p:nvSpPr>
          <p:cNvPr id="341144" name="Text Box 152"/>
          <p:cNvSpPr txBox="1">
            <a:spLocks noChangeArrowheads="1"/>
          </p:cNvSpPr>
          <p:nvPr/>
        </p:nvSpPr>
        <p:spPr bwMode="auto">
          <a:xfrm>
            <a:off x="4846445" y="5661026"/>
            <a:ext cx="3600451" cy="461665"/>
          </a:xfrm>
          <a:prstGeom prst="rect">
            <a:avLst/>
          </a:prstGeom>
          <a:noFill/>
          <a:ln w="9525">
            <a:noFill/>
            <a:miter lim="800000"/>
            <a:headEnd/>
            <a:tailEnd/>
          </a:ln>
          <a:effectLst/>
        </p:spPr>
        <p:txBody>
          <a:bodyPr>
            <a:spAutoFit/>
          </a:bodyPr>
          <a:lstStyle/>
          <a:p>
            <a:pPr eaLnBrk="0" hangingPunct="0">
              <a:spcBef>
                <a:spcPct val="50000"/>
              </a:spcBef>
            </a:pPr>
            <a:r>
              <a:rPr lang="en-US" sz="2400">
                <a:cs typeface="Arial" charset="0"/>
              </a:rPr>
              <a:t>with prob. ½ yields 1</a:t>
            </a:r>
          </a:p>
        </p:txBody>
      </p:sp>
      <p:sp>
        <p:nvSpPr>
          <p:cNvPr id="90" name="Text Box 103"/>
          <p:cNvSpPr txBox="1">
            <a:spLocks noChangeArrowheads="1"/>
          </p:cNvSpPr>
          <p:nvPr/>
        </p:nvSpPr>
        <p:spPr bwMode="auto">
          <a:xfrm>
            <a:off x="4172975" y="4129550"/>
            <a:ext cx="720000" cy="461665"/>
          </a:xfrm>
          <a:prstGeom prst="rect">
            <a:avLst/>
          </a:prstGeom>
          <a:noFill/>
          <a:ln w="9525">
            <a:noFill/>
            <a:miter lim="800000"/>
            <a:headEnd/>
            <a:tailEnd/>
          </a:ln>
          <a:effectLst/>
        </p:spPr>
        <p:txBody>
          <a:bodyPr wrap="square">
            <a:spAutoFit/>
          </a:bodyPr>
          <a:lstStyle/>
          <a:p>
            <a:pPr eaLnBrk="0" hangingPunct="0">
              <a:spcBef>
                <a:spcPct val="50000"/>
              </a:spcBef>
            </a:pPr>
            <a:r>
              <a:rPr lang="en-US" sz="2400">
                <a:cs typeface="Arial" charset="0"/>
              </a:rPr>
              <a:t>0/1</a:t>
            </a:r>
            <a:endParaRPr lang="de-CH" sz="2400">
              <a:cs typeface="Arial" charset="0"/>
            </a:endParaRPr>
          </a:p>
        </p:txBody>
      </p:sp>
      <p:sp>
        <p:nvSpPr>
          <p:cNvPr id="91" name="Text Box 103"/>
          <p:cNvSpPr txBox="1">
            <a:spLocks noChangeArrowheads="1"/>
          </p:cNvSpPr>
          <p:nvPr/>
        </p:nvSpPr>
        <p:spPr bwMode="auto">
          <a:xfrm>
            <a:off x="4187723" y="5678135"/>
            <a:ext cx="705252" cy="461665"/>
          </a:xfrm>
          <a:prstGeom prst="rect">
            <a:avLst/>
          </a:prstGeom>
          <a:noFill/>
          <a:ln w="9525">
            <a:noFill/>
            <a:miter lim="800000"/>
            <a:headEnd/>
            <a:tailEnd/>
          </a:ln>
          <a:effectLst/>
        </p:spPr>
        <p:txBody>
          <a:bodyPr wrap="square">
            <a:spAutoFit/>
          </a:bodyPr>
          <a:lstStyle/>
          <a:p>
            <a:pPr eaLnBrk="0" hangingPunct="0">
              <a:spcBef>
                <a:spcPct val="50000"/>
              </a:spcBef>
            </a:pPr>
            <a:r>
              <a:rPr lang="en-US" sz="2400" dirty="0">
                <a:cs typeface="Arial" charset="0"/>
              </a:rPr>
              <a:t>0/1</a:t>
            </a:r>
            <a:endParaRPr lang="de-CH" sz="2400" dirty="0">
              <a:cs typeface="Arial" charset="0"/>
            </a:endParaRPr>
          </a:p>
        </p:txBody>
      </p:sp>
      <p:grpSp>
        <p:nvGrpSpPr>
          <p:cNvPr id="92" name="Group 28"/>
          <p:cNvGrpSpPr/>
          <p:nvPr/>
        </p:nvGrpSpPr>
        <p:grpSpPr>
          <a:xfrm>
            <a:off x="6582132" y="908760"/>
            <a:ext cx="720000" cy="720000"/>
            <a:chOff x="4214810" y="2000240"/>
            <a:chExt cx="457692" cy="460694"/>
          </a:xfrm>
        </p:grpSpPr>
        <p:sp>
          <p:nvSpPr>
            <p:cNvPr id="93" name="Oval 2"/>
            <p:cNvSpPr>
              <a:spLocks noChangeArrowheads="1"/>
            </p:cNvSpPr>
            <p:nvPr/>
          </p:nvSpPr>
          <p:spPr bwMode="auto">
            <a:xfrm>
              <a:off x="4214810" y="2000240"/>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94" name="Line 5"/>
            <p:cNvSpPr>
              <a:spLocks noChangeShapeType="1"/>
            </p:cNvSpPr>
            <p:nvPr/>
          </p:nvSpPr>
          <p:spPr bwMode="auto">
            <a:xfrm rot="10800000">
              <a:off x="4444161" y="2046918"/>
              <a:ext cx="0" cy="367338"/>
            </a:xfrm>
            <a:prstGeom prst="line">
              <a:avLst/>
            </a:prstGeom>
            <a:noFill/>
            <a:ln w="44450">
              <a:solidFill>
                <a:schemeClr val="tx1"/>
              </a:solidFill>
              <a:round/>
              <a:headEnd type="triangle" w="med" len="med"/>
              <a:tailEnd type="triangle" w="med" len="med"/>
            </a:ln>
            <a:effectLst/>
          </p:spPr>
          <p:txBody>
            <a:bodyPr anchor="ctr" anchorCtr="1"/>
            <a:lstStyle/>
            <a:p>
              <a:endParaRPr lang="de-DE"/>
            </a:p>
          </p:txBody>
        </p:sp>
      </p:grpSp>
      <p:grpSp>
        <p:nvGrpSpPr>
          <p:cNvPr id="95" name="Group 94"/>
          <p:cNvGrpSpPr/>
          <p:nvPr/>
        </p:nvGrpSpPr>
        <p:grpSpPr>
          <a:xfrm>
            <a:off x="4133859" y="908760"/>
            <a:ext cx="720000" cy="720000"/>
            <a:chOff x="7597837" y="2707419"/>
            <a:chExt cx="457692" cy="460694"/>
          </a:xfrm>
        </p:grpSpPr>
        <p:sp>
          <p:nvSpPr>
            <p:cNvPr id="96" name="Oval 2"/>
            <p:cNvSpPr>
              <a:spLocks noChangeArrowheads="1"/>
            </p:cNvSpPr>
            <p:nvPr/>
          </p:nvSpPr>
          <p:spPr bwMode="auto">
            <a:xfrm>
              <a:off x="7597837" y="2707419"/>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97" name="Line 5"/>
            <p:cNvSpPr>
              <a:spLocks noChangeShapeType="1"/>
            </p:cNvSpPr>
            <p:nvPr/>
          </p:nvSpPr>
          <p:spPr bwMode="auto">
            <a:xfrm rot="5400000">
              <a:off x="7827188" y="2754097"/>
              <a:ext cx="0" cy="367338"/>
            </a:xfrm>
            <a:prstGeom prst="line">
              <a:avLst/>
            </a:prstGeom>
            <a:noFill/>
            <a:ln w="44450">
              <a:solidFill>
                <a:schemeClr val="tx1"/>
              </a:solidFill>
              <a:round/>
              <a:headEnd type="triangle" w="med" len="med"/>
              <a:tailEnd type="triangle" w="med" len="med"/>
            </a:ln>
            <a:effectLst/>
          </p:spPr>
          <p:txBody>
            <a:bodyPr anchor="ctr" anchorCtr="1"/>
            <a:lstStyle/>
            <a:p>
              <a:endParaRPr lang="de-DE"/>
            </a:p>
          </p:txBody>
        </p:sp>
      </p:grpSp>
      <p:grpSp>
        <p:nvGrpSpPr>
          <p:cNvPr id="98" name="Group 90"/>
          <p:cNvGrpSpPr/>
          <p:nvPr/>
        </p:nvGrpSpPr>
        <p:grpSpPr>
          <a:xfrm>
            <a:off x="1253540" y="908720"/>
            <a:ext cx="720080" cy="720080"/>
            <a:chOff x="6948264" y="2780928"/>
            <a:chExt cx="457692" cy="460694"/>
          </a:xfrm>
        </p:grpSpPr>
        <p:sp>
          <p:nvSpPr>
            <p:cNvPr id="99" name="Oval 2"/>
            <p:cNvSpPr>
              <a:spLocks noChangeArrowheads="1"/>
            </p:cNvSpPr>
            <p:nvPr/>
          </p:nvSpPr>
          <p:spPr bwMode="auto">
            <a:xfrm>
              <a:off x="6948264" y="2780928"/>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grpSp>
          <p:nvGrpSpPr>
            <p:cNvPr id="100" name="Group 63"/>
            <p:cNvGrpSpPr/>
            <p:nvPr/>
          </p:nvGrpSpPr>
          <p:grpSpPr>
            <a:xfrm>
              <a:off x="6991697" y="2814836"/>
              <a:ext cx="360040" cy="367338"/>
              <a:chOff x="-986264" y="2827606"/>
              <a:chExt cx="360040" cy="367338"/>
            </a:xfrm>
          </p:grpSpPr>
          <p:sp>
            <p:nvSpPr>
              <p:cNvPr id="101" name="Line 5"/>
              <p:cNvSpPr>
                <a:spLocks noChangeShapeType="1"/>
              </p:cNvSpPr>
              <p:nvPr/>
            </p:nvSpPr>
            <p:spPr bwMode="auto">
              <a:xfrm rot="10800000">
                <a:off x="-815273" y="2827606"/>
                <a:ext cx="0" cy="367338"/>
              </a:xfrm>
              <a:prstGeom prst="line">
                <a:avLst/>
              </a:prstGeom>
              <a:noFill/>
              <a:ln w="44450">
                <a:solidFill>
                  <a:schemeClr val="tx1"/>
                </a:solidFill>
                <a:round/>
                <a:headEnd type="triangle" w="med" len="med"/>
                <a:tailEnd type="triangle" w="med" len="med"/>
              </a:ln>
              <a:effectLst/>
            </p:spPr>
            <p:txBody>
              <a:bodyPr anchor="ctr" anchorCtr="1"/>
              <a:lstStyle/>
              <a:p>
                <a:endParaRPr lang="de-DE"/>
              </a:p>
            </p:txBody>
          </p:sp>
          <p:sp>
            <p:nvSpPr>
              <p:cNvPr id="102" name="Line 5"/>
              <p:cNvSpPr>
                <a:spLocks noChangeShapeType="1"/>
              </p:cNvSpPr>
              <p:nvPr/>
            </p:nvSpPr>
            <p:spPr bwMode="auto">
              <a:xfrm rot="10800000">
                <a:off x="-986264" y="3003776"/>
                <a:ext cx="360040" cy="7298"/>
              </a:xfrm>
              <a:prstGeom prst="line">
                <a:avLst/>
              </a:prstGeom>
              <a:noFill/>
              <a:ln w="44450">
                <a:solidFill>
                  <a:schemeClr val="tx1"/>
                </a:solidFill>
                <a:round/>
                <a:headEnd type="triangle" w="med" len="med"/>
                <a:tailEnd type="triangle" w="med" len="med"/>
              </a:ln>
              <a:effectLst/>
            </p:spPr>
            <p:txBody>
              <a:bodyPr anchor="ctr" anchorCtr="1"/>
              <a:lstStyle/>
              <a:p>
                <a:endParaRPr lang="de-DE"/>
              </a:p>
            </p:txBody>
          </p:sp>
        </p:grpSp>
      </p:grpSp>
      <p:grpSp>
        <p:nvGrpSpPr>
          <p:cNvPr id="103" name="Group 102"/>
          <p:cNvGrpSpPr/>
          <p:nvPr/>
        </p:nvGrpSpPr>
        <p:grpSpPr>
          <a:xfrm>
            <a:off x="1253540" y="1916832"/>
            <a:ext cx="720000" cy="720000"/>
            <a:chOff x="4427984" y="692696"/>
            <a:chExt cx="457692" cy="460694"/>
          </a:xfrm>
        </p:grpSpPr>
        <p:sp>
          <p:nvSpPr>
            <p:cNvPr id="104" name="Oval 2"/>
            <p:cNvSpPr>
              <a:spLocks noChangeArrowheads="1"/>
            </p:cNvSpPr>
            <p:nvPr/>
          </p:nvSpPr>
          <p:spPr bwMode="auto">
            <a:xfrm>
              <a:off x="4427984" y="692696"/>
              <a:ext cx="457692" cy="460694"/>
            </a:xfrm>
            <a:prstGeom prst="ellipse">
              <a:avLst/>
            </a:prstGeom>
            <a:solidFill>
              <a:srgbClr val="FF00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105" name="Line 5"/>
            <p:cNvSpPr>
              <a:spLocks noChangeShapeType="1"/>
            </p:cNvSpPr>
            <p:nvPr/>
          </p:nvSpPr>
          <p:spPr bwMode="auto">
            <a:xfrm rot="2700000">
              <a:off x="4470434" y="919757"/>
              <a:ext cx="360040" cy="7298"/>
            </a:xfrm>
            <a:prstGeom prst="line">
              <a:avLst/>
            </a:prstGeom>
            <a:noFill/>
            <a:ln w="44450">
              <a:solidFill>
                <a:schemeClr val="tx1"/>
              </a:solidFill>
              <a:round/>
              <a:headEnd type="triangle" w="med" len="med"/>
              <a:tailEnd type="triangle" w="med" len="med"/>
            </a:ln>
            <a:effectLst/>
          </p:spPr>
          <p:txBody>
            <a:bodyPr anchor="ctr" anchorCtr="1"/>
            <a:lstStyle/>
            <a:p>
              <a:endParaRPr lang="de-DE"/>
            </a:p>
          </p:txBody>
        </p:sp>
        <p:sp>
          <p:nvSpPr>
            <p:cNvPr id="106" name="Line 5"/>
            <p:cNvSpPr>
              <a:spLocks noChangeShapeType="1"/>
            </p:cNvSpPr>
            <p:nvPr/>
          </p:nvSpPr>
          <p:spPr bwMode="auto">
            <a:xfrm rot="8100000">
              <a:off x="4470435" y="919756"/>
              <a:ext cx="360040" cy="7298"/>
            </a:xfrm>
            <a:prstGeom prst="line">
              <a:avLst/>
            </a:prstGeom>
            <a:noFill/>
            <a:ln w="44450">
              <a:solidFill>
                <a:schemeClr val="tx1"/>
              </a:solidFill>
              <a:round/>
              <a:headEnd type="triangle" w="med" len="med"/>
              <a:tailEnd type="triangle" w="med" len="med"/>
            </a:ln>
            <a:effectLst/>
          </p:spPr>
          <p:txBody>
            <a:bodyPr anchor="ctr" anchorCtr="1"/>
            <a:lstStyle/>
            <a:p>
              <a:endParaRPr lang="de-DE"/>
            </a:p>
          </p:txBody>
        </p:sp>
      </p:grpSp>
      <p:grpSp>
        <p:nvGrpSpPr>
          <p:cNvPr id="107" name="Group 28"/>
          <p:cNvGrpSpPr/>
          <p:nvPr/>
        </p:nvGrpSpPr>
        <p:grpSpPr>
          <a:xfrm>
            <a:off x="4133860" y="1916832"/>
            <a:ext cx="720000" cy="720000"/>
            <a:chOff x="4214810" y="2000240"/>
            <a:chExt cx="457692" cy="460694"/>
          </a:xfrm>
        </p:grpSpPr>
        <p:sp>
          <p:nvSpPr>
            <p:cNvPr id="108" name="Oval 2"/>
            <p:cNvSpPr>
              <a:spLocks noChangeArrowheads="1"/>
            </p:cNvSpPr>
            <p:nvPr/>
          </p:nvSpPr>
          <p:spPr bwMode="auto">
            <a:xfrm>
              <a:off x="4214810" y="2000240"/>
              <a:ext cx="457692" cy="460694"/>
            </a:xfrm>
            <a:prstGeom prst="ellipse">
              <a:avLst/>
            </a:prstGeom>
            <a:solidFill>
              <a:srgbClr val="FF00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109" name="Line 5"/>
            <p:cNvSpPr>
              <a:spLocks noChangeShapeType="1"/>
            </p:cNvSpPr>
            <p:nvPr/>
          </p:nvSpPr>
          <p:spPr bwMode="auto">
            <a:xfrm rot="2700000">
              <a:off x="4444161" y="2046918"/>
              <a:ext cx="0" cy="367338"/>
            </a:xfrm>
            <a:prstGeom prst="line">
              <a:avLst/>
            </a:prstGeom>
            <a:noFill/>
            <a:ln w="44450">
              <a:solidFill>
                <a:schemeClr val="tx1"/>
              </a:solidFill>
              <a:round/>
              <a:headEnd type="triangle" w="med" len="med"/>
              <a:tailEnd type="triangle" w="med" len="med"/>
            </a:ln>
            <a:effectLst/>
          </p:spPr>
          <p:txBody>
            <a:bodyPr anchor="ctr" anchorCtr="1"/>
            <a:lstStyle/>
            <a:p>
              <a:endParaRPr lang="de-DE"/>
            </a:p>
          </p:txBody>
        </p:sp>
      </p:grpSp>
      <p:grpSp>
        <p:nvGrpSpPr>
          <p:cNvPr id="110" name="Group 28"/>
          <p:cNvGrpSpPr/>
          <p:nvPr/>
        </p:nvGrpSpPr>
        <p:grpSpPr>
          <a:xfrm>
            <a:off x="6582132" y="1916832"/>
            <a:ext cx="720000" cy="720000"/>
            <a:chOff x="4214810" y="2000240"/>
            <a:chExt cx="457692" cy="460694"/>
          </a:xfrm>
        </p:grpSpPr>
        <p:sp>
          <p:nvSpPr>
            <p:cNvPr id="111" name="Oval 2"/>
            <p:cNvSpPr>
              <a:spLocks noChangeArrowheads="1"/>
            </p:cNvSpPr>
            <p:nvPr/>
          </p:nvSpPr>
          <p:spPr bwMode="auto">
            <a:xfrm>
              <a:off x="4214810" y="2000240"/>
              <a:ext cx="457692" cy="460694"/>
            </a:xfrm>
            <a:prstGeom prst="ellipse">
              <a:avLst/>
            </a:prstGeom>
            <a:solidFill>
              <a:srgbClr val="FF00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112" name="Line 5"/>
            <p:cNvSpPr>
              <a:spLocks noChangeShapeType="1"/>
            </p:cNvSpPr>
            <p:nvPr/>
          </p:nvSpPr>
          <p:spPr bwMode="auto">
            <a:xfrm rot="8100000">
              <a:off x="4444161" y="2046918"/>
              <a:ext cx="0" cy="367338"/>
            </a:xfrm>
            <a:prstGeom prst="line">
              <a:avLst/>
            </a:prstGeom>
            <a:noFill/>
            <a:ln w="44450">
              <a:solidFill>
                <a:schemeClr val="tx1"/>
              </a:solidFill>
              <a:round/>
              <a:headEnd type="triangle" w="med" len="med"/>
              <a:tailEnd type="triangle" w="med" len="med"/>
            </a:ln>
            <a:effectLst/>
          </p:spPr>
          <p:txBody>
            <a:bodyPr anchor="ctr" anchorCtr="1"/>
            <a:lstStyle/>
            <a:p>
              <a:endParaRPr lang="de-DE"/>
            </a:p>
          </p:txBody>
        </p:sp>
      </p:grpSp>
      <p:grpSp>
        <p:nvGrpSpPr>
          <p:cNvPr id="116" name="Group 28"/>
          <p:cNvGrpSpPr/>
          <p:nvPr/>
        </p:nvGrpSpPr>
        <p:grpSpPr>
          <a:xfrm>
            <a:off x="670880" y="3645024"/>
            <a:ext cx="720000" cy="720000"/>
            <a:chOff x="4214810" y="2000240"/>
            <a:chExt cx="457692" cy="460694"/>
          </a:xfrm>
        </p:grpSpPr>
        <p:sp>
          <p:nvSpPr>
            <p:cNvPr id="117" name="Oval 2"/>
            <p:cNvSpPr>
              <a:spLocks noChangeArrowheads="1"/>
            </p:cNvSpPr>
            <p:nvPr/>
          </p:nvSpPr>
          <p:spPr bwMode="auto">
            <a:xfrm>
              <a:off x="4214810" y="2000240"/>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118" name="Line 5"/>
            <p:cNvSpPr>
              <a:spLocks noChangeShapeType="1"/>
            </p:cNvSpPr>
            <p:nvPr/>
          </p:nvSpPr>
          <p:spPr bwMode="auto">
            <a:xfrm rot="10800000">
              <a:off x="4444161" y="2046918"/>
              <a:ext cx="0" cy="367338"/>
            </a:xfrm>
            <a:prstGeom prst="line">
              <a:avLst/>
            </a:prstGeom>
            <a:noFill/>
            <a:ln w="44450">
              <a:solidFill>
                <a:schemeClr val="tx1"/>
              </a:solidFill>
              <a:round/>
              <a:headEnd type="triangle" w="med" len="med"/>
              <a:tailEnd type="triangle" w="med" len="med"/>
            </a:ln>
            <a:effectLst/>
          </p:spPr>
          <p:txBody>
            <a:bodyPr anchor="ctr" anchorCtr="1"/>
            <a:lstStyle/>
            <a:p>
              <a:endParaRPr lang="de-DE"/>
            </a:p>
          </p:txBody>
        </p:sp>
      </p:grpSp>
      <p:grpSp>
        <p:nvGrpSpPr>
          <p:cNvPr id="119" name="Group 28"/>
          <p:cNvGrpSpPr/>
          <p:nvPr/>
        </p:nvGrpSpPr>
        <p:grpSpPr>
          <a:xfrm>
            <a:off x="6575456" y="3717032"/>
            <a:ext cx="720000" cy="720000"/>
            <a:chOff x="4214810" y="2000240"/>
            <a:chExt cx="457692" cy="460694"/>
          </a:xfrm>
        </p:grpSpPr>
        <p:sp>
          <p:nvSpPr>
            <p:cNvPr id="120" name="Oval 2"/>
            <p:cNvSpPr>
              <a:spLocks noChangeArrowheads="1"/>
            </p:cNvSpPr>
            <p:nvPr/>
          </p:nvSpPr>
          <p:spPr bwMode="auto">
            <a:xfrm>
              <a:off x="4214810" y="2000240"/>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121" name="Line 5"/>
            <p:cNvSpPr>
              <a:spLocks noChangeShapeType="1"/>
            </p:cNvSpPr>
            <p:nvPr/>
          </p:nvSpPr>
          <p:spPr bwMode="auto">
            <a:xfrm rot="10800000">
              <a:off x="4444161" y="2046918"/>
              <a:ext cx="0" cy="367338"/>
            </a:xfrm>
            <a:prstGeom prst="line">
              <a:avLst/>
            </a:prstGeom>
            <a:noFill/>
            <a:ln w="44450">
              <a:solidFill>
                <a:schemeClr val="tx1"/>
              </a:solidFill>
              <a:round/>
              <a:headEnd type="triangle" w="med" len="med"/>
              <a:tailEnd type="triangle" w="med" len="med"/>
            </a:ln>
            <a:effectLst/>
          </p:spPr>
          <p:txBody>
            <a:bodyPr anchor="ctr" anchorCtr="1"/>
            <a:lstStyle/>
            <a:p>
              <a:endParaRPr lang="de-DE"/>
            </a:p>
          </p:txBody>
        </p:sp>
      </p:grpSp>
      <p:grpSp>
        <p:nvGrpSpPr>
          <p:cNvPr id="122" name="Group 90"/>
          <p:cNvGrpSpPr/>
          <p:nvPr/>
        </p:nvGrpSpPr>
        <p:grpSpPr>
          <a:xfrm>
            <a:off x="3524832" y="3974640"/>
            <a:ext cx="504000" cy="504000"/>
            <a:chOff x="6948264" y="2780928"/>
            <a:chExt cx="457692" cy="460694"/>
          </a:xfrm>
        </p:grpSpPr>
        <p:sp>
          <p:nvSpPr>
            <p:cNvPr id="123" name="Oval 2"/>
            <p:cNvSpPr>
              <a:spLocks noChangeArrowheads="1"/>
            </p:cNvSpPr>
            <p:nvPr/>
          </p:nvSpPr>
          <p:spPr bwMode="auto">
            <a:xfrm>
              <a:off x="6948264" y="2780928"/>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grpSp>
          <p:nvGrpSpPr>
            <p:cNvPr id="124" name="Group 63"/>
            <p:cNvGrpSpPr/>
            <p:nvPr/>
          </p:nvGrpSpPr>
          <p:grpSpPr>
            <a:xfrm>
              <a:off x="6991697" y="2814836"/>
              <a:ext cx="360040" cy="367338"/>
              <a:chOff x="-986264" y="2827606"/>
              <a:chExt cx="360040" cy="367338"/>
            </a:xfrm>
          </p:grpSpPr>
          <p:sp>
            <p:nvSpPr>
              <p:cNvPr id="125" name="Line 5"/>
              <p:cNvSpPr>
                <a:spLocks noChangeShapeType="1"/>
              </p:cNvSpPr>
              <p:nvPr/>
            </p:nvSpPr>
            <p:spPr bwMode="auto">
              <a:xfrm rot="10800000">
                <a:off x="-815273" y="2827606"/>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sp>
            <p:nvSpPr>
              <p:cNvPr id="126" name="Line 5"/>
              <p:cNvSpPr>
                <a:spLocks noChangeShapeType="1"/>
              </p:cNvSpPr>
              <p:nvPr/>
            </p:nvSpPr>
            <p:spPr bwMode="auto">
              <a:xfrm rot="10800000">
                <a:off x="-986264" y="3003776"/>
                <a:ext cx="360040" cy="729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grpSp>
        <p:nvGrpSpPr>
          <p:cNvPr id="127" name="Group 28"/>
          <p:cNvGrpSpPr/>
          <p:nvPr/>
        </p:nvGrpSpPr>
        <p:grpSpPr>
          <a:xfrm>
            <a:off x="670800" y="5157192"/>
            <a:ext cx="720000" cy="720000"/>
            <a:chOff x="4214810" y="2000240"/>
            <a:chExt cx="457692" cy="460694"/>
          </a:xfrm>
        </p:grpSpPr>
        <p:sp>
          <p:nvSpPr>
            <p:cNvPr id="128" name="Oval 2"/>
            <p:cNvSpPr>
              <a:spLocks noChangeArrowheads="1"/>
            </p:cNvSpPr>
            <p:nvPr/>
          </p:nvSpPr>
          <p:spPr bwMode="auto">
            <a:xfrm>
              <a:off x="4214810" y="2000240"/>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129" name="Line 5"/>
            <p:cNvSpPr>
              <a:spLocks noChangeShapeType="1"/>
            </p:cNvSpPr>
            <p:nvPr/>
          </p:nvSpPr>
          <p:spPr bwMode="auto">
            <a:xfrm rot="10800000">
              <a:off x="4444161" y="2046918"/>
              <a:ext cx="0" cy="367338"/>
            </a:xfrm>
            <a:prstGeom prst="line">
              <a:avLst/>
            </a:prstGeom>
            <a:noFill/>
            <a:ln w="44450">
              <a:solidFill>
                <a:schemeClr val="tx1"/>
              </a:solidFill>
              <a:round/>
              <a:headEnd type="triangle" w="med" len="med"/>
              <a:tailEnd type="triangle" w="med" len="med"/>
            </a:ln>
            <a:effectLst/>
          </p:spPr>
          <p:txBody>
            <a:bodyPr anchor="ctr" anchorCtr="1"/>
            <a:lstStyle/>
            <a:p>
              <a:endParaRPr lang="de-DE"/>
            </a:p>
          </p:txBody>
        </p:sp>
      </p:grpSp>
      <p:grpSp>
        <p:nvGrpSpPr>
          <p:cNvPr id="130" name="Group 129"/>
          <p:cNvGrpSpPr/>
          <p:nvPr/>
        </p:nvGrpSpPr>
        <p:grpSpPr>
          <a:xfrm>
            <a:off x="3528316" y="5460464"/>
            <a:ext cx="504000" cy="504000"/>
            <a:chOff x="4427984" y="692696"/>
            <a:chExt cx="457692" cy="460694"/>
          </a:xfrm>
        </p:grpSpPr>
        <p:sp>
          <p:nvSpPr>
            <p:cNvPr id="131" name="Oval 2"/>
            <p:cNvSpPr>
              <a:spLocks noChangeArrowheads="1"/>
            </p:cNvSpPr>
            <p:nvPr/>
          </p:nvSpPr>
          <p:spPr bwMode="auto">
            <a:xfrm>
              <a:off x="4427984" y="692696"/>
              <a:ext cx="457692" cy="460694"/>
            </a:xfrm>
            <a:prstGeom prst="ellipse">
              <a:avLst/>
            </a:prstGeom>
            <a:solidFill>
              <a:srgbClr val="FF00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132" name="Line 5"/>
            <p:cNvSpPr>
              <a:spLocks noChangeShapeType="1"/>
            </p:cNvSpPr>
            <p:nvPr/>
          </p:nvSpPr>
          <p:spPr bwMode="auto">
            <a:xfrm rot="2700000">
              <a:off x="4470434" y="919757"/>
              <a:ext cx="360040" cy="729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sp>
          <p:nvSpPr>
            <p:cNvPr id="133" name="Line 5"/>
            <p:cNvSpPr>
              <a:spLocks noChangeShapeType="1"/>
            </p:cNvSpPr>
            <p:nvPr/>
          </p:nvSpPr>
          <p:spPr bwMode="auto">
            <a:xfrm rot="8100000">
              <a:off x="4470435" y="919756"/>
              <a:ext cx="360040" cy="729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nvGrpSpPr>
          <p:cNvPr id="134" name="Group 28"/>
          <p:cNvGrpSpPr/>
          <p:nvPr/>
        </p:nvGrpSpPr>
        <p:grpSpPr>
          <a:xfrm>
            <a:off x="7799592" y="4725144"/>
            <a:ext cx="720000" cy="720000"/>
            <a:chOff x="4214810" y="2000240"/>
            <a:chExt cx="457692" cy="460694"/>
          </a:xfrm>
        </p:grpSpPr>
        <p:sp>
          <p:nvSpPr>
            <p:cNvPr id="135" name="Oval 2"/>
            <p:cNvSpPr>
              <a:spLocks noChangeArrowheads="1"/>
            </p:cNvSpPr>
            <p:nvPr/>
          </p:nvSpPr>
          <p:spPr bwMode="auto">
            <a:xfrm>
              <a:off x="4214810" y="2000240"/>
              <a:ext cx="457692" cy="460694"/>
            </a:xfrm>
            <a:prstGeom prst="ellipse">
              <a:avLst/>
            </a:prstGeom>
            <a:solidFill>
              <a:srgbClr val="FF00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136" name="Line 5"/>
            <p:cNvSpPr>
              <a:spLocks noChangeShapeType="1"/>
            </p:cNvSpPr>
            <p:nvPr/>
          </p:nvSpPr>
          <p:spPr bwMode="auto">
            <a:xfrm rot="2700000">
              <a:off x="4444161" y="2046918"/>
              <a:ext cx="0" cy="367338"/>
            </a:xfrm>
            <a:prstGeom prst="line">
              <a:avLst/>
            </a:prstGeom>
            <a:noFill/>
            <a:ln w="44450">
              <a:solidFill>
                <a:schemeClr val="tx1"/>
              </a:solidFill>
              <a:round/>
              <a:headEnd type="triangle" w="med" len="med"/>
              <a:tailEnd type="triangle" w="med" len="med"/>
            </a:ln>
            <a:effectLst/>
          </p:spPr>
          <p:txBody>
            <a:bodyPr anchor="ctr" anchorCtr="1"/>
            <a:lstStyle/>
            <a:p>
              <a:endParaRPr lang="de-DE"/>
            </a:p>
          </p:txBody>
        </p:sp>
      </p:grpSp>
      <p:grpSp>
        <p:nvGrpSpPr>
          <p:cNvPr id="137" name="Group 28"/>
          <p:cNvGrpSpPr/>
          <p:nvPr/>
        </p:nvGrpSpPr>
        <p:grpSpPr>
          <a:xfrm>
            <a:off x="7799592" y="5661248"/>
            <a:ext cx="720000" cy="720000"/>
            <a:chOff x="4214810" y="2000240"/>
            <a:chExt cx="457692" cy="460694"/>
          </a:xfrm>
        </p:grpSpPr>
        <p:sp>
          <p:nvSpPr>
            <p:cNvPr id="138" name="Oval 2"/>
            <p:cNvSpPr>
              <a:spLocks noChangeArrowheads="1"/>
            </p:cNvSpPr>
            <p:nvPr/>
          </p:nvSpPr>
          <p:spPr bwMode="auto">
            <a:xfrm>
              <a:off x="4214810" y="2000240"/>
              <a:ext cx="457692" cy="460694"/>
            </a:xfrm>
            <a:prstGeom prst="ellipse">
              <a:avLst/>
            </a:prstGeom>
            <a:solidFill>
              <a:srgbClr val="FF00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139" name="Line 5"/>
            <p:cNvSpPr>
              <a:spLocks noChangeShapeType="1"/>
            </p:cNvSpPr>
            <p:nvPr/>
          </p:nvSpPr>
          <p:spPr bwMode="auto">
            <a:xfrm rot="8100000">
              <a:off x="4444161" y="2046918"/>
              <a:ext cx="0" cy="367338"/>
            </a:xfrm>
            <a:prstGeom prst="line">
              <a:avLst/>
            </a:prstGeom>
            <a:noFill/>
            <a:ln w="44450">
              <a:solidFill>
                <a:schemeClr val="tx1"/>
              </a:solidFill>
              <a:round/>
              <a:headEnd type="triangle" w="med" len="med"/>
              <a:tailEnd type="triangle" w="med" len="med"/>
            </a:ln>
            <a:effectLst/>
          </p:spPr>
          <p:txBody>
            <a:bodyPr anchor="ctr" anchorCtr="1"/>
            <a:lstStyle/>
            <a:p>
              <a:endParaRPr lang="de-DE"/>
            </a:p>
          </p:txBody>
        </p:sp>
      </p:grpSp>
      <p:pic>
        <p:nvPicPr>
          <p:cNvPr id="143" name="Picture 142" descr="TP_tmp.emf"/>
          <p:cNvPicPr>
            <a:picLocks noChangeAspect="1"/>
          </p:cNvPicPr>
          <p:nvPr>
            <p:custDataLst>
              <p:tags r:id="rId1"/>
            </p:custDataLst>
          </p:nvPr>
        </p:nvPicPr>
        <p:blipFill>
          <a:blip r:embed="rId8" cstate="print">
            <a:clrChange>
              <a:clrFrom>
                <a:srgbClr val="FFFFFF"/>
              </a:clrFrom>
              <a:clrTo>
                <a:srgbClr val="FFFFFF">
                  <a:alpha val="0"/>
                </a:srgbClr>
              </a:clrTo>
            </a:clrChange>
          </a:blip>
          <a:stretch>
            <a:fillRect/>
          </a:stretch>
        </p:blipFill>
        <p:spPr bwMode="auto">
          <a:xfrm>
            <a:off x="5213981" y="2060849"/>
            <a:ext cx="690067" cy="446227"/>
          </a:xfrm>
          <a:prstGeom prst="rect">
            <a:avLst/>
          </a:prstGeom>
          <a:noFill/>
          <a:ln/>
          <a:effectLst/>
        </p:spPr>
      </p:pic>
      <p:pic>
        <p:nvPicPr>
          <p:cNvPr id="144" name="Picture 143" descr="TP_tmp.emf"/>
          <p:cNvPicPr>
            <a:picLocks noChangeAspect="1"/>
          </p:cNvPicPr>
          <p:nvPr>
            <p:custDataLst>
              <p:tags r:id="rId2"/>
            </p:custDataLst>
          </p:nvPr>
        </p:nvPicPr>
        <p:blipFill>
          <a:blip r:embed="rId9" cstate="print">
            <a:clrChange>
              <a:clrFrom>
                <a:srgbClr val="FFFFFF"/>
              </a:clrFrom>
              <a:clrTo>
                <a:srgbClr val="FFFFFF">
                  <a:alpha val="0"/>
                </a:srgbClr>
              </a:clrTo>
            </a:clrChange>
          </a:blip>
          <a:stretch>
            <a:fillRect/>
          </a:stretch>
        </p:blipFill>
        <p:spPr bwMode="auto">
          <a:xfrm>
            <a:off x="7627573" y="2076845"/>
            <a:ext cx="690067" cy="446227"/>
          </a:xfrm>
          <a:prstGeom prst="rect">
            <a:avLst/>
          </a:prstGeom>
          <a:noFill/>
          <a:ln/>
          <a:effectLst/>
        </p:spPr>
      </p:pic>
      <p:pic>
        <p:nvPicPr>
          <p:cNvPr id="145" name="Picture 144" descr="TP_tmp.emf"/>
          <p:cNvPicPr>
            <a:picLocks noChangeAspect="1"/>
          </p:cNvPicPr>
          <p:nvPr>
            <p:custDataLst>
              <p:tags r:id="rId3"/>
            </p:custDataLst>
          </p:nvPr>
        </p:nvPicPr>
        <p:blipFill>
          <a:blip r:embed="rId10" cstate="print">
            <a:clrChange>
              <a:clrFrom>
                <a:srgbClr val="FFFFFF"/>
              </a:clrFrom>
              <a:clrTo>
                <a:srgbClr val="FFFFFF">
                  <a:alpha val="0"/>
                </a:srgbClr>
              </a:clrTo>
            </a:clrChange>
          </a:blip>
          <a:stretch>
            <a:fillRect/>
          </a:stretch>
        </p:blipFill>
        <p:spPr bwMode="auto">
          <a:xfrm>
            <a:off x="5213981" y="1124744"/>
            <a:ext cx="690067" cy="487680"/>
          </a:xfrm>
          <a:prstGeom prst="rect">
            <a:avLst/>
          </a:prstGeom>
          <a:noFill/>
          <a:ln/>
          <a:effectLst/>
        </p:spPr>
      </p:pic>
      <p:pic>
        <p:nvPicPr>
          <p:cNvPr id="146" name="Picture 145" descr="TP_tmp.emf"/>
          <p:cNvPicPr>
            <a:picLocks noChangeAspect="1"/>
          </p:cNvPicPr>
          <p:nvPr>
            <p:custDataLst>
              <p:tags r:id="rId4"/>
            </p:custDataLst>
          </p:nvPr>
        </p:nvPicPr>
        <p:blipFill>
          <a:blip r:embed="rId11" cstate="print">
            <a:clrChange>
              <a:clrFrom>
                <a:srgbClr val="FFFFFF"/>
              </a:clrFrom>
              <a:clrTo>
                <a:srgbClr val="FFFFFF">
                  <a:alpha val="0"/>
                </a:srgbClr>
              </a:clrTo>
            </a:clrChange>
          </a:blip>
          <a:stretch>
            <a:fillRect/>
          </a:stretch>
        </p:blipFill>
        <p:spPr bwMode="auto">
          <a:xfrm>
            <a:off x="7627573" y="1095400"/>
            <a:ext cx="690067" cy="487680"/>
          </a:xfrm>
          <a:prstGeom prst="rect">
            <a:avLst/>
          </a:prstGeom>
          <a:noFill/>
          <a:ln/>
          <a:effectLst/>
        </p:spPr>
      </p:pic>
      <p:grpSp>
        <p:nvGrpSpPr>
          <p:cNvPr id="4" name="Group 3"/>
          <p:cNvGrpSpPr/>
          <p:nvPr/>
        </p:nvGrpSpPr>
        <p:grpSpPr>
          <a:xfrm>
            <a:off x="8945320" y="2820685"/>
            <a:ext cx="2526680" cy="861745"/>
            <a:chOff x="8945320" y="2820684"/>
            <a:chExt cx="2526680" cy="861745"/>
          </a:xfrm>
        </p:grpSpPr>
        <p:sp>
          <p:nvSpPr>
            <p:cNvPr id="75" name="Content Placeholder 1"/>
            <p:cNvSpPr txBox="1">
              <a:spLocks/>
            </p:cNvSpPr>
            <p:nvPr/>
          </p:nvSpPr>
          <p:spPr>
            <a:xfrm>
              <a:off x="8945320" y="2820684"/>
              <a:ext cx="2051358" cy="804862"/>
            </a:xfrm>
            <a:prstGeom prst="rect">
              <a:avLst/>
            </a:prstGeom>
          </p:spPr>
          <p:txBody>
            <a:bodyPr/>
            <a:lstStyle/>
            <a:p>
              <a:pPr>
                <a:spcBef>
                  <a:spcPct val="20000"/>
                </a:spcBef>
                <a:buClr>
                  <a:schemeClr val="accent1"/>
                </a:buClr>
                <a:buSzPct val="65000"/>
                <a:defRPr/>
              </a:pPr>
              <a:r>
                <a:rPr lang="en-US" sz="2400">
                  <a:cs typeface="Arial" charset="0"/>
                </a:rPr>
                <a:t>Q</a:t>
              </a:r>
              <a:r>
                <a:rPr lang="en-US" sz="2400" err="1">
                  <a:cs typeface="Arial" charset="0"/>
                </a:rPr>
                <a:t>uantum</a:t>
              </a:r>
              <a:r>
                <a:rPr lang="en-US" sz="2400">
                  <a:cs typeface="Arial" charset="0"/>
                </a:rPr>
                <a:t> operations:</a:t>
              </a:r>
            </a:p>
            <a:p>
              <a:pPr>
                <a:spcBef>
                  <a:spcPct val="20000"/>
                </a:spcBef>
                <a:buClr>
                  <a:schemeClr val="accent1"/>
                </a:buClr>
                <a:buSzPct val="65000"/>
                <a:defRPr/>
              </a:pPr>
              <a:endParaRPr lang="en-US" sz="2400">
                <a:cs typeface="Arial" charset="0"/>
              </a:endParaRPr>
            </a:p>
          </p:txBody>
        </p:sp>
        <p:sp>
          <p:nvSpPr>
            <p:cNvPr id="76" name="Content Placeholder 1"/>
            <p:cNvSpPr txBox="1">
              <a:spLocks/>
            </p:cNvSpPr>
            <p:nvPr/>
          </p:nvSpPr>
          <p:spPr>
            <a:xfrm>
              <a:off x="10823928" y="2890341"/>
              <a:ext cx="648072" cy="792088"/>
            </a:xfrm>
            <a:prstGeom prst="rect">
              <a:avLst/>
            </a:prstGeom>
          </p:spPr>
          <p:txBody>
            <a:bodyPr/>
            <a:lstStyle/>
            <a:p>
              <a:pPr marL="342891" indent="-342891">
                <a:spcBef>
                  <a:spcPct val="20000"/>
                </a:spcBef>
                <a:buClr>
                  <a:schemeClr val="accent1"/>
                </a:buClr>
                <a:buSzPct val="65000"/>
                <a:defRPr/>
              </a:pPr>
              <a:r>
                <a:rPr lang="en-US" sz="4400">
                  <a:cs typeface="Arial" charset="0"/>
                </a:rPr>
                <a:t>U</a:t>
              </a:r>
            </a:p>
            <a:p>
              <a:pPr marL="342891" indent="-342891">
                <a:spcBef>
                  <a:spcPct val="20000"/>
                </a:spcBef>
                <a:buClr>
                  <a:schemeClr val="accent1"/>
                </a:buClr>
                <a:buSzPct val="65000"/>
                <a:defRPr/>
              </a:pPr>
              <a:endParaRPr lang="en-US" sz="2800">
                <a:cs typeface="Arial" charset="0"/>
              </a:endParaRPr>
            </a:p>
          </p:txBody>
        </p:sp>
        <p:sp>
          <p:nvSpPr>
            <p:cNvPr id="77" name="Rectangle 22"/>
            <p:cNvSpPr>
              <a:spLocks noChangeArrowheads="1"/>
            </p:cNvSpPr>
            <p:nvPr/>
          </p:nvSpPr>
          <p:spPr bwMode="auto">
            <a:xfrm>
              <a:off x="10763088" y="2908245"/>
              <a:ext cx="649188" cy="719262"/>
            </a:xfrm>
            <a:prstGeom prst="rect">
              <a:avLst/>
            </a:prstGeom>
            <a:noFill/>
            <a:ln w="28575" algn="ctr">
              <a:solidFill>
                <a:schemeClr val="tx1"/>
              </a:solidFill>
              <a:miter lim="800000"/>
              <a:headEnd/>
              <a:tailEnd/>
            </a:ln>
            <a:effectLst/>
          </p:spPr>
          <p:txBody>
            <a:bodyPr wrap="none" anchor="ctr"/>
            <a:lstStyle/>
            <a:p>
              <a:endParaRPr lang="en-US"/>
            </a:p>
          </p:txBody>
        </p:sp>
      </p:grpSp>
      <p:grpSp>
        <p:nvGrpSpPr>
          <p:cNvPr id="3" name="Group 2"/>
          <p:cNvGrpSpPr/>
          <p:nvPr/>
        </p:nvGrpSpPr>
        <p:grpSpPr>
          <a:xfrm>
            <a:off x="9723120" y="3880608"/>
            <a:ext cx="1562101" cy="792088"/>
            <a:chOff x="9723119" y="3880608"/>
            <a:chExt cx="1562101" cy="792088"/>
          </a:xfrm>
        </p:grpSpPr>
        <p:sp>
          <p:nvSpPr>
            <p:cNvPr id="78" name="Content Placeholder 1"/>
            <p:cNvSpPr txBox="1">
              <a:spLocks/>
            </p:cNvSpPr>
            <p:nvPr/>
          </p:nvSpPr>
          <p:spPr>
            <a:xfrm>
              <a:off x="10275680" y="3880608"/>
              <a:ext cx="648072" cy="792088"/>
            </a:xfrm>
            <a:prstGeom prst="rect">
              <a:avLst/>
            </a:prstGeom>
          </p:spPr>
          <p:txBody>
            <a:bodyPr/>
            <a:lstStyle/>
            <a:p>
              <a:pPr marL="342891" indent="-342891">
                <a:spcBef>
                  <a:spcPct val="20000"/>
                </a:spcBef>
                <a:buClr>
                  <a:schemeClr val="accent1"/>
                </a:buClr>
                <a:buSzPct val="65000"/>
                <a:defRPr/>
              </a:pPr>
              <a:r>
                <a:rPr lang="en-US" sz="4400">
                  <a:cs typeface="Arial" charset="0"/>
                </a:rPr>
                <a:t>H</a:t>
              </a:r>
            </a:p>
            <a:p>
              <a:pPr marL="342891" indent="-342891">
                <a:spcBef>
                  <a:spcPct val="20000"/>
                </a:spcBef>
                <a:buClr>
                  <a:schemeClr val="accent1"/>
                </a:buClr>
                <a:buSzPct val="65000"/>
                <a:defRPr/>
              </a:pPr>
              <a:endParaRPr lang="en-US" sz="2800">
                <a:cs typeface="Arial" charset="0"/>
              </a:endParaRPr>
            </a:p>
          </p:txBody>
        </p:sp>
        <p:sp>
          <p:nvSpPr>
            <p:cNvPr id="79" name="Rectangle 22"/>
            <p:cNvSpPr>
              <a:spLocks noChangeArrowheads="1"/>
            </p:cNvSpPr>
            <p:nvPr/>
          </p:nvSpPr>
          <p:spPr bwMode="auto">
            <a:xfrm>
              <a:off x="10214840" y="3898512"/>
              <a:ext cx="649188" cy="719262"/>
            </a:xfrm>
            <a:prstGeom prst="rect">
              <a:avLst/>
            </a:prstGeom>
            <a:noFill/>
            <a:ln w="28575" algn="ctr">
              <a:solidFill>
                <a:schemeClr val="tx1"/>
              </a:solidFill>
              <a:miter lim="800000"/>
              <a:headEnd/>
              <a:tailEnd/>
            </a:ln>
            <a:effectLst/>
          </p:spPr>
          <p:txBody>
            <a:bodyPr wrap="none" anchor="ctr"/>
            <a:lstStyle/>
            <a:p>
              <a:endParaRPr lang="en-US"/>
            </a:p>
          </p:txBody>
        </p:sp>
        <p:sp>
          <p:nvSpPr>
            <p:cNvPr id="80" name="Line 23"/>
            <p:cNvSpPr>
              <a:spLocks noChangeShapeType="1"/>
            </p:cNvSpPr>
            <p:nvPr/>
          </p:nvSpPr>
          <p:spPr bwMode="auto">
            <a:xfrm flipH="1">
              <a:off x="9723119" y="4238105"/>
              <a:ext cx="491720" cy="0"/>
            </a:xfrm>
            <a:prstGeom prst="line">
              <a:avLst/>
            </a:prstGeom>
            <a:noFill/>
            <a:ln w="28575">
              <a:solidFill>
                <a:schemeClr val="tx1"/>
              </a:solidFill>
              <a:round/>
              <a:headEnd/>
              <a:tailEnd/>
            </a:ln>
            <a:effectLst/>
          </p:spPr>
          <p:txBody>
            <a:bodyPr anchor="ctr" anchorCtr="1"/>
            <a:lstStyle/>
            <a:p>
              <a:endParaRPr lang="en-US"/>
            </a:p>
          </p:txBody>
        </p:sp>
        <p:sp>
          <p:nvSpPr>
            <p:cNvPr id="81" name="Line 24"/>
            <p:cNvSpPr>
              <a:spLocks noChangeShapeType="1"/>
            </p:cNvSpPr>
            <p:nvPr/>
          </p:nvSpPr>
          <p:spPr bwMode="auto">
            <a:xfrm flipH="1">
              <a:off x="10864028" y="4253345"/>
              <a:ext cx="421192" cy="0"/>
            </a:xfrm>
            <a:prstGeom prst="line">
              <a:avLst/>
            </a:prstGeom>
            <a:noFill/>
            <a:ln w="28575">
              <a:solidFill>
                <a:schemeClr val="tx1"/>
              </a:solidFill>
              <a:round/>
              <a:headEnd/>
              <a:tailEnd/>
            </a:ln>
            <a:effectLst/>
          </p:spPr>
          <p:txBody>
            <a:bodyPr anchor="ctr" anchorCtr="1"/>
            <a:lstStyle/>
            <a:p>
              <a:endParaRPr lang="en-US"/>
            </a:p>
          </p:txBody>
        </p:sp>
      </p:grpSp>
      <p:grpSp>
        <p:nvGrpSpPr>
          <p:cNvPr id="82" name="Group 81"/>
          <p:cNvGrpSpPr/>
          <p:nvPr/>
        </p:nvGrpSpPr>
        <p:grpSpPr>
          <a:xfrm>
            <a:off x="8873676" y="3909015"/>
            <a:ext cx="720000" cy="720000"/>
            <a:chOff x="7597837" y="2707419"/>
            <a:chExt cx="457692" cy="460694"/>
          </a:xfrm>
        </p:grpSpPr>
        <p:sp>
          <p:nvSpPr>
            <p:cNvPr id="83" name="Oval 2"/>
            <p:cNvSpPr>
              <a:spLocks noChangeArrowheads="1"/>
            </p:cNvSpPr>
            <p:nvPr/>
          </p:nvSpPr>
          <p:spPr bwMode="auto">
            <a:xfrm>
              <a:off x="7597837" y="2707419"/>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84" name="Line 5"/>
            <p:cNvSpPr>
              <a:spLocks noChangeShapeType="1"/>
            </p:cNvSpPr>
            <p:nvPr/>
          </p:nvSpPr>
          <p:spPr bwMode="auto">
            <a:xfrm rot="5400000">
              <a:off x="7827188" y="2754097"/>
              <a:ext cx="0" cy="367338"/>
            </a:xfrm>
            <a:prstGeom prst="line">
              <a:avLst/>
            </a:prstGeom>
            <a:noFill/>
            <a:ln w="44450">
              <a:solidFill>
                <a:schemeClr val="tx1"/>
              </a:solidFill>
              <a:round/>
              <a:headEnd type="triangle" w="med" len="med"/>
              <a:tailEnd type="triangle" w="med" len="med"/>
            </a:ln>
            <a:effectLst/>
          </p:spPr>
          <p:txBody>
            <a:bodyPr anchor="ctr" anchorCtr="1"/>
            <a:lstStyle/>
            <a:p>
              <a:endParaRPr lang="de-DE"/>
            </a:p>
          </p:txBody>
        </p:sp>
      </p:grpSp>
      <p:grpSp>
        <p:nvGrpSpPr>
          <p:cNvPr id="85" name="Group 28"/>
          <p:cNvGrpSpPr/>
          <p:nvPr/>
        </p:nvGrpSpPr>
        <p:grpSpPr>
          <a:xfrm>
            <a:off x="11355840" y="3925389"/>
            <a:ext cx="720000" cy="720000"/>
            <a:chOff x="4214810" y="2000240"/>
            <a:chExt cx="457692" cy="460694"/>
          </a:xfrm>
        </p:grpSpPr>
        <p:sp>
          <p:nvSpPr>
            <p:cNvPr id="86" name="Oval 2"/>
            <p:cNvSpPr>
              <a:spLocks noChangeArrowheads="1"/>
            </p:cNvSpPr>
            <p:nvPr/>
          </p:nvSpPr>
          <p:spPr bwMode="auto">
            <a:xfrm>
              <a:off x="4214810" y="2000240"/>
              <a:ext cx="457692" cy="460694"/>
            </a:xfrm>
            <a:prstGeom prst="ellipse">
              <a:avLst/>
            </a:prstGeom>
            <a:solidFill>
              <a:srgbClr val="FF00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87" name="Line 5"/>
            <p:cNvSpPr>
              <a:spLocks noChangeShapeType="1"/>
            </p:cNvSpPr>
            <p:nvPr/>
          </p:nvSpPr>
          <p:spPr bwMode="auto">
            <a:xfrm rot="2700000">
              <a:off x="4444161" y="2046918"/>
              <a:ext cx="0" cy="367338"/>
            </a:xfrm>
            <a:prstGeom prst="line">
              <a:avLst/>
            </a:prstGeom>
            <a:noFill/>
            <a:ln w="44450">
              <a:solidFill>
                <a:schemeClr val="tx1"/>
              </a:solidFill>
              <a:round/>
              <a:headEnd type="triangle" w="med" len="med"/>
              <a:tailEnd type="triangle" w="med" len="med"/>
            </a:ln>
            <a:effectLst/>
          </p:spPr>
          <p:txBody>
            <a:bodyPr anchor="ctr" anchorCtr="1"/>
            <a:lstStyle/>
            <a:p>
              <a:endParaRPr lang="de-DE"/>
            </a:p>
          </p:txBody>
        </p:sp>
      </p:grpSp>
    </p:spTree>
    <p:extLst>
      <p:ext uri="{BB962C8B-B14F-4D97-AF65-F5344CB8AC3E}">
        <p14:creationId xmlns:p14="http://schemas.microsoft.com/office/powerpoint/2010/main" val="462422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10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410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4101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4101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4101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4114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2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41141"/>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3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41143"/>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9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41140"/>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34"/>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341144"/>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3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nodeType="clickEffect">
                                  <p:stCondLst>
                                    <p:cond delay="0"/>
                                  </p:stCondLst>
                                  <p:childTnLst>
                                    <p:set>
                                      <p:cBhvr>
                                        <p:cTn id="62" dur="1" fill="hold">
                                          <p:stCondLst>
                                            <p:cond delay="0"/>
                                          </p:stCondLst>
                                        </p:cTn>
                                        <p:tgtEl>
                                          <p:spTgt spid="82"/>
                                        </p:tgtEl>
                                        <p:attrNameLst>
                                          <p:attrName>style.visibility</p:attrName>
                                        </p:attrNameLst>
                                      </p:cBhvr>
                                      <p:to>
                                        <p:strVal val="visible"/>
                                      </p:to>
                                    </p:set>
                                    <p:animEffect transition="in" filter="wipe(left)">
                                      <p:cBhvr>
                                        <p:cTn id="63" dur="500"/>
                                        <p:tgtEl>
                                          <p:spTgt spid="82"/>
                                        </p:tgtEl>
                                      </p:cBhvr>
                                    </p:animEffect>
                                  </p:childTnLst>
                                </p:cTn>
                              </p:par>
                            </p:childTnLst>
                          </p:cTn>
                        </p:par>
                        <p:par>
                          <p:cTn id="64" fill="hold">
                            <p:stCondLst>
                              <p:cond delay="500"/>
                            </p:stCondLst>
                            <p:childTnLst>
                              <p:par>
                                <p:cTn id="65" presetID="22" presetClass="entr" presetSubtype="8" fill="hold" nodeType="afterEffect">
                                  <p:stCondLst>
                                    <p:cond delay="0"/>
                                  </p:stCondLst>
                                  <p:childTnLst>
                                    <p:set>
                                      <p:cBhvr>
                                        <p:cTn id="66" dur="1" fill="hold">
                                          <p:stCondLst>
                                            <p:cond delay="0"/>
                                          </p:stCondLst>
                                        </p:cTn>
                                        <p:tgtEl>
                                          <p:spTgt spid="3"/>
                                        </p:tgtEl>
                                        <p:attrNameLst>
                                          <p:attrName>style.visibility</p:attrName>
                                        </p:attrNameLst>
                                      </p:cBhvr>
                                      <p:to>
                                        <p:strVal val="visible"/>
                                      </p:to>
                                    </p:set>
                                    <p:animEffect transition="in" filter="wipe(left)">
                                      <p:cBhvr>
                                        <p:cTn id="67" dur="500"/>
                                        <p:tgtEl>
                                          <p:spTgt spid="3"/>
                                        </p:tgtEl>
                                      </p:cBhvr>
                                    </p:animEffect>
                                  </p:childTnLst>
                                </p:cTn>
                              </p:par>
                            </p:childTnLst>
                          </p:cTn>
                        </p:par>
                        <p:par>
                          <p:cTn id="68" fill="hold">
                            <p:stCondLst>
                              <p:cond delay="1000"/>
                            </p:stCondLst>
                            <p:childTnLst>
                              <p:par>
                                <p:cTn id="69" presetID="22" presetClass="entr" presetSubtype="8" fill="hold" nodeType="afterEffect">
                                  <p:stCondLst>
                                    <p:cond delay="0"/>
                                  </p:stCondLst>
                                  <p:childTnLst>
                                    <p:set>
                                      <p:cBhvr>
                                        <p:cTn id="70" dur="1" fill="hold">
                                          <p:stCondLst>
                                            <p:cond delay="0"/>
                                          </p:stCondLst>
                                        </p:cTn>
                                        <p:tgtEl>
                                          <p:spTgt spid="85"/>
                                        </p:tgtEl>
                                        <p:attrNameLst>
                                          <p:attrName>style.visibility</p:attrName>
                                        </p:attrNameLst>
                                      </p:cBhvr>
                                      <p:to>
                                        <p:strVal val="visible"/>
                                      </p:to>
                                    </p:set>
                                    <p:animEffect transition="in" filter="wipe(left)">
                                      <p:cBhvr>
                                        <p:cTn id="71" dur="500"/>
                                        <p:tgtEl>
                                          <p:spTgt spid="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1010" grpId="0"/>
      <p:bldP spid="341013" grpId="0"/>
      <p:bldP spid="341014" grpId="0" animBg="1"/>
      <p:bldP spid="341015" grpId="0" animBg="1"/>
      <p:bldP spid="341016" grpId="0" animBg="1"/>
      <p:bldP spid="341140" grpId="0"/>
      <p:bldP spid="341141" grpId="0" animBg="1"/>
      <p:bldP spid="341142" grpId="0" animBg="1"/>
      <p:bldP spid="341143" grpId="0" animBg="1"/>
      <p:bldP spid="341144" grpId="0"/>
      <p:bldP spid="90" grpId="0"/>
      <p:bldP spid="9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4"/>
          <p:cNvSpPr txBox="1">
            <a:spLocks noChangeArrowheads="1"/>
          </p:cNvSpPr>
          <p:nvPr/>
        </p:nvSpPr>
        <p:spPr bwMode="auto">
          <a:xfrm>
            <a:off x="1950816" y="2865129"/>
            <a:ext cx="7774564" cy="707886"/>
          </a:xfrm>
          <a:prstGeom prst="rect">
            <a:avLst/>
          </a:prstGeom>
          <a:noFill/>
          <a:ln w="9525">
            <a:noFill/>
            <a:miter lim="800000"/>
            <a:headEnd/>
            <a:tailEnd/>
          </a:ln>
        </p:spPr>
        <p:txBody>
          <a:bodyPr wrap="none">
            <a:spAutoFit/>
          </a:bodyPr>
          <a:lstStyle/>
          <a:p>
            <a:r>
              <a:rPr lang="en-US" sz="4000" dirty="0">
                <a:latin typeface="+mj-lt"/>
                <a:cs typeface="Arial" charset="0"/>
              </a:rPr>
              <a:t>Wonderland of  Quantum Mechanics</a:t>
            </a:r>
          </a:p>
        </p:txBody>
      </p:sp>
      <p:pic>
        <p:nvPicPr>
          <p:cNvPr id="5" name="Picture 2" descr="startrek-beam"/>
          <p:cNvPicPr>
            <a:picLocks noChangeAspect="1" noChangeArrowheads="1"/>
          </p:cNvPicPr>
          <p:nvPr/>
        </p:nvPicPr>
        <p:blipFill>
          <a:blip r:embed="rId3" cstate="print"/>
          <a:srcRect/>
          <a:stretch>
            <a:fillRect/>
          </a:stretch>
        </p:blipFill>
        <p:spPr bwMode="auto">
          <a:xfrm>
            <a:off x="8256240" y="3645027"/>
            <a:ext cx="2016224" cy="2976331"/>
          </a:xfrm>
          <a:prstGeom prst="rect">
            <a:avLst/>
          </a:prstGeom>
          <a:noFill/>
        </p:spPr>
      </p:pic>
      <p:pic>
        <p:nvPicPr>
          <p:cNvPr id="6" name="Picture 9" descr="dolly"/>
          <p:cNvPicPr>
            <a:picLocks noChangeAspect="1" noChangeArrowheads="1"/>
          </p:cNvPicPr>
          <p:nvPr/>
        </p:nvPicPr>
        <p:blipFill>
          <a:blip r:embed="rId4" cstate="print"/>
          <a:srcRect/>
          <a:stretch>
            <a:fillRect/>
          </a:stretch>
        </p:blipFill>
        <p:spPr bwMode="auto">
          <a:xfrm>
            <a:off x="1703515" y="3789043"/>
            <a:ext cx="1878371" cy="1728191"/>
          </a:xfrm>
          <a:prstGeom prst="rect">
            <a:avLst/>
          </a:prstGeom>
          <a:noFill/>
        </p:spPr>
      </p:pic>
      <p:grpSp>
        <p:nvGrpSpPr>
          <p:cNvPr id="3" name="Group 2"/>
          <p:cNvGrpSpPr/>
          <p:nvPr/>
        </p:nvGrpSpPr>
        <p:grpSpPr>
          <a:xfrm>
            <a:off x="4151784" y="5589241"/>
            <a:ext cx="3744416" cy="1008063"/>
            <a:chOff x="395536" y="4509120"/>
            <a:chExt cx="3744416" cy="1008062"/>
          </a:xfrm>
        </p:grpSpPr>
        <p:sp>
          <p:nvSpPr>
            <p:cNvPr id="7" name="Oval 54"/>
            <p:cNvSpPr>
              <a:spLocks noChangeArrowheads="1"/>
            </p:cNvSpPr>
            <p:nvPr/>
          </p:nvSpPr>
          <p:spPr bwMode="auto">
            <a:xfrm rot="16200000">
              <a:off x="1763713" y="3140943"/>
              <a:ext cx="1008062" cy="3744416"/>
            </a:xfrm>
            <a:prstGeom prst="ellipse">
              <a:avLst/>
            </a:prstGeom>
            <a:gradFill rotWithShape="1">
              <a:gsLst>
                <a:gs pos="0">
                  <a:srgbClr val="FF9900"/>
                </a:gs>
                <a:gs pos="100000">
                  <a:srgbClr val="FF9900">
                    <a:gamma/>
                    <a:shade val="46275"/>
                    <a:invGamma/>
                    <a:alpha val="0"/>
                  </a:srgbClr>
                </a:gs>
              </a:gsLst>
              <a:path path="shape">
                <a:fillToRect l="50000" t="50000" r="50000" b="50000"/>
              </a:path>
            </a:gradFill>
            <a:ln w="9525" algn="ctr">
              <a:noFill/>
              <a:round/>
              <a:headEnd/>
              <a:tailEnd/>
            </a:ln>
            <a:effectLst/>
          </p:spPr>
          <p:txBody>
            <a:bodyPr wrap="none" anchor="ctr"/>
            <a:lstStyle/>
            <a:p>
              <a:endParaRPr lang="de-CH"/>
            </a:p>
          </p:txBody>
        </p:sp>
        <p:sp>
          <p:nvSpPr>
            <p:cNvPr id="8" name="Oval 56"/>
            <p:cNvSpPr>
              <a:spLocks noChangeArrowheads="1"/>
            </p:cNvSpPr>
            <p:nvPr/>
          </p:nvSpPr>
          <p:spPr bwMode="auto">
            <a:xfrm rot="16200000">
              <a:off x="1285825" y="4652789"/>
              <a:ext cx="719138" cy="720725"/>
            </a:xfrm>
            <a:prstGeom prst="ellipse">
              <a:avLst/>
            </a:prstGeom>
            <a:solidFill>
              <a:srgbClr val="66FF33"/>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CH"/>
            </a:p>
          </p:txBody>
        </p:sp>
        <p:sp>
          <p:nvSpPr>
            <p:cNvPr id="9" name="Line 57"/>
            <p:cNvSpPr>
              <a:spLocks noChangeShapeType="1"/>
            </p:cNvSpPr>
            <p:nvPr/>
          </p:nvSpPr>
          <p:spPr bwMode="auto">
            <a:xfrm rot="5400000">
              <a:off x="1645394" y="4725020"/>
              <a:ext cx="0" cy="574675"/>
            </a:xfrm>
            <a:prstGeom prst="line">
              <a:avLst/>
            </a:prstGeom>
            <a:noFill/>
            <a:ln w="44450">
              <a:solidFill>
                <a:schemeClr val="tx1"/>
              </a:solidFill>
              <a:round/>
              <a:headEnd type="triangle" w="med" len="sm"/>
              <a:tailEnd type="triangle" w="med" len="sm"/>
            </a:ln>
            <a:effectLst/>
          </p:spPr>
          <p:txBody>
            <a:bodyPr anchor="ctr" anchorCtr="1"/>
            <a:lstStyle/>
            <a:p>
              <a:endParaRPr lang="de-CH"/>
            </a:p>
          </p:txBody>
        </p:sp>
        <p:sp>
          <p:nvSpPr>
            <p:cNvPr id="10" name="Line 58"/>
            <p:cNvSpPr>
              <a:spLocks noChangeShapeType="1"/>
            </p:cNvSpPr>
            <p:nvPr/>
          </p:nvSpPr>
          <p:spPr bwMode="auto">
            <a:xfrm rot="10800000">
              <a:off x="1645394" y="4725020"/>
              <a:ext cx="0" cy="576262"/>
            </a:xfrm>
            <a:prstGeom prst="line">
              <a:avLst/>
            </a:prstGeom>
            <a:noFill/>
            <a:ln w="44450">
              <a:solidFill>
                <a:schemeClr val="tx1"/>
              </a:solidFill>
              <a:round/>
              <a:headEnd type="triangle" w="med" len="sm"/>
              <a:tailEnd type="triangle" w="med" len="sm"/>
            </a:ln>
            <a:effectLst/>
          </p:spPr>
          <p:txBody>
            <a:bodyPr anchor="ctr" anchorCtr="1"/>
            <a:lstStyle/>
            <a:p>
              <a:endParaRPr lang="de-CH"/>
            </a:p>
          </p:txBody>
        </p:sp>
        <p:sp>
          <p:nvSpPr>
            <p:cNvPr id="11" name="Line 59"/>
            <p:cNvSpPr>
              <a:spLocks noChangeShapeType="1"/>
            </p:cNvSpPr>
            <p:nvPr/>
          </p:nvSpPr>
          <p:spPr bwMode="auto">
            <a:xfrm rot="8100000">
              <a:off x="1643806" y="4726607"/>
              <a:ext cx="1588" cy="574675"/>
            </a:xfrm>
            <a:prstGeom prst="line">
              <a:avLst/>
            </a:prstGeom>
            <a:noFill/>
            <a:ln w="44450">
              <a:solidFill>
                <a:schemeClr val="tx1"/>
              </a:solidFill>
              <a:round/>
              <a:headEnd type="triangle" w="med" len="sm"/>
              <a:tailEnd type="triangle" w="med" len="sm"/>
            </a:ln>
            <a:effectLst/>
          </p:spPr>
          <p:txBody>
            <a:bodyPr anchor="ctr" anchorCtr="1"/>
            <a:lstStyle/>
            <a:p>
              <a:endParaRPr lang="de-CH"/>
            </a:p>
          </p:txBody>
        </p:sp>
        <p:sp>
          <p:nvSpPr>
            <p:cNvPr id="12" name="Line 60"/>
            <p:cNvSpPr>
              <a:spLocks noChangeShapeType="1"/>
            </p:cNvSpPr>
            <p:nvPr/>
          </p:nvSpPr>
          <p:spPr bwMode="auto">
            <a:xfrm rot="13500000">
              <a:off x="1645394" y="4728195"/>
              <a:ext cx="1588" cy="576263"/>
            </a:xfrm>
            <a:prstGeom prst="line">
              <a:avLst/>
            </a:prstGeom>
            <a:noFill/>
            <a:ln w="44450">
              <a:solidFill>
                <a:schemeClr val="tx1"/>
              </a:solidFill>
              <a:round/>
              <a:headEnd type="triangle" w="med" len="sm"/>
              <a:tailEnd type="triangle" w="med" len="sm"/>
            </a:ln>
            <a:effectLst/>
          </p:spPr>
          <p:txBody>
            <a:bodyPr anchor="ctr" anchorCtr="1"/>
            <a:lstStyle/>
            <a:p>
              <a:endParaRPr lang="de-CH"/>
            </a:p>
          </p:txBody>
        </p:sp>
        <p:sp>
          <p:nvSpPr>
            <p:cNvPr id="13" name="Oval 92"/>
            <p:cNvSpPr>
              <a:spLocks noChangeArrowheads="1"/>
            </p:cNvSpPr>
            <p:nvPr/>
          </p:nvSpPr>
          <p:spPr bwMode="auto">
            <a:xfrm rot="16200000">
              <a:off x="2556296" y="4652789"/>
              <a:ext cx="719138" cy="720725"/>
            </a:xfrm>
            <a:prstGeom prst="ellipse">
              <a:avLst/>
            </a:prstGeom>
            <a:solidFill>
              <a:srgbClr val="66FF33"/>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CH"/>
            </a:p>
          </p:txBody>
        </p:sp>
        <p:sp>
          <p:nvSpPr>
            <p:cNvPr id="14" name="Line 93"/>
            <p:cNvSpPr>
              <a:spLocks noChangeShapeType="1"/>
            </p:cNvSpPr>
            <p:nvPr/>
          </p:nvSpPr>
          <p:spPr bwMode="auto">
            <a:xfrm rot="5400000">
              <a:off x="2915865" y="4725020"/>
              <a:ext cx="0" cy="574675"/>
            </a:xfrm>
            <a:prstGeom prst="line">
              <a:avLst/>
            </a:prstGeom>
            <a:noFill/>
            <a:ln w="44450">
              <a:solidFill>
                <a:schemeClr val="tx1"/>
              </a:solidFill>
              <a:round/>
              <a:headEnd type="triangle" w="med" len="sm"/>
              <a:tailEnd type="triangle" w="med" len="sm"/>
            </a:ln>
            <a:effectLst/>
          </p:spPr>
          <p:txBody>
            <a:bodyPr anchor="ctr" anchorCtr="1"/>
            <a:lstStyle/>
            <a:p>
              <a:endParaRPr lang="de-CH"/>
            </a:p>
          </p:txBody>
        </p:sp>
        <p:sp>
          <p:nvSpPr>
            <p:cNvPr id="15" name="Line 94"/>
            <p:cNvSpPr>
              <a:spLocks noChangeShapeType="1"/>
            </p:cNvSpPr>
            <p:nvPr/>
          </p:nvSpPr>
          <p:spPr bwMode="auto">
            <a:xfrm rot="10800000">
              <a:off x="2915865" y="4725020"/>
              <a:ext cx="0" cy="576262"/>
            </a:xfrm>
            <a:prstGeom prst="line">
              <a:avLst/>
            </a:prstGeom>
            <a:noFill/>
            <a:ln w="44450">
              <a:solidFill>
                <a:schemeClr val="tx1"/>
              </a:solidFill>
              <a:round/>
              <a:headEnd type="triangle" w="med" len="sm"/>
              <a:tailEnd type="triangle" w="med" len="sm"/>
            </a:ln>
            <a:effectLst/>
          </p:spPr>
          <p:txBody>
            <a:bodyPr anchor="ctr" anchorCtr="1"/>
            <a:lstStyle/>
            <a:p>
              <a:endParaRPr lang="de-CH"/>
            </a:p>
          </p:txBody>
        </p:sp>
        <p:sp>
          <p:nvSpPr>
            <p:cNvPr id="16" name="Line 95"/>
            <p:cNvSpPr>
              <a:spLocks noChangeShapeType="1"/>
            </p:cNvSpPr>
            <p:nvPr/>
          </p:nvSpPr>
          <p:spPr bwMode="auto">
            <a:xfrm rot="8100000">
              <a:off x="2914277" y="4726607"/>
              <a:ext cx="1588" cy="574675"/>
            </a:xfrm>
            <a:prstGeom prst="line">
              <a:avLst/>
            </a:prstGeom>
            <a:noFill/>
            <a:ln w="44450">
              <a:solidFill>
                <a:schemeClr val="tx1"/>
              </a:solidFill>
              <a:round/>
              <a:headEnd type="triangle" w="med" len="sm"/>
              <a:tailEnd type="triangle" w="med" len="sm"/>
            </a:ln>
            <a:effectLst/>
          </p:spPr>
          <p:txBody>
            <a:bodyPr anchor="ctr" anchorCtr="1"/>
            <a:lstStyle/>
            <a:p>
              <a:endParaRPr lang="de-CH"/>
            </a:p>
          </p:txBody>
        </p:sp>
        <p:sp>
          <p:nvSpPr>
            <p:cNvPr id="17" name="Line 96"/>
            <p:cNvSpPr>
              <a:spLocks noChangeShapeType="1"/>
            </p:cNvSpPr>
            <p:nvPr/>
          </p:nvSpPr>
          <p:spPr bwMode="auto">
            <a:xfrm rot="13500000">
              <a:off x="2915865" y="4728195"/>
              <a:ext cx="1588" cy="576263"/>
            </a:xfrm>
            <a:prstGeom prst="line">
              <a:avLst/>
            </a:prstGeom>
            <a:noFill/>
            <a:ln w="44450">
              <a:solidFill>
                <a:schemeClr val="tx1"/>
              </a:solidFill>
              <a:round/>
              <a:headEnd type="triangle" w="med" len="sm"/>
              <a:tailEnd type="triangle" w="med" len="sm"/>
            </a:ln>
            <a:effectLst/>
          </p:spPr>
          <p:txBody>
            <a:bodyPr anchor="ctr" anchorCtr="1"/>
            <a:lstStyle/>
            <a:p>
              <a:endParaRPr lang="de-CH"/>
            </a:p>
          </p:txBody>
        </p:sp>
      </p:grpSp>
      <p:pic>
        <p:nvPicPr>
          <p:cNvPr id="20" name="Picture 9" descr="dolly"/>
          <p:cNvPicPr>
            <a:picLocks noChangeAspect="1" noChangeArrowheads="1"/>
          </p:cNvPicPr>
          <p:nvPr/>
        </p:nvPicPr>
        <p:blipFill>
          <a:blip r:embed="rId4" cstate="print"/>
          <a:srcRect/>
          <a:stretch>
            <a:fillRect/>
          </a:stretch>
        </p:blipFill>
        <p:spPr bwMode="auto">
          <a:xfrm>
            <a:off x="3719739" y="3789043"/>
            <a:ext cx="1878371" cy="1728191"/>
          </a:xfrm>
          <a:prstGeom prst="rect">
            <a:avLst/>
          </a:prstGeom>
          <a:noFill/>
        </p:spPr>
      </p:pic>
      <p:pic>
        <p:nvPicPr>
          <p:cNvPr id="21" name="Picture 15" descr="ZeroOneLarge"/>
          <p:cNvPicPr>
            <a:picLocks noChangeAspect="1" noChangeArrowheads="1" noCrop="1"/>
          </p:cNvPicPr>
          <p:nvPr/>
        </p:nvPicPr>
        <p:blipFill>
          <a:blip r:embed="rId5" cstate="print"/>
          <a:srcRect/>
          <a:stretch>
            <a:fillRect/>
          </a:stretch>
        </p:blipFill>
        <p:spPr bwMode="auto">
          <a:xfrm>
            <a:off x="5356077" y="914363"/>
            <a:ext cx="1028700" cy="1314451"/>
          </a:xfrm>
          <a:prstGeom prst="rect">
            <a:avLst/>
          </a:prstGeom>
          <a:noFill/>
          <a:ln w="9525">
            <a:noFill/>
            <a:miter lim="800000"/>
            <a:headEnd/>
            <a:tailEnd/>
          </a:ln>
        </p:spPr>
      </p:pic>
      <p:pic>
        <p:nvPicPr>
          <p:cNvPr id="2" name="Picture 1"/>
          <p:cNvPicPr>
            <a:picLocks noChangeAspect="1"/>
          </p:cNvPicPr>
          <p:nvPr/>
        </p:nvPicPr>
        <p:blipFill>
          <a:blip r:embed="rId6"/>
          <a:stretch>
            <a:fillRect/>
          </a:stretch>
        </p:blipFill>
        <p:spPr>
          <a:xfrm>
            <a:off x="995366" y="693787"/>
            <a:ext cx="3663559" cy="1951716"/>
          </a:xfrm>
          <a:prstGeom prst="rect">
            <a:avLst/>
          </a:prstGeom>
        </p:spPr>
      </p:pic>
      <p:grpSp>
        <p:nvGrpSpPr>
          <p:cNvPr id="22" name="Group 21">
            <a:extLst>
              <a:ext uri="{FF2B5EF4-FFF2-40B4-BE49-F238E27FC236}">
                <a16:creationId xmlns:a16="http://schemas.microsoft.com/office/drawing/2014/main" id="{8EABF4A4-7953-A64C-B3BC-50A093F45F2C}"/>
              </a:ext>
            </a:extLst>
          </p:cNvPr>
          <p:cNvGrpSpPr/>
          <p:nvPr/>
        </p:nvGrpSpPr>
        <p:grpSpPr>
          <a:xfrm>
            <a:off x="6959451" y="706013"/>
            <a:ext cx="4929168" cy="1719864"/>
            <a:chOff x="6096000" y="2338053"/>
            <a:chExt cx="5654893" cy="1973081"/>
          </a:xfrm>
        </p:grpSpPr>
        <p:pic>
          <p:nvPicPr>
            <p:cNvPr id="23" name="Picture 4" descr="Fig. 1">
              <a:extLst>
                <a:ext uri="{FF2B5EF4-FFF2-40B4-BE49-F238E27FC236}">
                  <a16:creationId xmlns:a16="http://schemas.microsoft.com/office/drawing/2014/main" id="{2D24FB53-51CE-6B4E-8E76-3E300FBA56F7}"/>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55579"/>
            <a:stretch/>
          </p:blipFill>
          <p:spPr bwMode="auto">
            <a:xfrm>
              <a:off x="6096000" y="2338053"/>
              <a:ext cx="3093808" cy="197308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Fig. 1">
              <a:extLst>
                <a:ext uri="{FF2B5EF4-FFF2-40B4-BE49-F238E27FC236}">
                  <a16:creationId xmlns:a16="http://schemas.microsoft.com/office/drawing/2014/main" id="{43363377-64C3-5547-BD63-973EE40CEB13}"/>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46339"/>
            <a:stretch/>
          </p:blipFill>
          <p:spPr bwMode="auto">
            <a:xfrm>
              <a:off x="9189808" y="2338053"/>
              <a:ext cx="2561085" cy="197308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330660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351585" y="620689"/>
            <a:ext cx="7572428" cy="928695"/>
          </a:xfrm>
        </p:spPr>
        <p:txBody>
          <a:bodyPr/>
          <a:lstStyle/>
          <a:p>
            <a:r>
              <a:rPr lang="en-US" sz="4000" dirty="0"/>
              <a:t>What will you Learn from this Talk?</a:t>
            </a:r>
            <a:endParaRPr lang="de-DE" sz="4000" dirty="0"/>
          </a:p>
        </p:txBody>
      </p:sp>
      <p:sp>
        <p:nvSpPr>
          <p:cNvPr id="4" name="Rectangle 3"/>
          <p:cNvSpPr txBox="1">
            <a:spLocks noChangeArrowheads="1"/>
          </p:cNvSpPr>
          <p:nvPr/>
        </p:nvSpPr>
        <p:spPr>
          <a:xfrm>
            <a:off x="2574927" y="1628778"/>
            <a:ext cx="7625531" cy="4608537"/>
          </a:xfrm>
          <a:prstGeom prst="rect">
            <a:avLst/>
          </a:prstGeom>
        </p:spPr>
        <p:txBody>
          <a:bodyPr>
            <a:normAutofit/>
          </a:bodyPr>
          <a:lstStyle/>
          <a:p>
            <a:pPr marL="342891" indent="-342891">
              <a:spcBef>
                <a:spcPct val="50000"/>
              </a:spcBef>
              <a:buClr>
                <a:srgbClr val="FF0000"/>
              </a:buClr>
              <a:buSzPct val="150000"/>
              <a:buFont typeface="Wingdings" pitchFamily="2" charset="2"/>
              <a:buChar char=""/>
              <a:defRPr/>
            </a:pPr>
            <a:r>
              <a:rPr lang="en-US" sz="3300" dirty="0">
                <a:cs typeface="Arial" charset="0"/>
              </a:rPr>
              <a:t>Classical Cryptography</a:t>
            </a:r>
          </a:p>
          <a:p>
            <a:pPr marL="342891" indent="-342891">
              <a:spcBef>
                <a:spcPct val="50000"/>
              </a:spcBef>
              <a:buClr>
                <a:srgbClr val="FF0000"/>
              </a:buClr>
              <a:buSzPct val="150000"/>
              <a:buFont typeface="Wingdings" pitchFamily="2" charset="2"/>
              <a:buChar char=""/>
              <a:defRPr/>
            </a:pPr>
            <a:r>
              <a:rPr lang="en-US" sz="3300" dirty="0">
                <a:cs typeface="Arial" charset="0"/>
              </a:rPr>
              <a:t>Introduction to Quantum Mechanics</a:t>
            </a:r>
          </a:p>
          <a:p>
            <a:pPr marL="342891" indent="-342891">
              <a:lnSpc>
                <a:spcPct val="130000"/>
              </a:lnSpc>
              <a:spcBef>
                <a:spcPct val="20000"/>
              </a:spcBef>
              <a:buClr>
                <a:schemeClr val="accent1"/>
              </a:buClr>
              <a:buSzPct val="65000"/>
              <a:buFont typeface="Wingdings" pitchFamily="2" charset="2"/>
              <a:buChar char="n"/>
              <a:defRPr/>
            </a:pPr>
            <a:r>
              <a:rPr lang="en-US" sz="3300" dirty="0">
                <a:cs typeface="Arial" charset="0"/>
              </a:rPr>
              <a:t>Quantum Key Distribution</a:t>
            </a:r>
          </a:p>
          <a:p>
            <a:pPr marL="342891" indent="-342891">
              <a:lnSpc>
                <a:spcPct val="130000"/>
              </a:lnSpc>
              <a:spcBef>
                <a:spcPct val="20000"/>
              </a:spcBef>
              <a:buClr>
                <a:schemeClr val="accent1"/>
              </a:buClr>
              <a:buSzPct val="65000"/>
              <a:buFont typeface="Wingdings" pitchFamily="2" charset="2"/>
              <a:buChar char="n"/>
              <a:defRPr/>
            </a:pPr>
            <a:r>
              <a:rPr lang="en-US" sz="3300" dirty="0">
                <a:cs typeface="Arial" charset="0"/>
              </a:rPr>
              <a:t>Position-Based Cryptography</a:t>
            </a:r>
          </a:p>
        </p:txBody>
      </p:sp>
      <p:sp>
        <p:nvSpPr>
          <p:cNvPr id="5" name="Rectangle 4"/>
          <p:cNvSpPr>
            <a:spLocks noChangeArrowheads="1"/>
          </p:cNvSpPr>
          <p:nvPr/>
        </p:nvSpPr>
        <p:spPr bwMode="auto">
          <a:xfrm>
            <a:off x="2429387" y="3068950"/>
            <a:ext cx="7416824" cy="720093"/>
          </a:xfrm>
          <a:prstGeom prst="rect">
            <a:avLst/>
          </a:prstGeom>
          <a:noFill/>
          <a:ln w="38100">
            <a:solidFill>
              <a:srgbClr val="FF0000"/>
            </a:solidFill>
            <a:miter lim="800000"/>
            <a:headEnd/>
            <a:tailEnd/>
          </a:ln>
          <a:effectLst/>
        </p:spPr>
        <p:txBody>
          <a:bodyPr wrap="none" anchor="ctr"/>
          <a:lstStyle/>
          <a:p>
            <a:endParaRPr lang="en-US"/>
          </a:p>
        </p:txBody>
      </p:sp>
      <p:sp>
        <p:nvSpPr>
          <p:cNvPr id="6" name="Rectangle 5"/>
          <p:cNvSpPr/>
          <p:nvPr/>
        </p:nvSpPr>
        <p:spPr>
          <a:xfrm>
            <a:off x="1558925" y="620688"/>
            <a:ext cx="360611" cy="432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pic>
        <p:nvPicPr>
          <p:cNvPr id="7" name="Picture 39" descr="BS00996_"/>
          <p:cNvPicPr>
            <a:picLocks noChangeAspect="1" noChangeArrowheads="1"/>
          </p:cNvPicPr>
          <p:nvPr/>
        </p:nvPicPr>
        <p:blipFill>
          <a:blip r:embed="rId2" cstate="print"/>
          <a:srcRect/>
          <a:stretch>
            <a:fillRect/>
          </a:stretch>
        </p:blipFill>
        <p:spPr bwMode="auto">
          <a:xfrm flipH="1">
            <a:off x="7808275" y="1985057"/>
            <a:ext cx="415560" cy="310651"/>
          </a:xfrm>
          <a:prstGeom prst="rect">
            <a:avLst/>
          </a:prstGeom>
          <a:solidFill>
            <a:srgbClr val="FFFF00"/>
          </a:solidFill>
          <a:ln w="9525">
            <a:noFill/>
            <a:miter lim="800000"/>
            <a:headEnd/>
            <a:tailEnd/>
          </a:ln>
        </p:spPr>
      </p:pic>
      <p:pic>
        <p:nvPicPr>
          <p:cNvPr id="8" name="Picture 7" descr="AliceBlue.eps"/>
          <p:cNvPicPr>
            <a:picLocks noChangeAspect="1"/>
          </p:cNvPicPr>
          <p:nvPr/>
        </p:nvPicPr>
        <p:blipFill>
          <a:blip r:embed="rId3" cstate="print"/>
          <a:stretch>
            <a:fillRect/>
          </a:stretch>
        </p:blipFill>
        <p:spPr>
          <a:xfrm flipH="1">
            <a:off x="7969293" y="1340612"/>
            <a:ext cx="679921" cy="692997"/>
          </a:xfrm>
          <a:prstGeom prst="rect">
            <a:avLst/>
          </a:prstGeom>
        </p:spPr>
      </p:pic>
      <p:pic>
        <p:nvPicPr>
          <p:cNvPr id="9" name="Picture 6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8752923" y="1387520"/>
            <a:ext cx="819823" cy="583067"/>
          </a:xfrm>
          <a:prstGeom prst="rect">
            <a:avLst/>
          </a:prstGeom>
          <a:noFill/>
        </p:spPr>
      </p:pic>
      <p:pic>
        <p:nvPicPr>
          <p:cNvPr id="10" name="Picture 39" descr="BS00996_"/>
          <p:cNvPicPr>
            <a:picLocks noChangeAspect="1" noChangeArrowheads="1"/>
          </p:cNvPicPr>
          <p:nvPr/>
        </p:nvPicPr>
        <p:blipFill>
          <a:blip r:embed="rId2" cstate="print"/>
          <a:srcRect/>
          <a:stretch>
            <a:fillRect/>
          </a:stretch>
        </p:blipFill>
        <p:spPr bwMode="auto">
          <a:xfrm flipH="1">
            <a:off x="9048328" y="1985233"/>
            <a:ext cx="415560" cy="310651"/>
          </a:xfrm>
          <a:prstGeom prst="rect">
            <a:avLst/>
          </a:prstGeom>
          <a:solidFill>
            <a:srgbClr val="FFFF00"/>
          </a:solidFill>
          <a:ln w="9525">
            <a:noFill/>
            <a:miter lim="800000"/>
            <a:headEnd/>
            <a:tailEnd/>
          </a:ln>
        </p:spPr>
      </p:pic>
    </p:spTree>
    <p:extLst>
      <p:ext uri="{BB962C8B-B14F-4D97-AF65-F5344CB8AC3E}">
        <p14:creationId xmlns:p14="http://schemas.microsoft.com/office/powerpoint/2010/main" val="1312009338"/>
      </p:ext>
    </p:extLst>
  </p:cSld>
  <p:clrMapOvr>
    <a:masterClrMapping/>
  </p:clrMapOvr>
  <p:transition>
    <p:fade thruBlk="1"/>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890800" y="3864072"/>
            <a:ext cx="4092947" cy="1460099"/>
            <a:chOff x="2366797" y="3864069"/>
            <a:chExt cx="4092947" cy="1460099"/>
          </a:xfrm>
        </p:grpSpPr>
        <p:grpSp>
          <p:nvGrpSpPr>
            <p:cNvPr id="16" name="Group 75"/>
            <p:cNvGrpSpPr/>
            <p:nvPr/>
          </p:nvGrpSpPr>
          <p:grpSpPr>
            <a:xfrm>
              <a:off x="2366797" y="3864069"/>
              <a:ext cx="4092947" cy="1460099"/>
              <a:chOff x="2366797" y="3864069"/>
              <a:chExt cx="4092947" cy="1460099"/>
            </a:xfrm>
          </p:grpSpPr>
          <p:sp>
            <p:nvSpPr>
              <p:cNvPr id="341142" name="Line 150"/>
              <p:cNvSpPr>
                <a:spLocks noChangeShapeType="1"/>
              </p:cNvSpPr>
              <p:nvPr/>
            </p:nvSpPr>
            <p:spPr bwMode="auto">
              <a:xfrm flipH="1">
                <a:off x="2366797" y="4557242"/>
                <a:ext cx="877836" cy="666"/>
              </a:xfrm>
              <a:prstGeom prst="line">
                <a:avLst/>
              </a:prstGeom>
              <a:noFill/>
              <a:ln w="38100">
                <a:solidFill>
                  <a:schemeClr val="tx1"/>
                </a:solidFill>
                <a:round/>
                <a:headEnd/>
                <a:tailEnd/>
              </a:ln>
              <a:effectLst/>
            </p:spPr>
            <p:txBody>
              <a:bodyPr anchor="ctr" anchorCtr="1"/>
              <a:lstStyle/>
              <a:p>
                <a:endParaRPr lang="en-US"/>
              </a:p>
            </p:txBody>
          </p:sp>
          <p:sp>
            <p:nvSpPr>
              <p:cNvPr id="91" name="Rectangle 22"/>
              <p:cNvSpPr>
                <a:spLocks noChangeArrowheads="1"/>
              </p:cNvSpPr>
              <p:nvPr/>
            </p:nvSpPr>
            <p:spPr bwMode="auto">
              <a:xfrm>
                <a:off x="3254214" y="3864069"/>
                <a:ext cx="2305928" cy="1460099"/>
              </a:xfrm>
              <a:prstGeom prst="rect">
                <a:avLst/>
              </a:prstGeom>
              <a:noFill/>
              <a:ln w="38100" algn="ctr">
                <a:solidFill>
                  <a:schemeClr val="tx1"/>
                </a:solidFill>
                <a:miter lim="800000"/>
                <a:headEnd/>
                <a:tailEnd/>
              </a:ln>
              <a:effectLst/>
            </p:spPr>
            <p:txBody>
              <a:bodyPr wrap="none" anchor="ctr"/>
              <a:lstStyle/>
              <a:p>
                <a:endParaRPr lang="en-US"/>
              </a:p>
            </p:txBody>
          </p:sp>
          <p:sp>
            <p:nvSpPr>
              <p:cNvPr id="93" name="Line 150"/>
              <p:cNvSpPr>
                <a:spLocks noChangeShapeType="1"/>
              </p:cNvSpPr>
              <p:nvPr/>
            </p:nvSpPr>
            <p:spPr bwMode="auto">
              <a:xfrm flipH="1">
                <a:off x="5581908" y="4925951"/>
                <a:ext cx="877836" cy="666"/>
              </a:xfrm>
              <a:prstGeom prst="line">
                <a:avLst/>
              </a:prstGeom>
              <a:noFill/>
              <a:ln w="38100">
                <a:solidFill>
                  <a:schemeClr val="tx1"/>
                </a:solidFill>
                <a:round/>
                <a:headEnd/>
                <a:tailEnd/>
              </a:ln>
              <a:effectLst/>
            </p:spPr>
            <p:txBody>
              <a:bodyPr anchor="ctr" anchorCtr="1"/>
              <a:lstStyle/>
              <a:p>
                <a:endParaRPr lang="en-US"/>
              </a:p>
            </p:txBody>
          </p:sp>
          <p:sp>
            <p:nvSpPr>
              <p:cNvPr id="106" name="Line 150"/>
              <p:cNvSpPr>
                <a:spLocks noChangeShapeType="1"/>
              </p:cNvSpPr>
              <p:nvPr/>
            </p:nvSpPr>
            <p:spPr bwMode="auto">
              <a:xfrm flipH="1">
                <a:off x="5567159" y="4114790"/>
                <a:ext cx="877836" cy="666"/>
              </a:xfrm>
              <a:prstGeom prst="line">
                <a:avLst/>
              </a:prstGeom>
              <a:noFill/>
              <a:ln w="38100">
                <a:solidFill>
                  <a:schemeClr val="tx1"/>
                </a:solidFill>
                <a:round/>
                <a:headEnd/>
                <a:tailEnd/>
              </a:ln>
              <a:effectLst/>
            </p:spPr>
            <p:txBody>
              <a:bodyPr anchor="ctr" anchorCtr="1"/>
              <a:lstStyle/>
              <a:p>
                <a:endParaRPr lang="en-US"/>
              </a:p>
            </p:txBody>
          </p:sp>
        </p:grpSp>
        <p:pic>
          <p:nvPicPr>
            <p:cNvPr id="67" name="Picture 9" descr="dolly"/>
            <p:cNvPicPr>
              <a:picLocks noChangeAspect="1" noChangeArrowheads="1"/>
            </p:cNvPicPr>
            <p:nvPr/>
          </p:nvPicPr>
          <p:blipFill>
            <a:blip r:embed="rId7" cstate="print"/>
            <a:srcRect/>
            <a:stretch>
              <a:fillRect/>
            </a:stretch>
          </p:blipFill>
          <p:spPr bwMode="auto">
            <a:xfrm>
              <a:off x="3779912" y="3970435"/>
              <a:ext cx="1368152" cy="1258765"/>
            </a:xfrm>
            <a:prstGeom prst="rect">
              <a:avLst/>
            </a:prstGeom>
            <a:noFill/>
          </p:spPr>
        </p:pic>
      </p:grpSp>
      <p:sp>
        <p:nvSpPr>
          <p:cNvPr id="341009" name="Rectangle 17"/>
          <p:cNvSpPr>
            <a:spLocks noGrp="1" noChangeArrowheads="1"/>
          </p:cNvSpPr>
          <p:nvPr>
            <p:ph type="title"/>
          </p:nvPr>
        </p:nvSpPr>
        <p:spPr>
          <a:xfrm>
            <a:off x="1919289" y="188914"/>
            <a:ext cx="8713787" cy="647700"/>
          </a:xfrm>
        </p:spPr>
        <p:txBody>
          <a:bodyPr>
            <a:noAutofit/>
          </a:bodyPr>
          <a:lstStyle/>
          <a:p>
            <a:r>
              <a:rPr lang="en-US" sz="4000" dirty="0"/>
              <a:t>No-Cloning Theorem</a:t>
            </a:r>
          </a:p>
        </p:txBody>
      </p:sp>
      <p:sp>
        <p:nvSpPr>
          <p:cNvPr id="341139" name="Line 147"/>
          <p:cNvSpPr>
            <a:spLocks noChangeShapeType="1"/>
          </p:cNvSpPr>
          <p:nvPr/>
        </p:nvSpPr>
        <p:spPr bwMode="auto">
          <a:xfrm rot="10800000">
            <a:off x="2932113" y="5157791"/>
            <a:ext cx="0" cy="574675"/>
          </a:xfrm>
          <a:prstGeom prst="line">
            <a:avLst/>
          </a:prstGeom>
          <a:noFill/>
          <a:ln w="44450">
            <a:solidFill>
              <a:schemeClr val="bg1"/>
            </a:solidFill>
            <a:round/>
            <a:headEnd type="triangle" w="med" len="med"/>
            <a:tailEnd type="triangle" w="med" len="med"/>
          </a:ln>
          <a:effectLst/>
        </p:spPr>
        <p:txBody>
          <a:bodyPr anchor="ctr" anchorCtr="1"/>
          <a:lstStyle/>
          <a:p>
            <a:endParaRPr lang="en-US"/>
          </a:p>
        </p:txBody>
      </p:sp>
      <p:grpSp>
        <p:nvGrpSpPr>
          <p:cNvPr id="13" name="Group 97"/>
          <p:cNvGrpSpPr/>
          <p:nvPr/>
        </p:nvGrpSpPr>
        <p:grpSpPr>
          <a:xfrm>
            <a:off x="3000010" y="4154894"/>
            <a:ext cx="719137" cy="720725"/>
            <a:chOff x="1018819" y="3771443"/>
            <a:chExt cx="719137" cy="720725"/>
          </a:xfrm>
          <a:effectLst>
            <a:outerShdw blurRad="50800" dist="38100" dir="2700000" algn="tl" rotWithShape="0">
              <a:prstClr val="black">
                <a:alpha val="40000"/>
              </a:prstClr>
            </a:outerShdw>
          </a:effectLst>
        </p:grpSpPr>
        <p:sp>
          <p:nvSpPr>
            <p:cNvPr id="341146" name="Oval 154"/>
            <p:cNvSpPr>
              <a:spLocks noChangeArrowheads="1"/>
            </p:cNvSpPr>
            <p:nvPr/>
          </p:nvSpPr>
          <p:spPr bwMode="auto">
            <a:xfrm>
              <a:off x="1018819" y="3771443"/>
              <a:ext cx="719137" cy="720725"/>
            </a:xfrm>
            <a:prstGeom prst="ellipse">
              <a:avLst/>
            </a:prstGeom>
            <a:solidFill>
              <a:schemeClr val="accent3">
                <a:lumMod val="40000"/>
                <a:lumOff val="60000"/>
              </a:schemeClr>
            </a:solidFill>
            <a:ln w="9525" algn="ctr">
              <a:solidFill>
                <a:schemeClr val="tx1"/>
              </a:solidFill>
              <a:round/>
              <a:headEnd/>
              <a:tailEnd/>
            </a:ln>
            <a:effectLst/>
          </p:spPr>
          <p:txBody>
            <a:bodyPr wrap="none" anchor="ctr"/>
            <a:lstStyle/>
            <a:p>
              <a:pPr algn="ctr" eaLnBrk="0" hangingPunct="0"/>
              <a:endParaRPr lang="en-US" sz="2400" b="1">
                <a:cs typeface="Arial" charset="0"/>
              </a:endParaRPr>
            </a:p>
          </p:txBody>
        </p:sp>
        <p:sp>
          <p:nvSpPr>
            <p:cNvPr id="90" name="Text Box 21"/>
            <p:cNvSpPr txBox="1">
              <a:spLocks noChangeArrowheads="1"/>
            </p:cNvSpPr>
            <p:nvPr/>
          </p:nvSpPr>
          <p:spPr bwMode="auto">
            <a:xfrm>
              <a:off x="1173932" y="3838580"/>
              <a:ext cx="404146" cy="584775"/>
            </a:xfrm>
            <a:prstGeom prst="rect">
              <a:avLst/>
            </a:prstGeom>
            <a:noFill/>
            <a:ln w="9525">
              <a:noFill/>
              <a:miter lim="800000"/>
              <a:headEnd/>
              <a:tailEnd/>
            </a:ln>
            <a:effectLst/>
          </p:spPr>
          <p:txBody>
            <a:bodyPr wrap="square">
              <a:spAutoFit/>
            </a:bodyPr>
            <a:lstStyle/>
            <a:p>
              <a:pPr eaLnBrk="0" hangingPunct="0">
                <a:spcBef>
                  <a:spcPct val="50000"/>
                </a:spcBef>
              </a:pPr>
              <a:r>
                <a:rPr lang="en-US" sz="3200" dirty="0">
                  <a:cs typeface="Arial" charset="0"/>
                </a:rPr>
                <a:t>?</a:t>
              </a:r>
              <a:endParaRPr lang="de-CH" sz="3200" dirty="0">
                <a:cs typeface="Arial" charset="0"/>
              </a:endParaRPr>
            </a:p>
          </p:txBody>
        </p:sp>
      </p:grpSp>
      <p:grpSp>
        <p:nvGrpSpPr>
          <p:cNvPr id="14" name="Group 98"/>
          <p:cNvGrpSpPr/>
          <p:nvPr/>
        </p:nvGrpSpPr>
        <p:grpSpPr>
          <a:xfrm>
            <a:off x="8117661" y="3697694"/>
            <a:ext cx="719137" cy="720725"/>
            <a:chOff x="1018819" y="3771443"/>
            <a:chExt cx="719137" cy="720725"/>
          </a:xfrm>
          <a:effectLst>
            <a:outerShdw blurRad="50800" dist="38100" dir="2700000" algn="tl" rotWithShape="0">
              <a:prstClr val="black">
                <a:alpha val="40000"/>
              </a:prstClr>
            </a:outerShdw>
          </a:effectLst>
        </p:grpSpPr>
        <p:sp>
          <p:nvSpPr>
            <p:cNvPr id="100" name="Oval 154"/>
            <p:cNvSpPr>
              <a:spLocks noChangeArrowheads="1"/>
            </p:cNvSpPr>
            <p:nvPr/>
          </p:nvSpPr>
          <p:spPr bwMode="auto">
            <a:xfrm>
              <a:off x="1018819" y="3771443"/>
              <a:ext cx="719137" cy="720725"/>
            </a:xfrm>
            <a:prstGeom prst="ellipse">
              <a:avLst/>
            </a:prstGeom>
            <a:solidFill>
              <a:schemeClr val="accent3">
                <a:lumMod val="40000"/>
                <a:lumOff val="60000"/>
              </a:schemeClr>
            </a:solidFill>
            <a:ln w="9525" algn="ctr">
              <a:solidFill>
                <a:schemeClr val="tx1"/>
              </a:solidFill>
              <a:round/>
              <a:headEnd/>
              <a:tailEnd/>
            </a:ln>
            <a:effectLst/>
          </p:spPr>
          <p:txBody>
            <a:bodyPr wrap="none" anchor="ctr"/>
            <a:lstStyle/>
            <a:p>
              <a:pPr algn="ctr" eaLnBrk="0" hangingPunct="0"/>
              <a:endParaRPr lang="en-US" sz="2400" b="1">
                <a:cs typeface="Arial" charset="0"/>
              </a:endParaRPr>
            </a:p>
          </p:txBody>
        </p:sp>
        <p:sp>
          <p:nvSpPr>
            <p:cNvPr id="101" name="Text Box 21"/>
            <p:cNvSpPr txBox="1">
              <a:spLocks noChangeArrowheads="1"/>
            </p:cNvSpPr>
            <p:nvPr/>
          </p:nvSpPr>
          <p:spPr bwMode="auto">
            <a:xfrm>
              <a:off x="1173932" y="3838580"/>
              <a:ext cx="404146" cy="584775"/>
            </a:xfrm>
            <a:prstGeom prst="rect">
              <a:avLst/>
            </a:prstGeom>
            <a:noFill/>
            <a:ln w="9525">
              <a:noFill/>
              <a:miter lim="800000"/>
              <a:headEnd/>
              <a:tailEnd/>
            </a:ln>
            <a:effectLst/>
          </p:spPr>
          <p:txBody>
            <a:bodyPr wrap="square">
              <a:spAutoFit/>
            </a:bodyPr>
            <a:lstStyle/>
            <a:p>
              <a:pPr eaLnBrk="0" hangingPunct="0">
                <a:spcBef>
                  <a:spcPct val="50000"/>
                </a:spcBef>
              </a:pPr>
              <a:r>
                <a:rPr lang="en-US" sz="3200" dirty="0">
                  <a:cs typeface="Arial" charset="0"/>
                </a:rPr>
                <a:t>?</a:t>
              </a:r>
              <a:endParaRPr lang="de-CH" sz="3200" dirty="0">
                <a:cs typeface="Arial" charset="0"/>
              </a:endParaRPr>
            </a:p>
          </p:txBody>
        </p:sp>
      </p:grpSp>
      <p:grpSp>
        <p:nvGrpSpPr>
          <p:cNvPr id="15" name="Group 101"/>
          <p:cNvGrpSpPr/>
          <p:nvPr/>
        </p:nvGrpSpPr>
        <p:grpSpPr>
          <a:xfrm>
            <a:off x="8147158" y="4553100"/>
            <a:ext cx="719137" cy="720725"/>
            <a:chOff x="1018819" y="3771443"/>
            <a:chExt cx="719137" cy="720725"/>
          </a:xfrm>
          <a:effectLst>
            <a:outerShdw blurRad="50800" dist="38100" dir="2700000" algn="tl" rotWithShape="0">
              <a:prstClr val="black">
                <a:alpha val="40000"/>
              </a:prstClr>
            </a:outerShdw>
          </a:effectLst>
        </p:grpSpPr>
        <p:sp>
          <p:nvSpPr>
            <p:cNvPr id="103" name="Oval 154"/>
            <p:cNvSpPr>
              <a:spLocks noChangeArrowheads="1"/>
            </p:cNvSpPr>
            <p:nvPr/>
          </p:nvSpPr>
          <p:spPr bwMode="auto">
            <a:xfrm>
              <a:off x="1018819" y="3771443"/>
              <a:ext cx="719137" cy="720725"/>
            </a:xfrm>
            <a:prstGeom prst="ellipse">
              <a:avLst/>
            </a:prstGeom>
            <a:solidFill>
              <a:schemeClr val="accent3">
                <a:lumMod val="40000"/>
                <a:lumOff val="60000"/>
              </a:schemeClr>
            </a:solidFill>
            <a:ln w="9525" algn="ctr">
              <a:solidFill>
                <a:schemeClr val="tx1"/>
              </a:solidFill>
              <a:round/>
              <a:headEnd/>
              <a:tailEnd/>
            </a:ln>
            <a:effectLst/>
          </p:spPr>
          <p:txBody>
            <a:bodyPr wrap="none" anchor="ctr"/>
            <a:lstStyle/>
            <a:p>
              <a:pPr algn="ctr" eaLnBrk="0" hangingPunct="0"/>
              <a:endParaRPr lang="en-US" sz="2400" b="1">
                <a:cs typeface="Arial" charset="0"/>
              </a:endParaRPr>
            </a:p>
          </p:txBody>
        </p:sp>
        <p:sp>
          <p:nvSpPr>
            <p:cNvPr id="104" name="Text Box 21"/>
            <p:cNvSpPr txBox="1">
              <a:spLocks noChangeArrowheads="1"/>
            </p:cNvSpPr>
            <p:nvPr/>
          </p:nvSpPr>
          <p:spPr bwMode="auto">
            <a:xfrm>
              <a:off x="1173932" y="3838580"/>
              <a:ext cx="404146" cy="584775"/>
            </a:xfrm>
            <a:prstGeom prst="rect">
              <a:avLst/>
            </a:prstGeom>
            <a:noFill/>
            <a:ln w="9525">
              <a:noFill/>
              <a:miter lim="800000"/>
              <a:headEnd/>
              <a:tailEnd/>
            </a:ln>
            <a:effectLst/>
          </p:spPr>
          <p:txBody>
            <a:bodyPr wrap="square">
              <a:spAutoFit/>
            </a:bodyPr>
            <a:lstStyle/>
            <a:p>
              <a:pPr eaLnBrk="0" hangingPunct="0">
                <a:spcBef>
                  <a:spcPct val="50000"/>
                </a:spcBef>
              </a:pPr>
              <a:r>
                <a:rPr lang="en-US" sz="3200" dirty="0">
                  <a:cs typeface="Arial" charset="0"/>
                </a:rPr>
                <a:t>?</a:t>
              </a:r>
              <a:endParaRPr lang="de-CH" sz="3200" dirty="0">
                <a:cs typeface="Arial" charset="0"/>
              </a:endParaRPr>
            </a:p>
          </p:txBody>
        </p:sp>
      </p:grpSp>
      <p:grpSp>
        <p:nvGrpSpPr>
          <p:cNvPr id="17" name="Group 74"/>
          <p:cNvGrpSpPr/>
          <p:nvPr/>
        </p:nvGrpSpPr>
        <p:grpSpPr>
          <a:xfrm>
            <a:off x="4295801" y="3429000"/>
            <a:ext cx="5184576" cy="2232248"/>
            <a:chOff x="2809127" y="3501009"/>
            <a:chExt cx="3326202" cy="2232248"/>
          </a:xfrm>
        </p:grpSpPr>
        <p:sp>
          <p:nvSpPr>
            <p:cNvPr id="92" name="Line 150"/>
            <p:cNvSpPr>
              <a:spLocks noChangeShapeType="1"/>
            </p:cNvSpPr>
            <p:nvPr/>
          </p:nvSpPr>
          <p:spPr bwMode="auto">
            <a:xfrm flipH="1">
              <a:off x="2875934" y="3554362"/>
              <a:ext cx="3259394" cy="2153264"/>
            </a:xfrm>
            <a:prstGeom prst="line">
              <a:avLst/>
            </a:prstGeom>
            <a:noFill/>
            <a:ln w="76200">
              <a:solidFill>
                <a:srgbClr val="FF0000"/>
              </a:solidFill>
              <a:round/>
              <a:headEnd/>
              <a:tailEnd/>
            </a:ln>
            <a:effectLst/>
          </p:spPr>
          <p:txBody>
            <a:bodyPr anchor="ctr" anchorCtr="1"/>
            <a:lstStyle/>
            <a:p>
              <a:endParaRPr lang="en-US"/>
            </a:p>
          </p:txBody>
        </p:sp>
        <p:sp>
          <p:nvSpPr>
            <p:cNvPr id="105" name="Line 150"/>
            <p:cNvSpPr>
              <a:spLocks noChangeShapeType="1"/>
            </p:cNvSpPr>
            <p:nvPr/>
          </p:nvSpPr>
          <p:spPr bwMode="auto">
            <a:xfrm>
              <a:off x="2809127" y="3501009"/>
              <a:ext cx="3326202" cy="2232248"/>
            </a:xfrm>
            <a:prstGeom prst="line">
              <a:avLst/>
            </a:prstGeom>
            <a:noFill/>
            <a:ln w="76200">
              <a:solidFill>
                <a:srgbClr val="FF0000"/>
              </a:solidFill>
              <a:round/>
              <a:headEnd/>
              <a:tailEnd/>
            </a:ln>
            <a:effectLst/>
          </p:spPr>
          <p:txBody>
            <a:bodyPr anchor="ctr" anchorCtr="1"/>
            <a:lstStyle/>
            <a:p>
              <a:endParaRPr lang="en-US"/>
            </a:p>
          </p:txBody>
        </p:sp>
      </p:grpSp>
      <p:grpSp>
        <p:nvGrpSpPr>
          <p:cNvPr id="80" name="Group 28"/>
          <p:cNvGrpSpPr/>
          <p:nvPr/>
        </p:nvGrpSpPr>
        <p:grpSpPr>
          <a:xfrm>
            <a:off x="4223792" y="1052736"/>
            <a:ext cx="720000" cy="720000"/>
            <a:chOff x="4214810" y="2000240"/>
            <a:chExt cx="457692" cy="460694"/>
          </a:xfrm>
        </p:grpSpPr>
        <p:sp>
          <p:nvSpPr>
            <p:cNvPr id="81" name="Oval 2"/>
            <p:cNvSpPr>
              <a:spLocks noChangeArrowheads="1"/>
            </p:cNvSpPr>
            <p:nvPr/>
          </p:nvSpPr>
          <p:spPr bwMode="auto">
            <a:xfrm>
              <a:off x="4214810" y="2000240"/>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82" name="Line 5"/>
            <p:cNvSpPr>
              <a:spLocks noChangeShapeType="1"/>
            </p:cNvSpPr>
            <p:nvPr/>
          </p:nvSpPr>
          <p:spPr bwMode="auto">
            <a:xfrm rot="10800000">
              <a:off x="4444161" y="2046918"/>
              <a:ext cx="0" cy="367338"/>
            </a:xfrm>
            <a:prstGeom prst="line">
              <a:avLst/>
            </a:prstGeom>
            <a:noFill/>
            <a:ln w="44450">
              <a:solidFill>
                <a:schemeClr val="tx1"/>
              </a:solidFill>
              <a:round/>
              <a:headEnd type="triangle" w="med" len="med"/>
              <a:tailEnd type="triangle" w="med" len="med"/>
            </a:ln>
            <a:effectLst/>
          </p:spPr>
          <p:txBody>
            <a:bodyPr anchor="ctr" anchorCtr="1"/>
            <a:lstStyle/>
            <a:p>
              <a:endParaRPr lang="de-DE"/>
            </a:p>
          </p:txBody>
        </p:sp>
      </p:grpSp>
      <p:grpSp>
        <p:nvGrpSpPr>
          <p:cNvPr id="113" name="Group 112"/>
          <p:cNvGrpSpPr/>
          <p:nvPr/>
        </p:nvGrpSpPr>
        <p:grpSpPr>
          <a:xfrm>
            <a:off x="2063552" y="980728"/>
            <a:ext cx="720000" cy="720000"/>
            <a:chOff x="7597837" y="2707419"/>
            <a:chExt cx="457692" cy="460694"/>
          </a:xfrm>
        </p:grpSpPr>
        <p:sp>
          <p:nvSpPr>
            <p:cNvPr id="114" name="Oval 2"/>
            <p:cNvSpPr>
              <a:spLocks noChangeArrowheads="1"/>
            </p:cNvSpPr>
            <p:nvPr/>
          </p:nvSpPr>
          <p:spPr bwMode="auto">
            <a:xfrm>
              <a:off x="7597837" y="2707419"/>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115" name="Line 5"/>
            <p:cNvSpPr>
              <a:spLocks noChangeShapeType="1"/>
            </p:cNvSpPr>
            <p:nvPr/>
          </p:nvSpPr>
          <p:spPr bwMode="auto">
            <a:xfrm rot="5400000">
              <a:off x="7827188" y="2754097"/>
              <a:ext cx="0" cy="367338"/>
            </a:xfrm>
            <a:prstGeom prst="line">
              <a:avLst/>
            </a:prstGeom>
            <a:noFill/>
            <a:ln w="44450">
              <a:solidFill>
                <a:schemeClr val="tx1"/>
              </a:solidFill>
              <a:round/>
              <a:headEnd type="triangle" w="med" len="med"/>
              <a:tailEnd type="triangle" w="med" len="med"/>
            </a:ln>
            <a:effectLst/>
          </p:spPr>
          <p:txBody>
            <a:bodyPr anchor="ctr" anchorCtr="1"/>
            <a:lstStyle/>
            <a:p>
              <a:endParaRPr lang="de-DE"/>
            </a:p>
          </p:txBody>
        </p:sp>
      </p:grpSp>
      <p:grpSp>
        <p:nvGrpSpPr>
          <p:cNvPr id="116" name="Group 28"/>
          <p:cNvGrpSpPr/>
          <p:nvPr/>
        </p:nvGrpSpPr>
        <p:grpSpPr>
          <a:xfrm>
            <a:off x="2063553" y="1988800"/>
            <a:ext cx="720000" cy="720000"/>
            <a:chOff x="4214810" y="2000240"/>
            <a:chExt cx="457692" cy="460694"/>
          </a:xfrm>
        </p:grpSpPr>
        <p:sp>
          <p:nvSpPr>
            <p:cNvPr id="117" name="Oval 2"/>
            <p:cNvSpPr>
              <a:spLocks noChangeArrowheads="1"/>
            </p:cNvSpPr>
            <p:nvPr/>
          </p:nvSpPr>
          <p:spPr bwMode="auto">
            <a:xfrm>
              <a:off x="4214810" y="2000240"/>
              <a:ext cx="457692" cy="460694"/>
            </a:xfrm>
            <a:prstGeom prst="ellipse">
              <a:avLst/>
            </a:prstGeom>
            <a:solidFill>
              <a:srgbClr val="FF00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118" name="Line 5"/>
            <p:cNvSpPr>
              <a:spLocks noChangeShapeType="1"/>
            </p:cNvSpPr>
            <p:nvPr/>
          </p:nvSpPr>
          <p:spPr bwMode="auto">
            <a:xfrm rot="2700000">
              <a:off x="4444161" y="2046918"/>
              <a:ext cx="0" cy="367338"/>
            </a:xfrm>
            <a:prstGeom prst="line">
              <a:avLst/>
            </a:prstGeom>
            <a:noFill/>
            <a:ln w="44450">
              <a:solidFill>
                <a:schemeClr val="tx1"/>
              </a:solidFill>
              <a:round/>
              <a:headEnd type="triangle" w="med" len="med"/>
              <a:tailEnd type="triangle" w="med" len="med"/>
            </a:ln>
            <a:effectLst/>
          </p:spPr>
          <p:txBody>
            <a:bodyPr anchor="ctr" anchorCtr="1"/>
            <a:lstStyle/>
            <a:p>
              <a:endParaRPr lang="de-DE"/>
            </a:p>
          </p:txBody>
        </p:sp>
      </p:grpSp>
      <p:grpSp>
        <p:nvGrpSpPr>
          <p:cNvPr id="119" name="Group 28"/>
          <p:cNvGrpSpPr/>
          <p:nvPr/>
        </p:nvGrpSpPr>
        <p:grpSpPr>
          <a:xfrm>
            <a:off x="4223792" y="1988840"/>
            <a:ext cx="720000" cy="720000"/>
            <a:chOff x="4214810" y="2000240"/>
            <a:chExt cx="457692" cy="460694"/>
          </a:xfrm>
        </p:grpSpPr>
        <p:sp>
          <p:nvSpPr>
            <p:cNvPr id="120" name="Oval 2"/>
            <p:cNvSpPr>
              <a:spLocks noChangeArrowheads="1"/>
            </p:cNvSpPr>
            <p:nvPr/>
          </p:nvSpPr>
          <p:spPr bwMode="auto">
            <a:xfrm>
              <a:off x="4214810" y="2000240"/>
              <a:ext cx="457692" cy="460694"/>
            </a:xfrm>
            <a:prstGeom prst="ellipse">
              <a:avLst/>
            </a:prstGeom>
            <a:solidFill>
              <a:srgbClr val="FF00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121" name="Line 5"/>
            <p:cNvSpPr>
              <a:spLocks noChangeShapeType="1"/>
            </p:cNvSpPr>
            <p:nvPr/>
          </p:nvSpPr>
          <p:spPr bwMode="auto">
            <a:xfrm rot="8100000">
              <a:off x="4444161" y="2046918"/>
              <a:ext cx="0" cy="367338"/>
            </a:xfrm>
            <a:prstGeom prst="line">
              <a:avLst/>
            </a:prstGeom>
            <a:noFill/>
            <a:ln w="44450">
              <a:solidFill>
                <a:schemeClr val="tx1"/>
              </a:solidFill>
              <a:round/>
              <a:headEnd type="triangle" w="med" len="med"/>
              <a:tailEnd type="triangle" w="med" len="med"/>
            </a:ln>
            <a:effectLst/>
          </p:spPr>
          <p:txBody>
            <a:bodyPr anchor="ctr" anchorCtr="1"/>
            <a:lstStyle/>
            <a:p>
              <a:endParaRPr lang="de-DE"/>
            </a:p>
          </p:txBody>
        </p:sp>
      </p:grpSp>
      <p:grpSp>
        <p:nvGrpSpPr>
          <p:cNvPr id="122" name="Group 10"/>
          <p:cNvGrpSpPr>
            <a:grpSpLocks/>
          </p:cNvGrpSpPr>
          <p:nvPr/>
        </p:nvGrpSpPr>
        <p:grpSpPr bwMode="auto">
          <a:xfrm>
            <a:off x="7175031" y="2060277"/>
            <a:ext cx="865187" cy="792163"/>
            <a:chOff x="2148" y="2341"/>
            <a:chExt cx="545" cy="499"/>
          </a:xfrm>
        </p:grpSpPr>
        <p:sp>
          <p:nvSpPr>
            <p:cNvPr id="123" name="Oval 11"/>
            <p:cNvSpPr>
              <a:spLocks noChangeArrowheads="1"/>
            </p:cNvSpPr>
            <p:nvPr/>
          </p:nvSpPr>
          <p:spPr bwMode="auto">
            <a:xfrm>
              <a:off x="2239" y="2432"/>
              <a:ext cx="363" cy="363"/>
            </a:xfrm>
            <a:prstGeom prst="ellipse">
              <a:avLst/>
            </a:prstGeom>
            <a:noFill/>
            <a:ln w="50800" algn="ctr">
              <a:solidFill>
                <a:schemeClr val="tx1"/>
              </a:solidFill>
              <a:round/>
              <a:headEnd/>
              <a:tailEnd/>
            </a:ln>
            <a:effectLst/>
          </p:spPr>
          <p:txBody>
            <a:bodyPr wrap="none" anchor="ctr"/>
            <a:lstStyle/>
            <a:p>
              <a:pPr algn="ctr" eaLnBrk="0" hangingPunct="0"/>
              <a:endParaRPr lang="en-US" sz="2400" b="1">
                <a:cs typeface="Arial" charset="0"/>
              </a:endParaRPr>
            </a:p>
          </p:txBody>
        </p:sp>
        <p:sp useBgFill="1">
          <p:nvSpPr>
            <p:cNvPr id="124" name="Rectangle 12"/>
            <p:cNvSpPr>
              <a:spLocks noChangeArrowheads="1"/>
            </p:cNvSpPr>
            <p:nvPr/>
          </p:nvSpPr>
          <p:spPr bwMode="auto">
            <a:xfrm>
              <a:off x="2148" y="2568"/>
              <a:ext cx="545" cy="272"/>
            </a:xfrm>
            <a:prstGeom prst="rect">
              <a:avLst/>
            </a:prstGeom>
            <a:ln w="9525" algn="ctr">
              <a:noFill/>
              <a:miter lim="800000"/>
              <a:headEnd/>
              <a:tailEnd/>
            </a:ln>
            <a:effectLst/>
          </p:spPr>
          <p:txBody>
            <a:bodyPr wrap="none" anchor="ctr"/>
            <a:lstStyle/>
            <a:p>
              <a:pPr algn="ctr" eaLnBrk="0" hangingPunct="0"/>
              <a:endParaRPr lang="en-US" sz="4000" b="1">
                <a:cs typeface="Arial" charset="0"/>
              </a:endParaRPr>
            </a:p>
          </p:txBody>
        </p:sp>
        <p:sp>
          <p:nvSpPr>
            <p:cNvPr id="125" name="Line 13"/>
            <p:cNvSpPr>
              <a:spLocks noChangeShapeType="1"/>
            </p:cNvSpPr>
            <p:nvPr/>
          </p:nvSpPr>
          <p:spPr bwMode="auto">
            <a:xfrm flipV="1">
              <a:off x="2420" y="2341"/>
              <a:ext cx="136" cy="182"/>
            </a:xfrm>
            <a:prstGeom prst="line">
              <a:avLst/>
            </a:prstGeom>
            <a:noFill/>
            <a:ln w="38100">
              <a:solidFill>
                <a:schemeClr val="tx1"/>
              </a:solidFill>
              <a:round/>
              <a:headEnd/>
              <a:tailEnd type="triangle" w="med" len="med"/>
            </a:ln>
            <a:effectLst/>
          </p:spPr>
          <p:txBody>
            <a:bodyPr anchor="ctr" anchorCtr="1"/>
            <a:lstStyle/>
            <a:p>
              <a:endParaRPr lang="en-US"/>
            </a:p>
          </p:txBody>
        </p:sp>
      </p:grpSp>
      <p:sp>
        <p:nvSpPr>
          <p:cNvPr id="126" name="Rectangle 22"/>
          <p:cNvSpPr>
            <a:spLocks noChangeArrowheads="1"/>
          </p:cNvSpPr>
          <p:nvPr/>
        </p:nvSpPr>
        <p:spPr bwMode="auto">
          <a:xfrm>
            <a:off x="7184556" y="1988843"/>
            <a:ext cx="865187" cy="1008063"/>
          </a:xfrm>
          <a:prstGeom prst="rect">
            <a:avLst/>
          </a:prstGeom>
          <a:noFill/>
          <a:ln w="28575" algn="ctr">
            <a:solidFill>
              <a:schemeClr val="tx1"/>
            </a:solidFill>
            <a:miter lim="800000"/>
            <a:headEnd/>
            <a:tailEnd/>
          </a:ln>
          <a:effectLst/>
        </p:spPr>
        <p:txBody>
          <a:bodyPr wrap="none" anchor="ctr"/>
          <a:lstStyle/>
          <a:p>
            <a:endParaRPr lang="en-US"/>
          </a:p>
        </p:txBody>
      </p:sp>
      <p:grpSp>
        <p:nvGrpSpPr>
          <p:cNvPr id="127" name="Group 139"/>
          <p:cNvGrpSpPr>
            <a:grpSpLocks/>
          </p:cNvGrpSpPr>
          <p:nvPr/>
        </p:nvGrpSpPr>
        <p:grpSpPr bwMode="auto">
          <a:xfrm>
            <a:off x="8471173" y="2075587"/>
            <a:ext cx="865188" cy="792163"/>
            <a:chOff x="2154" y="1933"/>
            <a:chExt cx="545" cy="499"/>
          </a:xfrm>
        </p:grpSpPr>
        <p:sp>
          <p:nvSpPr>
            <p:cNvPr id="128" name="Oval 140"/>
            <p:cNvSpPr>
              <a:spLocks noChangeArrowheads="1"/>
            </p:cNvSpPr>
            <p:nvPr/>
          </p:nvSpPr>
          <p:spPr bwMode="auto">
            <a:xfrm>
              <a:off x="2245" y="2024"/>
              <a:ext cx="363" cy="363"/>
            </a:xfrm>
            <a:prstGeom prst="ellipse">
              <a:avLst/>
            </a:prstGeom>
            <a:noFill/>
            <a:ln w="50800" algn="ctr">
              <a:solidFill>
                <a:schemeClr val="tx1"/>
              </a:solidFill>
              <a:round/>
              <a:headEnd/>
              <a:tailEnd/>
            </a:ln>
            <a:effectLst/>
          </p:spPr>
          <p:txBody>
            <a:bodyPr wrap="none" anchor="ctr"/>
            <a:lstStyle/>
            <a:p>
              <a:pPr algn="ctr" eaLnBrk="0" hangingPunct="0"/>
              <a:endParaRPr lang="en-US" sz="2400" b="1">
                <a:cs typeface="Arial" charset="0"/>
              </a:endParaRPr>
            </a:p>
          </p:txBody>
        </p:sp>
        <p:sp useBgFill="1">
          <p:nvSpPr>
            <p:cNvPr id="129" name="Rectangle 141"/>
            <p:cNvSpPr>
              <a:spLocks noChangeArrowheads="1"/>
            </p:cNvSpPr>
            <p:nvPr/>
          </p:nvSpPr>
          <p:spPr bwMode="auto">
            <a:xfrm>
              <a:off x="2154" y="2160"/>
              <a:ext cx="545" cy="272"/>
            </a:xfrm>
            <a:prstGeom prst="rect">
              <a:avLst/>
            </a:prstGeom>
            <a:ln w="9525" algn="ctr">
              <a:noFill/>
              <a:miter lim="800000"/>
              <a:headEnd/>
              <a:tailEnd/>
            </a:ln>
            <a:effectLst/>
          </p:spPr>
          <p:txBody>
            <a:bodyPr wrap="none" anchor="ctr"/>
            <a:lstStyle/>
            <a:p>
              <a:pPr algn="ctr" eaLnBrk="0" hangingPunct="0"/>
              <a:endParaRPr lang="en-US" sz="4000" b="1">
                <a:latin typeface="cmsy10" pitchFamily="34" charset="0"/>
                <a:cs typeface="Arial" charset="0"/>
              </a:endParaRPr>
            </a:p>
          </p:txBody>
        </p:sp>
        <p:sp>
          <p:nvSpPr>
            <p:cNvPr id="130" name="Line 142"/>
            <p:cNvSpPr>
              <a:spLocks noChangeShapeType="1"/>
            </p:cNvSpPr>
            <p:nvPr/>
          </p:nvSpPr>
          <p:spPr bwMode="auto">
            <a:xfrm flipV="1">
              <a:off x="2426" y="1933"/>
              <a:ext cx="136" cy="182"/>
            </a:xfrm>
            <a:prstGeom prst="line">
              <a:avLst/>
            </a:prstGeom>
            <a:noFill/>
            <a:ln w="38100">
              <a:solidFill>
                <a:schemeClr val="tx1"/>
              </a:solidFill>
              <a:round/>
              <a:headEnd/>
              <a:tailEnd type="triangle" w="med" len="med"/>
            </a:ln>
            <a:effectLst/>
          </p:spPr>
          <p:txBody>
            <a:bodyPr anchor="ctr" anchorCtr="1"/>
            <a:lstStyle/>
            <a:p>
              <a:endParaRPr lang="en-US"/>
            </a:p>
          </p:txBody>
        </p:sp>
      </p:grpSp>
      <p:sp>
        <p:nvSpPr>
          <p:cNvPr id="131" name="Rectangle 149"/>
          <p:cNvSpPr>
            <a:spLocks noChangeArrowheads="1"/>
          </p:cNvSpPr>
          <p:nvPr/>
        </p:nvSpPr>
        <p:spPr bwMode="auto">
          <a:xfrm>
            <a:off x="8471173" y="1988270"/>
            <a:ext cx="865188" cy="1008063"/>
          </a:xfrm>
          <a:prstGeom prst="rect">
            <a:avLst/>
          </a:prstGeom>
          <a:noFill/>
          <a:ln w="28575" algn="ctr">
            <a:solidFill>
              <a:schemeClr val="tx1"/>
            </a:solidFill>
            <a:miter lim="800000"/>
            <a:headEnd/>
            <a:tailEnd/>
          </a:ln>
          <a:effectLst/>
        </p:spPr>
        <p:txBody>
          <a:bodyPr wrap="none" anchor="ctr"/>
          <a:lstStyle/>
          <a:p>
            <a:endParaRPr lang="en-US"/>
          </a:p>
        </p:txBody>
      </p:sp>
      <p:grpSp>
        <p:nvGrpSpPr>
          <p:cNvPr id="132" name="Group 90"/>
          <p:cNvGrpSpPr/>
          <p:nvPr/>
        </p:nvGrpSpPr>
        <p:grpSpPr>
          <a:xfrm>
            <a:off x="7374239" y="2439231"/>
            <a:ext cx="504000" cy="504000"/>
            <a:chOff x="6948264" y="2780928"/>
            <a:chExt cx="457692" cy="460694"/>
          </a:xfrm>
        </p:grpSpPr>
        <p:sp>
          <p:nvSpPr>
            <p:cNvPr id="133" name="Oval 2"/>
            <p:cNvSpPr>
              <a:spLocks noChangeArrowheads="1"/>
            </p:cNvSpPr>
            <p:nvPr/>
          </p:nvSpPr>
          <p:spPr bwMode="auto">
            <a:xfrm>
              <a:off x="6948264" y="2780928"/>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grpSp>
          <p:nvGrpSpPr>
            <p:cNvPr id="134" name="Group 63"/>
            <p:cNvGrpSpPr/>
            <p:nvPr/>
          </p:nvGrpSpPr>
          <p:grpSpPr>
            <a:xfrm>
              <a:off x="6991697" y="2814836"/>
              <a:ext cx="360040" cy="367338"/>
              <a:chOff x="-986264" y="2827606"/>
              <a:chExt cx="360040" cy="367338"/>
            </a:xfrm>
          </p:grpSpPr>
          <p:sp>
            <p:nvSpPr>
              <p:cNvPr id="135" name="Line 5"/>
              <p:cNvSpPr>
                <a:spLocks noChangeShapeType="1"/>
              </p:cNvSpPr>
              <p:nvPr/>
            </p:nvSpPr>
            <p:spPr bwMode="auto">
              <a:xfrm rot="10800000">
                <a:off x="-815273" y="2827606"/>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sp>
            <p:nvSpPr>
              <p:cNvPr id="136" name="Line 5"/>
              <p:cNvSpPr>
                <a:spLocks noChangeShapeType="1"/>
              </p:cNvSpPr>
              <p:nvPr/>
            </p:nvSpPr>
            <p:spPr bwMode="auto">
              <a:xfrm rot="10800000">
                <a:off x="-986264" y="3003776"/>
                <a:ext cx="360040" cy="729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grpSp>
        <p:nvGrpSpPr>
          <p:cNvPr id="137" name="Group 136"/>
          <p:cNvGrpSpPr/>
          <p:nvPr/>
        </p:nvGrpSpPr>
        <p:grpSpPr>
          <a:xfrm>
            <a:off x="8665931" y="2436996"/>
            <a:ext cx="504000" cy="504000"/>
            <a:chOff x="4427984" y="692696"/>
            <a:chExt cx="457692" cy="460694"/>
          </a:xfrm>
        </p:grpSpPr>
        <p:sp>
          <p:nvSpPr>
            <p:cNvPr id="138" name="Oval 2"/>
            <p:cNvSpPr>
              <a:spLocks noChangeArrowheads="1"/>
            </p:cNvSpPr>
            <p:nvPr/>
          </p:nvSpPr>
          <p:spPr bwMode="auto">
            <a:xfrm>
              <a:off x="4427984" y="692696"/>
              <a:ext cx="457692" cy="460694"/>
            </a:xfrm>
            <a:prstGeom prst="ellipse">
              <a:avLst/>
            </a:prstGeom>
            <a:solidFill>
              <a:srgbClr val="FF00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139" name="Line 5"/>
            <p:cNvSpPr>
              <a:spLocks noChangeShapeType="1"/>
            </p:cNvSpPr>
            <p:nvPr/>
          </p:nvSpPr>
          <p:spPr bwMode="auto">
            <a:xfrm rot="2700000">
              <a:off x="4470434" y="919757"/>
              <a:ext cx="360040" cy="729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sp>
          <p:nvSpPr>
            <p:cNvPr id="140" name="Line 5"/>
            <p:cNvSpPr>
              <a:spLocks noChangeShapeType="1"/>
            </p:cNvSpPr>
            <p:nvPr/>
          </p:nvSpPr>
          <p:spPr bwMode="auto">
            <a:xfrm rot="8100000">
              <a:off x="4470435" y="919756"/>
              <a:ext cx="360040" cy="729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pic>
        <p:nvPicPr>
          <p:cNvPr id="141" name="Picture 140" descr="TP_tmp.emf"/>
          <p:cNvPicPr>
            <a:picLocks noChangeAspect="1"/>
          </p:cNvPicPr>
          <p:nvPr>
            <p:custDataLst>
              <p:tags r:id="rId1"/>
            </p:custDataLst>
          </p:nvPr>
        </p:nvPicPr>
        <p:blipFill>
          <a:blip r:embed="rId8" cstate="print">
            <a:clrChange>
              <a:clrFrom>
                <a:srgbClr val="FFFFFF"/>
              </a:clrFrom>
              <a:clrTo>
                <a:srgbClr val="FFFFFF">
                  <a:alpha val="0"/>
                </a:srgbClr>
              </a:clrTo>
            </a:clrChange>
          </a:blip>
          <a:stretch>
            <a:fillRect/>
          </a:stretch>
        </p:blipFill>
        <p:spPr bwMode="auto">
          <a:xfrm>
            <a:off x="2999659" y="2132859"/>
            <a:ext cx="690067" cy="446227"/>
          </a:xfrm>
          <a:prstGeom prst="rect">
            <a:avLst/>
          </a:prstGeom>
          <a:noFill/>
          <a:ln/>
          <a:effectLst/>
        </p:spPr>
      </p:pic>
      <p:pic>
        <p:nvPicPr>
          <p:cNvPr id="142" name="Picture 141" descr="TP_tmp.emf"/>
          <p:cNvPicPr>
            <a:picLocks noChangeAspect="1"/>
          </p:cNvPicPr>
          <p:nvPr>
            <p:custDataLst>
              <p:tags r:id="rId2"/>
            </p:custDataLst>
          </p:nvPr>
        </p:nvPicPr>
        <p:blipFill>
          <a:blip r:embed="rId9" cstate="print">
            <a:clrChange>
              <a:clrFrom>
                <a:srgbClr val="FFFFFF"/>
              </a:clrFrom>
              <a:clrTo>
                <a:srgbClr val="FFFFFF">
                  <a:alpha val="0"/>
                </a:srgbClr>
              </a:clrTo>
            </a:clrChange>
          </a:blip>
          <a:stretch>
            <a:fillRect/>
          </a:stretch>
        </p:blipFill>
        <p:spPr bwMode="auto">
          <a:xfrm>
            <a:off x="5231907" y="2148853"/>
            <a:ext cx="690067" cy="446227"/>
          </a:xfrm>
          <a:prstGeom prst="rect">
            <a:avLst/>
          </a:prstGeom>
          <a:noFill/>
          <a:ln/>
          <a:effectLst/>
        </p:spPr>
      </p:pic>
      <p:pic>
        <p:nvPicPr>
          <p:cNvPr id="143" name="Picture 142" descr="TP_tmp.emf"/>
          <p:cNvPicPr>
            <a:picLocks noChangeAspect="1"/>
          </p:cNvPicPr>
          <p:nvPr>
            <p:custDataLst>
              <p:tags r:id="rId3"/>
            </p:custDataLst>
          </p:nvPr>
        </p:nvPicPr>
        <p:blipFill>
          <a:blip r:embed="rId10" cstate="print">
            <a:clrChange>
              <a:clrFrom>
                <a:srgbClr val="FFFFFF"/>
              </a:clrFrom>
              <a:clrTo>
                <a:srgbClr val="FFFFFF">
                  <a:alpha val="0"/>
                </a:srgbClr>
              </a:clrTo>
            </a:clrChange>
          </a:blip>
          <a:stretch>
            <a:fillRect/>
          </a:stretch>
        </p:blipFill>
        <p:spPr bwMode="auto">
          <a:xfrm>
            <a:off x="2999659" y="1196752"/>
            <a:ext cx="690067" cy="487680"/>
          </a:xfrm>
          <a:prstGeom prst="rect">
            <a:avLst/>
          </a:prstGeom>
          <a:noFill/>
          <a:ln/>
          <a:effectLst/>
        </p:spPr>
      </p:pic>
      <p:pic>
        <p:nvPicPr>
          <p:cNvPr id="144" name="Picture 143" descr="TP_tmp.emf"/>
          <p:cNvPicPr>
            <a:picLocks noChangeAspect="1"/>
          </p:cNvPicPr>
          <p:nvPr>
            <p:custDataLst>
              <p:tags r:id="rId4"/>
            </p:custDataLst>
          </p:nvPr>
        </p:nvPicPr>
        <p:blipFill>
          <a:blip r:embed="rId11" cstate="print">
            <a:clrChange>
              <a:clrFrom>
                <a:srgbClr val="FFFFFF"/>
              </a:clrFrom>
              <a:clrTo>
                <a:srgbClr val="FFFFFF">
                  <a:alpha val="0"/>
                </a:srgbClr>
              </a:clrTo>
            </a:clrChange>
          </a:blip>
          <a:stretch>
            <a:fillRect/>
          </a:stretch>
        </p:blipFill>
        <p:spPr bwMode="auto">
          <a:xfrm>
            <a:off x="5231907" y="1167408"/>
            <a:ext cx="690067" cy="487680"/>
          </a:xfrm>
          <a:prstGeom prst="rect">
            <a:avLst/>
          </a:prstGeom>
          <a:noFill/>
          <a:ln/>
          <a:effectLst/>
        </p:spPr>
      </p:pic>
      <p:sp>
        <p:nvSpPr>
          <p:cNvPr id="59" name="Content Placeholder 1"/>
          <p:cNvSpPr txBox="1">
            <a:spLocks/>
          </p:cNvSpPr>
          <p:nvPr/>
        </p:nvSpPr>
        <p:spPr>
          <a:xfrm>
            <a:off x="6456040" y="1124744"/>
            <a:ext cx="2880320" cy="648072"/>
          </a:xfrm>
          <a:prstGeom prst="rect">
            <a:avLst/>
          </a:prstGeom>
        </p:spPr>
        <p:txBody>
          <a:bodyPr/>
          <a:lstStyle/>
          <a:p>
            <a:pPr marL="342891" indent="-342891">
              <a:spcBef>
                <a:spcPct val="20000"/>
              </a:spcBef>
              <a:buClr>
                <a:schemeClr val="accent1"/>
              </a:buClr>
              <a:buSzPct val="65000"/>
              <a:defRPr/>
            </a:pPr>
            <a:r>
              <a:rPr lang="en-US" sz="2400" dirty="0">
                <a:cs typeface="Arial" charset="0"/>
              </a:rPr>
              <a:t>Q</a:t>
            </a:r>
            <a:r>
              <a:rPr lang="en-US" sz="2400" dirty="0" err="1">
                <a:cs typeface="Arial" charset="0"/>
              </a:rPr>
              <a:t>uantum</a:t>
            </a:r>
            <a:r>
              <a:rPr lang="en-US" sz="2400" dirty="0">
                <a:cs typeface="Arial" charset="0"/>
              </a:rPr>
              <a:t> operations:</a:t>
            </a:r>
          </a:p>
          <a:p>
            <a:pPr marL="342891" indent="-342891">
              <a:spcBef>
                <a:spcPct val="20000"/>
              </a:spcBef>
              <a:buClr>
                <a:schemeClr val="accent1"/>
              </a:buClr>
              <a:buSzPct val="65000"/>
              <a:defRPr/>
            </a:pPr>
            <a:endParaRPr lang="en-US" sz="2400" dirty="0">
              <a:cs typeface="Arial" charset="0"/>
            </a:endParaRPr>
          </a:p>
        </p:txBody>
      </p:sp>
      <p:sp>
        <p:nvSpPr>
          <p:cNvPr id="64" name="Rectangle 22"/>
          <p:cNvSpPr>
            <a:spLocks noChangeArrowheads="1"/>
          </p:cNvSpPr>
          <p:nvPr/>
        </p:nvSpPr>
        <p:spPr bwMode="auto">
          <a:xfrm>
            <a:off x="9408369" y="980729"/>
            <a:ext cx="649188" cy="719263"/>
          </a:xfrm>
          <a:prstGeom prst="rect">
            <a:avLst/>
          </a:prstGeom>
          <a:noFill/>
          <a:ln w="28575" algn="ctr">
            <a:solidFill>
              <a:schemeClr val="tx1"/>
            </a:solidFill>
            <a:miter lim="800000"/>
            <a:headEnd/>
            <a:tailEnd/>
          </a:ln>
          <a:effectLst/>
        </p:spPr>
        <p:txBody>
          <a:bodyPr wrap="none" anchor="ctr"/>
          <a:lstStyle/>
          <a:p>
            <a:endParaRPr lang="en-US"/>
          </a:p>
        </p:txBody>
      </p:sp>
      <p:sp>
        <p:nvSpPr>
          <p:cNvPr id="65" name="Content Placeholder 1"/>
          <p:cNvSpPr txBox="1">
            <a:spLocks/>
          </p:cNvSpPr>
          <p:nvPr/>
        </p:nvSpPr>
        <p:spPr>
          <a:xfrm>
            <a:off x="9480376" y="923839"/>
            <a:ext cx="648072" cy="792088"/>
          </a:xfrm>
          <a:prstGeom prst="rect">
            <a:avLst/>
          </a:prstGeom>
        </p:spPr>
        <p:txBody>
          <a:bodyPr/>
          <a:lstStyle/>
          <a:p>
            <a:pPr marL="342891" indent="-342891">
              <a:spcBef>
                <a:spcPct val="20000"/>
              </a:spcBef>
              <a:buClr>
                <a:schemeClr val="accent1"/>
              </a:buClr>
              <a:buSzPct val="65000"/>
              <a:defRPr/>
            </a:pPr>
            <a:r>
              <a:rPr lang="en-US" sz="4400" dirty="0">
                <a:cs typeface="Arial" charset="0"/>
              </a:rPr>
              <a:t>U</a:t>
            </a:r>
          </a:p>
          <a:p>
            <a:pPr marL="342891" indent="-342891">
              <a:spcBef>
                <a:spcPct val="20000"/>
              </a:spcBef>
              <a:buClr>
                <a:schemeClr val="accent1"/>
              </a:buClr>
              <a:buSzPct val="65000"/>
              <a:defRPr/>
            </a:pPr>
            <a:endParaRPr lang="en-US" sz="2800" dirty="0">
              <a:cs typeface="Arial" charset="0"/>
            </a:endParaRPr>
          </a:p>
        </p:txBody>
      </p:sp>
      <p:sp>
        <p:nvSpPr>
          <p:cNvPr id="66" name="Text Box 21"/>
          <p:cNvSpPr txBox="1">
            <a:spLocks noChangeArrowheads="1"/>
          </p:cNvSpPr>
          <p:nvPr/>
        </p:nvSpPr>
        <p:spPr bwMode="auto">
          <a:xfrm>
            <a:off x="2207568" y="5877273"/>
            <a:ext cx="6552728" cy="523220"/>
          </a:xfrm>
          <a:prstGeom prst="rect">
            <a:avLst/>
          </a:prstGeom>
          <a:noFill/>
          <a:ln w="9525">
            <a:noFill/>
            <a:miter lim="800000"/>
            <a:headEnd/>
            <a:tailEnd/>
          </a:ln>
          <a:effectLst/>
        </p:spPr>
        <p:txBody>
          <a:bodyPr wrap="square">
            <a:spAutoFit/>
          </a:bodyPr>
          <a:lstStyle/>
          <a:p>
            <a:pPr eaLnBrk="0" hangingPunct="0">
              <a:spcBef>
                <a:spcPct val="50000"/>
              </a:spcBef>
            </a:pPr>
            <a:r>
              <a:rPr lang="en-US" sz="2800" dirty="0">
                <a:cs typeface="Arial" charset="0"/>
              </a:rPr>
              <a:t>Proof: copying is a </a:t>
            </a:r>
            <a:r>
              <a:rPr lang="en-US" sz="2800" dirty="0">
                <a:solidFill>
                  <a:srgbClr val="0000FF"/>
                </a:solidFill>
                <a:cs typeface="Arial" charset="0"/>
              </a:rPr>
              <a:t>non-linear operation</a:t>
            </a:r>
            <a:endParaRPr lang="de-CH" sz="2800" dirty="0">
              <a:solidFill>
                <a:srgbClr val="0000FF"/>
              </a:solidFill>
              <a:cs typeface="Arial" charset="0"/>
            </a:endParaRPr>
          </a:p>
        </p:txBody>
      </p:sp>
    </p:spTree>
    <p:extLst>
      <p:ext uri="{BB962C8B-B14F-4D97-AF65-F5344CB8AC3E}">
        <p14:creationId xmlns:p14="http://schemas.microsoft.com/office/powerpoint/2010/main" val="14361375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0" presetClass="path" presetSubtype="0" accel="50000" decel="50000" fill="hold" nodeType="withEffect">
                                  <p:stCondLst>
                                    <p:cond delay="0"/>
                                  </p:stCondLst>
                                  <p:childTnLst>
                                    <p:animMotion origin="layout" path="M 8.33333E-7 3.7037E-7 C -0.08577 0.07523 -0.17153 0.15069 -0.1941 0.22662 C -0.21667 0.30254 -0.14479 0.41759 -0.1349 0.45555 " pathEditMode="relative" ptsTypes="aaA">
                                      <p:cBhvr>
                                        <p:cTn id="8" dur="1000" fill="hold"/>
                                        <p:tgtEl>
                                          <p:spTgt spid="80"/>
                                        </p:tgtEl>
                                        <p:attrNameLst>
                                          <p:attrName>ppt_x</p:attrName>
                                          <p:attrName>ppt_y</p:attrName>
                                        </p:attrNameLst>
                                      </p:cBhvr>
                                    </p:animMotion>
                                  </p:childTnLst>
                                </p:cTn>
                              </p:par>
                              <p:par>
                                <p:cTn id="9" presetID="0" presetClass="path" presetSubtype="0" accel="50000" decel="50000" fill="hold" nodeType="withEffect">
                                  <p:stCondLst>
                                    <p:cond delay="0"/>
                                  </p:stCondLst>
                                  <p:childTnLst>
                                    <p:animMotion origin="layout" path="M 3.88889E-6 -1.48148E-6 C 0.09149 0.09283 0.18316 0.18588 0.2 0.26296 C 0.21667 0.34051 0.15885 0.40232 0.10087 0.46435 " pathEditMode="relative" ptsTypes="aaA">
                                      <p:cBhvr>
                                        <p:cTn id="10" dur="1000" fill="hold"/>
                                        <p:tgtEl>
                                          <p:spTgt spid="113"/>
                                        </p:tgtEl>
                                        <p:attrNameLst>
                                          <p:attrName>ppt_x</p:attrName>
                                          <p:attrName>ppt_y</p:attrName>
                                        </p:attrNameLst>
                                      </p:cBhvr>
                                    </p:animMotion>
                                  </p:childTnLst>
                                </p:cTn>
                              </p:par>
                              <p:par>
                                <p:cTn id="11" presetID="0" presetClass="path" presetSubtype="0" accel="50000" decel="50000" fill="hold" nodeType="withEffect">
                                  <p:stCondLst>
                                    <p:cond delay="0"/>
                                  </p:stCondLst>
                                  <p:childTnLst>
                                    <p:animMotion origin="layout" path="M -2.77778E-6 4.81481E-6 C -0.06128 0.07453 -0.12239 0.1493 -0.14496 0.20208 C -0.16753 0.25486 -0.15139 0.28564 -0.13507 0.31666 " pathEditMode="relative" ptsTypes="aaA">
                                      <p:cBhvr>
                                        <p:cTn id="12" dur="1000" fill="hold"/>
                                        <p:tgtEl>
                                          <p:spTgt spid="119"/>
                                        </p:tgtEl>
                                        <p:attrNameLst>
                                          <p:attrName>ppt_x</p:attrName>
                                          <p:attrName>ppt_y</p:attrName>
                                        </p:attrNameLst>
                                      </p:cBhvr>
                                    </p:animMotion>
                                  </p:childTnLst>
                                </p:cTn>
                              </p:par>
                              <p:par>
                                <p:cTn id="13" presetID="0" presetClass="path" presetSubtype="0" accel="50000" decel="50000" fill="hold" nodeType="withEffect">
                                  <p:stCondLst>
                                    <p:cond delay="0"/>
                                  </p:stCondLst>
                                  <p:childTnLst>
                                    <p:animMotion origin="layout" path="M 4.44444E-6 -2.59259E-6 C 0.06476 0.06852 0.12951 0.13704 0.14653 0.18982 C 0.16354 0.2426 0.13299 0.27963 0.10243 0.31667 " pathEditMode="relative" ptsTypes="aaA">
                                      <p:cBhvr>
                                        <p:cTn id="14" dur="1000" fill="hold"/>
                                        <p:tgtEl>
                                          <p:spTgt spid="116"/>
                                        </p:tgtEl>
                                        <p:attrNameLst>
                                          <p:attrName>ppt_x</p:attrName>
                                          <p:attrName>ppt_y</p:attrName>
                                        </p:attrNameLst>
                                      </p:cBhvr>
                                    </p:animMotion>
                                  </p:childTnLst>
                                </p:cTn>
                              </p:par>
                            </p:childTnLst>
                          </p:cTn>
                        </p:par>
                        <p:par>
                          <p:cTn id="15" fill="hold">
                            <p:stCondLst>
                              <p:cond delay="1000"/>
                            </p:stCondLst>
                            <p:childTnLst>
                              <p:par>
                                <p:cTn id="16" presetID="10" presetClass="exit" presetSubtype="0" fill="hold" nodeType="afterEffect">
                                  <p:stCondLst>
                                    <p:cond delay="0"/>
                                  </p:stCondLst>
                                  <p:childTnLst>
                                    <p:animEffect transition="out" filter="fade">
                                      <p:cBhvr>
                                        <p:cTn id="17" dur="1000"/>
                                        <p:tgtEl>
                                          <p:spTgt spid="113"/>
                                        </p:tgtEl>
                                      </p:cBhvr>
                                    </p:animEffect>
                                    <p:set>
                                      <p:cBhvr>
                                        <p:cTn id="18" dur="1" fill="hold">
                                          <p:stCondLst>
                                            <p:cond delay="999"/>
                                          </p:stCondLst>
                                        </p:cTn>
                                        <p:tgtEl>
                                          <p:spTgt spid="113"/>
                                        </p:tgtEl>
                                        <p:attrNameLst>
                                          <p:attrName>style.visibility</p:attrName>
                                        </p:attrNameLst>
                                      </p:cBhvr>
                                      <p:to>
                                        <p:strVal val="hidden"/>
                                      </p:to>
                                    </p:set>
                                  </p:childTnLst>
                                </p:cTn>
                              </p:par>
                              <p:par>
                                <p:cTn id="19" presetID="10" presetClass="exit" presetSubtype="0" fill="hold" nodeType="withEffect">
                                  <p:stCondLst>
                                    <p:cond delay="0"/>
                                  </p:stCondLst>
                                  <p:childTnLst>
                                    <p:animEffect transition="out" filter="fade">
                                      <p:cBhvr>
                                        <p:cTn id="20" dur="1000"/>
                                        <p:tgtEl>
                                          <p:spTgt spid="80"/>
                                        </p:tgtEl>
                                      </p:cBhvr>
                                    </p:animEffect>
                                    <p:set>
                                      <p:cBhvr>
                                        <p:cTn id="21" dur="1" fill="hold">
                                          <p:stCondLst>
                                            <p:cond delay="999"/>
                                          </p:stCondLst>
                                        </p:cTn>
                                        <p:tgtEl>
                                          <p:spTgt spid="80"/>
                                        </p:tgtEl>
                                        <p:attrNameLst>
                                          <p:attrName>style.visibility</p:attrName>
                                        </p:attrNameLst>
                                      </p:cBhvr>
                                      <p:to>
                                        <p:strVal val="hidden"/>
                                      </p:to>
                                    </p:set>
                                  </p:childTnLst>
                                </p:cTn>
                              </p:par>
                              <p:par>
                                <p:cTn id="22" presetID="10" presetClass="exit" presetSubtype="0" fill="hold" nodeType="withEffect">
                                  <p:stCondLst>
                                    <p:cond delay="0"/>
                                  </p:stCondLst>
                                  <p:childTnLst>
                                    <p:animEffect transition="out" filter="fade">
                                      <p:cBhvr>
                                        <p:cTn id="23" dur="1000"/>
                                        <p:tgtEl>
                                          <p:spTgt spid="116"/>
                                        </p:tgtEl>
                                      </p:cBhvr>
                                    </p:animEffect>
                                    <p:set>
                                      <p:cBhvr>
                                        <p:cTn id="24" dur="1" fill="hold">
                                          <p:stCondLst>
                                            <p:cond delay="999"/>
                                          </p:stCondLst>
                                        </p:cTn>
                                        <p:tgtEl>
                                          <p:spTgt spid="116"/>
                                        </p:tgtEl>
                                        <p:attrNameLst>
                                          <p:attrName>style.visibility</p:attrName>
                                        </p:attrNameLst>
                                      </p:cBhvr>
                                      <p:to>
                                        <p:strVal val="hidden"/>
                                      </p:to>
                                    </p:set>
                                  </p:childTnLst>
                                </p:cTn>
                              </p:par>
                              <p:par>
                                <p:cTn id="25" presetID="10" presetClass="exit" presetSubtype="0" fill="hold" nodeType="withEffect">
                                  <p:stCondLst>
                                    <p:cond delay="0"/>
                                  </p:stCondLst>
                                  <p:childTnLst>
                                    <p:animEffect transition="out" filter="fade">
                                      <p:cBhvr>
                                        <p:cTn id="26" dur="1000"/>
                                        <p:tgtEl>
                                          <p:spTgt spid="119"/>
                                        </p:tgtEl>
                                      </p:cBhvr>
                                    </p:animEffect>
                                    <p:set>
                                      <p:cBhvr>
                                        <p:cTn id="27" dur="1" fill="hold">
                                          <p:stCondLst>
                                            <p:cond delay="999"/>
                                          </p:stCondLst>
                                        </p:cTn>
                                        <p:tgtEl>
                                          <p:spTgt spid="119"/>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wipe(left)">
                                      <p:cBhvr>
                                        <p:cTn id="32" dur="500"/>
                                        <p:tgtEl>
                                          <p:spTgt spid="2"/>
                                        </p:tgtEl>
                                      </p:cBhvr>
                                    </p:animEffect>
                                  </p:childTnLst>
                                </p:cTn>
                              </p:par>
                            </p:childTnLst>
                          </p:cTn>
                        </p:par>
                        <p:par>
                          <p:cTn id="33" fill="hold">
                            <p:stCondLst>
                              <p:cond delay="500"/>
                            </p:stCondLst>
                            <p:childTnLst>
                              <p:par>
                                <p:cTn id="34" presetID="1" presetClass="entr" presetSubtype="0" fill="hold" nodeType="afterEffect">
                                  <p:stCondLst>
                                    <p:cond delay="0"/>
                                  </p:stCondLst>
                                  <p:childTnLst>
                                    <p:set>
                                      <p:cBhvr>
                                        <p:cTn id="35" dur="1" fill="hold">
                                          <p:stCondLst>
                                            <p:cond delay="0"/>
                                          </p:stCondLst>
                                        </p:cTn>
                                        <p:tgtEl>
                                          <p:spTgt spid="14"/>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15"/>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4" presetClass="entr" presetSubtype="32" fill="hold"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box(out)">
                                      <p:cBhvr>
                                        <p:cTn id="42" dur="5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8146" name="Rectangle 2"/>
          <p:cNvSpPr>
            <a:spLocks noGrp="1" noChangeArrowheads="1"/>
          </p:cNvSpPr>
          <p:nvPr>
            <p:ph type="title" sz="quarter"/>
          </p:nvPr>
        </p:nvSpPr>
        <p:spPr>
          <a:xfrm>
            <a:off x="928550" y="210177"/>
            <a:ext cx="8229600" cy="720725"/>
          </a:xfrm>
        </p:spPr>
        <p:txBody>
          <a:bodyPr>
            <a:normAutofit/>
          </a:bodyPr>
          <a:lstStyle/>
          <a:p>
            <a:pPr algn="l"/>
            <a:r>
              <a:rPr lang="fr-CH" dirty="0"/>
              <a:t>Quantum Key Distribution (QKD)</a:t>
            </a:r>
            <a:endParaRPr lang="en-US" dirty="0"/>
          </a:p>
        </p:txBody>
      </p:sp>
      <p:sp>
        <p:nvSpPr>
          <p:cNvPr id="518150" name="Line 6"/>
          <p:cNvSpPr>
            <a:spLocks noChangeShapeType="1"/>
          </p:cNvSpPr>
          <p:nvPr/>
        </p:nvSpPr>
        <p:spPr bwMode="auto">
          <a:xfrm>
            <a:off x="4654551" y="1989138"/>
            <a:ext cx="2881313" cy="0"/>
          </a:xfrm>
          <a:prstGeom prst="line">
            <a:avLst/>
          </a:prstGeom>
          <a:noFill/>
          <a:ln w="38100">
            <a:solidFill>
              <a:srgbClr val="000000"/>
            </a:solidFill>
            <a:round/>
            <a:headEnd type="none" w="med" len="med"/>
            <a:tailEnd type="triangle"/>
          </a:ln>
          <a:effectLst/>
        </p:spPr>
        <p:txBody>
          <a:bodyPr lIns="0" tIns="0" rIns="0" bIns="0" anchor="ctr"/>
          <a:lstStyle/>
          <a:p>
            <a:endParaRPr lang="en-US"/>
          </a:p>
        </p:txBody>
      </p:sp>
      <p:sp>
        <p:nvSpPr>
          <p:cNvPr id="518152" name="Line 8"/>
          <p:cNvSpPr>
            <a:spLocks noChangeShapeType="1"/>
          </p:cNvSpPr>
          <p:nvPr/>
        </p:nvSpPr>
        <p:spPr bwMode="auto">
          <a:xfrm>
            <a:off x="4654551" y="2276475"/>
            <a:ext cx="2881313" cy="0"/>
          </a:xfrm>
          <a:prstGeom prst="line">
            <a:avLst/>
          </a:prstGeom>
          <a:noFill/>
          <a:ln w="38100">
            <a:solidFill>
              <a:srgbClr val="000000"/>
            </a:solidFill>
            <a:round/>
            <a:headEnd type="triangle"/>
            <a:tailEnd type="none" w="med" len="med"/>
          </a:ln>
          <a:effectLst/>
        </p:spPr>
        <p:txBody>
          <a:bodyPr lIns="0" tIns="0" rIns="0" bIns="0" anchor="ctr"/>
          <a:lstStyle/>
          <a:p>
            <a:endParaRPr lang="en-US"/>
          </a:p>
        </p:txBody>
      </p:sp>
      <p:pic>
        <p:nvPicPr>
          <p:cNvPr id="518183" name="Picture 39" descr="BS00996_"/>
          <p:cNvPicPr>
            <a:picLocks noChangeAspect="1" noChangeArrowheads="1"/>
          </p:cNvPicPr>
          <p:nvPr/>
        </p:nvPicPr>
        <p:blipFill>
          <a:blip r:embed="rId3" cstate="print"/>
          <a:srcRect/>
          <a:stretch>
            <a:fillRect/>
          </a:stretch>
        </p:blipFill>
        <p:spPr bwMode="auto">
          <a:xfrm flipH="1">
            <a:off x="2319801" y="3461024"/>
            <a:ext cx="647700" cy="484187"/>
          </a:xfrm>
          <a:prstGeom prst="rect">
            <a:avLst/>
          </a:prstGeom>
          <a:solidFill>
            <a:srgbClr val="FFFF00"/>
          </a:solidFill>
          <a:ln w="9525">
            <a:noFill/>
            <a:miter lim="800000"/>
            <a:headEnd/>
            <a:tailEnd/>
          </a:ln>
        </p:spPr>
      </p:pic>
      <p:pic>
        <p:nvPicPr>
          <p:cNvPr id="518184" name="Picture 40" descr="BS00996_"/>
          <p:cNvPicPr>
            <a:picLocks noChangeAspect="1" noChangeArrowheads="1"/>
          </p:cNvPicPr>
          <p:nvPr/>
        </p:nvPicPr>
        <p:blipFill>
          <a:blip r:embed="rId3" cstate="print"/>
          <a:srcRect/>
          <a:stretch>
            <a:fillRect/>
          </a:stretch>
        </p:blipFill>
        <p:spPr bwMode="auto">
          <a:xfrm flipH="1">
            <a:off x="9162283" y="3402014"/>
            <a:ext cx="647700" cy="484187"/>
          </a:xfrm>
          <a:prstGeom prst="rect">
            <a:avLst/>
          </a:prstGeom>
          <a:solidFill>
            <a:srgbClr val="FFFF00"/>
          </a:solidFill>
          <a:ln w="9525">
            <a:noFill/>
            <a:miter lim="800000"/>
            <a:headEnd/>
            <a:tailEnd/>
          </a:ln>
        </p:spPr>
      </p:pic>
      <p:sp>
        <p:nvSpPr>
          <p:cNvPr id="518185" name="Freeform 41"/>
          <p:cNvSpPr>
            <a:spLocks/>
          </p:cNvSpPr>
          <p:nvPr/>
        </p:nvSpPr>
        <p:spPr bwMode="auto">
          <a:xfrm rot="563765">
            <a:off x="2454329" y="2583391"/>
            <a:ext cx="303212" cy="774700"/>
          </a:xfrm>
          <a:custGeom>
            <a:avLst/>
            <a:gdLst/>
            <a:ahLst/>
            <a:cxnLst>
              <a:cxn ang="0">
                <a:pos x="74" y="0"/>
              </a:cxn>
              <a:cxn ang="0">
                <a:pos x="121" y="121"/>
              </a:cxn>
              <a:cxn ang="0">
                <a:pos x="7" y="215"/>
              </a:cxn>
              <a:cxn ang="0">
                <a:pos x="81" y="349"/>
              </a:cxn>
              <a:cxn ang="0">
                <a:pos x="87" y="551"/>
              </a:cxn>
            </a:cxnLst>
            <a:rect l="0" t="0" r="r" b="b"/>
            <a:pathLst>
              <a:path w="132" h="551">
                <a:moveTo>
                  <a:pt x="74" y="0"/>
                </a:moveTo>
                <a:cubicBezTo>
                  <a:pt x="82" y="20"/>
                  <a:pt x="132" y="85"/>
                  <a:pt x="121" y="121"/>
                </a:cubicBezTo>
                <a:cubicBezTo>
                  <a:pt x="110" y="157"/>
                  <a:pt x="14" y="177"/>
                  <a:pt x="7" y="215"/>
                </a:cubicBezTo>
                <a:cubicBezTo>
                  <a:pt x="0" y="253"/>
                  <a:pt x="68" y="293"/>
                  <a:pt x="81" y="349"/>
                </a:cubicBezTo>
                <a:cubicBezTo>
                  <a:pt x="94" y="405"/>
                  <a:pt x="86" y="509"/>
                  <a:pt x="87" y="551"/>
                </a:cubicBezTo>
              </a:path>
            </a:pathLst>
          </a:custGeom>
          <a:noFill/>
          <a:ln w="50800">
            <a:solidFill>
              <a:schemeClr val="tx1"/>
            </a:solidFill>
            <a:round/>
            <a:headEnd/>
            <a:tailEnd type="triangle" w="med" len="med"/>
          </a:ln>
          <a:effectLst/>
        </p:spPr>
        <p:txBody>
          <a:bodyPr/>
          <a:lstStyle/>
          <a:p>
            <a:endParaRPr lang="en-US"/>
          </a:p>
        </p:txBody>
      </p:sp>
      <p:sp>
        <p:nvSpPr>
          <p:cNvPr id="518186" name="Freeform 42"/>
          <p:cNvSpPr>
            <a:spLocks/>
          </p:cNvSpPr>
          <p:nvPr/>
        </p:nvSpPr>
        <p:spPr bwMode="auto">
          <a:xfrm>
            <a:off x="9340337" y="2598123"/>
            <a:ext cx="217488" cy="730250"/>
          </a:xfrm>
          <a:custGeom>
            <a:avLst/>
            <a:gdLst/>
            <a:ahLst/>
            <a:cxnLst>
              <a:cxn ang="0">
                <a:pos x="74" y="0"/>
              </a:cxn>
              <a:cxn ang="0">
                <a:pos x="121" y="121"/>
              </a:cxn>
              <a:cxn ang="0">
                <a:pos x="7" y="215"/>
              </a:cxn>
              <a:cxn ang="0">
                <a:pos x="81" y="349"/>
              </a:cxn>
              <a:cxn ang="0">
                <a:pos x="87" y="551"/>
              </a:cxn>
            </a:cxnLst>
            <a:rect l="0" t="0" r="r" b="b"/>
            <a:pathLst>
              <a:path w="132" h="551">
                <a:moveTo>
                  <a:pt x="74" y="0"/>
                </a:moveTo>
                <a:cubicBezTo>
                  <a:pt x="82" y="20"/>
                  <a:pt x="132" y="85"/>
                  <a:pt x="121" y="121"/>
                </a:cubicBezTo>
                <a:cubicBezTo>
                  <a:pt x="110" y="157"/>
                  <a:pt x="14" y="177"/>
                  <a:pt x="7" y="215"/>
                </a:cubicBezTo>
                <a:cubicBezTo>
                  <a:pt x="0" y="253"/>
                  <a:pt x="68" y="293"/>
                  <a:pt x="81" y="349"/>
                </a:cubicBezTo>
                <a:cubicBezTo>
                  <a:pt x="94" y="405"/>
                  <a:pt x="86" y="509"/>
                  <a:pt x="87" y="551"/>
                </a:cubicBezTo>
              </a:path>
            </a:pathLst>
          </a:custGeom>
          <a:noFill/>
          <a:ln w="50800">
            <a:solidFill>
              <a:schemeClr val="tx1"/>
            </a:solidFill>
            <a:round/>
            <a:headEnd/>
            <a:tailEnd type="triangle" w="med" len="med"/>
          </a:ln>
          <a:effectLst/>
        </p:spPr>
        <p:txBody>
          <a:bodyPr/>
          <a:lstStyle/>
          <a:p>
            <a:endParaRPr lang="en-US"/>
          </a:p>
        </p:txBody>
      </p:sp>
      <p:sp>
        <p:nvSpPr>
          <p:cNvPr id="77" name="TextBox 76"/>
          <p:cNvSpPr txBox="1"/>
          <p:nvPr/>
        </p:nvSpPr>
        <p:spPr>
          <a:xfrm>
            <a:off x="2394155" y="1061882"/>
            <a:ext cx="1165122" cy="523220"/>
          </a:xfrm>
          <a:prstGeom prst="rect">
            <a:avLst/>
          </a:prstGeom>
          <a:noFill/>
        </p:spPr>
        <p:txBody>
          <a:bodyPr wrap="square" rtlCol="0">
            <a:spAutoFit/>
          </a:bodyPr>
          <a:lstStyle/>
          <a:p>
            <a:r>
              <a:rPr lang="en-US" sz="2800" dirty="0">
                <a:latin typeface="Arial" pitchFamily="34" charset="0"/>
                <a:cs typeface="Arial" pitchFamily="34" charset="0"/>
              </a:rPr>
              <a:t>Alice</a:t>
            </a:r>
          </a:p>
        </p:txBody>
      </p:sp>
      <p:sp>
        <p:nvSpPr>
          <p:cNvPr id="78" name="TextBox 77"/>
          <p:cNvSpPr txBox="1"/>
          <p:nvPr/>
        </p:nvSpPr>
        <p:spPr>
          <a:xfrm>
            <a:off x="9502878" y="2329716"/>
            <a:ext cx="1165122" cy="523220"/>
          </a:xfrm>
          <a:prstGeom prst="rect">
            <a:avLst/>
          </a:prstGeom>
          <a:noFill/>
        </p:spPr>
        <p:txBody>
          <a:bodyPr wrap="square" rtlCol="0">
            <a:spAutoFit/>
          </a:bodyPr>
          <a:lstStyle/>
          <a:p>
            <a:r>
              <a:rPr lang="en-US" sz="2800" dirty="0">
                <a:latin typeface="Arial" pitchFamily="34" charset="0"/>
                <a:cs typeface="Arial" pitchFamily="34" charset="0"/>
              </a:rPr>
              <a:t>Bob</a:t>
            </a:r>
          </a:p>
        </p:txBody>
      </p:sp>
      <p:sp>
        <p:nvSpPr>
          <p:cNvPr id="79" name="TextBox 78"/>
          <p:cNvSpPr txBox="1"/>
          <p:nvPr/>
        </p:nvSpPr>
        <p:spPr>
          <a:xfrm>
            <a:off x="5609304" y="3923072"/>
            <a:ext cx="899651" cy="523220"/>
          </a:xfrm>
          <a:prstGeom prst="rect">
            <a:avLst/>
          </a:prstGeom>
          <a:noFill/>
        </p:spPr>
        <p:txBody>
          <a:bodyPr wrap="square" rtlCol="0">
            <a:spAutoFit/>
          </a:bodyPr>
          <a:lstStyle/>
          <a:p>
            <a:r>
              <a:rPr lang="en-US" sz="2800" dirty="0">
                <a:latin typeface="Arial" pitchFamily="34" charset="0"/>
                <a:cs typeface="Arial" pitchFamily="34" charset="0"/>
              </a:rPr>
              <a:t>Eve</a:t>
            </a:r>
          </a:p>
        </p:txBody>
      </p:sp>
      <p:sp>
        <p:nvSpPr>
          <p:cNvPr id="80" name="Rectangle 298"/>
          <p:cNvSpPr>
            <a:spLocks noChangeArrowheads="1"/>
          </p:cNvSpPr>
          <p:nvPr/>
        </p:nvSpPr>
        <p:spPr bwMode="auto">
          <a:xfrm>
            <a:off x="1920626" y="4797152"/>
            <a:ext cx="8567862" cy="1800200"/>
          </a:xfrm>
          <a:prstGeom prst="rect">
            <a:avLst/>
          </a:prstGeom>
          <a:noFill/>
          <a:ln w="9525">
            <a:noFill/>
            <a:miter lim="800000"/>
            <a:headEnd/>
            <a:tailEnd/>
          </a:ln>
          <a:effectLst/>
        </p:spPr>
        <p:txBody>
          <a:bodyPr/>
          <a:lstStyle/>
          <a:p>
            <a:pPr marL="342900" indent="-342900">
              <a:spcBef>
                <a:spcPct val="20000"/>
              </a:spcBef>
              <a:buClr>
                <a:schemeClr val="accent1"/>
              </a:buClr>
              <a:buSzPct val="65000"/>
              <a:buFont typeface="Wingdings" pitchFamily="2" charset="2"/>
              <a:buChar char="n"/>
            </a:pPr>
            <a:r>
              <a:rPr lang="de-CH" sz="2400" dirty="0" err="1">
                <a:cs typeface="Arial" charset="0"/>
              </a:rPr>
              <a:t>Offers</a:t>
            </a:r>
            <a:r>
              <a:rPr lang="de-CH" sz="2400" dirty="0">
                <a:cs typeface="Arial" charset="0"/>
              </a:rPr>
              <a:t> a </a:t>
            </a:r>
            <a:r>
              <a:rPr lang="de-CH" sz="2400" dirty="0" err="1">
                <a:solidFill>
                  <a:srgbClr val="FF0000"/>
                </a:solidFill>
                <a:cs typeface="Arial" charset="0"/>
              </a:rPr>
              <a:t>quantum</a:t>
            </a:r>
            <a:r>
              <a:rPr lang="de-CH" sz="2400" dirty="0">
                <a:solidFill>
                  <a:srgbClr val="FF0000"/>
                </a:solidFill>
                <a:cs typeface="Arial" charset="0"/>
              </a:rPr>
              <a:t> </a:t>
            </a:r>
            <a:r>
              <a:rPr lang="de-CH" sz="2400" dirty="0" err="1">
                <a:solidFill>
                  <a:srgbClr val="FF0000"/>
                </a:solidFill>
                <a:cs typeface="Arial" charset="0"/>
              </a:rPr>
              <a:t>solution</a:t>
            </a:r>
            <a:r>
              <a:rPr lang="de-CH" sz="2400" dirty="0">
                <a:solidFill>
                  <a:srgbClr val="FF0000"/>
                </a:solidFill>
                <a:cs typeface="Arial" charset="0"/>
              </a:rPr>
              <a:t> </a:t>
            </a:r>
            <a:r>
              <a:rPr lang="de-CH" sz="2400" dirty="0" err="1">
                <a:cs typeface="Arial" charset="0"/>
              </a:rPr>
              <a:t>to</a:t>
            </a:r>
            <a:r>
              <a:rPr lang="de-CH" sz="2400" dirty="0">
                <a:cs typeface="Arial" charset="0"/>
              </a:rPr>
              <a:t> </a:t>
            </a:r>
            <a:r>
              <a:rPr lang="de-CH" sz="2400" dirty="0" err="1">
                <a:cs typeface="Arial" charset="0"/>
              </a:rPr>
              <a:t>the</a:t>
            </a:r>
            <a:r>
              <a:rPr lang="de-CH" sz="2400" dirty="0">
                <a:cs typeface="Arial" charset="0"/>
              </a:rPr>
              <a:t> </a:t>
            </a:r>
            <a:r>
              <a:rPr lang="de-CH" sz="2400" dirty="0" err="1">
                <a:cs typeface="Arial" charset="0"/>
              </a:rPr>
              <a:t>key</a:t>
            </a:r>
            <a:r>
              <a:rPr lang="de-CH" sz="2400" dirty="0">
                <a:cs typeface="Arial" charset="0"/>
              </a:rPr>
              <a:t>-exchange </a:t>
            </a:r>
            <a:r>
              <a:rPr lang="de-CH" sz="2400" dirty="0" err="1">
                <a:cs typeface="Arial" charset="0"/>
              </a:rPr>
              <a:t>problem</a:t>
            </a:r>
            <a:endParaRPr lang="de-CH" sz="2400" dirty="0">
              <a:cs typeface="Arial" charset="0"/>
            </a:endParaRPr>
          </a:p>
          <a:p>
            <a:pPr marL="342900" indent="-342900">
              <a:spcBef>
                <a:spcPct val="20000"/>
              </a:spcBef>
              <a:buClr>
                <a:schemeClr val="accent1"/>
              </a:buClr>
              <a:buSzPct val="65000"/>
              <a:buFont typeface="Wingdings" pitchFamily="2" charset="2"/>
              <a:buChar char="n"/>
            </a:pPr>
            <a:r>
              <a:rPr lang="de-CH" sz="2400" dirty="0" err="1">
                <a:cs typeface="Arial" charset="0"/>
              </a:rPr>
              <a:t>Puts</a:t>
            </a:r>
            <a:r>
              <a:rPr lang="de-CH" sz="2400" dirty="0">
                <a:cs typeface="Arial" charset="0"/>
              </a:rPr>
              <a:t> </a:t>
            </a:r>
            <a:r>
              <a:rPr lang="de-CH" sz="2400" dirty="0" err="1">
                <a:cs typeface="Arial" charset="0"/>
              </a:rPr>
              <a:t>the</a:t>
            </a:r>
            <a:r>
              <a:rPr lang="de-CH" sz="2400" dirty="0">
                <a:cs typeface="Arial" charset="0"/>
              </a:rPr>
              <a:t> </a:t>
            </a:r>
            <a:r>
              <a:rPr lang="de-CH" sz="2400" dirty="0" err="1">
                <a:cs typeface="Arial" charset="0"/>
              </a:rPr>
              <a:t>players</a:t>
            </a:r>
            <a:r>
              <a:rPr lang="de-CH" sz="2400" dirty="0">
                <a:cs typeface="Arial" charset="0"/>
              </a:rPr>
              <a:t> </a:t>
            </a:r>
            <a:r>
              <a:rPr lang="de-CH" sz="2400" dirty="0" err="1">
                <a:cs typeface="Arial" charset="0"/>
              </a:rPr>
              <a:t>into</a:t>
            </a:r>
            <a:r>
              <a:rPr lang="de-CH" sz="2400" dirty="0">
                <a:cs typeface="Arial" charset="0"/>
              </a:rPr>
              <a:t> </a:t>
            </a:r>
            <a:r>
              <a:rPr lang="de-CH" sz="2400" dirty="0" err="1">
                <a:cs typeface="Arial" charset="0"/>
              </a:rPr>
              <a:t>the</a:t>
            </a:r>
            <a:r>
              <a:rPr lang="de-CH" sz="2400" dirty="0">
                <a:cs typeface="Arial" charset="0"/>
              </a:rPr>
              <a:t> </a:t>
            </a:r>
            <a:r>
              <a:rPr lang="de-CH" sz="2400" dirty="0" err="1">
                <a:cs typeface="Arial" charset="0"/>
              </a:rPr>
              <a:t>starting</a:t>
            </a:r>
            <a:r>
              <a:rPr lang="de-CH" sz="2400" dirty="0">
                <a:cs typeface="Arial" charset="0"/>
              </a:rPr>
              <a:t> </a:t>
            </a:r>
            <a:r>
              <a:rPr lang="de-CH" sz="2400" dirty="0" err="1">
                <a:cs typeface="Arial" charset="0"/>
              </a:rPr>
              <a:t>position</a:t>
            </a:r>
            <a:r>
              <a:rPr lang="de-CH" sz="2400" dirty="0">
                <a:cs typeface="Arial" charset="0"/>
              </a:rPr>
              <a:t> </a:t>
            </a:r>
            <a:r>
              <a:rPr lang="de-CH" sz="2400" dirty="0" err="1">
                <a:cs typeface="Arial" charset="0"/>
              </a:rPr>
              <a:t>to</a:t>
            </a:r>
            <a:r>
              <a:rPr lang="de-CH" sz="2400" dirty="0">
                <a:cs typeface="Arial" charset="0"/>
              </a:rPr>
              <a:t> </a:t>
            </a:r>
            <a:r>
              <a:rPr lang="de-CH" sz="2400" dirty="0" err="1">
                <a:cs typeface="Arial" charset="0"/>
              </a:rPr>
              <a:t>use</a:t>
            </a:r>
            <a:r>
              <a:rPr lang="de-CH" sz="2400" dirty="0">
                <a:cs typeface="Arial" charset="0"/>
              </a:rPr>
              <a:t> </a:t>
            </a:r>
            <a:r>
              <a:rPr lang="de-CH" sz="2400" dirty="0" err="1">
                <a:cs typeface="Arial" charset="0"/>
              </a:rPr>
              <a:t>symmetric-key</a:t>
            </a:r>
            <a:r>
              <a:rPr lang="de-CH" sz="2400" dirty="0">
                <a:cs typeface="Arial" charset="0"/>
              </a:rPr>
              <a:t> </a:t>
            </a:r>
            <a:r>
              <a:rPr lang="de-CH" sz="2400" dirty="0" err="1">
                <a:cs typeface="Arial" charset="0"/>
              </a:rPr>
              <a:t>cryptography</a:t>
            </a:r>
            <a:r>
              <a:rPr lang="de-CH" sz="2400" dirty="0">
                <a:cs typeface="Arial" charset="0"/>
              </a:rPr>
              <a:t> (</a:t>
            </a:r>
            <a:r>
              <a:rPr lang="de-CH" sz="2400" dirty="0" err="1">
                <a:cs typeface="Arial" charset="0"/>
              </a:rPr>
              <a:t>encryption</a:t>
            </a:r>
            <a:r>
              <a:rPr lang="de-CH" sz="2400" dirty="0">
                <a:cs typeface="Arial" charset="0"/>
              </a:rPr>
              <a:t>, </a:t>
            </a:r>
            <a:r>
              <a:rPr lang="de-CH" sz="2400" dirty="0" err="1">
                <a:cs typeface="Arial" charset="0"/>
              </a:rPr>
              <a:t>authentication</a:t>
            </a:r>
            <a:r>
              <a:rPr lang="de-CH" sz="2400" dirty="0">
                <a:cs typeface="Arial" charset="0"/>
              </a:rPr>
              <a:t> etc.).</a:t>
            </a:r>
          </a:p>
        </p:txBody>
      </p:sp>
      <p:pic>
        <p:nvPicPr>
          <p:cNvPr id="36" name="Picture 35" descr="AliceBlue.eps"/>
          <p:cNvPicPr>
            <a:picLocks noChangeAspect="1"/>
          </p:cNvPicPr>
          <p:nvPr/>
        </p:nvPicPr>
        <p:blipFill>
          <a:blip r:embed="rId4" cstate="print"/>
          <a:stretch>
            <a:fillRect/>
          </a:stretch>
        </p:blipFill>
        <p:spPr>
          <a:xfrm flipH="1">
            <a:off x="2351584" y="1484784"/>
            <a:ext cx="1059740" cy="1080120"/>
          </a:xfrm>
          <a:prstGeom prst="rect">
            <a:avLst/>
          </a:prstGeom>
        </p:spPr>
      </p:pic>
      <p:pic>
        <p:nvPicPr>
          <p:cNvPr id="38" name="Picture 37" descr="QueenOfHearts.png"/>
          <p:cNvPicPr>
            <a:picLocks noChangeAspect="1"/>
          </p:cNvPicPr>
          <p:nvPr/>
        </p:nvPicPr>
        <p:blipFill>
          <a:blip r:embed="rId5" cstate="print"/>
          <a:srcRect l="6597" r="7636"/>
          <a:stretch>
            <a:fillRect/>
          </a:stretch>
        </p:blipFill>
        <p:spPr>
          <a:xfrm>
            <a:off x="5231905" y="2780928"/>
            <a:ext cx="1280649" cy="1083626"/>
          </a:xfrm>
          <a:prstGeom prst="rect">
            <a:avLst/>
          </a:prstGeom>
        </p:spPr>
      </p:pic>
      <p:grpSp>
        <p:nvGrpSpPr>
          <p:cNvPr id="35" name="Group 34"/>
          <p:cNvGrpSpPr/>
          <p:nvPr/>
        </p:nvGrpSpPr>
        <p:grpSpPr>
          <a:xfrm>
            <a:off x="4654551" y="1096098"/>
            <a:ext cx="2881313" cy="532702"/>
            <a:chOff x="3130550" y="1096098"/>
            <a:chExt cx="2881313" cy="532702"/>
          </a:xfrm>
        </p:grpSpPr>
        <p:sp>
          <p:nvSpPr>
            <p:cNvPr id="518151" name="Line 7"/>
            <p:cNvSpPr>
              <a:spLocks noChangeShapeType="1"/>
            </p:cNvSpPr>
            <p:nvPr/>
          </p:nvSpPr>
          <p:spPr bwMode="auto">
            <a:xfrm>
              <a:off x="3130550" y="1628800"/>
              <a:ext cx="2881313" cy="0"/>
            </a:xfrm>
            <a:prstGeom prst="line">
              <a:avLst/>
            </a:prstGeom>
            <a:noFill/>
            <a:ln w="38100">
              <a:solidFill>
                <a:srgbClr val="000000"/>
              </a:solidFill>
              <a:prstDash val="dash"/>
              <a:round/>
              <a:headEnd/>
              <a:tailEnd type="triangle" w="med" len="med"/>
            </a:ln>
            <a:effectLst/>
          </p:spPr>
          <p:txBody>
            <a:bodyPr lIns="0" tIns="0" rIns="0" bIns="0" anchor="ctr"/>
            <a:lstStyle/>
            <a:p>
              <a:endParaRPr lang="en-US"/>
            </a:p>
          </p:txBody>
        </p:sp>
        <p:grpSp>
          <p:nvGrpSpPr>
            <p:cNvPr id="39" name="Group 28"/>
            <p:cNvGrpSpPr/>
            <p:nvPr/>
          </p:nvGrpSpPr>
          <p:grpSpPr>
            <a:xfrm>
              <a:off x="3419872" y="1096098"/>
              <a:ext cx="457692" cy="460694"/>
              <a:chOff x="4214810" y="2000240"/>
              <a:chExt cx="457692" cy="460694"/>
            </a:xfrm>
          </p:grpSpPr>
          <p:sp>
            <p:nvSpPr>
              <p:cNvPr id="40" name="Oval 2"/>
              <p:cNvSpPr>
                <a:spLocks noChangeArrowheads="1"/>
              </p:cNvSpPr>
              <p:nvPr/>
            </p:nvSpPr>
            <p:spPr bwMode="auto">
              <a:xfrm>
                <a:off x="4214810" y="2000240"/>
                <a:ext cx="457692" cy="460694"/>
              </a:xfrm>
              <a:prstGeom prst="ellipse">
                <a:avLst/>
              </a:prstGeom>
              <a:solidFill>
                <a:srgbClr val="FF00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41" name="Line 5"/>
              <p:cNvSpPr>
                <a:spLocks noChangeShapeType="1"/>
              </p:cNvSpPr>
              <p:nvPr/>
            </p:nvSpPr>
            <p:spPr bwMode="auto">
              <a:xfrm rot="2700000">
                <a:off x="4444161" y="2046918"/>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nvGrpSpPr>
            <p:cNvPr id="42" name="Group 28"/>
            <p:cNvGrpSpPr/>
            <p:nvPr/>
          </p:nvGrpSpPr>
          <p:grpSpPr>
            <a:xfrm>
              <a:off x="4343154" y="1096098"/>
              <a:ext cx="457692" cy="460694"/>
              <a:chOff x="4214810" y="2000240"/>
              <a:chExt cx="457692" cy="460694"/>
            </a:xfrm>
          </p:grpSpPr>
          <p:sp>
            <p:nvSpPr>
              <p:cNvPr id="43" name="Oval 2"/>
              <p:cNvSpPr>
                <a:spLocks noChangeArrowheads="1"/>
              </p:cNvSpPr>
              <p:nvPr/>
            </p:nvSpPr>
            <p:spPr bwMode="auto">
              <a:xfrm>
                <a:off x="4214810" y="2000240"/>
                <a:ext cx="457692" cy="460694"/>
              </a:xfrm>
              <a:prstGeom prst="ellipse">
                <a:avLst/>
              </a:prstGeom>
              <a:solidFill>
                <a:srgbClr val="FF00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44" name="Line 5"/>
              <p:cNvSpPr>
                <a:spLocks noChangeShapeType="1"/>
              </p:cNvSpPr>
              <p:nvPr/>
            </p:nvSpPr>
            <p:spPr bwMode="auto">
              <a:xfrm rot="8100000">
                <a:off x="4444161" y="2046918"/>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nvGrpSpPr>
            <p:cNvPr id="45" name="Group 28"/>
            <p:cNvGrpSpPr/>
            <p:nvPr/>
          </p:nvGrpSpPr>
          <p:grpSpPr>
            <a:xfrm>
              <a:off x="3881513" y="1096098"/>
              <a:ext cx="457692" cy="460694"/>
              <a:chOff x="4214810" y="2000240"/>
              <a:chExt cx="457692" cy="460694"/>
            </a:xfrm>
          </p:grpSpPr>
          <p:sp>
            <p:nvSpPr>
              <p:cNvPr id="46" name="Oval 2"/>
              <p:cNvSpPr>
                <a:spLocks noChangeArrowheads="1"/>
              </p:cNvSpPr>
              <p:nvPr/>
            </p:nvSpPr>
            <p:spPr bwMode="auto">
              <a:xfrm>
                <a:off x="4214810" y="2000240"/>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47" name="Line 5"/>
              <p:cNvSpPr>
                <a:spLocks noChangeShapeType="1"/>
              </p:cNvSpPr>
              <p:nvPr/>
            </p:nvSpPr>
            <p:spPr bwMode="auto">
              <a:xfrm rot="10800000">
                <a:off x="4444161" y="2046918"/>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nvGrpSpPr>
            <p:cNvPr id="48" name="Group 133"/>
            <p:cNvGrpSpPr/>
            <p:nvPr/>
          </p:nvGrpSpPr>
          <p:grpSpPr>
            <a:xfrm>
              <a:off x="5266436" y="1096098"/>
              <a:ext cx="457692" cy="460694"/>
              <a:chOff x="7597837" y="2707419"/>
              <a:chExt cx="457692" cy="460694"/>
            </a:xfrm>
          </p:grpSpPr>
          <p:sp>
            <p:nvSpPr>
              <p:cNvPr id="49" name="Oval 2"/>
              <p:cNvSpPr>
                <a:spLocks noChangeArrowheads="1"/>
              </p:cNvSpPr>
              <p:nvPr/>
            </p:nvSpPr>
            <p:spPr bwMode="auto">
              <a:xfrm>
                <a:off x="7597837" y="2707419"/>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50" name="Line 5"/>
              <p:cNvSpPr>
                <a:spLocks noChangeShapeType="1"/>
              </p:cNvSpPr>
              <p:nvPr/>
            </p:nvSpPr>
            <p:spPr bwMode="auto">
              <a:xfrm rot="5400000">
                <a:off x="7827188" y="2754097"/>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nvGrpSpPr>
            <p:cNvPr id="51" name="Group 28"/>
            <p:cNvGrpSpPr/>
            <p:nvPr/>
          </p:nvGrpSpPr>
          <p:grpSpPr>
            <a:xfrm>
              <a:off x="4804795" y="1096098"/>
              <a:ext cx="457692" cy="460694"/>
              <a:chOff x="4214810" y="2000240"/>
              <a:chExt cx="457692" cy="460694"/>
            </a:xfrm>
          </p:grpSpPr>
          <p:sp>
            <p:nvSpPr>
              <p:cNvPr id="52" name="Oval 2"/>
              <p:cNvSpPr>
                <a:spLocks noChangeArrowheads="1"/>
              </p:cNvSpPr>
              <p:nvPr/>
            </p:nvSpPr>
            <p:spPr bwMode="auto">
              <a:xfrm>
                <a:off x="4214810" y="2000240"/>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53" name="Line 5"/>
              <p:cNvSpPr>
                <a:spLocks noChangeShapeType="1"/>
              </p:cNvSpPr>
              <p:nvPr/>
            </p:nvSpPr>
            <p:spPr bwMode="auto">
              <a:xfrm rot="10800000">
                <a:off x="4444161" y="2046918"/>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sp>
        <p:nvSpPr>
          <p:cNvPr id="37" name="Content Placeholder 1"/>
          <p:cNvSpPr txBox="1">
            <a:spLocks/>
          </p:cNvSpPr>
          <p:nvPr/>
        </p:nvSpPr>
        <p:spPr>
          <a:xfrm>
            <a:off x="9809983" y="1451465"/>
            <a:ext cx="2470409" cy="432048"/>
          </a:xfrm>
          <a:prstGeom prst="rect">
            <a:avLst/>
          </a:prstGeom>
        </p:spPr>
        <p:txBody>
          <a:bodyPr/>
          <a:lstStyle/>
          <a:p>
            <a:pPr marL="342900" indent="-342900">
              <a:spcBef>
                <a:spcPct val="20000"/>
              </a:spcBef>
              <a:buClr>
                <a:schemeClr val="accent1"/>
              </a:buClr>
              <a:buSzPct val="65000"/>
              <a:defRPr/>
            </a:pPr>
            <a:r>
              <a:rPr lang="de-CH" sz="2000" dirty="0">
                <a:cs typeface="Arial" charset="0"/>
              </a:rPr>
              <a:t>[</a:t>
            </a:r>
            <a:r>
              <a:rPr lang="en-US" sz="2000" dirty="0">
                <a:cs typeface="Arial" charset="0"/>
              </a:rPr>
              <a:t>Bennett Brassard 84]</a:t>
            </a:r>
          </a:p>
        </p:txBody>
      </p:sp>
      <p:pic>
        <p:nvPicPr>
          <p:cNvPr id="1026" name="Picture 2"/>
          <p:cNvPicPr>
            <a:picLocks noChangeAspect="1" noChangeArrowheads="1"/>
          </p:cNvPicPr>
          <p:nvPr/>
        </p:nvPicPr>
        <p:blipFill>
          <a:blip r:embed="rId6" cstate="print"/>
          <a:srcRect r="50930"/>
          <a:stretch>
            <a:fillRect/>
          </a:stretch>
        </p:blipFill>
        <p:spPr bwMode="auto">
          <a:xfrm>
            <a:off x="11131960" y="124526"/>
            <a:ext cx="936103" cy="1331793"/>
          </a:xfrm>
          <a:prstGeom prst="rect">
            <a:avLst/>
          </a:prstGeom>
          <a:noFill/>
          <a:ln w="9525">
            <a:noFill/>
            <a:miter lim="800000"/>
            <a:headEnd/>
            <a:tailEnd/>
          </a:ln>
        </p:spPr>
      </p:pic>
      <p:pic>
        <p:nvPicPr>
          <p:cNvPr id="54" name="Picture 2"/>
          <p:cNvPicPr>
            <a:picLocks noChangeAspect="1" noChangeArrowheads="1"/>
          </p:cNvPicPr>
          <p:nvPr/>
        </p:nvPicPr>
        <p:blipFill>
          <a:blip r:embed="rId6" cstate="print"/>
          <a:srcRect l="49070"/>
          <a:stretch>
            <a:fillRect/>
          </a:stretch>
        </p:blipFill>
        <p:spPr bwMode="auto">
          <a:xfrm>
            <a:off x="10123847" y="124528"/>
            <a:ext cx="971600" cy="1331793"/>
          </a:xfrm>
          <a:prstGeom prst="rect">
            <a:avLst/>
          </a:prstGeom>
          <a:noFill/>
          <a:ln w="9525">
            <a:noFill/>
            <a:miter lim="800000"/>
            <a:headEnd/>
            <a:tailEnd/>
          </a:ln>
        </p:spPr>
      </p:pic>
      <p:pic>
        <p:nvPicPr>
          <p:cNvPr id="58" name="Picture 6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8760297" y="1556792"/>
            <a:ext cx="1285425" cy="914208"/>
          </a:xfrm>
          <a:prstGeom prst="rect">
            <a:avLst/>
          </a:prstGeom>
          <a:noFill/>
        </p:spPr>
      </p:pic>
      <p:sp>
        <p:nvSpPr>
          <p:cNvPr id="57" name="TextBox 56"/>
          <p:cNvSpPr txBox="1"/>
          <p:nvPr/>
        </p:nvSpPr>
        <p:spPr>
          <a:xfrm>
            <a:off x="1847528" y="3861048"/>
            <a:ext cx="1944216" cy="369332"/>
          </a:xfrm>
          <a:prstGeom prst="rect">
            <a:avLst/>
          </a:prstGeom>
          <a:noFill/>
        </p:spPr>
        <p:txBody>
          <a:bodyPr wrap="square" rtlCol="0">
            <a:spAutoFit/>
          </a:bodyPr>
          <a:lstStyle/>
          <a:p>
            <a:r>
              <a:rPr lang="en-US" dirty="0">
                <a:latin typeface="Arial" pitchFamily="34" charset="0"/>
                <a:cs typeface="Arial" pitchFamily="34" charset="0"/>
              </a:rPr>
              <a:t>k = </a:t>
            </a:r>
            <a:r>
              <a:rPr lang="en-US" dirty="0">
                <a:latin typeface="Consolas"/>
                <a:cs typeface="Consolas"/>
              </a:rPr>
              <a:t>0101 1011</a:t>
            </a:r>
          </a:p>
        </p:txBody>
      </p:sp>
      <p:sp>
        <p:nvSpPr>
          <p:cNvPr id="60" name="TextBox 59"/>
          <p:cNvSpPr txBox="1"/>
          <p:nvPr/>
        </p:nvSpPr>
        <p:spPr>
          <a:xfrm>
            <a:off x="8723819" y="3861048"/>
            <a:ext cx="1691680" cy="369332"/>
          </a:xfrm>
          <a:prstGeom prst="rect">
            <a:avLst/>
          </a:prstGeom>
          <a:noFill/>
        </p:spPr>
        <p:txBody>
          <a:bodyPr wrap="square" rtlCol="0">
            <a:spAutoFit/>
          </a:bodyPr>
          <a:lstStyle/>
          <a:p>
            <a:r>
              <a:rPr lang="en-US" dirty="0">
                <a:latin typeface="Arial" pitchFamily="34" charset="0"/>
                <a:cs typeface="Arial" pitchFamily="34" charset="0"/>
              </a:rPr>
              <a:t>k = </a:t>
            </a:r>
            <a:r>
              <a:rPr lang="en-US" dirty="0">
                <a:latin typeface="Consolas"/>
                <a:cs typeface="Consolas"/>
              </a:rPr>
              <a:t>0101 1011</a:t>
            </a:r>
          </a:p>
        </p:txBody>
      </p:sp>
      <p:sp>
        <p:nvSpPr>
          <p:cNvPr id="61" name="AutoShape 109"/>
          <p:cNvSpPr>
            <a:spLocks noChangeArrowheads="1"/>
          </p:cNvSpPr>
          <p:nvPr/>
        </p:nvSpPr>
        <p:spPr bwMode="auto">
          <a:xfrm>
            <a:off x="6456040" y="2708920"/>
            <a:ext cx="1368152" cy="648072"/>
          </a:xfrm>
          <a:prstGeom prst="cloudCallout">
            <a:avLst>
              <a:gd name="adj1" fmla="val -68259"/>
              <a:gd name="adj2" fmla="val 35277"/>
            </a:avLst>
          </a:prstGeom>
          <a:solidFill>
            <a:srgbClr val="A8EAE8"/>
          </a:solidFill>
          <a:ln w="9525">
            <a:solidFill>
              <a:schemeClr val="tx1"/>
            </a:solidFill>
            <a:round/>
            <a:headEnd/>
            <a:tailEnd/>
          </a:ln>
          <a:effectLst/>
        </p:spPr>
        <p:txBody>
          <a:bodyPr anchor="ctr"/>
          <a:lstStyle/>
          <a:p>
            <a:r>
              <a:rPr lang="en-US" sz="2400" dirty="0">
                <a:latin typeface="Arial" pitchFamily="34" charset="0"/>
                <a:cs typeface="Arial" pitchFamily="34" charset="0"/>
              </a:rPr>
              <a:t>k = </a:t>
            </a:r>
            <a:r>
              <a:rPr lang="en-US" sz="2400" dirty="0">
                <a:latin typeface="Consolas"/>
                <a:cs typeface="Consolas"/>
              </a:rPr>
              <a:t>?</a:t>
            </a:r>
          </a:p>
        </p:txBody>
      </p:sp>
      <p:sp>
        <p:nvSpPr>
          <p:cNvPr id="62" name="Line 6"/>
          <p:cNvSpPr>
            <a:spLocks noChangeShapeType="1"/>
          </p:cNvSpPr>
          <p:nvPr/>
        </p:nvSpPr>
        <p:spPr bwMode="auto">
          <a:xfrm>
            <a:off x="4654551" y="2564904"/>
            <a:ext cx="2881313" cy="0"/>
          </a:xfrm>
          <a:prstGeom prst="line">
            <a:avLst/>
          </a:prstGeom>
          <a:noFill/>
          <a:ln w="38100">
            <a:solidFill>
              <a:srgbClr val="000000"/>
            </a:solidFill>
            <a:round/>
            <a:headEnd type="none" w="med" len="med"/>
            <a:tailEnd type="triangle"/>
          </a:ln>
          <a:effectLst/>
        </p:spPr>
        <p:txBody>
          <a:bodyPr lIns="0" tIns="0" rIns="0" bIns="0" anchor="ctr"/>
          <a:lstStyle/>
          <a:p>
            <a:endParaRPr lang="en-US"/>
          </a:p>
        </p:txBody>
      </p:sp>
      <p:sp>
        <p:nvSpPr>
          <p:cNvPr id="518171" name="Line 27"/>
          <p:cNvSpPr>
            <a:spLocks noChangeShapeType="1"/>
          </p:cNvSpPr>
          <p:nvPr/>
        </p:nvSpPr>
        <p:spPr bwMode="auto">
          <a:xfrm flipV="1">
            <a:off x="5756787" y="1700808"/>
            <a:ext cx="267205" cy="1027644"/>
          </a:xfrm>
          <a:prstGeom prst="line">
            <a:avLst/>
          </a:prstGeom>
          <a:noFill/>
          <a:ln w="57150" cap="rnd">
            <a:solidFill>
              <a:srgbClr val="FF0000"/>
            </a:solidFill>
            <a:prstDash val="sysDot"/>
            <a:round/>
            <a:headEnd type="triangle" w="med" len="med"/>
            <a:tailEnd type="triangle" w="med" len="med"/>
          </a:ln>
          <a:effectLst/>
        </p:spPr>
        <p:txBody>
          <a:bodyPr/>
          <a:lstStyle/>
          <a:p>
            <a:endParaRPr lang="en-US"/>
          </a:p>
        </p:txBody>
      </p:sp>
    </p:spTree>
    <p:extLst>
      <p:ext uri="{BB962C8B-B14F-4D97-AF65-F5344CB8AC3E}">
        <p14:creationId xmlns:p14="http://schemas.microsoft.com/office/powerpoint/2010/main" val="1458925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left)">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18150"/>
                                        </p:tgtEl>
                                        <p:attrNameLst>
                                          <p:attrName>style.visibility</p:attrName>
                                        </p:attrNameLst>
                                      </p:cBhvr>
                                      <p:to>
                                        <p:strVal val="visible"/>
                                      </p:to>
                                    </p:set>
                                    <p:animEffect transition="in" filter="wipe(left)">
                                      <p:cBhvr>
                                        <p:cTn id="12" dur="500"/>
                                        <p:tgtEl>
                                          <p:spTgt spid="518150"/>
                                        </p:tgtEl>
                                      </p:cBhvr>
                                    </p:animEffect>
                                  </p:childTnLst>
                                </p:cTn>
                              </p:par>
                            </p:childTnLst>
                          </p:cTn>
                        </p:par>
                        <p:par>
                          <p:cTn id="13" fill="hold">
                            <p:stCondLst>
                              <p:cond delay="500"/>
                            </p:stCondLst>
                            <p:childTnLst>
                              <p:par>
                                <p:cTn id="14" presetID="22" presetClass="entr" presetSubtype="2" fill="hold" grpId="0" nodeType="afterEffect">
                                  <p:stCondLst>
                                    <p:cond delay="0"/>
                                  </p:stCondLst>
                                  <p:childTnLst>
                                    <p:set>
                                      <p:cBhvr>
                                        <p:cTn id="15" dur="1" fill="hold">
                                          <p:stCondLst>
                                            <p:cond delay="0"/>
                                          </p:stCondLst>
                                        </p:cTn>
                                        <p:tgtEl>
                                          <p:spTgt spid="518152"/>
                                        </p:tgtEl>
                                        <p:attrNameLst>
                                          <p:attrName>style.visibility</p:attrName>
                                        </p:attrNameLst>
                                      </p:cBhvr>
                                      <p:to>
                                        <p:strVal val="visible"/>
                                      </p:to>
                                    </p:set>
                                    <p:animEffect transition="in" filter="wipe(right)">
                                      <p:cBhvr>
                                        <p:cTn id="16" dur="500"/>
                                        <p:tgtEl>
                                          <p:spTgt spid="518152"/>
                                        </p:tgtEl>
                                      </p:cBhvr>
                                    </p:animEffect>
                                  </p:childTnLst>
                                </p:cTn>
                              </p:par>
                            </p:childTnLst>
                          </p:cTn>
                        </p:par>
                        <p:par>
                          <p:cTn id="17" fill="hold">
                            <p:stCondLst>
                              <p:cond delay="1000"/>
                            </p:stCondLst>
                            <p:childTnLst>
                              <p:par>
                                <p:cTn id="18" presetID="22" presetClass="entr" presetSubtype="8" fill="hold" grpId="0" nodeType="afterEffect">
                                  <p:stCondLst>
                                    <p:cond delay="0"/>
                                  </p:stCondLst>
                                  <p:childTnLst>
                                    <p:set>
                                      <p:cBhvr>
                                        <p:cTn id="19" dur="1" fill="hold">
                                          <p:stCondLst>
                                            <p:cond delay="0"/>
                                          </p:stCondLst>
                                        </p:cTn>
                                        <p:tgtEl>
                                          <p:spTgt spid="62"/>
                                        </p:tgtEl>
                                        <p:attrNameLst>
                                          <p:attrName>style.visibility</p:attrName>
                                        </p:attrNameLst>
                                      </p:cBhvr>
                                      <p:to>
                                        <p:strVal val="visible"/>
                                      </p:to>
                                    </p:set>
                                    <p:animEffect transition="in" filter="wipe(left)">
                                      <p:cBhvr>
                                        <p:cTn id="20" dur="500"/>
                                        <p:tgtEl>
                                          <p:spTgt spid="62"/>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1817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51818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1818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18184"/>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51818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7"/>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6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61"/>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80">
                                            <p:txEl>
                                              <p:pRg st="0" end="0"/>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8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8150" grpId="0" animBg="1"/>
      <p:bldP spid="518152" grpId="0" animBg="1"/>
      <p:bldP spid="518185" grpId="0" animBg="1"/>
      <p:bldP spid="518186" grpId="0" animBg="1"/>
      <p:bldP spid="79" grpId="0"/>
      <p:bldP spid="80" grpId="0" build="p"/>
      <p:bldP spid="57" grpId="0"/>
      <p:bldP spid="60" grpId="0"/>
      <p:bldP spid="61" grpId="0" animBg="1"/>
      <p:bldP spid="62" grpId="0" animBg="1"/>
      <p:bldP spid="51817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9" name="Group 204"/>
          <p:cNvGrpSpPr/>
          <p:nvPr/>
        </p:nvGrpSpPr>
        <p:grpSpPr>
          <a:xfrm>
            <a:off x="6526958" y="2132782"/>
            <a:ext cx="865187" cy="792163"/>
            <a:chOff x="5177248" y="2526481"/>
            <a:chExt cx="865187" cy="792163"/>
          </a:xfrm>
        </p:grpSpPr>
        <p:sp>
          <p:nvSpPr>
            <p:cNvPr id="290" name="Oval 91"/>
            <p:cNvSpPr>
              <a:spLocks noChangeArrowheads="1"/>
            </p:cNvSpPr>
            <p:nvPr/>
          </p:nvSpPr>
          <p:spPr bwMode="auto">
            <a:xfrm>
              <a:off x="5321710" y="2670944"/>
              <a:ext cx="576262" cy="576263"/>
            </a:xfrm>
            <a:prstGeom prst="ellipse">
              <a:avLst/>
            </a:prstGeom>
            <a:noFill/>
            <a:ln w="50800" algn="ctr">
              <a:solidFill>
                <a:schemeClr val="tx1"/>
              </a:solidFill>
              <a:round/>
              <a:headEnd/>
              <a:tailEnd/>
            </a:ln>
            <a:effectLst/>
          </p:spPr>
          <p:txBody>
            <a:bodyPr wrap="none" anchor="ctr"/>
            <a:lstStyle/>
            <a:p>
              <a:pPr algn="ctr" eaLnBrk="0" hangingPunct="0"/>
              <a:endParaRPr lang="en-US" sz="2400">
                <a:cs typeface="Arial" charset="0"/>
              </a:endParaRPr>
            </a:p>
          </p:txBody>
        </p:sp>
        <p:sp useBgFill="1">
          <p:nvSpPr>
            <p:cNvPr id="291" name="Rectangle 92"/>
            <p:cNvSpPr>
              <a:spLocks noChangeArrowheads="1"/>
            </p:cNvSpPr>
            <p:nvPr/>
          </p:nvSpPr>
          <p:spPr bwMode="auto">
            <a:xfrm>
              <a:off x="5177248" y="2886844"/>
              <a:ext cx="865187" cy="431800"/>
            </a:xfrm>
            <a:prstGeom prst="rect">
              <a:avLst/>
            </a:prstGeom>
            <a:ln w="9525" algn="ctr">
              <a:noFill/>
              <a:miter lim="800000"/>
              <a:headEnd/>
              <a:tailEnd/>
            </a:ln>
            <a:effectLst/>
          </p:spPr>
          <p:txBody>
            <a:bodyPr wrap="none" anchor="ctr"/>
            <a:lstStyle/>
            <a:p>
              <a:pPr algn="ctr" eaLnBrk="0" hangingPunct="0"/>
              <a:endParaRPr lang="en-US" sz="4000">
                <a:cs typeface="Arial" charset="0"/>
              </a:endParaRPr>
            </a:p>
          </p:txBody>
        </p:sp>
        <p:sp>
          <p:nvSpPr>
            <p:cNvPr id="292" name="Line 93"/>
            <p:cNvSpPr>
              <a:spLocks noChangeShapeType="1"/>
            </p:cNvSpPr>
            <p:nvPr/>
          </p:nvSpPr>
          <p:spPr bwMode="auto">
            <a:xfrm flipV="1">
              <a:off x="5609048" y="2526481"/>
              <a:ext cx="215900" cy="288925"/>
            </a:xfrm>
            <a:prstGeom prst="line">
              <a:avLst/>
            </a:prstGeom>
            <a:noFill/>
            <a:ln w="38100">
              <a:solidFill>
                <a:schemeClr val="tx1"/>
              </a:solidFill>
              <a:round/>
              <a:headEnd/>
              <a:tailEnd type="triangle" w="med" len="med"/>
            </a:ln>
            <a:effectLst/>
          </p:spPr>
          <p:txBody>
            <a:bodyPr anchor="ctr" anchorCtr="1"/>
            <a:lstStyle/>
            <a:p>
              <a:endParaRPr lang="en-US"/>
            </a:p>
          </p:txBody>
        </p:sp>
      </p:grpSp>
      <p:sp>
        <p:nvSpPr>
          <p:cNvPr id="518146" name="Rectangle 2"/>
          <p:cNvSpPr>
            <a:spLocks noGrp="1" noChangeArrowheads="1"/>
          </p:cNvSpPr>
          <p:nvPr>
            <p:ph type="title" sz="quarter"/>
          </p:nvPr>
        </p:nvSpPr>
        <p:spPr>
          <a:xfrm>
            <a:off x="863716" y="196358"/>
            <a:ext cx="8229600" cy="720725"/>
          </a:xfrm>
        </p:spPr>
        <p:txBody>
          <a:bodyPr>
            <a:normAutofit/>
          </a:bodyPr>
          <a:lstStyle/>
          <a:p>
            <a:pPr algn="l"/>
            <a:r>
              <a:rPr lang="fr-CH" dirty="0"/>
              <a:t>Quantum Key Distribution (QKD)</a:t>
            </a:r>
            <a:endParaRPr lang="en-US" dirty="0"/>
          </a:p>
        </p:txBody>
      </p:sp>
      <p:sp>
        <p:nvSpPr>
          <p:cNvPr id="518150" name="Line 6"/>
          <p:cNvSpPr>
            <a:spLocks noChangeShapeType="1"/>
          </p:cNvSpPr>
          <p:nvPr/>
        </p:nvSpPr>
        <p:spPr bwMode="auto">
          <a:xfrm>
            <a:off x="5086600" y="3285679"/>
            <a:ext cx="1513457" cy="0"/>
          </a:xfrm>
          <a:prstGeom prst="line">
            <a:avLst/>
          </a:prstGeom>
          <a:noFill/>
          <a:ln w="38100">
            <a:solidFill>
              <a:srgbClr val="000000"/>
            </a:solidFill>
            <a:round/>
            <a:headEnd type="none" w="med" len="med"/>
            <a:tailEnd type="triangle"/>
          </a:ln>
          <a:effectLst/>
        </p:spPr>
        <p:txBody>
          <a:bodyPr lIns="0" tIns="0" rIns="0" bIns="0" anchor="ctr"/>
          <a:lstStyle/>
          <a:p>
            <a:endParaRPr lang="en-US"/>
          </a:p>
        </p:txBody>
      </p:sp>
      <p:pic>
        <p:nvPicPr>
          <p:cNvPr id="36" name="Picture 35" descr="AliceBlue.eps"/>
          <p:cNvPicPr>
            <a:picLocks noChangeAspect="1"/>
          </p:cNvPicPr>
          <p:nvPr/>
        </p:nvPicPr>
        <p:blipFill>
          <a:blip r:embed="rId3" cstate="print"/>
          <a:stretch>
            <a:fillRect/>
          </a:stretch>
        </p:blipFill>
        <p:spPr>
          <a:xfrm flipH="1">
            <a:off x="1487488" y="1484784"/>
            <a:ext cx="1059740" cy="1080120"/>
          </a:xfrm>
          <a:prstGeom prst="rect">
            <a:avLst/>
          </a:prstGeom>
        </p:spPr>
      </p:pic>
      <p:pic>
        <p:nvPicPr>
          <p:cNvPr id="58" name="Picture 6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9552385" y="1650696"/>
            <a:ext cx="1285425" cy="914208"/>
          </a:xfrm>
          <a:prstGeom prst="rect">
            <a:avLst/>
          </a:prstGeom>
          <a:noFill/>
        </p:spPr>
      </p:pic>
      <p:sp>
        <p:nvSpPr>
          <p:cNvPr id="185" name="Line 7"/>
          <p:cNvSpPr>
            <a:spLocks noChangeShapeType="1"/>
          </p:cNvSpPr>
          <p:nvPr/>
        </p:nvSpPr>
        <p:spPr bwMode="auto">
          <a:xfrm>
            <a:off x="5179206" y="1556792"/>
            <a:ext cx="1546381" cy="0"/>
          </a:xfrm>
          <a:prstGeom prst="line">
            <a:avLst/>
          </a:prstGeom>
          <a:noFill/>
          <a:ln w="38100">
            <a:solidFill>
              <a:srgbClr val="000000"/>
            </a:solidFill>
            <a:prstDash val="dash"/>
            <a:round/>
            <a:headEnd/>
            <a:tailEnd type="triangle" w="med" len="med"/>
          </a:ln>
          <a:effectLst/>
        </p:spPr>
        <p:txBody>
          <a:bodyPr lIns="0" tIns="0" rIns="0" bIns="0" anchor="ctr"/>
          <a:lstStyle/>
          <a:p>
            <a:endParaRPr lang="en-US"/>
          </a:p>
        </p:txBody>
      </p:sp>
      <p:sp>
        <p:nvSpPr>
          <p:cNvPr id="223" name="Rectangle 298"/>
          <p:cNvSpPr>
            <a:spLocks noChangeArrowheads="1"/>
          </p:cNvSpPr>
          <p:nvPr/>
        </p:nvSpPr>
        <p:spPr bwMode="auto">
          <a:xfrm>
            <a:off x="2531711" y="2379054"/>
            <a:ext cx="2260147" cy="471949"/>
          </a:xfrm>
          <a:prstGeom prst="rect">
            <a:avLst/>
          </a:prstGeom>
          <a:noFill/>
          <a:ln w="9525">
            <a:noFill/>
            <a:miter lim="800000"/>
            <a:headEnd/>
            <a:tailEnd/>
          </a:ln>
          <a:effectLst/>
        </p:spPr>
        <p:txBody>
          <a:bodyPr/>
          <a:lstStyle/>
          <a:p>
            <a:pPr marL="342900" indent="-342900">
              <a:spcBef>
                <a:spcPct val="20000"/>
              </a:spcBef>
              <a:buClr>
                <a:schemeClr val="accent1"/>
              </a:buClr>
              <a:buSzPct val="65000"/>
            </a:pPr>
            <a:r>
              <a:rPr lang="de-CH" sz="2800" dirty="0">
                <a:latin typeface="Arial" pitchFamily="34" charset="0"/>
                <a:cs typeface="Arial" pitchFamily="34" charset="0"/>
              </a:rPr>
              <a:t>0  1   1   1   0</a:t>
            </a:r>
            <a:r>
              <a:rPr lang="de-CH" sz="2800" dirty="0">
                <a:solidFill>
                  <a:schemeClr val="accent2"/>
                </a:solidFill>
                <a:latin typeface="Arial" pitchFamily="34" charset="0"/>
                <a:cs typeface="Arial" pitchFamily="34" charset="0"/>
              </a:rPr>
              <a:t>  </a:t>
            </a:r>
            <a:endParaRPr lang="de-CH" sz="2800" baseline="-25000" dirty="0">
              <a:solidFill>
                <a:schemeClr val="accent2"/>
              </a:solidFill>
              <a:latin typeface="Arial" pitchFamily="34" charset="0"/>
              <a:cs typeface="Arial" pitchFamily="34" charset="0"/>
            </a:endParaRPr>
          </a:p>
        </p:txBody>
      </p:sp>
      <p:sp>
        <p:nvSpPr>
          <p:cNvPr id="245" name="Rectangle 298"/>
          <p:cNvSpPr>
            <a:spLocks noChangeArrowheads="1"/>
          </p:cNvSpPr>
          <p:nvPr/>
        </p:nvSpPr>
        <p:spPr bwMode="auto">
          <a:xfrm>
            <a:off x="7274407" y="2380988"/>
            <a:ext cx="2536723" cy="471949"/>
          </a:xfrm>
          <a:prstGeom prst="rect">
            <a:avLst/>
          </a:prstGeom>
          <a:noFill/>
          <a:ln w="9525">
            <a:noFill/>
            <a:miter lim="800000"/>
            <a:headEnd/>
            <a:tailEnd/>
          </a:ln>
          <a:effectLst/>
        </p:spPr>
        <p:txBody>
          <a:bodyPr/>
          <a:lstStyle/>
          <a:p>
            <a:pPr marL="342900" indent="-342900">
              <a:spcBef>
                <a:spcPct val="20000"/>
              </a:spcBef>
              <a:buClr>
                <a:schemeClr val="accent1"/>
              </a:buClr>
              <a:buSzPct val="65000"/>
            </a:pPr>
            <a:r>
              <a:rPr lang="de-CH" sz="2800" dirty="0">
                <a:solidFill>
                  <a:srgbClr val="FF0000"/>
                </a:solidFill>
                <a:latin typeface="Arial" pitchFamily="34" charset="0"/>
                <a:cs typeface="Arial" pitchFamily="34" charset="0"/>
              </a:rPr>
              <a:t>0 </a:t>
            </a:r>
            <a:r>
              <a:rPr lang="de-CH" sz="2800" dirty="0">
                <a:solidFill>
                  <a:schemeClr val="accent2"/>
                </a:solidFill>
                <a:latin typeface="Arial" pitchFamily="34" charset="0"/>
                <a:cs typeface="Arial" pitchFamily="34" charset="0"/>
              </a:rPr>
              <a:t>  </a:t>
            </a:r>
            <a:r>
              <a:rPr lang="de-CH" sz="2800" dirty="0">
                <a:solidFill>
                  <a:srgbClr val="FF0000"/>
                </a:solidFill>
                <a:latin typeface="Arial" pitchFamily="34" charset="0"/>
                <a:cs typeface="Arial" pitchFamily="34" charset="0"/>
              </a:rPr>
              <a:t>0</a:t>
            </a:r>
            <a:r>
              <a:rPr lang="de-CH" sz="2800" dirty="0">
                <a:solidFill>
                  <a:schemeClr val="accent2"/>
                </a:solidFill>
                <a:latin typeface="Arial" pitchFamily="34" charset="0"/>
                <a:cs typeface="Arial" pitchFamily="34" charset="0"/>
              </a:rPr>
              <a:t>  </a:t>
            </a:r>
            <a:r>
              <a:rPr lang="de-CH" sz="2800" dirty="0">
                <a:latin typeface="Arial" pitchFamily="34" charset="0"/>
                <a:cs typeface="Arial" pitchFamily="34" charset="0"/>
              </a:rPr>
              <a:t>1   1   0</a:t>
            </a:r>
            <a:endParaRPr lang="de-CH" sz="2800" baseline="-25000" dirty="0">
              <a:solidFill>
                <a:schemeClr val="accent2"/>
              </a:solidFill>
              <a:latin typeface="Arial" pitchFamily="34" charset="0"/>
              <a:cs typeface="Arial" pitchFamily="34" charset="0"/>
            </a:endParaRPr>
          </a:p>
        </p:txBody>
      </p:sp>
      <p:grpSp>
        <p:nvGrpSpPr>
          <p:cNvPr id="2" name="Group 1"/>
          <p:cNvGrpSpPr/>
          <p:nvPr/>
        </p:nvGrpSpPr>
        <p:grpSpPr>
          <a:xfrm>
            <a:off x="2495600" y="1312122"/>
            <a:ext cx="2304256" cy="460694"/>
            <a:chOff x="971600" y="1268760"/>
            <a:chExt cx="2304256" cy="460694"/>
          </a:xfrm>
        </p:grpSpPr>
        <p:grpSp>
          <p:nvGrpSpPr>
            <p:cNvPr id="265" name="Group 28"/>
            <p:cNvGrpSpPr/>
            <p:nvPr/>
          </p:nvGrpSpPr>
          <p:grpSpPr>
            <a:xfrm>
              <a:off x="971600" y="1268760"/>
              <a:ext cx="457692" cy="460694"/>
              <a:chOff x="4214810" y="2000240"/>
              <a:chExt cx="457692" cy="460694"/>
            </a:xfrm>
          </p:grpSpPr>
          <p:sp>
            <p:nvSpPr>
              <p:cNvPr id="278" name="Oval 2"/>
              <p:cNvSpPr>
                <a:spLocks noChangeArrowheads="1"/>
              </p:cNvSpPr>
              <p:nvPr/>
            </p:nvSpPr>
            <p:spPr bwMode="auto">
              <a:xfrm>
                <a:off x="4214810" y="2000240"/>
                <a:ext cx="457692" cy="460694"/>
              </a:xfrm>
              <a:prstGeom prst="ellipse">
                <a:avLst/>
              </a:prstGeom>
              <a:solidFill>
                <a:srgbClr val="FF00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279" name="Line 5"/>
              <p:cNvSpPr>
                <a:spLocks noChangeShapeType="1"/>
              </p:cNvSpPr>
              <p:nvPr/>
            </p:nvSpPr>
            <p:spPr bwMode="auto">
              <a:xfrm rot="2700000">
                <a:off x="4444161" y="2046918"/>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nvGrpSpPr>
            <p:cNvPr id="266" name="Group 28"/>
            <p:cNvGrpSpPr/>
            <p:nvPr/>
          </p:nvGrpSpPr>
          <p:grpSpPr>
            <a:xfrm>
              <a:off x="1894882" y="1268760"/>
              <a:ext cx="457692" cy="460694"/>
              <a:chOff x="4214810" y="2000240"/>
              <a:chExt cx="457692" cy="460694"/>
            </a:xfrm>
          </p:grpSpPr>
          <p:sp>
            <p:nvSpPr>
              <p:cNvPr id="276" name="Oval 2"/>
              <p:cNvSpPr>
                <a:spLocks noChangeArrowheads="1"/>
              </p:cNvSpPr>
              <p:nvPr/>
            </p:nvSpPr>
            <p:spPr bwMode="auto">
              <a:xfrm>
                <a:off x="4214810" y="2000240"/>
                <a:ext cx="457692" cy="460694"/>
              </a:xfrm>
              <a:prstGeom prst="ellipse">
                <a:avLst/>
              </a:prstGeom>
              <a:solidFill>
                <a:srgbClr val="FF00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277" name="Line 5"/>
              <p:cNvSpPr>
                <a:spLocks noChangeShapeType="1"/>
              </p:cNvSpPr>
              <p:nvPr/>
            </p:nvSpPr>
            <p:spPr bwMode="auto">
              <a:xfrm rot="8100000">
                <a:off x="4444161" y="2046918"/>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nvGrpSpPr>
            <p:cNvPr id="267" name="Group 28"/>
            <p:cNvGrpSpPr/>
            <p:nvPr/>
          </p:nvGrpSpPr>
          <p:grpSpPr>
            <a:xfrm>
              <a:off x="1433241" y="1268760"/>
              <a:ext cx="457692" cy="460694"/>
              <a:chOff x="4214810" y="2000240"/>
              <a:chExt cx="457692" cy="460694"/>
            </a:xfrm>
          </p:grpSpPr>
          <p:sp>
            <p:nvSpPr>
              <p:cNvPr id="274" name="Oval 2"/>
              <p:cNvSpPr>
                <a:spLocks noChangeArrowheads="1"/>
              </p:cNvSpPr>
              <p:nvPr/>
            </p:nvSpPr>
            <p:spPr bwMode="auto">
              <a:xfrm>
                <a:off x="4214810" y="2000240"/>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275" name="Line 5"/>
              <p:cNvSpPr>
                <a:spLocks noChangeShapeType="1"/>
              </p:cNvSpPr>
              <p:nvPr/>
            </p:nvSpPr>
            <p:spPr bwMode="auto">
              <a:xfrm rot="10800000">
                <a:off x="4444161" y="2046918"/>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nvGrpSpPr>
            <p:cNvPr id="268" name="Group 133"/>
            <p:cNvGrpSpPr/>
            <p:nvPr/>
          </p:nvGrpSpPr>
          <p:grpSpPr>
            <a:xfrm>
              <a:off x="2818164" y="1268760"/>
              <a:ext cx="457692" cy="460694"/>
              <a:chOff x="7597837" y="2707419"/>
              <a:chExt cx="457692" cy="460694"/>
            </a:xfrm>
          </p:grpSpPr>
          <p:sp>
            <p:nvSpPr>
              <p:cNvPr id="272" name="Oval 2"/>
              <p:cNvSpPr>
                <a:spLocks noChangeArrowheads="1"/>
              </p:cNvSpPr>
              <p:nvPr/>
            </p:nvSpPr>
            <p:spPr bwMode="auto">
              <a:xfrm>
                <a:off x="7597837" y="2707419"/>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273" name="Line 5"/>
              <p:cNvSpPr>
                <a:spLocks noChangeShapeType="1"/>
              </p:cNvSpPr>
              <p:nvPr/>
            </p:nvSpPr>
            <p:spPr bwMode="auto">
              <a:xfrm rot="5400000">
                <a:off x="7827188" y="2754097"/>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nvGrpSpPr>
            <p:cNvPr id="269" name="Group 28"/>
            <p:cNvGrpSpPr/>
            <p:nvPr/>
          </p:nvGrpSpPr>
          <p:grpSpPr>
            <a:xfrm>
              <a:off x="2356523" y="1268760"/>
              <a:ext cx="457692" cy="460694"/>
              <a:chOff x="4214810" y="2000240"/>
              <a:chExt cx="457692" cy="460694"/>
            </a:xfrm>
          </p:grpSpPr>
          <p:sp>
            <p:nvSpPr>
              <p:cNvPr id="270" name="Oval 2"/>
              <p:cNvSpPr>
                <a:spLocks noChangeArrowheads="1"/>
              </p:cNvSpPr>
              <p:nvPr/>
            </p:nvSpPr>
            <p:spPr bwMode="auto">
              <a:xfrm>
                <a:off x="4214810" y="2000240"/>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271" name="Line 5"/>
              <p:cNvSpPr>
                <a:spLocks noChangeShapeType="1"/>
              </p:cNvSpPr>
              <p:nvPr/>
            </p:nvSpPr>
            <p:spPr bwMode="auto">
              <a:xfrm rot="10800000">
                <a:off x="4444161" y="2046918"/>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grpSp>
        <p:nvGrpSpPr>
          <p:cNvPr id="8" name="Group 7"/>
          <p:cNvGrpSpPr/>
          <p:nvPr/>
        </p:nvGrpSpPr>
        <p:grpSpPr>
          <a:xfrm>
            <a:off x="7212149" y="1844824"/>
            <a:ext cx="2338859" cy="460694"/>
            <a:chOff x="5688148" y="1844824"/>
            <a:chExt cx="2338859" cy="460694"/>
          </a:xfrm>
        </p:grpSpPr>
        <p:grpSp>
          <p:nvGrpSpPr>
            <p:cNvPr id="4" name="Group 3"/>
            <p:cNvGrpSpPr/>
            <p:nvPr/>
          </p:nvGrpSpPr>
          <p:grpSpPr>
            <a:xfrm>
              <a:off x="7096322" y="1844824"/>
              <a:ext cx="457692" cy="460694"/>
              <a:chOff x="2818164" y="1844824"/>
              <a:chExt cx="457692" cy="460694"/>
            </a:xfrm>
          </p:grpSpPr>
          <p:sp>
            <p:nvSpPr>
              <p:cNvPr id="301" name="Oval 2"/>
              <p:cNvSpPr>
                <a:spLocks noChangeArrowheads="1"/>
              </p:cNvSpPr>
              <p:nvPr/>
            </p:nvSpPr>
            <p:spPr bwMode="auto">
              <a:xfrm>
                <a:off x="2818164" y="1844824"/>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302" name="Line 5"/>
              <p:cNvSpPr>
                <a:spLocks noChangeShapeType="1"/>
              </p:cNvSpPr>
              <p:nvPr/>
            </p:nvSpPr>
            <p:spPr bwMode="auto">
              <a:xfrm rot="5400000">
                <a:off x="3056522" y="1891502"/>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sp>
            <p:nvSpPr>
              <p:cNvPr id="312" name="Line 5"/>
              <p:cNvSpPr>
                <a:spLocks noChangeShapeType="1"/>
              </p:cNvSpPr>
              <p:nvPr/>
            </p:nvSpPr>
            <p:spPr bwMode="auto">
              <a:xfrm rot="10800000">
                <a:off x="3059832" y="1891502"/>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nvGrpSpPr>
            <p:cNvPr id="313" name="Group 312"/>
            <p:cNvGrpSpPr/>
            <p:nvPr/>
          </p:nvGrpSpPr>
          <p:grpSpPr>
            <a:xfrm>
              <a:off x="6156176" y="1844824"/>
              <a:ext cx="457692" cy="460694"/>
              <a:chOff x="971600" y="1844824"/>
              <a:chExt cx="457692" cy="460694"/>
            </a:xfrm>
          </p:grpSpPr>
          <p:sp>
            <p:nvSpPr>
              <p:cNvPr id="314" name="Oval 2"/>
              <p:cNvSpPr>
                <a:spLocks noChangeArrowheads="1"/>
              </p:cNvSpPr>
              <p:nvPr/>
            </p:nvSpPr>
            <p:spPr bwMode="auto">
              <a:xfrm>
                <a:off x="971600" y="1844824"/>
                <a:ext cx="457692" cy="460694"/>
              </a:xfrm>
              <a:prstGeom prst="ellipse">
                <a:avLst/>
              </a:prstGeom>
              <a:solidFill>
                <a:srgbClr val="FF00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315" name="Line 5"/>
              <p:cNvSpPr>
                <a:spLocks noChangeShapeType="1"/>
              </p:cNvSpPr>
              <p:nvPr/>
            </p:nvSpPr>
            <p:spPr bwMode="auto">
              <a:xfrm rot="2700000">
                <a:off x="998668" y="2064818"/>
                <a:ext cx="393884" cy="8036"/>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sp>
            <p:nvSpPr>
              <p:cNvPr id="316" name="Line 5"/>
              <p:cNvSpPr>
                <a:spLocks noChangeShapeType="1"/>
              </p:cNvSpPr>
              <p:nvPr/>
            </p:nvSpPr>
            <p:spPr bwMode="auto">
              <a:xfrm rot="8100000">
                <a:off x="997377" y="2064843"/>
                <a:ext cx="396468" cy="7984"/>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nvGrpSpPr>
            <p:cNvPr id="317" name="Group 316"/>
            <p:cNvGrpSpPr/>
            <p:nvPr/>
          </p:nvGrpSpPr>
          <p:grpSpPr>
            <a:xfrm>
              <a:off x="6624204" y="1844824"/>
              <a:ext cx="457692" cy="460694"/>
              <a:chOff x="971600" y="1844824"/>
              <a:chExt cx="457692" cy="460694"/>
            </a:xfrm>
          </p:grpSpPr>
          <p:sp>
            <p:nvSpPr>
              <p:cNvPr id="318" name="Oval 2"/>
              <p:cNvSpPr>
                <a:spLocks noChangeArrowheads="1"/>
              </p:cNvSpPr>
              <p:nvPr/>
            </p:nvSpPr>
            <p:spPr bwMode="auto">
              <a:xfrm>
                <a:off x="971600" y="1844824"/>
                <a:ext cx="457692" cy="460694"/>
              </a:xfrm>
              <a:prstGeom prst="ellipse">
                <a:avLst/>
              </a:prstGeom>
              <a:solidFill>
                <a:srgbClr val="FF00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319" name="Line 5"/>
              <p:cNvSpPr>
                <a:spLocks noChangeShapeType="1"/>
              </p:cNvSpPr>
              <p:nvPr/>
            </p:nvSpPr>
            <p:spPr bwMode="auto">
              <a:xfrm rot="2700000">
                <a:off x="998668" y="2064818"/>
                <a:ext cx="393884" cy="8036"/>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sp>
            <p:nvSpPr>
              <p:cNvPr id="320" name="Line 5"/>
              <p:cNvSpPr>
                <a:spLocks noChangeShapeType="1"/>
              </p:cNvSpPr>
              <p:nvPr/>
            </p:nvSpPr>
            <p:spPr bwMode="auto">
              <a:xfrm rot="8100000">
                <a:off x="997377" y="2064843"/>
                <a:ext cx="396468" cy="7984"/>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nvGrpSpPr>
            <p:cNvPr id="321" name="Group 320"/>
            <p:cNvGrpSpPr/>
            <p:nvPr/>
          </p:nvGrpSpPr>
          <p:grpSpPr>
            <a:xfrm>
              <a:off x="5688148" y="1844824"/>
              <a:ext cx="457692" cy="460694"/>
              <a:chOff x="2818164" y="1844824"/>
              <a:chExt cx="457692" cy="460694"/>
            </a:xfrm>
          </p:grpSpPr>
          <p:sp>
            <p:nvSpPr>
              <p:cNvPr id="322" name="Oval 2"/>
              <p:cNvSpPr>
                <a:spLocks noChangeArrowheads="1"/>
              </p:cNvSpPr>
              <p:nvPr/>
            </p:nvSpPr>
            <p:spPr bwMode="auto">
              <a:xfrm>
                <a:off x="2818164" y="1844824"/>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323" name="Line 5"/>
              <p:cNvSpPr>
                <a:spLocks noChangeShapeType="1"/>
              </p:cNvSpPr>
              <p:nvPr/>
            </p:nvSpPr>
            <p:spPr bwMode="auto">
              <a:xfrm rot="5400000">
                <a:off x="3056522" y="1891502"/>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sp>
            <p:nvSpPr>
              <p:cNvPr id="324" name="Line 5"/>
              <p:cNvSpPr>
                <a:spLocks noChangeShapeType="1"/>
              </p:cNvSpPr>
              <p:nvPr/>
            </p:nvSpPr>
            <p:spPr bwMode="auto">
              <a:xfrm rot="10800000">
                <a:off x="3059832" y="1891502"/>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nvGrpSpPr>
            <p:cNvPr id="325" name="Group 324"/>
            <p:cNvGrpSpPr/>
            <p:nvPr/>
          </p:nvGrpSpPr>
          <p:grpSpPr>
            <a:xfrm>
              <a:off x="7569315" y="1844824"/>
              <a:ext cx="457692" cy="460694"/>
              <a:chOff x="2818164" y="1844824"/>
              <a:chExt cx="457692" cy="460694"/>
            </a:xfrm>
          </p:grpSpPr>
          <p:sp>
            <p:nvSpPr>
              <p:cNvPr id="326" name="Oval 2"/>
              <p:cNvSpPr>
                <a:spLocks noChangeArrowheads="1"/>
              </p:cNvSpPr>
              <p:nvPr/>
            </p:nvSpPr>
            <p:spPr bwMode="auto">
              <a:xfrm>
                <a:off x="2818164" y="1844824"/>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327" name="Line 5"/>
              <p:cNvSpPr>
                <a:spLocks noChangeShapeType="1"/>
              </p:cNvSpPr>
              <p:nvPr/>
            </p:nvSpPr>
            <p:spPr bwMode="auto">
              <a:xfrm rot="5400000">
                <a:off x="3056522" y="1891502"/>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sp>
            <p:nvSpPr>
              <p:cNvPr id="328" name="Line 5"/>
              <p:cNvSpPr>
                <a:spLocks noChangeShapeType="1"/>
              </p:cNvSpPr>
              <p:nvPr/>
            </p:nvSpPr>
            <p:spPr bwMode="auto">
              <a:xfrm rot="10800000">
                <a:off x="3059832" y="1891502"/>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grpSp>
        <p:nvGrpSpPr>
          <p:cNvPr id="7" name="Group 6"/>
          <p:cNvGrpSpPr/>
          <p:nvPr/>
        </p:nvGrpSpPr>
        <p:grpSpPr>
          <a:xfrm>
            <a:off x="2495601" y="1844824"/>
            <a:ext cx="2302879" cy="460694"/>
            <a:chOff x="971600" y="1844824"/>
            <a:chExt cx="2302879" cy="460694"/>
          </a:xfrm>
        </p:grpSpPr>
        <p:sp>
          <p:nvSpPr>
            <p:cNvPr id="305" name="Oval 2"/>
            <p:cNvSpPr>
              <a:spLocks noChangeArrowheads="1"/>
            </p:cNvSpPr>
            <p:nvPr/>
          </p:nvSpPr>
          <p:spPr bwMode="auto">
            <a:xfrm>
              <a:off x="1894882" y="1844824"/>
              <a:ext cx="457692" cy="460694"/>
            </a:xfrm>
            <a:prstGeom prst="ellipse">
              <a:avLst/>
            </a:prstGeom>
            <a:solidFill>
              <a:srgbClr val="FF00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306" name="Line 5"/>
            <p:cNvSpPr>
              <a:spLocks noChangeShapeType="1"/>
            </p:cNvSpPr>
            <p:nvPr/>
          </p:nvSpPr>
          <p:spPr bwMode="auto">
            <a:xfrm rot="8100000">
              <a:off x="2124233" y="1891502"/>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sp>
          <p:nvSpPr>
            <p:cNvPr id="303" name="Oval 2"/>
            <p:cNvSpPr>
              <a:spLocks noChangeArrowheads="1"/>
            </p:cNvSpPr>
            <p:nvPr/>
          </p:nvSpPr>
          <p:spPr bwMode="auto">
            <a:xfrm>
              <a:off x="1433241" y="1844824"/>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304" name="Line 5"/>
            <p:cNvSpPr>
              <a:spLocks noChangeShapeType="1"/>
            </p:cNvSpPr>
            <p:nvPr/>
          </p:nvSpPr>
          <p:spPr bwMode="auto">
            <a:xfrm rot="10800000">
              <a:off x="1662592" y="1891502"/>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sp>
          <p:nvSpPr>
            <p:cNvPr id="299" name="Oval 2"/>
            <p:cNvSpPr>
              <a:spLocks noChangeArrowheads="1"/>
            </p:cNvSpPr>
            <p:nvPr/>
          </p:nvSpPr>
          <p:spPr bwMode="auto">
            <a:xfrm>
              <a:off x="2356523" y="1844824"/>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300" name="Line 5"/>
            <p:cNvSpPr>
              <a:spLocks noChangeShapeType="1"/>
            </p:cNvSpPr>
            <p:nvPr/>
          </p:nvSpPr>
          <p:spPr bwMode="auto">
            <a:xfrm rot="10800000">
              <a:off x="2585874" y="1891502"/>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nvGrpSpPr>
            <p:cNvPr id="5" name="Group 4"/>
            <p:cNvGrpSpPr/>
            <p:nvPr/>
          </p:nvGrpSpPr>
          <p:grpSpPr>
            <a:xfrm>
              <a:off x="971600" y="1844824"/>
              <a:ext cx="457692" cy="460694"/>
              <a:chOff x="971600" y="1844824"/>
              <a:chExt cx="457692" cy="460694"/>
            </a:xfrm>
          </p:grpSpPr>
          <p:sp>
            <p:nvSpPr>
              <p:cNvPr id="307" name="Oval 2"/>
              <p:cNvSpPr>
                <a:spLocks noChangeArrowheads="1"/>
              </p:cNvSpPr>
              <p:nvPr/>
            </p:nvSpPr>
            <p:spPr bwMode="auto">
              <a:xfrm>
                <a:off x="971600" y="1844824"/>
                <a:ext cx="457692" cy="460694"/>
              </a:xfrm>
              <a:prstGeom prst="ellipse">
                <a:avLst/>
              </a:prstGeom>
              <a:solidFill>
                <a:srgbClr val="FF00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287" name="Line 5"/>
              <p:cNvSpPr>
                <a:spLocks noChangeShapeType="1"/>
              </p:cNvSpPr>
              <p:nvPr/>
            </p:nvSpPr>
            <p:spPr bwMode="auto">
              <a:xfrm rot="2700000">
                <a:off x="998668" y="2064818"/>
                <a:ext cx="393884" cy="8036"/>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sp>
            <p:nvSpPr>
              <p:cNvPr id="288" name="Line 5"/>
              <p:cNvSpPr>
                <a:spLocks noChangeShapeType="1"/>
              </p:cNvSpPr>
              <p:nvPr/>
            </p:nvSpPr>
            <p:spPr bwMode="auto">
              <a:xfrm rot="8100000">
                <a:off x="997377" y="2064843"/>
                <a:ext cx="396468" cy="7984"/>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sp>
          <p:nvSpPr>
            <p:cNvPr id="284" name="Line 5"/>
            <p:cNvSpPr>
              <a:spLocks noChangeShapeType="1"/>
            </p:cNvSpPr>
            <p:nvPr/>
          </p:nvSpPr>
          <p:spPr bwMode="auto">
            <a:xfrm rot="10800000">
              <a:off x="1466649" y="2060848"/>
              <a:ext cx="396468" cy="7984"/>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sp>
          <p:nvSpPr>
            <p:cNvPr id="310" name="Line 5"/>
            <p:cNvSpPr>
              <a:spLocks noChangeShapeType="1"/>
            </p:cNvSpPr>
            <p:nvPr/>
          </p:nvSpPr>
          <p:spPr bwMode="auto">
            <a:xfrm rot="8100000">
              <a:off x="1924522" y="2073850"/>
              <a:ext cx="396468" cy="7984"/>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sp>
          <p:nvSpPr>
            <p:cNvPr id="311" name="Line 5"/>
            <p:cNvSpPr>
              <a:spLocks noChangeShapeType="1"/>
            </p:cNvSpPr>
            <p:nvPr/>
          </p:nvSpPr>
          <p:spPr bwMode="auto">
            <a:xfrm rot="10800000">
              <a:off x="2384739" y="2060848"/>
              <a:ext cx="396468" cy="7984"/>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nvGrpSpPr>
            <p:cNvPr id="329" name="Group 328"/>
            <p:cNvGrpSpPr/>
            <p:nvPr/>
          </p:nvGrpSpPr>
          <p:grpSpPr>
            <a:xfrm>
              <a:off x="2816787" y="1844824"/>
              <a:ext cx="457692" cy="460694"/>
              <a:chOff x="2818164" y="1844824"/>
              <a:chExt cx="457692" cy="460694"/>
            </a:xfrm>
          </p:grpSpPr>
          <p:sp>
            <p:nvSpPr>
              <p:cNvPr id="330" name="Oval 2"/>
              <p:cNvSpPr>
                <a:spLocks noChangeArrowheads="1"/>
              </p:cNvSpPr>
              <p:nvPr/>
            </p:nvSpPr>
            <p:spPr bwMode="auto">
              <a:xfrm>
                <a:off x="2818164" y="1844824"/>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331" name="Line 5"/>
              <p:cNvSpPr>
                <a:spLocks noChangeShapeType="1"/>
              </p:cNvSpPr>
              <p:nvPr/>
            </p:nvSpPr>
            <p:spPr bwMode="auto">
              <a:xfrm rot="5400000">
                <a:off x="3056522" y="1891502"/>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sp>
            <p:nvSpPr>
              <p:cNvPr id="332" name="Line 5"/>
              <p:cNvSpPr>
                <a:spLocks noChangeShapeType="1"/>
              </p:cNvSpPr>
              <p:nvPr/>
            </p:nvSpPr>
            <p:spPr bwMode="auto">
              <a:xfrm rot="10800000">
                <a:off x="3059832" y="1891502"/>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grpSp>
        <p:nvGrpSpPr>
          <p:cNvPr id="333" name="Group 74"/>
          <p:cNvGrpSpPr/>
          <p:nvPr/>
        </p:nvGrpSpPr>
        <p:grpSpPr>
          <a:xfrm rot="5400000">
            <a:off x="6168008" y="2420890"/>
            <a:ext cx="2592289" cy="288032"/>
            <a:chOff x="2809127" y="3501009"/>
            <a:chExt cx="3326202" cy="2232248"/>
          </a:xfrm>
        </p:grpSpPr>
        <p:sp>
          <p:nvSpPr>
            <p:cNvPr id="334" name="Line 150"/>
            <p:cNvSpPr>
              <a:spLocks noChangeShapeType="1"/>
            </p:cNvSpPr>
            <p:nvPr/>
          </p:nvSpPr>
          <p:spPr bwMode="auto">
            <a:xfrm flipH="1">
              <a:off x="2875934" y="3554362"/>
              <a:ext cx="3259394" cy="2153264"/>
            </a:xfrm>
            <a:prstGeom prst="line">
              <a:avLst/>
            </a:prstGeom>
            <a:noFill/>
            <a:ln w="57150" cmpd="sng">
              <a:solidFill>
                <a:srgbClr val="4F81BD"/>
              </a:solidFill>
              <a:round/>
              <a:headEnd/>
              <a:tailEnd/>
            </a:ln>
            <a:effectLst/>
          </p:spPr>
          <p:txBody>
            <a:bodyPr anchor="ctr" anchorCtr="1"/>
            <a:lstStyle/>
            <a:p>
              <a:endParaRPr lang="en-US"/>
            </a:p>
          </p:txBody>
        </p:sp>
        <p:sp>
          <p:nvSpPr>
            <p:cNvPr id="335" name="Line 150"/>
            <p:cNvSpPr>
              <a:spLocks noChangeShapeType="1"/>
            </p:cNvSpPr>
            <p:nvPr/>
          </p:nvSpPr>
          <p:spPr bwMode="auto">
            <a:xfrm>
              <a:off x="2809127" y="3501009"/>
              <a:ext cx="3326202" cy="2232248"/>
            </a:xfrm>
            <a:prstGeom prst="line">
              <a:avLst/>
            </a:prstGeom>
            <a:noFill/>
            <a:ln w="57150" cmpd="sng">
              <a:solidFill>
                <a:srgbClr val="4F81BD"/>
              </a:solidFill>
              <a:round/>
              <a:headEnd/>
              <a:tailEnd/>
            </a:ln>
            <a:effectLst/>
          </p:spPr>
          <p:txBody>
            <a:bodyPr anchor="ctr" anchorCtr="1"/>
            <a:lstStyle/>
            <a:p>
              <a:endParaRPr lang="en-US"/>
            </a:p>
          </p:txBody>
        </p:sp>
      </p:grpSp>
      <p:grpSp>
        <p:nvGrpSpPr>
          <p:cNvPr id="336" name="Group 74"/>
          <p:cNvGrpSpPr/>
          <p:nvPr/>
        </p:nvGrpSpPr>
        <p:grpSpPr>
          <a:xfrm rot="5400000">
            <a:off x="6672064" y="2420891"/>
            <a:ext cx="2592289" cy="288032"/>
            <a:chOff x="2809127" y="3501009"/>
            <a:chExt cx="3326202" cy="2232248"/>
          </a:xfrm>
        </p:grpSpPr>
        <p:sp>
          <p:nvSpPr>
            <p:cNvPr id="337" name="Line 150"/>
            <p:cNvSpPr>
              <a:spLocks noChangeShapeType="1"/>
            </p:cNvSpPr>
            <p:nvPr/>
          </p:nvSpPr>
          <p:spPr bwMode="auto">
            <a:xfrm flipH="1">
              <a:off x="2875934" y="3554362"/>
              <a:ext cx="3259394" cy="2153264"/>
            </a:xfrm>
            <a:prstGeom prst="line">
              <a:avLst/>
            </a:prstGeom>
            <a:noFill/>
            <a:ln w="57150" cmpd="sng">
              <a:solidFill>
                <a:srgbClr val="4F81BD"/>
              </a:solidFill>
              <a:round/>
              <a:headEnd/>
              <a:tailEnd/>
            </a:ln>
            <a:effectLst/>
          </p:spPr>
          <p:txBody>
            <a:bodyPr anchor="ctr" anchorCtr="1"/>
            <a:lstStyle/>
            <a:p>
              <a:endParaRPr lang="en-US"/>
            </a:p>
          </p:txBody>
        </p:sp>
        <p:sp>
          <p:nvSpPr>
            <p:cNvPr id="338" name="Line 150"/>
            <p:cNvSpPr>
              <a:spLocks noChangeShapeType="1"/>
            </p:cNvSpPr>
            <p:nvPr/>
          </p:nvSpPr>
          <p:spPr bwMode="auto">
            <a:xfrm>
              <a:off x="2809127" y="3501009"/>
              <a:ext cx="3326202" cy="2232248"/>
            </a:xfrm>
            <a:prstGeom prst="line">
              <a:avLst/>
            </a:prstGeom>
            <a:noFill/>
            <a:ln w="57150" cmpd="sng">
              <a:solidFill>
                <a:srgbClr val="4F81BD"/>
              </a:solidFill>
              <a:round/>
              <a:headEnd/>
              <a:tailEnd/>
            </a:ln>
            <a:effectLst/>
          </p:spPr>
          <p:txBody>
            <a:bodyPr anchor="ctr" anchorCtr="1"/>
            <a:lstStyle/>
            <a:p>
              <a:endParaRPr lang="en-US"/>
            </a:p>
          </p:txBody>
        </p:sp>
      </p:grpSp>
      <p:sp>
        <p:nvSpPr>
          <p:cNvPr id="339" name="Line 8"/>
          <p:cNvSpPr>
            <a:spLocks noChangeShapeType="1"/>
          </p:cNvSpPr>
          <p:nvPr/>
        </p:nvSpPr>
        <p:spPr bwMode="auto">
          <a:xfrm>
            <a:off x="5086600" y="3573016"/>
            <a:ext cx="1513457" cy="0"/>
          </a:xfrm>
          <a:prstGeom prst="line">
            <a:avLst/>
          </a:prstGeom>
          <a:noFill/>
          <a:ln w="38100">
            <a:solidFill>
              <a:srgbClr val="000000"/>
            </a:solidFill>
            <a:round/>
            <a:headEnd type="triangle"/>
            <a:tailEnd type="none" w="med" len="med"/>
          </a:ln>
          <a:effectLst/>
        </p:spPr>
        <p:txBody>
          <a:bodyPr lIns="0" tIns="0" rIns="0" bIns="0" anchor="ctr"/>
          <a:lstStyle/>
          <a:p>
            <a:endParaRPr lang="en-US" dirty="0"/>
          </a:p>
        </p:txBody>
      </p:sp>
      <p:grpSp>
        <p:nvGrpSpPr>
          <p:cNvPr id="9" name="Group 8"/>
          <p:cNvGrpSpPr/>
          <p:nvPr/>
        </p:nvGrpSpPr>
        <p:grpSpPr>
          <a:xfrm>
            <a:off x="2207568" y="4240644"/>
            <a:ext cx="7848872" cy="1717929"/>
            <a:chOff x="683568" y="4240643"/>
            <a:chExt cx="7848872" cy="1717929"/>
          </a:xfrm>
        </p:grpSpPr>
        <p:pic>
          <p:nvPicPr>
            <p:cNvPr id="340" name="Picture 39" descr="BS00996_"/>
            <p:cNvPicPr>
              <a:picLocks noChangeAspect="1" noChangeArrowheads="1"/>
            </p:cNvPicPr>
            <p:nvPr/>
          </p:nvPicPr>
          <p:blipFill>
            <a:blip r:embed="rId5" cstate="print"/>
            <a:srcRect/>
            <a:stretch>
              <a:fillRect/>
            </a:stretch>
          </p:blipFill>
          <p:spPr bwMode="auto">
            <a:xfrm flipH="1">
              <a:off x="795801" y="5118275"/>
              <a:ext cx="647700" cy="484187"/>
            </a:xfrm>
            <a:prstGeom prst="rect">
              <a:avLst/>
            </a:prstGeom>
            <a:solidFill>
              <a:srgbClr val="FFFF00"/>
            </a:solidFill>
            <a:ln w="9525">
              <a:noFill/>
              <a:miter lim="800000"/>
              <a:headEnd/>
              <a:tailEnd/>
            </a:ln>
          </p:spPr>
        </p:pic>
        <p:pic>
          <p:nvPicPr>
            <p:cNvPr id="341" name="Picture 40" descr="BS00996_"/>
            <p:cNvPicPr>
              <a:picLocks noChangeAspect="1" noChangeArrowheads="1"/>
            </p:cNvPicPr>
            <p:nvPr/>
          </p:nvPicPr>
          <p:blipFill>
            <a:blip r:embed="rId5" cstate="print"/>
            <a:srcRect/>
            <a:stretch>
              <a:fillRect/>
            </a:stretch>
          </p:blipFill>
          <p:spPr bwMode="auto">
            <a:xfrm flipH="1">
              <a:off x="7638283" y="5059265"/>
              <a:ext cx="647700" cy="484187"/>
            </a:xfrm>
            <a:prstGeom prst="rect">
              <a:avLst/>
            </a:prstGeom>
            <a:solidFill>
              <a:srgbClr val="FFFF00"/>
            </a:solidFill>
            <a:ln w="9525">
              <a:noFill/>
              <a:miter lim="800000"/>
              <a:headEnd/>
              <a:tailEnd/>
            </a:ln>
          </p:spPr>
        </p:pic>
        <p:sp>
          <p:nvSpPr>
            <p:cNvPr id="342" name="Freeform 41"/>
            <p:cNvSpPr>
              <a:spLocks/>
            </p:cNvSpPr>
            <p:nvPr/>
          </p:nvSpPr>
          <p:spPr bwMode="auto">
            <a:xfrm rot="563765">
              <a:off x="930329" y="4240643"/>
              <a:ext cx="303212" cy="774700"/>
            </a:xfrm>
            <a:custGeom>
              <a:avLst/>
              <a:gdLst/>
              <a:ahLst/>
              <a:cxnLst>
                <a:cxn ang="0">
                  <a:pos x="74" y="0"/>
                </a:cxn>
                <a:cxn ang="0">
                  <a:pos x="121" y="121"/>
                </a:cxn>
                <a:cxn ang="0">
                  <a:pos x="7" y="215"/>
                </a:cxn>
                <a:cxn ang="0">
                  <a:pos x="81" y="349"/>
                </a:cxn>
                <a:cxn ang="0">
                  <a:pos x="87" y="551"/>
                </a:cxn>
              </a:cxnLst>
              <a:rect l="0" t="0" r="r" b="b"/>
              <a:pathLst>
                <a:path w="132" h="551">
                  <a:moveTo>
                    <a:pt x="74" y="0"/>
                  </a:moveTo>
                  <a:cubicBezTo>
                    <a:pt x="82" y="20"/>
                    <a:pt x="132" y="85"/>
                    <a:pt x="121" y="121"/>
                  </a:cubicBezTo>
                  <a:cubicBezTo>
                    <a:pt x="110" y="157"/>
                    <a:pt x="14" y="177"/>
                    <a:pt x="7" y="215"/>
                  </a:cubicBezTo>
                  <a:cubicBezTo>
                    <a:pt x="0" y="253"/>
                    <a:pt x="68" y="293"/>
                    <a:pt x="81" y="349"/>
                  </a:cubicBezTo>
                  <a:cubicBezTo>
                    <a:pt x="94" y="405"/>
                    <a:pt x="86" y="509"/>
                    <a:pt x="87" y="551"/>
                  </a:cubicBezTo>
                </a:path>
              </a:pathLst>
            </a:custGeom>
            <a:noFill/>
            <a:ln w="50800">
              <a:solidFill>
                <a:schemeClr val="tx1"/>
              </a:solidFill>
              <a:round/>
              <a:headEnd/>
              <a:tailEnd type="triangle" w="med" len="med"/>
            </a:ln>
            <a:effectLst/>
          </p:spPr>
          <p:txBody>
            <a:bodyPr/>
            <a:lstStyle/>
            <a:p>
              <a:endParaRPr lang="en-US"/>
            </a:p>
          </p:txBody>
        </p:sp>
        <p:sp>
          <p:nvSpPr>
            <p:cNvPr id="343" name="Freeform 42"/>
            <p:cNvSpPr>
              <a:spLocks/>
            </p:cNvSpPr>
            <p:nvPr/>
          </p:nvSpPr>
          <p:spPr bwMode="auto">
            <a:xfrm>
              <a:off x="7816337" y="4255375"/>
              <a:ext cx="217488" cy="730250"/>
            </a:xfrm>
            <a:custGeom>
              <a:avLst/>
              <a:gdLst/>
              <a:ahLst/>
              <a:cxnLst>
                <a:cxn ang="0">
                  <a:pos x="74" y="0"/>
                </a:cxn>
                <a:cxn ang="0">
                  <a:pos x="121" y="121"/>
                </a:cxn>
                <a:cxn ang="0">
                  <a:pos x="7" y="215"/>
                </a:cxn>
                <a:cxn ang="0">
                  <a:pos x="81" y="349"/>
                </a:cxn>
                <a:cxn ang="0">
                  <a:pos x="87" y="551"/>
                </a:cxn>
              </a:cxnLst>
              <a:rect l="0" t="0" r="r" b="b"/>
              <a:pathLst>
                <a:path w="132" h="551">
                  <a:moveTo>
                    <a:pt x="74" y="0"/>
                  </a:moveTo>
                  <a:cubicBezTo>
                    <a:pt x="82" y="20"/>
                    <a:pt x="132" y="85"/>
                    <a:pt x="121" y="121"/>
                  </a:cubicBezTo>
                  <a:cubicBezTo>
                    <a:pt x="110" y="157"/>
                    <a:pt x="14" y="177"/>
                    <a:pt x="7" y="215"/>
                  </a:cubicBezTo>
                  <a:cubicBezTo>
                    <a:pt x="0" y="253"/>
                    <a:pt x="68" y="293"/>
                    <a:pt x="81" y="349"/>
                  </a:cubicBezTo>
                  <a:cubicBezTo>
                    <a:pt x="94" y="405"/>
                    <a:pt x="86" y="509"/>
                    <a:pt x="87" y="551"/>
                  </a:cubicBezTo>
                </a:path>
              </a:pathLst>
            </a:custGeom>
            <a:noFill/>
            <a:ln w="50800">
              <a:solidFill>
                <a:schemeClr val="tx1"/>
              </a:solidFill>
              <a:round/>
              <a:headEnd/>
              <a:tailEnd type="triangle" w="med" len="med"/>
            </a:ln>
            <a:effectLst/>
          </p:spPr>
          <p:txBody>
            <a:bodyPr/>
            <a:lstStyle/>
            <a:p>
              <a:endParaRPr lang="en-US"/>
            </a:p>
          </p:txBody>
        </p:sp>
        <p:sp>
          <p:nvSpPr>
            <p:cNvPr id="344" name="TextBox 343"/>
            <p:cNvSpPr txBox="1"/>
            <p:nvPr/>
          </p:nvSpPr>
          <p:spPr>
            <a:xfrm>
              <a:off x="683568" y="5589240"/>
              <a:ext cx="936104" cy="369332"/>
            </a:xfrm>
            <a:prstGeom prst="rect">
              <a:avLst/>
            </a:prstGeom>
            <a:noFill/>
          </p:spPr>
          <p:txBody>
            <a:bodyPr wrap="square" rtlCol="0">
              <a:spAutoFit/>
            </a:bodyPr>
            <a:lstStyle/>
            <a:p>
              <a:r>
                <a:rPr lang="en-US" dirty="0">
                  <a:latin typeface="Arial" pitchFamily="34" charset="0"/>
                  <a:cs typeface="Arial" pitchFamily="34" charset="0"/>
                </a:rPr>
                <a:t>k = </a:t>
              </a:r>
              <a:r>
                <a:rPr lang="en-US" dirty="0">
                  <a:latin typeface="Consolas"/>
                  <a:cs typeface="Consolas"/>
                </a:rPr>
                <a:t>110</a:t>
              </a:r>
            </a:p>
          </p:txBody>
        </p:sp>
        <p:sp>
          <p:nvSpPr>
            <p:cNvPr id="345" name="TextBox 344"/>
            <p:cNvSpPr txBox="1"/>
            <p:nvPr/>
          </p:nvSpPr>
          <p:spPr>
            <a:xfrm>
              <a:off x="7559859" y="5518300"/>
              <a:ext cx="972581" cy="369332"/>
            </a:xfrm>
            <a:prstGeom prst="rect">
              <a:avLst/>
            </a:prstGeom>
            <a:noFill/>
          </p:spPr>
          <p:txBody>
            <a:bodyPr wrap="square" rtlCol="0">
              <a:spAutoFit/>
            </a:bodyPr>
            <a:lstStyle/>
            <a:p>
              <a:r>
                <a:rPr lang="en-US" dirty="0">
                  <a:latin typeface="Arial" pitchFamily="34" charset="0"/>
                  <a:cs typeface="Arial" pitchFamily="34" charset="0"/>
                </a:rPr>
                <a:t>k = </a:t>
              </a:r>
              <a:r>
                <a:rPr lang="en-US" dirty="0">
                  <a:latin typeface="Consolas"/>
                  <a:cs typeface="Consolas"/>
                </a:rPr>
                <a:t>110</a:t>
              </a:r>
            </a:p>
          </p:txBody>
        </p:sp>
      </p:grpSp>
      <p:grpSp>
        <p:nvGrpSpPr>
          <p:cNvPr id="346" name="Group 74"/>
          <p:cNvGrpSpPr/>
          <p:nvPr/>
        </p:nvGrpSpPr>
        <p:grpSpPr>
          <a:xfrm rot="5400000">
            <a:off x="1415480" y="2420891"/>
            <a:ext cx="2592289" cy="288032"/>
            <a:chOff x="2809127" y="3501009"/>
            <a:chExt cx="3326202" cy="2232248"/>
          </a:xfrm>
        </p:grpSpPr>
        <p:sp>
          <p:nvSpPr>
            <p:cNvPr id="347" name="Line 150"/>
            <p:cNvSpPr>
              <a:spLocks noChangeShapeType="1"/>
            </p:cNvSpPr>
            <p:nvPr/>
          </p:nvSpPr>
          <p:spPr bwMode="auto">
            <a:xfrm flipH="1">
              <a:off x="2875934" y="3554362"/>
              <a:ext cx="3259394" cy="2153264"/>
            </a:xfrm>
            <a:prstGeom prst="line">
              <a:avLst/>
            </a:prstGeom>
            <a:noFill/>
            <a:ln w="57150" cmpd="sng">
              <a:solidFill>
                <a:srgbClr val="4F81BD"/>
              </a:solidFill>
              <a:round/>
              <a:headEnd/>
              <a:tailEnd/>
            </a:ln>
            <a:effectLst/>
          </p:spPr>
          <p:txBody>
            <a:bodyPr anchor="ctr" anchorCtr="1"/>
            <a:lstStyle/>
            <a:p>
              <a:endParaRPr lang="en-US"/>
            </a:p>
          </p:txBody>
        </p:sp>
        <p:sp>
          <p:nvSpPr>
            <p:cNvPr id="348" name="Line 150"/>
            <p:cNvSpPr>
              <a:spLocks noChangeShapeType="1"/>
            </p:cNvSpPr>
            <p:nvPr/>
          </p:nvSpPr>
          <p:spPr bwMode="auto">
            <a:xfrm>
              <a:off x="2809127" y="3501009"/>
              <a:ext cx="3326202" cy="2232248"/>
            </a:xfrm>
            <a:prstGeom prst="line">
              <a:avLst/>
            </a:prstGeom>
            <a:noFill/>
            <a:ln w="57150" cmpd="sng">
              <a:solidFill>
                <a:srgbClr val="4F81BD"/>
              </a:solidFill>
              <a:round/>
              <a:headEnd/>
              <a:tailEnd/>
            </a:ln>
            <a:effectLst/>
          </p:spPr>
          <p:txBody>
            <a:bodyPr anchor="ctr" anchorCtr="1"/>
            <a:lstStyle/>
            <a:p>
              <a:endParaRPr lang="en-US"/>
            </a:p>
          </p:txBody>
        </p:sp>
      </p:grpSp>
      <p:grpSp>
        <p:nvGrpSpPr>
          <p:cNvPr id="349" name="Group 74"/>
          <p:cNvGrpSpPr/>
          <p:nvPr/>
        </p:nvGrpSpPr>
        <p:grpSpPr>
          <a:xfrm rot="5400000">
            <a:off x="1847529" y="2420892"/>
            <a:ext cx="2592289" cy="288032"/>
            <a:chOff x="2809127" y="3501009"/>
            <a:chExt cx="3326202" cy="2232248"/>
          </a:xfrm>
        </p:grpSpPr>
        <p:sp>
          <p:nvSpPr>
            <p:cNvPr id="350" name="Line 150"/>
            <p:cNvSpPr>
              <a:spLocks noChangeShapeType="1"/>
            </p:cNvSpPr>
            <p:nvPr/>
          </p:nvSpPr>
          <p:spPr bwMode="auto">
            <a:xfrm flipH="1">
              <a:off x="2875934" y="3554362"/>
              <a:ext cx="3259394" cy="2153264"/>
            </a:xfrm>
            <a:prstGeom prst="line">
              <a:avLst/>
            </a:prstGeom>
            <a:noFill/>
            <a:ln w="57150" cmpd="sng">
              <a:solidFill>
                <a:srgbClr val="4F81BD"/>
              </a:solidFill>
              <a:round/>
              <a:headEnd/>
              <a:tailEnd/>
            </a:ln>
            <a:effectLst/>
          </p:spPr>
          <p:txBody>
            <a:bodyPr anchor="ctr" anchorCtr="1"/>
            <a:lstStyle/>
            <a:p>
              <a:endParaRPr lang="en-US"/>
            </a:p>
          </p:txBody>
        </p:sp>
        <p:sp>
          <p:nvSpPr>
            <p:cNvPr id="351" name="Line 150"/>
            <p:cNvSpPr>
              <a:spLocks noChangeShapeType="1"/>
            </p:cNvSpPr>
            <p:nvPr/>
          </p:nvSpPr>
          <p:spPr bwMode="auto">
            <a:xfrm>
              <a:off x="2809127" y="3501009"/>
              <a:ext cx="3326202" cy="2232248"/>
            </a:xfrm>
            <a:prstGeom prst="line">
              <a:avLst/>
            </a:prstGeom>
            <a:noFill/>
            <a:ln w="57150" cmpd="sng">
              <a:solidFill>
                <a:srgbClr val="4F81BD"/>
              </a:solidFill>
              <a:round/>
              <a:headEnd/>
              <a:tailEnd/>
            </a:ln>
            <a:effectLst/>
          </p:spPr>
          <p:txBody>
            <a:bodyPr anchor="ctr" anchorCtr="1"/>
            <a:lstStyle/>
            <a:p>
              <a:endParaRPr lang="en-US"/>
            </a:p>
          </p:txBody>
        </p:sp>
      </p:grpSp>
      <p:sp>
        <p:nvSpPr>
          <p:cNvPr id="94" name="Content Placeholder 1">
            <a:extLst>
              <a:ext uri="{FF2B5EF4-FFF2-40B4-BE49-F238E27FC236}">
                <a16:creationId xmlns:a16="http://schemas.microsoft.com/office/drawing/2014/main" id="{4BA6E28A-3BCD-1640-9AD8-F7DF9351A0AF}"/>
              </a:ext>
            </a:extLst>
          </p:cNvPr>
          <p:cNvSpPr txBox="1">
            <a:spLocks/>
          </p:cNvSpPr>
          <p:nvPr/>
        </p:nvSpPr>
        <p:spPr>
          <a:xfrm>
            <a:off x="9807561" y="1367770"/>
            <a:ext cx="2470409" cy="432048"/>
          </a:xfrm>
          <a:prstGeom prst="rect">
            <a:avLst/>
          </a:prstGeom>
        </p:spPr>
        <p:txBody>
          <a:bodyPr/>
          <a:lstStyle/>
          <a:p>
            <a:pPr marL="342900" indent="-342900">
              <a:spcBef>
                <a:spcPct val="20000"/>
              </a:spcBef>
              <a:buClr>
                <a:schemeClr val="accent1"/>
              </a:buClr>
              <a:buSzPct val="65000"/>
              <a:defRPr/>
            </a:pPr>
            <a:r>
              <a:rPr lang="de-CH" sz="2000" dirty="0">
                <a:cs typeface="Arial" charset="0"/>
              </a:rPr>
              <a:t>[</a:t>
            </a:r>
            <a:r>
              <a:rPr lang="en-US" sz="2000" dirty="0">
                <a:cs typeface="Arial" charset="0"/>
              </a:rPr>
              <a:t>Bennett Brassard 84]</a:t>
            </a:r>
          </a:p>
        </p:txBody>
      </p:sp>
      <p:pic>
        <p:nvPicPr>
          <p:cNvPr id="95" name="Picture 2">
            <a:extLst>
              <a:ext uri="{FF2B5EF4-FFF2-40B4-BE49-F238E27FC236}">
                <a16:creationId xmlns:a16="http://schemas.microsoft.com/office/drawing/2014/main" id="{11F8A436-76D8-434F-9BC9-434E857BAB47}"/>
              </a:ext>
            </a:extLst>
          </p:cNvPr>
          <p:cNvPicPr>
            <a:picLocks noChangeAspect="1" noChangeArrowheads="1"/>
          </p:cNvPicPr>
          <p:nvPr/>
        </p:nvPicPr>
        <p:blipFill>
          <a:blip r:embed="rId6" cstate="print"/>
          <a:srcRect r="50930"/>
          <a:stretch>
            <a:fillRect/>
          </a:stretch>
        </p:blipFill>
        <p:spPr bwMode="auto">
          <a:xfrm>
            <a:off x="11131960" y="124526"/>
            <a:ext cx="936103" cy="1331793"/>
          </a:xfrm>
          <a:prstGeom prst="rect">
            <a:avLst/>
          </a:prstGeom>
          <a:noFill/>
          <a:ln w="9525">
            <a:noFill/>
            <a:miter lim="800000"/>
            <a:headEnd/>
            <a:tailEnd/>
          </a:ln>
        </p:spPr>
      </p:pic>
      <p:pic>
        <p:nvPicPr>
          <p:cNvPr id="96" name="Picture 2">
            <a:extLst>
              <a:ext uri="{FF2B5EF4-FFF2-40B4-BE49-F238E27FC236}">
                <a16:creationId xmlns:a16="http://schemas.microsoft.com/office/drawing/2014/main" id="{4E4AC6BB-CC37-1F46-9C2E-86242CB2300E}"/>
              </a:ext>
            </a:extLst>
          </p:cNvPr>
          <p:cNvPicPr>
            <a:picLocks noChangeAspect="1" noChangeArrowheads="1"/>
          </p:cNvPicPr>
          <p:nvPr/>
        </p:nvPicPr>
        <p:blipFill>
          <a:blip r:embed="rId6" cstate="print"/>
          <a:srcRect l="49070"/>
          <a:stretch>
            <a:fillRect/>
          </a:stretch>
        </p:blipFill>
        <p:spPr bwMode="auto">
          <a:xfrm>
            <a:off x="10123847" y="124528"/>
            <a:ext cx="971600" cy="1331793"/>
          </a:xfrm>
          <a:prstGeom prst="rect">
            <a:avLst/>
          </a:prstGeom>
          <a:noFill/>
          <a:ln w="9525">
            <a:noFill/>
            <a:miter lim="800000"/>
            <a:headEnd/>
            <a:tailEnd/>
          </a:ln>
        </p:spPr>
      </p:pic>
    </p:spTree>
    <p:extLst>
      <p:ext uri="{BB962C8B-B14F-4D97-AF65-F5344CB8AC3E}">
        <p14:creationId xmlns:p14="http://schemas.microsoft.com/office/powerpoint/2010/main" val="24022475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path" presetSubtype="0" accel="50000" decel="50000" fill="hold" nodeType="clickEffect">
                                  <p:stCondLst>
                                    <p:cond delay="0"/>
                                  </p:stCondLst>
                                  <p:childTnLst>
                                    <p:animMotion origin="layout" path="M 1.25E-6 2.77556E-17 L 0.38711 -0.00023 " pathEditMode="relative" rAng="0" ptsTypes="AA">
                                      <p:cBhvr>
                                        <p:cTn id="19" dur="2000" fill="hold"/>
                                        <p:tgtEl>
                                          <p:spTgt spid="2"/>
                                        </p:tgtEl>
                                        <p:attrNameLst>
                                          <p:attrName>ppt_x</p:attrName>
                                          <p:attrName>ppt_y</p:attrName>
                                        </p:attrNameLst>
                                      </p:cBhvr>
                                      <p:rCtr x="19349" y="-23"/>
                                    </p:animMotion>
                                  </p:childTnLst>
                                </p:cTn>
                              </p:par>
                              <p:par>
                                <p:cTn id="20" presetID="22" presetClass="entr" presetSubtype="8" fill="hold" grpId="0" nodeType="withEffect">
                                  <p:stCondLst>
                                    <p:cond delay="0"/>
                                  </p:stCondLst>
                                  <p:childTnLst>
                                    <p:set>
                                      <p:cBhvr>
                                        <p:cTn id="21" dur="1" fill="hold">
                                          <p:stCondLst>
                                            <p:cond delay="0"/>
                                          </p:stCondLst>
                                        </p:cTn>
                                        <p:tgtEl>
                                          <p:spTgt spid="185"/>
                                        </p:tgtEl>
                                        <p:attrNameLst>
                                          <p:attrName>style.visibility</p:attrName>
                                        </p:attrNameLst>
                                      </p:cBhvr>
                                      <p:to>
                                        <p:strVal val="visible"/>
                                      </p:to>
                                    </p:set>
                                    <p:animEffect transition="in" filter="wipe(left)">
                                      <p:cBhvr>
                                        <p:cTn id="22" dur="1000"/>
                                        <p:tgtEl>
                                          <p:spTgt spid="185"/>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245"/>
                                        </p:tgtEl>
                                        <p:attrNameLst>
                                          <p:attrName>style.visibility</p:attrName>
                                        </p:attrNameLst>
                                      </p:cBhvr>
                                      <p:to>
                                        <p:strVal val="visible"/>
                                      </p:to>
                                    </p:set>
                                    <p:animEffect transition="in" filter="wipe(up)">
                                      <p:cBhvr>
                                        <p:cTn id="31" dur="500"/>
                                        <p:tgtEl>
                                          <p:spTgt spid="245"/>
                                        </p:tgtEl>
                                      </p:cBhvr>
                                    </p:animEffect>
                                  </p:childTnLst>
                                </p:cTn>
                              </p:par>
                              <p:par>
                                <p:cTn id="32" presetID="1" presetClass="entr" presetSubtype="0" fill="hold" nodeType="withEffect">
                                  <p:stCondLst>
                                    <p:cond delay="0"/>
                                  </p:stCondLst>
                                  <p:childTnLst>
                                    <p:set>
                                      <p:cBhvr>
                                        <p:cTn id="33" dur="1" fill="hold">
                                          <p:stCondLst>
                                            <p:cond delay="0"/>
                                          </p:stCondLst>
                                        </p:cTn>
                                        <p:tgtEl>
                                          <p:spTgt spid="289"/>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42" presetClass="path" presetSubtype="0" accel="50000" decel="50000" fill="hold" nodeType="clickEffect">
                                  <p:stCondLst>
                                    <p:cond delay="0"/>
                                  </p:stCondLst>
                                  <p:childTnLst>
                                    <p:animMotion origin="layout" path="M 1.45833E-6 3.7037E-6 L 0.39023 0.16597 " pathEditMode="relative" rAng="0" ptsTypes="AA">
                                      <p:cBhvr>
                                        <p:cTn id="37" dur="2000" fill="hold"/>
                                        <p:tgtEl>
                                          <p:spTgt spid="7"/>
                                        </p:tgtEl>
                                        <p:attrNameLst>
                                          <p:attrName>ppt_x</p:attrName>
                                          <p:attrName>ppt_y</p:attrName>
                                        </p:attrNameLst>
                                      </p:cBhvr>
                                      <p:rCtr x="19505" y="8287"/>
                                    </p:animMotion>
                                  </p:childTnLst>
                                </p:cTn>
                              </p:par>
                              <p:par>
                                <p:cTn id="38" presetID="22" presetClass="entr" presetSubtype="8" fill="hold" grpId="0" nodeType="withEffect">
                                  <p:stCondLst>
                                    <p:cond delay="0"/>
                                  </p:stCondLst>
                                  <p:childTnLst>
                                    <p:set>
                                      <p:cBhvr>
                                        <p:cTn id="39" dur="1" fill="hold">
                                          <p:stCondLst>
                                            <p:cond delay="0"/>
                                          </p:stCondLst>
                                        </p:cTn>
                                        <p:tgtEl>
                                          <p:spTgt spid="518150"/>
                                        </p:tgtEl>
                                        <p:attrNameLst>
                                          <p:attrName>style.visibility</p:attrName>
                                        </p:attrNameLst>
                                      </p:cBhvr>
                                      <p:to>
                                        <p:strVal val="visible"/>
                                      </p:to>
                                    </p:set>
                                    <p:animEffect transition="in" filter="wipe(left)">
                                      <p:cBhvr>
                                        <p:cTn id="40" dur="1000"/>
                                        <p:tgtEl>
                                          <p:spTgt spid="518150"/>
                                        </p:tgtEl>
                                      </p:cBhvr>
                                    </p:animEffect>
                                  </p:childTnLst>
                                </p:cTn>
                              </p:par>
                            </p:childTnLst>
                          </p:cTn>
                        </p:par>
                      </p:childTnLst>
                    </p:cTn>
                  </p:par>
                  <p:par>
                    <p:cTn id="41" fill="hold">
                      <p:stCondLst>
                        <p:cond delay="indefinite"/>
                      </p:stCondLst>
                      <p:childTnLst>
                        <p:par>
                          <p:cTn id="42" fill="hold">
                            <p:stCondLst>
                              <p:cond delay="0"/>
                            </p:stCondLst>
                            <p:childTnLst>
                              <p:par>
                                <p:cTn id="43" presetID="4" presetClass="entr" presetSubtype="32" fill="hold" nodeType="clickEffect">
                                  <p:stCondLst>
                                    <p:cond delay="0"/>
                                  </p:stCondLst>
                                  <p:childTnLst>
                                    <p:set>
                                      <p:cBhvr>
                                        <p:cTn id="44" dur="1" fill="hold">
                                          <p:stCondLst>
                                            <p:cond delay="0"/>
                                          </p:stCondLst>
                                        </p:cTn>
                                        <p:tgtEl>
                                          <p:spTgt spid="333"/>
                                        </p:tgtEl>
                                        <p:attrNameLst>
                                          <p:attrName>style.visibility</p:attrName>
                                        </p:attrNameLst>
                                      </p:cBhvr>
                                      <p:to>
                                        <p:strVal val="visible"/>
                                      </p:to>
                                    </p:set>
                                    <p:animEffect transition="in" filter="box(out)">
                                      <p:cBhvr>
                                        <p:cTn id="45" dur="500"/>
                                        <p:tgtEl>
                                          <p:spTgt spid="333"/>
                                        </p:tgtEl>
                                      </p:cBhvr>
                                    </p:animEffect>
                                  </p:childTnLst>
                                </p:cTn>
                              </p:par>
                            </p:childTnLst>
                          </p:cTn>
                        </p:par>
                        <p:par>
                          <p:cTn id="46" fill="hold">
                            <p:stCondLst>
                              <p:cond delay="500"/>
                            </p:stCondLst>
                            <p:childTnLst>
                              <p:par>
                                <p:cTn id="47" presetID="4" presetClass="entr" presetSubtype="32" fill="hold" nodeType="afterEffect">
                                  <p:stCondLst>
                                    <p:cond delay="0"/>
                                  </p:stCondLst>
                                  <p:childTnLst>
                                    <p:set>
                                      <p:cBhvr>
                                        <p:cTn id="48" dur="1" fill="hold">
                                          <p:stCondLst>
                                            <p:cond delay="0"/>
                                          </p:stCondLst>
                                        </p:cTn>
                                        <p:tgtEl>
                                          <p:spTgt spid="336"/>
                                        </p:tgtEl>
                                        <p:attrNameLst>
                                          <p:attrName>style.visibility</p:attrName>
                                        </p:attrNameLst>
                                      </p:cBhvr>
                                      <p:to>
                                        <p:strVal val="visible"/>
                                      </p:to>
                                    </p:set>
                                    <p:animEffect transition="in" filter="box(out)">
                                      <p:cBhvr>
                                        <p:cTn id="49" dur="500"/>
                                        <p:tgtEl>
                                          <p:spTgt spid="336"/>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2" fill="hold" grpId="0" nodeType="clickEffect">
                                  <p:stCondLst>
                                    <p:cond delay="0"/>
                                  </p:stCondLst>
                                  <p:childTnLst>
                                    <p:set>
                                      <p:cBhvr>
                                        <p:cTn id="53" dur="1" fill="hold">
                                          <p:stCondLst>
                                            <p:cond delay="0"/>
                                          </p:stCondLst>
                                        </p:cTn>
                                        <p:tgtEl>
                                          <p:spTgt spid="339"/>
                                        </p:tgtEl>
                                        <p:attrNameLst>
                                          <p:attrName>style.visibility</p:attrName>
                                        </p:attrNameLst>
                                      </p:cBhvr>
                                      <p:to>
                                        <p:strVal val="visible"/>
                                      </p:to>
                                    </p:set>
                                    <p:animEffect transition="in" filter="wipe(right)">
                                      <p:cBhvr>
                                        <p:cTn id="54" dur="500"/>
                                        <p:tgtEl>
                                          <p:spTgt spid="339"/>
                                        </p:tgtEl>
                                      </p:cBhvr>
                                    </p:animEffect>
                                  </p:childTnLst>
                                </p:cTn>
                              </p:par>
                            </p:childTnLst>
                          </p:cTn>
                        </p:par>
                      </p:childTnLst>
                    </p:cTn>
                  </p:par>
                  <p:par>
                    <p:cTn id="55" fill="hold">
                      <p:stCondLst>
                        <p:cond delay="indefinite"/>
                      </p:stCondLst>
                      <p:childTnLst>
                        <p:par>
                          <p:cTn id="56" fill="hold">
                            <p:stCondLst>
                              <p:cond delay="0"/>
                            </p:stCondLst>
                            <p:childTnLst>
                              <p:par>
                                <p:cTn id="57" presetID="4" presetClass="entr" presetSubtype="32" fill="hold" nodeType="clickEffect">
                                  <p:stCondLst>
                                    <p:cond delay="0"/>
                                  </p:stCondLst>
                                  <p:childTnLst>
                                    <p:set>
                                      <p:cBhvr>
                                        <p:cTn id="58" dur="1" fill="hold">
                                          <p:stCondLst>
                                            <p:cond delay="0"/>
                                          </p:stCondLst>
                                        </p:cTn>
                                        <p:tgtEl>
                                          <p:spTgt spid="346"/>
                                        </p:tgtEl>
                                        <p:attrNameLst>
                                          <p:attrName>style.visibility</p:attrName>
                                        </p:attrNameLst>
                                      </p:cBhvr>
                                      <p:to>
                                        <p:strVal val="visible"/>
                                      </p:to>
                                    </p:set>
                                    <p:animEffect transition="in" filter="box(out)">
                                      <p:cBhvr>
                                        <p:cTn id="59" dur="500"/>
                                        <p:tgtEl>
                                          <p:spTgt spid="346"/>
                                        </p:tgtEl>
                                      </p:cBhvr>
                                    </p:animEffect>
                                  </p:childTnLst>
                                </p:cTn>
                              </p:par>
                            </p:childTnLst>
                          </p:cTn>
                        </p:par>
                        <p:par>
                          <p:cTn id="60" fill="hold">
                            <p:stCondLst>
                              <p:cond delay="500"/>
                            </p:stCondLst>
                            <p:childTnLst>
                              <p:par>
                                <p:cTn id="61" presetID="4" presetClass="entr" presetSubtype="32" fill="hold" nodeType="afterEffect">
                                  <p:stCondLst>
                                    <p:cond delay="0"/>
                                  </p:stCondLst>
                                  <p:childTnLst>
                                    <p:set>
                                      <p:cBhvr>
                                        <p:cTn id="62" dur="1" fill="hold">
                                          <p:stCondLst>
                                            <p:cond delay="0"/>
                                          </p:stCondLst>
                                        </p:cTn>
                                        <p:tgtEl>
                                          <p:spTgt spid="349"/>
                                        </p:tgtEl>
                                        <p:attrNameLst>
                                          <p:attrName>style.visibility</p:attrName>
                                        </p:attrNameLst>
                                      </p:cBhvr>
                                      <p:to>
                                        <p:strVal val="visible"/>
                                      </p:to>
                                    </p:set>
                                    <p:animEffect transition="in" filter="box(out)">
                                      <p:cBhvr>
                                        <p:cTn id="63" dur="500"/>
                                        <p:tgtEl>
                                          <p:spTgt spid="349"/>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1" fill="hold" nodeType="clickEffect">
                                  <p:stCondLst>
                                    <p:cond delay="0"/>
                                  </p:stCondLst>
                                  <p:childTnLst>
                                    <p:set>
                                      <p:cBhvr>
                                        <p:cTn id="67" dur="1" fill="hold">
                                          <p:stCondLst>
                                            <p:cond delay="0"/>
                                          </p:stCondLst>
                                        </p:cTn>
                                        <p:tgtEl>
                                          <p:spTgt spid="9"/>
                                        </p:tgtEl>
                                        <p:attrNameLst>
                                          <p:attrName>style.visibility</p:attrName>
                                        </p:attrNameLst>
                                      </p:cBhvr>
                                      <p:to>
                                        <p:strVal val="visible"/>
                                      </p:to>
                                    </p:set>
                                    <p:animEffect transition="in" filter="wipe(up)">
                                      <p:cBhvr>
                                        <p:cTn id="6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8150" grpId="0" animBg="1"/>
      <p:bldP spid="185" grpId="0" animBg="1"/>
      <p:bldP spid="223" grpId="0"/>
      <p:bldP spid="245" grpId="0"/>
      <p:bldP spid="33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9" name="Group 204"/>
          <p:cNvGrpSpPr/>
          <p:nvPr/>
        </p:nvGrpSpPr>
        <p:grpSpPr>
          <a:xfrm>
            <a:off x="6526958" y="2132782"/>
            <a:ext cx="865187" cy="792163"/>
            <a:chOff x="5177248" y="2526481"/>
            <a:chExt cx="865187" cy="792163"/>
          </a:xfrm>
        </p:grpSpPr>
        <p:sp>
          <p:nvSpPr>
            <p:cNvPr id="290" name="Oval 91"/>
            <p:cNvSpPr>
              <a:spLocks noChangeArrowheads="1"/>
            </p:cNvSpPr>
            <p:nvPr/>
          </p:nvSpPr>
          <p:spPr bwMode="auto">
            <a:xfrm>
              <a:off x="5321710" y="2670944"/>
              <a:ext cx="576262" cy="576263"/>
            </a:xfrm>
            <a:prstGeom prst="ellipse">
              <a:avLst/>
            </a:prstGeom>
            <a:noFill/>
            <a:ln w="50800" algn="ctr">
              <a:solidFill>
                <a:schemeClr val="tx1"/>
              </a:solidFill>
              <a:round/>
              <a:headEnd/>
              <a:tailEnd/>
            </a:ln>
            <a:effectLst/>
          </p:spPr>
          <p:txBody>
            <a:bodyPr wrap="none" anchor="ctr"/>
            <a:lstStyle/>
            <a:p>
              <a:pPr algn="ctr" eaLnBrk="0" hangingPunct="0"/>
              <a:endParaRPr lang="en-US" sz="2400">
                <a:cs typeface="Arial" charset="0"/>
              </a:endParaRPr>
            </a:p>
          </p:txBody>
        </p:sp>
        <p:sp useBgFill="1">
          <p:nvSpPr>
            <p:cNvPr id="291" name="Rectangle 92"/>
            <p:cNvSpPr>
              <a:spLocks noChangeArrowheads="1"/>
            </p:cNvSpPr>
            <p:nvPr/>
          </p:nvSpPr>
          <p:spPr bwMode="auto">
            <a:xfrm>
              <a:off x="5177248" y="2886844"/>
              <a:ext cx="865187" cy="431800"/>
            </a:xfrm>
            <a:prstGeom prst="rect">
              <a:avLst/>
            </a:prstGeom>
            <a:ln w="9525" algn="ctr">
              <a:noFill/>
              <a:miter lim="800000"/>
              <a:headEnd/>
              <a:tailEnd/>
            </a:ln>
            <a:effectLst/>
          </p:spPr>
          <p:txBody>
            <a:bodyPr wrap="none" anchor="ctr"/>
            <a:lstStyle/>
            <a:p>
              <a:pPr algn="ctr" eaLnBrk="0" hangingPunct="0"/>
              <a:endParaRPr lang="en-US" sz="4000">
                <a:cs typeface="Arial" charset="0"/>
              </a:endParaRPr>
            </a:p>
          </p:txBody>
        </p:sp>
        <p:sp>
          <p:nvSpPr>
            <p:cNvPr id="292" name="Line 93"/>
            <p:cNvSpPr>
              <a:spLocks noChangeShapeType="1"/>
            </p:cNvSpPr>
            <p:nvPr/>
          </p:nvSpPr>
          <p:spPr bwMode="auto">
            <a:xfrm flipV="1">
              <a:off x="5609048" y="2526481"/>
              <a:ext cx="215900" cy="288925"/>
            </a:xfrm>
            <a:prstGeom prst="line">
              <a:avLst/>
            </a:prstGeom>
            <a:noFill/>
            <a:ln w="38100">
              <a:solidFill>
                <a:schemeClr val="tx1"/>
              </a:solidFill>
              <a:round/>
              <a:headEnd/>
              <a:tailEnd type="triangle" w="med" len="med"/>
            </a:ln>
            <a:effectLst/>
          </p:spPr>
          <p:txBody>
            <a:bodyPr anchor="ctr" anchorCtr="1"/>
            <a:lstStyle/>
            <a:p>
              <a:endParaRPr lang="en-US"/>
            </a:p>
          </p:txBody>
        </p:sp>
      </p:grpSp>
      <p:sp>
        <p:nvSpPr>
          <p:cNvPr id="518146" name="Rectangle 2"/>
          <p:cNvSpPr>
            <a:spLocks noGrp="1" noChangeArrowheads="1"/>
          </p:cNvSpPr>
          <p:nvPr>
            <p:ph type="title" sz="quarter"/>
          </p:nvPr>
        </p:nvSpPr>
        <p:spPr>
          <a:xfrm>
            <a:off x="896216" y="169763"/>
            <a:ext cx="8229600" cy="720725"/>
          </a:xfrm>
        </p:spPr>
        <p:txBody>
          <a:bodyPr>
            <a:normAutofit/>
          </a:bodyPr>
          <a:lstStyle/>
          <a:p>
            <a:pPr algn="l"/>
            <a:r>
              <a:rPr lang="fr-CH" dirty="0"/>
              <a:t>Quantum Key Distribution (QKD)</a:t>
            </a:r>
            <a:endParaRPr lang="en-US" dirty="0"/>
          </a:p>
        </p:txBody>
      </p:sp>
      <p:sp>
        <p:nvSpPr>
          <p:cNvPr id="518150" name="Line 6"/>
          <p:cNvSpPr>
            <a:spLocks noChangeShapeType="1"/>
          </p:cNvSpPr>
          <p:nvPr/>
        </p:nvSpPr>
        <p:spPr bwMode="auto">
          <a:xfrm>
            <a:off x="5086600" y="3140968"/>
            <a:ext cx="1513457" cy="0"/>
          </a:xfrm>
          <a:prstGeom prst="line">
            <a:avLst/>
          </a:prstGeom>
          <a:noFill/>
          <a:ln w="38100">
            <a:solidFill>
              <a:srgbClr val="000000"/>
            </a:solidFill>
            <a:round/>
            <a:headEnd type="none" w="med" len="med"/>
            <a:tailEnd type="triangle"/>
          </a:ln>
          <a:effectLst/>
        </p:spPr>
        <p:txBody>
          <a:bodyPr lIns="0" tIns="0" rIns="0" bIns="0" anchor="ctr"/>
          <a:lstStyle/>
          <a:p>
            <a:endParaRPr lang="en-US"/>
          </a:p>
        </p:txBody>
      </p:sp>
      <p:pic>
        <p:nvPicPr>
          <p:cNvPr id="36" name="Picture 35" descr="AliceBlue.eps"/>
          <p:cNvPicPr>
            <a:picLocks noChangeAspect="1"/>
          </p:cNvPicPr>
          <p:nvPr/>
        </p:nvPicPr>
        <p:blipFill>
          <a:blip r:embed="rId3" cstate="print"/>
          <a:stretch>
            <a:fillRect/>
          </a:stretch>
        </p:blipFill>
        <p:spPr>
          <a:xfrm flipH="1">
            <a:off x="1487488" y="1484784"/>
            <a:ext cx="1059740" cy="1080120"/>
          </a:xfrm>
          <a:prstGeom prst="rect">
            <a:avLst/>
          </a:prstGeom>
        </p:spPr>
      </p:pic>
      <p:pic>
        <p:nvPicPr>
          <p:cNvPr id="58" name="Picture 6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9552385" y="1650696"/>
            <a:ext cx="1285425" cy="914208"/>
          </a:xfrm>
          <a:prstGeom prst="rect">
            <a:avLst/>
          </a:prstGeom>
          <a:noFill/>
        </p:spPr>
      </p:pic>
      <p:sp>
        <p:nvSpPr>
          <p:cNvPr id="185" name="Line 7"/>
          <p:cNvSpPr>
            <a:spLocks noChangeShapeType="1"/>
          </p:cNvSpPr>
          <p:nvPr/>
        </p:nvSpPr>
        <p:spPr bwMode="auto">
          <a:xfrm>
            <a:off x="4981640" y="1833012"/>
            <a:ext cx="1546381" cy="0"/>
          </a:xfrm>
          <a:prstGeom prst="line">
            <a:avLst/>
          </a:prstGeom>
          <a:noFill/>
          <a:ln w="38100">
            <a:solidFill>
              <a:srgbClr val="000000"/>
            </a:solidFill>
            <a:prstDash val="dash"/>
            <a:round/>
            <a:headEnd/>
            <a:tailEnd type="triangle" w="med" len="med"/>
          </a:ln>
          <a:effectLst/>
        </p:spPr>
        <p:txBody>
          <a:bodyPr lIns="0" tIns="0" rIns="0" bIns="0" anchor="ctr"/>
          <a:lstStyle/>
          <a:p>
            <a:endParaRPr lang="en-US"/>
          </a:p>
        </p:txBody>
      </p:sp>
      <p:sp>
        <p:nvSpPr>
          <p:cNvPr id="223" name="Rectangle 298"/>
          <p:cNvSpPr>
            <a:spLocks noChangeArrowheads="1"/>
          </p:cNvSpPr>
          <p:nvPr/>
        </p:nvSpPr>
        <p:spPr bwMode="auto">
          <a:xfrm>
            <a:off x="2531711" y="2379054"/>
            <a:ext cx="2260147" cy="471949"/>
          </a:xfrm>
          <a:prstGeom prst="rect">
            <a:avLst/>
          </a:prstGeom>
          <a:noFill/>
          <a:ln w="9525">
            <a:noFill/>
            <a:miter lim="800000"/>
            <a:headEnd/>
            <a:tailEnd/>
          </a:ln>
          <a:effectLst/>
        </p:spPr>
        <p:txBody>
          <a:bodyPr/>
          <a:lstStyle/>
          <a:p>
            <a:pPr marL="342900" indent="-342900">
              <a:spcBef>
                <a:spcPct val="20000"/>
              </a:spcBef>
              <a:buClr>
                <a:schemeClr val="accent1"/>
              </a:buClr>
              <a:buSzPct val="65000"/>
            </a:pPr>
            <a:r>
              <a:rPr lang="de-CH" sz="2800" dirty="0">
                <a:latin typeface="Arial" pitchFamily="34" charset="0"/>
                <a:cs typeface="Arial" pitchFamily="34" charset="0"/>
              </a:rPr>
              <a:t>0  1   1   1   0</a:t>
            </a:r>
            <a:r>
              <a:rPr lang="de-CH" sz="2800" dirty="0">
                <a:solidFill>
                  <a:schemeClr val="accent2"/>
                </a:solidFill>
                <a:latin typeface="Arial" pitchFamily="34" charset="0"/>
                <a:cs typeface="Arial" pitchFamily="34" charset="0"/>
              </a:rPr>
              <a:t>  </a:t>
            </a:r>
            <a:endParaRPr lang="de-CH" sz="2800" baseline="-25000" dirty="0">
              <a:solidFill>
                <a:schemeClr val="accent2"/>
              </a:solidFill>
              <a:latin typeface="Arial" pitchFamily="34" charset="0"/>
              <a:cs typeface="Arial" pitchFamily="34" charset="0"/>
            </a:endParaRPr>
          </a:p>
        </p:txBody>
      </p:sp>
      <p:sp>
        <p:nvSpPr>
          <p:cNvPr id="245" name="Rectangle 298"/>
          <p:cNvSpPr>
            <a:spLocks noChangeArrowheads="1"/>
          </p:cNvSpPr>
          <p:nvPr/>
        </p:nvSpPr>
        <p:spPr bwMode="auto">
          <a:xfrm>
            <a:off x="7274407" y="2380988"/>
            <a:ext cx="2536723" cy="471949"/>
          </a:xfrm>
          <a:prstGeom prst="rect">
            <a:avLst/>
          </a:prstGeom>
          <a:noFill/>
          <a:ln w="9525">
            <a:noFill/>
            <a:miter lim="800000"/>
            <a:headEnd/>
            <a:tailEnd/>
          </a:ln>
          <a:effectLst/>
        </p:spPr>
        <p:txBody>
          <a:bodyPr/>
          <a:lstStyle/>
          <a:p>
            <a:pPr marL="342900" indent="-342900">
              <a:spcBef>
                <a:spcPct val="20000"/>
              </a:spcBef>
              <a:buClr>
                <a:schemeClr val="accent1"/>
              </a:buClr>
              <a:buSzPct val="65000"/>
            </a:pPr>
            <a:r>
              <a:rPr lang="de-CH" sz="2800" dirty="0">
                <a:solidFill>
                  <a:srgbClr val="FF0000"/>
                </a:solidFill>
                <a:latin typeface="Arial" pitchFamily="34" charset="0"/>
                <a:cs typeface="Arial" pitchFamily="34" charset="0"/>
              </a:rPr>
              <a:t>0 </a:t>
            </a:r>
            <a:r>
              <a:rPr lang="de-CH" sz="2800" dirty="0">
                <a:solidFill>
                  <a:schemeClr val="accent2"/>
                </a:solidFill>
                <a:latin typeface="Arial" pitchFamily="34" charset="0"/>
                <a:cs typeface="Arial" pitchFamily="34" charset="0"/>
              </a:rPr>
              <a:t>  </a:t>
            </a:r>
            <a:r>
              <a:rPr lang="de-CH" sz="2800" dirty="0">
                <a:solidFill>
                  <a:srgbClr val="FF0000"/>
                </a:solidFill>
                <a:latin typeface="Arial" pitchFamily="34" charset="0"/>
                <a:cs typeface="Arial" pitchFamily="34" charset="0"/>
              </a:rPr>
              <a:t>0</a:t>
            </a:r>
            <a:r>
              <a:rPr lang="de-CH" sz="2800" dirty="0">
                <a:solidFill>
                  <a:schemeClr val="accent2"/>
                </a:solidFill>
                <a:latin typeface="Arial" pitchFamily="34" charset="0"/>
                <a:cs typeface="Arial" pitchFamily="34" charset="0"/>
              </a:rPr>
              <a:t>  </a:t>
            </a:r>
            <a:r>
              <a:rPr lang="de-CH" sz="2800" dirty="0">
                <a:latin typeface="Arial" pitchFamily="34" charset="0"/>
                <a:cs typeface="Arial" pitchFamily="34" charset="0"/>
              </a:rPr>
              <a:t>1   1   0</a:t>
            </a:r>
            <a:endParaRPr lang="de-CH" sz="2800" baseline="-25000" dirty="0">
              <a:solidFill>
                <a:schemeClr val="accent2"/>
              </a:solidFill>
              <a:latin typeface="Arial" pitchFamily="34" charset="0"/>
              <a:cs typeface="Arial" pitchFamily="34" charset="0"/>
            </a:endParaRPr>
          </a:p>
        </p:txBody>
      </p:sp>
      <p:grpSp>
        <p:nvGrpSpPr>
          <p:cNvPr id="2" name="Group 1"/>
          <p:cNvGrpSpPr/>
          <p:nvPr/>
        </p:nvGrpSpPr>
        <p:grpSpPr>
          <a:xfrm>
            <a:off x="7176120" y="1312122"/>
            <a:ext cx="2304256" cy="460694"/>
            <a:chOff x="971600" y="1268760"/>
            <a:chExt cx="2304256" cy="460694"/>
          </a:xfrm>
        </p:grpSpPr>
        <p:grpSp>
          <p:nvGrpSpPr>
            <p:cNvPr id="265" name="Group 28"/>
            <p:cNvGrpSpPr/>
            <p:nvPr/>
          </p:nvGrpSpPr>
          <p:grpSpPr>
            <a:xfrm>
              <a:off x="971600" y="1268760"/>
              <a:ext cx="457692" cy="460694"/>
              <a:chOff x="4214810" y="2000240"/>
              <a:chExt cx="457692" cy="460694"/>
            </a:xfrm>
          </p:grpSpPr>
          <p:sp>
            <p:nvSpPr>
              <p:cNvPr id="278" name="Oval 2"/>
              <p:cNvSpPr>
                <a:spLocks noChangeArrowheads="1"/>
              </p:cNvSpPr>
              <p:nvPr/>
            </p:nvSpPr>
            <p:spPr bwMode="auto">
              <a:xfrm>
                <a:off x="4214810" y="2000240"/>
                <a:ext cx="457692" cy="460694"/>
              </a:xfrm>
              <a:prstGeom prst="ellipse">
                <a:avLst/>
              </a:prstGeom>
              <a:solidFill>
                <a:srgbClr val="FF00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279" name="Line 5"/>
              <p:cNvSpPr>
                <a:spLocks noChangeShapeType="1"/>
              </p:cNvSpPr>
              <p:nvPr/>
            </p:nvSpPr>
            <p:spPr bwMode="auto">
              <a:xfrm rot="2700000">
                <a:off x="4444161" y="2046918"/>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nvGrpSpPr>
            <p:cNvPr id="266" name="Group 28"/>
            <p:cNvGrpSpPr/>
            <p:nvPr/>
          </p:nvGrpSpPr>
          <p:grpSpPr>
            <a:xfrm>
              <a:off x="1894882" y="1268760"/>
              <a:ext cx="457692" cy="460694"/>
              <a:chOff x="4214810" y="2000240"/>
              <a:chExt cx="457692" cy="460694"/>
            </a:xfrm>
          </p:grpSpPr>
          <p:sp>
            <p:nvSpPr>
              <p:cNvPr id="276" name="Oval 2"/>
              <p:cNvSpPr>
                <a:spLocks noChangeArrowheads="1"/>
              </p:cNvSpPr>
              <p:nvPr/>
            </p:nvSpPr>
            <p:spPr bwMode="auto">
              <a:xfrm>
                <a:off x="4214810" y="2000240"/>
                <a:ext cx="457692" cy="460694"/>
              </a:xfrm>
              <a:prstGeom prst="ellipse">
                <a:avLst/>
              </a:prstGeom>
              <a:solidFill>
                <a:srgbClr val="FF00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277" name="Line 5"/>
              <p:cNvSpPr>
                <a:spLocks noChangeShapeType="1"/>
              </p:cNvSpPr>
              <p:nvPr/>
            </p:nvSpPr>
            <p:spPr bwMode="auto">
              <a:xfrm rot="8100000">
                <a:off x="4444161" y="2046918"/>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nvGrpSpPr>
            <p:cNvPr id="267" name="Group 28"/>
            <p:cNvGrpSpPr/>
            <p:nvPr/>
          </p:nvGrpSpPr>
          <p:grpSpPr>
            <a:xfrm>
              <a:off x="1433241" y="1268760"/>
              <a:ext cx="457692" cy="460694"/>
              <a:chOff x="4214810" y="2000240"/>
              <a:chExt cx="457692" cy="460694"/>
            </a:xfrm>
          </p:grpSpPr>
          <p:sp>
            <p:nvSpPr>
              <p:cNvPr id="274" name="Oval 2"/>
              <p:cNvSpPr>
                <a:spLocks noChangeArrowheads="1"/>
              </p:cNvSpPr>
              <p:nvPr/>
            </p:nvSpPr>
            <p:spPr bwMode="auto">
              <a:xfrm>
                <a:off x="4214810" y="2000240"/>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275" name="Line 5"/>
              <p:cNvSpPr>
                <a:spLocks noChangeShapeType="1"/>
              </p:cNvSpPr>
              <p:nvPr/>
            </p:nvSpPr>
            <p:spPr bwMode="auto">
              <a:xfrm rot="10800000">
                <a:off x="4444161" y="2046918"/>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nvGrpSpPr>
            <p:cNvPr id="268" name="Group 133"/>
            <p:cNvGrpSpPr/>
            <p:nvPr/>
          </p:nvGrpSpPr>
          <p:grpSpPr>
            <a:xfrm>
              <a:off x="2818164" y="1268760"/>
              <a:ext cx="457692" cy="460694"/>
              <a:chOff x="7597837" y="2707419"/>
              <a:chExt cx="457692" cy="460694"/>
            </a:xfrm>
          </p:grpSpPr>
          <p:sp>
            <p:nvSpPr>
              <p:cNvPr id="272" name="Oval 2"/>
              <p:cNvSpPr>
                <a:spLocks noChangeArrowheads="1"/>
              </p:cNvSpPr>
              <p:nvPr/>
            </p:nvSpPr>
            <p:spPr bwMode="auto">
              <a:xfrm>
                <a:off x="7597837" y="2707419"/>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273" name="Line 5"/>
              <p:cNvSpPr>
                <a:spLocks noChangeShapeType="1"/>
              </p:cNvSpPr>
              <p:nvPr/>
            </p:nvSpPr>
            <p:spPr bwMode="auto">
              <a:xfrm rot="5400000">
                <a:off x="7827188" y="2754097"/>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nvGrpSpPr>
            <p:cNvPr id="269" name="Group 28"/>
            <p:cNvGrpSpPr/>
            <p:nvPr/>
          </p:nvGrpSpPr>
          <p:grpSpPr>
            <a:xfrm>
              <a:off x="2356523" y="1268760"/>
              <a:ext cx="457692" cy="460694"/>
              <a:chOff x="4214810" y="2000240"/>
              <a:chExt cx="457692" cy="460694"/>
            </a:xfrm>
          </p:grpSpPr>
          <p:sp>
            <p:nvSpPr>
              <p:cNvPr id="270" name="Oval 2"/>
              <p:cNvSpPr>
                <a:spLocks noChangeArrowheads="1"/>
              </p:cNvSpPr>
              <p:nvPr/>
            </p:nvSpPr>
            <p:spPr bwMode="auto">
              <a:xfrm>
                <a:off x="4214810" y="2000240"/>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271" name="Line 5"/>
              <p:cNvSpPr>
                <a:spLocks noChangeShapeType="1"/>
              </p:cNvSpPr>
              <p:nvPr/>
            </p:nvSpPr>
            <p:spPr bwMode="auto">
              <a:xfrm rot="10800000">
                <a:off x="4444161" y="2046918"/>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grpSp>
        <p:nvGrpSpPr>
          <p:cNvPr id="8" name="Group 7"/>
          <p:cNvGrpSpPr/>
          <p:nvPr/>
        </p:nvGrpSpPr>
        <p:grpSpPr>
          <a:xfrm>
            <a:off x="7212149" y="1844824"/>
            <a:ext cx="2338859" cy="460694"/>
            <a:chOff x="5688148" y="1844824"/>
            <a:chExt cx="2338859" cy="460694"/>
          </a:xfrm>
        </p:grpSpPr>
        <p:grpSp>
          <p:nvGrpSpPr>
            <p:cNvPr id="4" name="Group 3"/>
            <p:cNvGrpSpPr/>
            <p:nvPr/>
          </p:nvGrpSpPr>
          <p:grpSpPr>
            <a:xfrm>
              <a:off x="7096322" y="1844824"/>
              <a:ext cx="457692" cy="460694"/>
              <a:chOff x="2818164" y="1844824"/>
              <a:chExt cx="457692" cy="460694"/>
            </a:xfrm>
          </p:grpSpPr>
          <p:sp>
            <p:nvSpPr>
              <p:cNvPr id="301" name="Oval 2"/>
              <p:cNvSpPr>
                <a:spLocks noChangeArrowheads="1"/>
              </p:cNvSpPr>
              <p:nvPr/>
            </p:nvSpPr>
            <p:spPr bwMode="auto">
              <a:xfrm>
                <a:off x="2818164" y="1844824"/>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302" name="Line 5"/>
              <p:cNvSpPr>
                <a:spLocks noChangeShapeType="1"/>
              </p:cNvSpPr>
              <p:nvPr/>
            </p:nvSpPr>
            <p:spPr bwMode="auto">
              <a:xfrm rot="5400000">
                <a:off x="3056522" y="1891502"/>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sp>
            <p:nvSpPr>
              <p:cNvPr id="312" name="Line 5"/>
              <p:cNvSpPr>
                <a:spLocks noChangeShapeType="1"/>
              </p:cNvSpPr>
              <p:nvPr/>
            </p:nvSpPr>
            <p:spPr bwMode="auto">
              <a:xfrm rot="10800000">
                <a:off x="3059832" y="1891502"/>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nvGrpSpPr>
            <p:cNvPr id="313" name="Group 312"/>
            <p:cNvGrpSpPr/>
            <p:nvPr/>
          </p:nvGrpSpPr>
          <p:grpSpPr>
            <a:xfrm>
              <a:off x="6156176" y="1844824"/>
              <a:ext cx="457692" cy="460694"/>
              <a:chOff x="971600" y="1844824"/>
              <a:chExt cx="457692" cy="460694"/>
            </a:xfrm>
          </p:grpSpPr>
          <p:sp>
            <p:nvSpPr>
              <p:cNvPr id="314" name="Oval 2"/>
              <p:cNvSpPr>
                <a:spLocks noChangeArrowheads="1"/>
              </p:cNvSpPr>
              <p:nvPr/>
            </p:nvSpPr>
            <p:spPr bwMode="auto">
              <a:xfrm>
                <a:off x="971600" y="1844824"/>
                <a:ext cx="457692" cy="460694"/>
              </a:xfrm>
              <a:prstGeom prst="ellipse">
                <a:avLst/>
              </a:prstGeom>
              <a:solidFill>
                <a:srgbClr val="FF00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315" name="Line 5"/>
              <p:cNvSpPr>
                <a:spLocks noChangeShapeType="1"/>
              </p:cNvSpPr>
              <p:nvPr/>
            </p:nvSpPr>
            <p:spPr bwMode="auto">
              <a:xfrm rot="2700000">
                <a:off x="998668" y="2064818"/>
                <a:ext cx="393884" cy="8036"/>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sp>
            <p:nvSpPr>
              <p:cNvPr id="316" name="Line 5"/>
              <p:cNvSpPr>
                <a:spLocks noChangeShapeType="1"/>
              </p:cNvSpPr>
              <p:nvPr/>
            </p:nvSpPr>
            <p:spPr bwMode="auto">
              <a:xfrm rot="8100000">
                <a:off x="997377" y="2064843"/>
                <a:ext cx="396468" cy="7984"/>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nvGrpSpPr>
            <p:cNvPr id="317" name="Group 316"/>
            <p:cNvGrpSpPr/>
            <p:nvPr/>
          </p:nvGrpSpPr>
          <p:grpSpPr>
            <a:xfrm>
              <a:off x="6624204" y="1844824"/>
              <a:ext cx="457692" cy="460694"/>
              <a:chOff x="971600" y="1844824"/>
              <a:chExt cx="457692" cy="460694"/>
            </a:xfrm>
          </p:grpSpPr>
          <p:sp>
            <p:nvSpPr>
              <p:cNvPr id="318" name="Oval 2"/>
              <p:cNvSpPr>
                <a:spLocks noChangeArrowheads="1"/>
              </p:cNvSpPr>
              <p:nvPr/>
            </p:nvSpPr>
            <p:spPr bwMode="auto">
              <a:xfrm>
                <a:off x="971600" y="1844824"/>
                <a:ext cx="457692" cy="460694"/>
              </a:xfrm>
              <a:prstGeom prst="ellipse">
                <a:avLst/>
              </a:prstGeom>
              <a:solidFill>
                <a:srgbClr val="FF00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319" name="Line 5"/>
              <p:cNvSpPr>
                <a:spLocks noChangeShapeType="1"/>
              </p:cNvSpPr>
              <p:nvPr/>
            </p:nvSpPr>
            <p:spPr bwMode="auto">
              <a:xfrm rot="2700000">
                <a:off x="998668" y="2064818"/>
                <a:ext cx="393884" cy="8036"/>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sp>
            <p:nvSpPr>
              <p:cNvPr id="320" name="Line 5"/>
              <p:cNvSpPr>
                <a:spLocks noChangeShapeType="1"/>
              </p:cNvSpPr>
              <p:nvPr/>
            </p:nvSpPr>
            <p:spPr bwMode="auto">
              <a:xfrm rot="8100000">
                <a:off x="997377" y="2064843"/>
                <a:ext cx="396468" cy="7984"/>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nvGrpSpPr>
            <p:cNvPr id="321" name="Group 320"/>
            <p:cNvGrpSpPr/>
            <p:nvPr/>
          </p:nvGrpSpPr>
          <p:grpSpPr>
            <a:xfrm>
              <a:off x="5688148" y="1844824"/>
              <a:ext cx="457692" cy="460694"/>
              <a:chOff x="2818164" y="1844824"/>
              <a:chExt cx="457692" cy="460694"/>
            </a:xfrm>
          </p:grpSpPr>
          <p:sp>
            <p:nvSpPr>
              <p:cNvPr id="322" name="Oval 2"/>
              <p:cNvSpPr>
                <a:spLocks noChangeArrowheads="1"/>
              </p:cNvSpPr>
              <p:nvPr/>
            </p:nvSpPr>
            <p:spPr bwMode="auto">
              <a:xfrm>
                <a:off x="2818164" y="1844824"/>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323" name="Line 5"/>
              <p:cNvSpPr>
                <a:spLocks noChangeShapeType="1"/>
              </p:cNvSpPr>
              <p:nvPr/>
            </p:nvSpPr>
            <p:spPr bwMode="auto">
              <a:xfrm rot="5400000">
                <a:off x="3056522" y="1891502"/>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sp>
            <p:nvSpPr>
              <p:cNvPr id="324" name="Line 5"/>
              <p:cNvSpPr>
                <a:spLocks noChangeShapeType="1"/>
              </p:cNvSpPr>
              <p:nvPr/>
            </p:nvSpPr>
            <p:spPr bwMode="auto">
              <a:xfrm rot="10800000">
                <a:off x="3059832" y="1891502"/>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nvGrpSpPr>
            <p:cNvPr id="325" name="Group 324"/>
            <p:cNvGrpSpPr/>
            <p:nvPr/>
          </p:nvGrpSpPr>
          <p:grpSpPr>
            <a:xfrm>
              <a:off x="7569315" y="1844824"/>
              <a:ext cx="457692" cy="460694"/>
              <a:chOff x="2818164" y="1844824"/>
              <a:chExt cx="457692" cy="460694"/>
            </a:xfrm>
          </p:grpSpPr>
          <p:sp>
            <p:nvSpPr>
              <p:cNvPr id="326" name="Oval 2"/>
              <p:cNvSpPr>
                <a:spLocks noChangeArrowheads="1"/>
              </p:cNvSpPr>
              <p:nvPr/>
            </p:nvSpPr>
            <p:spPr bwMode="auto">
              <a:xfrm>
                <a:off x="2818164" y="1844824"/>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327" name="Line 5"/>
              <p:cNvSpPr>
                <a:spLocks noChangeShapeType="1"/>
              </p:cNvSpPr>
              <p:nvPr/>
            </p:nvSpPr>
            <p:spPr bwMode="auto">
              <a:xfrm rot="5400000">
                <a:off x="3056522" y="1891502"/>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sp>
            <p:nvSpPr>
              <p:cNvPr id="328" name="Line 5"/>
              <p:cNvSpPr>
                <a:spLocks noChangeShapeType="1"/>
              </p:cNvSpPr>
              <p:nvPr/>
            </p:nvSpPr>
            <p:spPr bwMode="auto">
              <a:xfrm rot="10800000">
                <a:off x="3059832" y="1891502"/>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grpSp>
        <p:nvGrpSpPr>
          <p:cNvPr id="7" name="Group 6"/>
          <p:cNvGrpSpPr/>
          <p:nvPr/>
        </p:nvGrpSpPr>
        <p:grpSpPr>
          <a:xfrm>
            <a:off x="7249506" y="2996952"/>
            <a:ext cx="2302879" cy="460694"/>
            <a:chOff x="971600" y="1844824"/>
            <a:chExt cx="2302879" cy="460694"/>
          </a:xfrm>
        </p:grpSpPr>
        <p:sp>
          <p:nvSpPr>
            <p:cNvPr id="305" name="Oval 2"/>
            <p:cNvSpPr>
              <a:spLocks noChangeArrowheads="1"/>
            </p:cNvSpPr>
            <p:nvPr/>
          </p:nvSpPr>
          <p:spPr bwMode="auto">
            <a:xfrm>
              <a:off x="1894882" y="1844824"/>
              <a:ext cx="457692" cy="460694"/>
            </a:xfrm>
            <a:prstGeom prst="ellipse">
              <a:avLst/>
            </a:prstGeom>
            <a:solidFill>
              <a:srgbClr val="FF00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306" name="Line 5"/>
            <p:cNvSpPr>
              <a:spLocks noChangeShapeType="1"/>
            </p:cNvSpPr>
            <p:nvPr/>
          </p:nvSpPr>
          <p:spPr bwMode="auto">
            <a:xfrm rot="8100000">
              <a:off x="2124233" y="1891502"/>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sp>
          <p:nvSpPr>
            <p:cNvPr id="303" name="Oval 2"/>
            <p:cNvSpPr>
              <a:spLocks noChangeArrowheads="1"/>
            </p:cNvSpPr>
            <p:nvPr/>
          </p:nvSpPr>
          <p:spPr bwMode="auto">
            <a:xfrm>
              <a:off x="1433241" y="1844824"/>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304" name="Line 5"/>
            <p:cNvSpPr>
              <a:spLocks noChangeShapeType="1"/>
            </p:cNvSpPr>
            <p:nvPr/>
          </p:nvSpPr>
          <p:spPr bwMode="auto">
            <a:xfrm rot="10800000">
              <a:off x="1662592" y="1891502"/>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sp>
          <p:nvSpPr>
            <p:cNvPr id="299" name="Oval 2"/>
            <p:cNvSpPr>
              <a:spLocks noChangeArrowheads="1"/>
            </p:cNvSpPr>
            <p:nvPr/>
          </p:nvSpPr>
          <p:spPr bwMode="auto">
            <a:xfrm>
              <a:off x="2356523" y="1844824"/>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300" name="Line 5"/>
            <p:cNvSpPr>
              <a:spLocks noChangeShapeType="1"/>
            </p:cNvSpPr>
            <p:nvPr/>
          </p:nvSpPr>
          <p:spPr bwMode="auto">
            <a:xfrm rot="10800000">
              <a:off x="2585874" y="1891502"/>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nvGrpSpPr>
            <p:cNvPr id="5" name="Group 4"/>
            <p:cNvGrpSpPr/>
            <p:nvPr/>
          </p:nvGrpSpPr>
          <p:grpSpPr>
            <a:xfrm>
              <a:off x="971600" y="1844824"/>
              <a:ext cx="457692" cy="460694"/>
              <a:chOff x="971600" y="1844824"/>
              <a:chExt cx="457692" cy="460694"/>
            </a:xfrm>
          </p:grpSpPr>
          <p:sp>
            <p:nvSpPr>
              <p:cNvPr id="307" name="Oval 2"/>
              <p:cNvSpPr>
                <a:spLocks noChangeArrowheads="1"/>
              </p:cNvSpPr>
              <p:nvPr/>
            </p:nvSpPr>
            <p:spPr bwMode="auto">
              <a:xfrm>
                <a:off x="971600" y="1844824"/>
                <a:ext cx="457692" cy="460694"/>
              </a:xfrm>
              <a:prstGeom prst="ellipse">
                <a:avLst/>
              </a:prstGeom>
              <a:solidFill>
                <a:srgbClr val="FF00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287" name="Line 5"/>
              <p:cNvSpPr>
                <a:spLocks noChangeShapeType="1"/>
              </p:cNvSpPr>
              <p:nvPr/>
            </p:nvSpPr>
            <p:spPr bwMode="auto">
              <a:xfrm rot="2700000">
                <a:off x="998668" y="2064818"/>
                <a:ext cx="393884" cy="8036"/>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sp>
            <p:nvSpPr>
              <p:cNvPr id="288" name="Line 5"/>
              <p:cNvSpPr>
                <a:spLocks noChangeShapeType="1"/>
              </p:cNvSpPr>
              <p:nvPr/>
            </p:nvSpPr>
            <p:spPr bwMode="auto">
              <a:xfrm rot="8100000">
                <a:off x="997377" y="2064843"/>
                <a:ext cx="396468" cy="7984"/>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sp>
          <p:nvSpPr>
            <p:cNvPr id="284" name="Line 5"/>
            <p:cNvSpPr>
              <a:spLocks noChangeShapeType="1"/>
            </p:cNvSpPr>
            <p:nvPr/>
          </p:nvSpPr>
          <p:spPr bwMode="auto">
            <a:xfrm rot="10800000">
              <a:off x="1466649" y="2060848"/>
              <a:ext cx="396468" cy="7984"/>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sp>
          <p:nvSpPr>
            <p:cNvPr id="310" name="Line 5"/>
            <p:cNvSpPr>
              <a:spLocks noChangeShapeType="1"/>
            </p:cNvSpPr>
            <p:nvPr/>
          </p:nvSpPr>
          <p:spPr bwMode="auto">
            <a:xfrm rot="8100000">
              <a:off x="1924522" y="2073850"/>
              <a:ext cx="396468" cy="7984"/>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sp>
          <p:nvSpPr>
            <p:cNvPr id="311" name="Line 5"/>
            <p:cNvSpPr>
              <a:spLocks noChangeShapeType="1"/>
            </p:cNvSpPr>
            <p:nvPr/>
          </p:nvSpPr>
          <p:spPr bwMode="auto">
            <a:xfrm rot="10800000">
              <a:off x="2384739" y="2060848"/>
              <a:ext cx="396468" cy="7984"/>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nvGrpSpPr>
            <p:cNvPr id="329" name="Group 328"/>
            <p:cNvGrpSpPr/>
            <p:nvPr/>
          </p:nvGrpSpPr>
          <p:grpSpPr>
            <a:xfrm>
              <a:off x="2816787" y="1844824"/>
              <a:ext cx="457692" cy="460694"/>
              <a:chOff x="2818164" y="1844824"/>
              <a:chExt cx="457692" cy="460694"/>
            </a:xfrm>
          </p:grpSpPr>
          <p:sp>
            <p:nvSpPr>
              <p:cNvPr id="330" name="Oval 2"/>
              <p:cNvSpPr>
                <a:spLocks noChangeArrowheads="1"/>
              </p:cNvSpPr>
              <p:nvPr/>
            </p:nvSpPr>
            <p:spPr bwMode="auto">
              <a:xfrm>
                <a:off x="2818164" y="1844824"/>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331" name="Line 5"/>
              <p:cNvSpPr>
                <a:spLocks noChangeShapeType="1"/>
              </p:cNvSpPr>
              <p:nvPr/>
            </p:nvSpPr>
            <p:spPr bwMode="auto">
              <a:xfrm rot="5400000">
                <a:off x="3056522" y="1891502"/>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sp>
            <p:nvSpPr>
              <p:cNvPr id="332" name="Line 5"/>
              <p:cNvSpPr>
                <a:spLocks noChangeShapeType="1"/>
              </p:cNvSpPr>
              <p:nvPr/>
            </p:nvSpPr>
            <p:spPr bwMode="auto">
              <a:xfrm rot="10800000">
                <a:off x="3059832" y="1891502"/>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grpSp>
        <p:nvGrpSpPr>
          <p:cNvPr id="333" name="Group 74"/>
          <p:cNvGrpSpPr/>
          <p:nvPr/>
        </p:nvGrpSpPr>
        <p:grpSpPr>
          <a:xfrm rot="5400000">
            <a:off x="6168008" y="2420890"/>
            <a:ext cx="2592289" cy="288032"/>
            <a:chOff x="2809127" y="3501009"/>
            <a:chExt cx="3326202" cy="2232248"/>
          </a:xfrm>
        </p:grpSpPr>
        <p:sp>
          <p:nvSpPr>
            <p:cNvPr id="334" name="Line 150"/>
            <p:cNvSpPr>
              <a:spLocks noChangeShapeType="1"/>
            </p:cNvSpPr>
            <p:nvPr/>
          </p:nvSpPr>
          <p:spPr bwMode="auto">
            <a:xfrm flipH="1">
              <a:off x="2875934" y="3554362"/>
              <a:ext cx="3259394" cy="2153264"/>
            </a:xfrm>
            <a:prstGeom prst="line">
              <a:avLst/>
            </a:prstGeom>
            <a:noFill/>
            <a:ln w="57150" cmpd="sng">
              <a:solidFill>
                <a:srgbClr val="4F81BD"/>
              </a:solidFill>
              <a:round/>
              <a:headEnd/>
              <a:tailEnd/>
            </a:ln>
            <a:effectLst/>
          </p:spPr>
          <p:txBody>
            <a:bodyPr anchor="ctr" anchorCtr="1"/>
            <a:lstStyle/>
            <a:p>
              <a:endParaRPr lang="en-US"/>
            </a:p>
          </p:txBody>
        </p:sp>
        <p:sp>
          <p:nvSpPr>
            <p:cNvPr id="335" name="Line 150"/>
            <p:cNvSpPr>
              <a:spLocks noChangeShapeType="1"/>
            </p:cNvSpPr>
            <p:nvPr/>
          </p:nvSpPr>
          <p:spPr bwMode="auto">
            <a:xfrm>
              <a:off x="2809127" y="3501009"/>
              <a:ext cx="3326202" cy="2232248"/>
            </a:xfrm>
            <a:prstGeom prst="line">
              <a:avLst/>
            </a:prstGeom>
            <a:noFill/>
            <a:ln w="57150" cmpd="sng">
              <a:solidFill>
                <a:srgbClr val="4F81BD"/>
              </a:solidFill>
              <a:round/>
              <a:headEnd/>
              <a:tailEnd/>
            </a:ln>
            <a:effectLst/>
          </p:spPr>
          <p:txBody>
            <a:bodyPr anchor="ctr" anchorCtr="1"/>
            <a:lstStyle/>
            <a:p>
              <a:endParaRPr lang="en-US"/>
            </a:p>
          </p:txBody>
        </p:sp>
      </p:grpSp>
      <p:grpSp>
        <p:nvGrpSpPr>
          <p:cNvPr id="336" name="Group 74"/>
          <p:cNvGrpSpPr/>
          <p:nvPr/>
        </p:nvGrpSpPr>
        <p:grpSpPr>
          <a:xfrm rot="5400000">
            <a:off x="6672064" y="2420891"/>
            <a:ext cx="2592289" cy="288032"/>
            <a:chOff x="2809127" y="3501009"/>
            <a:chExt cx="3326202" cy="2232248"/>
          </a:xfrm>
        </p:grpSpPr>
        <p:sp>
          <p:nvSpPr>
            <p:cNvPr id="337" name="Line 150"/>
            <p:cNvSpPr>
              <a:spLocks noChangeShapeType="1"/>
            </p:cNvSpPr>
            <p:nvPr/>
          </p:nvSpPr>
          <p:spPr bwMode="auto">
            <a:xfrm flipH="1">
              <a:off x="2875934" y="3554362"/>
              <a:ext cx="3259394" cy="2153264"/>
            </a:xfrm>
            <a:prstGeom prst="line">
              <a:avLst/>
            </a:prstGeom>
            <a:noFill/>
            <a:ln w="57150" cmpd="sng">
              <a:solidFill>
                <a:srgbClr val="4F81BD"/>
              </a:solidFill>
              <a:round/>
              <a:headEnd/>
              <a:tailEnd/>
            </a:ln>
            <a:effectLst/>
          </p:spPr>
          <p:txBody>
            <a:bodyPr anchor="ctr" anchorCtr="1"/>
            <a:lstStyle/>
            <a:p>
              <a:endParaRPr lang="en-US"/>
            </a:p>
          </p:txBody>
        </p:sp>
        <p:sp>
          <p:nvSpPr>
            <p:cNvPr id="338" name="Line 150"/>
            <p:cNvSpPr>
              <a:spLocks noChangeShapeType="1"/>
            </p:cNvSpPr>
            <p:nvPr/>
          </p:nvSpPr>
          <p:spPr bwMode="auto">
            <a:xfrm>
              <a:off x="2809127" y="3501009"/>
              <a:ext cx="3326202" cy="2232248"/>
            </a:xfrm>
            <a:prstGeom prst="line">
              <a:avLst/>
            </a:prstGeom>
            <a:noFill/>
            <a:ln w="57150" cmpd="sng">
              <a:solidFill>
                <a:srgbClr val="4F81BD"/>
              </a:solidFill>
              <a:round/>
              <a:headEnd/>
              <a:tailEnd/>
            </a:ln>
            <a:effectLst/>
          </p:spPr>
          <p:txBody>
            <a:bodyPr anchor="ctr" anchorCtr="1"/>
            <a:lstStyle/>
            <a:p>
              <a:endParaRPr lang="en-US"/>
            </a:p>
          </p:txBody>
        </p:sp>
      </p:grpSp>
      <p:sp>
        <p:nvSpPr>
          <p:cNvPr id="339" name="Line 8"/>
          <p:cNvSpPr>
            <a:spLocks noChangeShapeType="1"/>
          </p:cNvSpPr>
          <p:nvPr/>
        </p:nvSpPr>
        <p:spPr bwMode="auto">
          <a:xfrm>
            <a:off x="5086600" y="3356992"/>
            <a:ext cx="1513457" cy="0"/>
          </a:xfrm>
          <a:prstGeom prst="line">
            <a:avLst/>
          </a:prstGeom>
          <a:noFill/>
          <a:ln w="38100">
            <a:solidFill>
              <a:srgbClr val="000000"/>
            </a:solidFill>
            <a:round/>
            <a:headEnd type="triangle"/>
            <a:tailEnd type="none" w="med" len="med"/>
          </a:ln>
          <a:effectLst/>
        </p:spPr>
        <p:txBody>
          <a:bodyPr lIns="0" tIns="0" rIns="0" bIns="0" anchor="ctr"/>
          <a:lstStyle/>
          <a:p>
            <a:endParaRPr lang="en-US" dirty="0"/>
          </a:p>
        </p:txBody>
      </p:sp>
      <p:grpSp>
        <p:nvGrpSpPr>
          <p:cNvPr id="6" name="Group 5"/>
          <p:cNvGrpSpPr/>
          <p:nvPr/>
        </p:nvGrpSpPr>
        <p:grpSpPr>
          <a:xfrm>
            <a:off x="3287688" y="3583280"/>
            <a:ext cx="936104" cy="1717929"/>
            <a:chOff x="1763688" y="3429000"/>
            <a:chExt cx="936104" cy="1717929"/>
          </a:xfrm>
        </p:grpSpPr>
        <p:pic>
          <p:nvPicPr>
            <p:cNvPr id="340" name="Picture 39" descr="BS00996_"/>
            <p:cNvPicPr>
              <a:picLocks noChangeAspect="1" noChangeArrowheads="1"/>
            </p:cNvPicPr>
            <p:nvPr/>
          </p:nvPicPr>
          <p:blipFill>
            <a:blip r:embed="rId5" cstate="print"/>
            <a:srcRect/>
            <a:stretch>
              <a:fillRect/>
            </a:stretch>
          </p:blipFill>
          <p:spPr bwMode="auto">
            <a:xfrm flipH="1">
              <a:off x="1875921" y="4306632"/>
              <a:ext cx="647700" cy="484187"/>
            </a:xfrm>
            <a:prstGeom prst="rect">
              <a:avLst/>
            </a:prstGeom>
            <a:solidFill>
              <a:srgbClr val="FFFF00"/>
            </a:solidFill>
            <a:ln w="9525">
              <a:noFill/>
              <a:miter lim="800000"/>
              <a:headEnd/>
              <a:tailEnd/>
            </a:ln>
          </p:spPr>
        </p:pic>
        <p:sp>
          <p:nvSpPr>
            <p:cNvPr id="342" name="Freeform 41"/>
            <p:cNvSpPr>
              <a:spLocks/>
            </p:cNvSpPr>
            <p:nvPr/>
          </p:nvSpPr>
          <p:spPr bwMode="auto">
            <a:xfrm rot="563765">
              <a:off x="2010449" y="3429000"/>
              <a:ext cx="303212" cy="774700"/>
            </a:xfrm>
            <a:custGeom>
              <a:avLst/>
              <a:gdLst/>
              <a:ahLst/>
              <a:cxnLst>
                <a:cxn ang="0">
                  <a:pos x="74" y="0"/>
                </a:cxn>
                <a:cxn ang="0">
                  <a:pos x="121" y="121"/>
                </a:cxn>
                <a:cxn ang="0">
                  <a:pos x="7" y="215"/>
                </a:cxn>
                <a:cxn ang="0">
                  <a:pos x="81" y="349"/>
                </a:cxn>
                <a:cxn ang="0">
                  <a:pos x="87" y="551"/>
                </a:cxn>
              </a:cxnLst>
              <a:rect l="0" t="0" r="r" b="b"/>
              <a:pathLst>
                <a:path w="132" h="551">
                  <a:moveTo>
                    <a:pt x="74" y="0"/>
                  </a:moveTo>
                  <a:cubicBezTo>
                    <a:pt x="82" y="20"/>
                    <a:pt x="132" y="85"/>
                    <a:pt x="121" y="121"/>
                  </a:cubicBezTo>
                  <a:cubicBezTo>
                    <a:pt x="110" y="157"/>
                    <a:pt x="14" y="177"/>
                    <a:pt x="7" y="215"/>
                  </a:cubicBezTo>
                  <a:cubicBezTo>
                    <a:pt x="0" y="253"/>
                    <a:pt x="68" y="293"/>
                    <a:pt x="81" y="349"/>
                  </a:cubicBezTo>
                  <a:cubicBezTo>
                    <a:pt x="94" y="405"/>
                    <a:pt x="86" y="509"/>
                    <a:pt x="87" y="551"/>
                  </a:cubicBezTo>
                </a:path>
              </a:pathLst>
            </a:custGeom>
            <a:noFill/>
            <a:ln w="50800">
              <a:solidFill>
                <a:schemeClr val="tx1"/>
              </a:solidFill>
              <a:round/>
              <a:headEnd/>
              <a:tailEnd type="triangle" w="med" len="med"/>
            </a:ln>
            <a:effectLst/>
          </p:spPr>
          <p:txBody>
            <a:bodyPr/>
            <a:lstStyle/>
            <a:p>
              <a:endParaRPr lang="en-US"/>
            </a:p>
          </p:txBody>
        </p:sp>
        <p:sp>
          <p:nvSpPr>
            <p:cNvPr id="344" name="TextBox 343"/>
            <p:cNvSpPr txBox="1"/>
            <p:nvPr/>
          </p:nvSpPr>
          <p:spPr>
            <a:xfrm>
              <a:off x="1763688" y="4777597"/>
              <a:ext cx="936104" cy="369332"/>
            </a:xfrm>
            <a:prstGeom prst="rect">
              <a:avLst/>
            </a:prstGeom>
            <a:noFill/>
          </p:spPr>
          <p:txBody>
            <a:bodyPr wrap="square" rtlCol="0">
              <a:spAutoFit/>
            </a:bodyPr>
            <a:lstStyle/>
            <a:p>
              <a:r>
                <a:rPr lang="en-US" dirty="0">
                  <a:latin typeface="Arial" pitchFamily="34" charset="0"/>
                  <a:cs typeface="Arial" pitchFamily="34" charset="0"/>
                </a:rPr>
                <a:t>k = </a:t>
              </a:r>
              <a:r>
                <a:rPr lang="en-US" dirty="0">
                  <a:latin typeface="Consolas"/>
                  <a:cs typeface="Consolas"/>
                </a:rPr>
                <a:t>10</a:t>
              </a:r>
            </a:p>
          </p:txBody>
        </p:sp>
      </p:grpSp>
      <p:grpSp>
        <p:nvGrpSpPr>
          <p:cNvPr id="3" name="Group 2"/>
          <p:cNvGrpSpPr/>
          <p:nvPr/>
        </p:nvGrpSpPr>
        <p:grpSpPr>
          <a:xfrm>
            <a:off x="9443900" y="3573017"/>
            <a:ext cx="972581" cy="1632257"/>
            <a:chOff x="7559859" y="3443732"/>
            <a:chExt cx="972581" cy="1632257"/>
          </a:xfrm>
        </p:grpSpPr>
        <p:pic>
          <p:nvPicPr>
            <p:cNvPr id="341" name="Picture 40" descr="BS00996_"/>
            <p:cNvPicPr>
              <a:picLocks noChangeAspect="1" noChangeArrowheads="1"/>
            </p:cNvPicPr>
            <p:nvPr/>
          </p:nvPicPr>
          <p:blipFill>
            <a:blip r:embed="rId5" cstate="print"/>
            <a:srcRect/>
            <a:stretch>
              <a:fillRect/>
            </a:stretch>
          </p:blipFill>
          <p:spPr bwMode="auto">
            <a:xfrm flipH="1">
              <a:off x="7638283" y="4247622"/>
              <a:ext cx="647700" cy="484187"/>
            </a:xfrm>
            <a:prstGeom prst="rect">
              <a:avLst/>
            </a:prstGeom>
            <a:solidFill>
              <a:srgbClr val="FFFF00"/>
            </a:solidFill>
            <a:ln w="9525">
              <a:noFill/>
              <a:miter lim="800000"/>
              <a:headEnd/>
              <a:tailEnd/>
            </a:ln>
          </p:spPr>
        </p:pic>
        <p:sp>
          <p:nvSpPr>
            <p:cNvPr id="343" name="Freeform 42"/>
            <p:cNvSpPr>
              <a:spLocks/>
            </p:cNvSpPr>
            <p:nvPr/>
          </p:nvSpPr>
          <p:spPr bwMode="auto">
            <a:xfrm>
              <a:off x="7816337" y="3443732"/>
              <a:ext cx="217488" cy="730250"/>
            </a:xfrm>
            <a:custGeom>
              <a:avLst/>
              <a:gdLst/>
              <a:ahLst/>
              <a:cxnLst>
                <a:cxn ang="0">
                  <a:pos x="74" y="0"/>
                </a:cxn>
                <a:cxn ang="0">
                  <a:pos x="121" y="121"/>
                </a:cxn>
                <a:cxn ang="0">
                  <a:pos x="7" y="215"/>
                </a:cxn>
                <a:cxn ang="0">
                  <a:pos x="81" y="349"/>
                </a:cxn>
                <a:cxn ang="0">
                  <a:pos x="87" y="551"/>
                </a:cxn>
              </a:cxnLst>
              <a:rect l="0" t="0" r="r" b="b"/>
              <a:pathLst>
                <a:path w="132" h="551">
                  <a:moveTo>
                    <a:pt x="74" y="0"/>
                  </a:moveTo>
                  <a:cubicBezTo>
                    <a:pt x="82" y="20"/>
                    <a:pt x="132" y="85"/>
                    <a:pt x="121" y="121"/>
                  </a:cubicBezTo>
                  <a:cubicBezTo>
                    <a:pt x="110" y="157"/>
                    <a:pt x="14" y="177"/>
                    <a:pt x="7" y="215"/>
                  </a:cubicBezTo>
                  <a:cubicBezTo>
                    <a:pt x="0" y="253"/>
                    <a:pt x="68" y="293"/>
                    <a:pt x="81" y="349"/>
                  </a:cubicBezTo>
                  <a:cubicBezTo>
                    <a:pt x="94" y="405"/>
                    <a:pt x="86" y="509"/>
                    <a:pt x="87" y="551"/>
                  </a:cubicBezTo>
                </a:path>
              </a:pathLst>
            </a:custGeom>
            <a:noFill/>
            <a:ln w="50800">
              <a:solidFill>
                <a:schemeClr val="tx1"/>
              </a:solidFill>
              <a:round/>
              <a:headEnd/>
              <a:tailEnd type="triangle" w="med" len="med"/>
            </a:ln>
            <a:effectLst/>
          </p:spPr>
          <p:txBody>
            <a:bodyPr/>
            <a:lstStyle/>
            <a:p>
              <a:endParaRPr lang="en-US"/>
            </a:p>
          </p:txBody>
        </p:sp>
        <p:sp>
          <p:nvSpPr>
            <p:cNvPr id="345" name="TextBox 344"/>
            <p:cNvSpPr txBox="1"/>
            <p:nvPr/>
          </p:nvSpPr>
          <p:spPr>
            <a:xfrm>
              <a:off x="7559859" y="4706657"/>
              <a:ext cx="972581" cy="369332"/>
            </a:xfrm>
            <a:prstGeom prst="rect">
              <a:avLst/>
            </a:prstGeom>
            <a:noFill/>
          </p:spPr>
          <p:txBody>
            <a:bodyPr wrap="square" rtlCol="0">
              <a:spAutoFit/>
            </a:bodyPr>
            <a:lstStyle/>
            <a:p>
              <a:r>
                <a:rPr lang="en-US" dirty="0">
                  <a:latin typeface="Arial" pitchFamily="34" charset="0"/>
                  <a:cs typeface="Arial" pitchFamily="34" charset="0"/>
                </a:rPr>
                <a:t>k = </a:t>
              </a:r>
              <a:r>
                <a:rPr lang="en-US" dirty="0">
                  <a:latin typeface="Consolas"/>
                  <a:cs typeface="Consolas"/>
                </a:rPr>
                <a:t>10</a:t>
              </a:r>
            </a:p>
          </p:txBody>
        </p:sp>
      </p:grpSp>
      <p:grpSp>
        <p:nvGrpSpPr>
          <p:cNvPr id="346" name="Group 74"/>
          <p:cNvGrpSpPr/>
          <p:nvPr/>
        </p:nvGrpSpPr>
        <p:grpSpPr>
          <a:xfrm rot="5400000">
            <a:off x="1415480" y="2420891"/>
            <a:ext cx="2592289" cy="288032"/>
            <a:chOff x="2809127" y="3501009"/>
            <a:chExt cx="3326202" cy="2232248"/>
          </a:xfrm>
        </p:grpSpPr>
        <p:sp>
          <p:nvSpPr>
            <p:cNvPr id="347" name="Line 150"/>
            <p:cNvSpPr>
              <a:spLocks noChangeShapeType="1"/>
            </p:cNvSpPr>
            <p:nvPr/>
          </p:nvSpPr>
          <p:spPr bwMode="auto">
            <a:xfrm flipH="1">
              <a:off x="2875934" y="3554362"/>
              <a:ext cx="3259394" cy="2153264"/>
            </a:xfrm>
            <a:prstGeom prst="line">
              <a:avLst/>
            </a:prstGeom>
            <a:noFill/>
            <a:ln w="57150" cmpd="sng">
              <a:solidFill>
                <a:srgbClr val="4F81BD"/>
              </a:solidFill>
              <a:round/>
              <a:headEnd/>
              <a:tailEnd/>
            </a:ln>
            <a:effectLst/>
          </p:spPr>
          <p:txBody>
            <a:bodyPr anchor="ctr" anchorCtr="1"/>
            <a:lstStyle/>
            <a:p>
              <a:endParaRPr lang="en-US"/>
            </a:p>
          </p:txBody>
        </p:sp>
        <p:sp>
          <p:nvSpPr>
            <p:cNvPr id="348" name="Line 150"/>
            <p:cNvSpPr>
              <a:spLocks noChangeShapeType="1"/>
            </p:cNvSpPr>
            <p:nvPr/>
          </p:nvSpPr>
          <p:spPr bwMode="auto">
            <a:xfrm>
              <a:off x="2809127" y="3501009"/>
              <a:ext cx="3326202" cy="2232248"/>
            </a:xfrm>
            <a:prstGeom prst="line">
              <a:avLst/>
            </a:prstGeom>
            <a:noFill/>
            <a:ln w="57150" cmpd="sng">
              <a:solidFill>
                <a:srgbClr val="4F81BD"/>
              </a:solidFill>
              <a:round/>
              <a:headEnd/>
              <a:tailEnd/>
            </a:ln>
            <a:effectLst/>
          </p:spPr>
          <p:txBody>
            <a:bodyPr anchor="ctr" anchorCtr="1"/>
            <a:lstStyle/>
            <a:p>
              <a:endParaRPr lang="en-US"/>
            </a:p>
          </p:txBody>
        </p:sp>
      </p:grpSp>
      <p:grpSp>
        <p:nvGrpSpPr>
          <p:cNvPr id="349" name="Group 74"/>
          <p:cNvGrpSpPr/>
          <p:nvPr/>
        </p:nvGrpSpPr>
        <p:grpSpPr>
          <a:xfrm rot="5400000">
            <a:off x="1847529" y="2420892"/>
            <a:ext cx="2592289" cy="288032"/>
            <a:chOff x="2809127" y="3501009"/>
            <a:chExt cx="3326202" cy="2232248"/>
          </a:xfrm>
        </p:grpSpPr>
        <p:sp>
          <p:nvSpPr>
            <p:cNvPr id="350" name="Line 150"/>
            <p:cNvSpPr>
              <a:spLocks noChangeShapeType="1"/>
            </p:cNvSpPr>
            <p:nvPr/>
          </p:nvSpPr>
          <p:spPr bwMode="auto">
            <a:xfrm flipH="1">
              <a:off x="2875934" y="3554362"/>
              <a:ext cx="3259394" cy="2153264"/>
            </a:xfrm>
            <a:prstGeom prst="line">
              <a:avLst/>
            </a:prstGeom>
            <a:noFill/>
            <a:ln w="57150" cmpd="sng">
              <a:solidFill>
                <a:srgbClr val="4F81BD"/>
              </a:solidFill>
              <a:round/>
              <a:headEnd/>
              <a:tailEnd/>
            </a:ln>
            <a:effectLst/>
          </p:spPr>
          <p:txBody>
            <a:bodyPr anchor="ctr" anchorCtr="1"/>
            <a:lstStyle/>
            <a:p>
              <a:endParaRPr lang="en-US"/>
            </a:p>
          </p:txBody>
        </p:sp>
        <p:sp>
          <p:nvSpPr>
            <p:cNvPr id="351" name="Line 150"/>
            <p:cNvSpPr>
              <a:spLocks noChangeShapeType="1"/>
            </p:cNvSpPr>
            <p:nvPr/>
          </p:nvSpPr>
          <p:spPr bwMode="auto">
            <a:xfrm>
              <a:off x="2809127" y="3501009"/>
              <a:ext cx="3326202" cy="2232248"/>
            </a:xfrm>
            <a:prstGeom prst="line">
              <a:avLst/>
            </a:prstGeom>
            <a:noFill/>
            <a:ln w="57150" cmpd="sng">
              <a:solidFill>
                <a:srgbClr val="4F81BD"/>
              </a:solidFill>
              <a:round/>
              <a:headEnd/>
              <a:tailEnd/>
            </a:ln>
            <a:effectLst/>
          </p:spPr>
          <p:txBody>
            <a:bodyPr anchor="ctr" anchorCtr="1"/>
            <a:lstStyle/>
            <a:p>
              <a:endParaRPr lang="en-US"/>
            </a:p>
          </p:txBody>
        </p:sp>
      </p:grpSp>
      <p:sp>
        <p:nvSpPr>
          <p:cNvPr id="92" name="Line 27"/>
          <p:cNvSpPr>
            <a:spLocks noChangeShapeType="1"/>
          </p:cNvSpPr>
          <p:nvPr/>
        </p:nvSpPr>
        <p:spPr bwMode="auto">
          <a:xfrm flipV="1">
            <a:off x="5663952" y="1772816"/>
            <a:ext cx="360040" cy="2376264"/>
          </a:xfrm>
          <a:prstGeom prst="line">
            <a:avLst/>
          </a:prstGeom>
          <a:noFill/>
          <a:ln w="57150" cap="rnd">
            <a:solidFill>
              <a:srgbClr val="FF0000"/>
            </a:solidFill>
            <a:prstDash val="sysDot"/>
            <a:round/>
            <a:headEnd type="triangle" w="med" len="med"/>
            <a:tailEnd type="triangle" w="med" len="med"/>
          </a:ln>
          <a:effectLst/>
        </p:spPr>
        <p:txBody>
          <a:bodyPr/>
          <a:lstStyle/>
          <a:p>
            <a:endParaRPr lang="en-US"/>
          </a:p>
        </p:txBody>
      </p:sp>
      <p:pic>
        <p:nvPicPr>
          <p:cNvPr id="93" name="Picture 92" descr="QueenOfHearts.png"/>
          <p:cNvPicPr>
            <a:picLocks noChangeAspect="1"/>
          </p:cNvPicPr>
          <p:nvPr/>
        </p:nvPicPr>
        <p:blipFill>
          <a:blip r:embed="rId6" cstate="print"/>
          <a:srcRect l="6597" r="7636"/>
          <a:stretch>
            <a:fillRect/>
          </a:stretch>
        </p:blipFill>
        <p:spPr>
          <a:xfrm>
            <a:off x="5087889" y="4149080"/>
            <a:ext cx="1280649" cy="1083626"/>
          </a:xfrm>
          <a:prstGeom prst="rect">
            <a:avLst/>
          </a:prstGeom>
        </p:spPr>
      </p:pic>
      <p:sp>
        <p:nvSpPr>
          <p:cNvPr id="94" name="Rectangle 298"/>
          <p:cNvSpPr>
            <a:spLocks noChangeArrowheads="1"/>
          </p:cNvSpPr>
          <p:nvPr/>
        </p:nvSpPr>
        <p:spPr bwMode="auto">
          <a:xfrm>
            <a:off x="1208314" y="5229200"/>
            <a:ext cx="6470772" cy="1224136"/>
          </a:xfrm>
          <a:prstGeom prst="rect">
            <a:avLst/>
          </a:prstGeom>
          <a:noFill/>
          <a:ln w="9525">
            <a:noFill/>
            <a:miter lim="800000"/>
            <a:headEnd/>
            <a:tailEnd/>
          </a:ln>
          <a:effectLst/>
        </p:spPr>
        <p:txBody>
          <a:bodyPr/>
          <a:lstStyle/>
          <a:p>
            <a:pPr marL="342900" indent="-342900">
              <a:spcBef>
                <a:spcPct val="20000"/>
              </a:spcBef>
              <a:buClr>
                <a:schemeClr val="accent1"/>
              </a:buClr>
              <a:buSzPct val="65000"/>
              <a:buFont typeface="Wingdings" pitchFamily="2" charset="2"/>
              <a:buChar char="n"/>
            </a:pPr>
            <a:r>
              <a:rPr lang="de-CH" sz="2400" dirty="0">
                <a:cs typeface="Arial" charset="0"/>
              </a:rPr>
              <a:t>Quantum </a:t>
            </a:r>
            <a:r>
              <a:rPr lang="de-CH" sz="2400" dirty="0" err="1">
                <a:cs typeface="Arial" charset="0"/>
              </a:rPr>
              <a:t>states</a:t>
            </a:r>
            <a:r>
              <a:rPr lang="de-CH" sz="2400" dirty="0">
                <a:cs typeface="Arial" charset="0"/>
              </a:rPr>
              <a:t> </a:t>
            </a:r>
            <a:r>
              <a:rPr lang="de-CH" sz="2400" dirty="0" err="1">
                <a:cs typeface="Arial" charset="0"/>
              </a:rPr>
              <a:t>are</a:t>
            </a:r>
            <a:r>
              <a:rPr lang="de-CH" sz="2400" dirty="0">
                <a:cs typeface="Arial" charset="0"/>
              </a:rPr>
              <a:t> </a:t>
            </a:r>
            <a:r>
              <a:rPr lang="de-CH" sz="2400" dirty="0" err="1">
                <a:cs typeface="Arial" charset="0"/>
              </a:rPr>
              <a:t>unknown</a:t>
            </a:r>
            <a:r>
              <a:rPr lang="de-CH" sz="2400" dirty="0">
                <a:cs typeface="Arial" charset="0"/>
              </a:rPr>
              <a:t> </a:t>
            </a:r>
            <a:r>
              <a:rPr lang="de-CH" sz="2400" dirty="0" err="1">
                <a:cs typeface="Arial" charset="0"/>
              </a:rPr>
              <a:t>to</a:t>
            </a:r>
            <a:r>
              <a:rPr lang="de-CH" sz="2400" dirty="0">
                <a:cs typeface="Arial" charset="0"/>
              </a:rPr>
              <a:t> Eve, </a:t>
            </a:r>
            <a:r>
              <a:rPr lang="de-CH" sz="2400" dirty="0" err="1">
                <a:cs typeface="Arial" charset="0"/>
              </a:rPr>
              <a:t>she</a:t>
            </a:r>
            <a:r>
              <a:rPr lang="de-CH" sz="2400" dirty="0">
                <a:cs typeface="Arial" charset="0"/>
              </a:rPr>
              <a:t> </a:t>
            </a:r>
            <a:r>
              <a:rPr lang="de-CH" sz="2400" dirty="0" err="1">
                <a:solidFill>
                  <a:srgbClr val="FF0000"/>
                </a:solidFill>
                <a:cs typeface="Arial" charset="0"/>
              </a:rPr>
              <a:t>cannot</a:t>
            </a:r>
            <a:r>
              <a:rPr lang="de-CH" sz="2400" dirty="0">
                <a:solidFill>
                  <a:srgbClr val="FF0000"/>
                </a:solidFill>
                <a:cs typeface="Arial" charset="0"/>
              </a:rPr>
              <a:t> </a:t>
            </a:r>
            <a:r>
              <a:rPr lang="de-CH" sz="2400" dirty="0" err="1">
                <a:solidFill>
                  <a:srgbClr val="FF0000"/>
                </a:solidFill>
                <a:cs typeface="Arial" charset="0"/>
              </a:rPr>
              <a:t>copy</a:t>
            </a:r>
            <a:r>
              <a:rPr lang="de-CH" sz="2400" dirty="0">
                <a:solidFill>
                  <a:srgbClr val="FF0000"/>
                </a:solidFill>
                <a:cs typeface="Arial" charset="0"/>
              </a:rPr>
              <a:t> </a:t>
            </a:r>
            <a:r>
              <a:rPr lang="de-CH" sz="2400" dirty="0" err="1">
                <a:solidFill>
                  <a:srgbClr val="FF0000"/>
                </a:solidFill>
                <a:cs typeface="Arial" charset="0"/>
              </a:rPr>
              <a:t>them</a:t>
            </a:r>
            <a:r>
              <a:rPr lang="de-CH" sz="2400" dirty="0">
                <a:cs typeface="Arial" charset="0"/>
              </a:rPr>
              <a:t>.</a:t>
            </a:r>
            <a:endParaRPr lang="de-CH" sz="2400" dirty="0">
              <a:solidFill>
                <a:srgbClr val="FF0000"/>
              </a:solidFill>
              <a:cs typeface="Arial" charset="0"/>
            </a:endParaRPr>
          </a:p>
          <a:p>
            <a:pPr marL="342900" indent="-342900">
              <a:spcBef>
                <a:spcPct val="20000"/>
              </a:spcBef>
              <a:buClr>
                <a:schemeClr val="accent1"/>
              </a:buClr>
              <a:buSzPct val="65000"/>
              <a:buFont typeface="Wingdings" pitchFamily="2" charset="2"/>
              <a:buChar char="n"/>
            </a:pPr>
            <a:r>
              <a:rPr lang="de-CH" sz="2400" dirty="0">
                <a:cs typeface="Arial" charset="0"/>
              </a:rPr>
              <a:t>Honest </a:t>
            </a:r>
            <a:r>
              <a:rPr lang="de-CH" sz="2400" dirty="0" err="1">
                <a:cs typeface="Arial" charset="0"/>
              </a:rPr>
              <a:t>players</a:t>
            </a:r>
            <a:r>
              <a:rPr lang="de-CH" sz="2400" dirty="0">
                <a:cs typeface="Arial" charset="0"/>
              </a:rPr>
              <a:t> </a:t>
            </a:r>
            <a:r>
              <a:rPr lang="de-CH" sz="2400" dirty="0" err="1">
                <a:cs typeface="Arial" charset="0"/>
              </a:rPr>
              <a:t>can</a:t>
            </a:r>
            <a:r>
              <a:rPr lang="de-CH" sz="2400" dirty="0">
                <a:cs typeface="Arial" charset="0"/>
              </a:rPr>
              <a:t> </a:t>
            </a:r>
            <a:r>
              <a:rPr lang="de-CH" sz="2400" dirty="0" err="1">
                <a:solidFill>
                  <a:srgbClr val="0000FF"/>
                </a:solidFill>
                <a:cs typeface="Arial" charset="0"/>
              </a:rPr>
              <a:t>test</a:t>
            </a:r>
            <a:r>
              <a:rPr lang="de-CH" sz="2400" dirty="0">
                <a:solidFill>
                  <a:srgbClr val="0000FF"/>
                </a:solidFill>
                <a:cs typeface="Arial" charset="0"/>
              </a:rPr>
              <a:t> </a:t>
            </a:r>
            <a:r>
              <a:rPr lang="de-CH" sz="2400" dirty="0" err="1">
                <a:cs typeface="Arial" charset="0"/>
              </a:rPr>
              <a:t>whether</a:t>
            </a:r>
            <a:r>
              <a:rPr lang="de-CH" sz="2400" dirty="0">
                <a:cs typeface="Arial" charset="0"/>
              </a:rPr>
              <a:t> Eve </a:t>
            </a:r>
            <a:r>
              <a:rPr lang="de-CH" sz="2400" dirty="0" err="1">
                <a:cs typeface="Arial" charset="0"/>
              </a:rPr>
              <a:t>interfered</a:t>
            </a:r>
            <a:r>
              <a:rPr lang="de-CH" sz="2400" dirty="0">
                <a:cs typeface="Arial" charset="0"/>
              </a:rPr>
              <a:t>.</a:t>
            </a:r>
          </a:p>
        </p:txBody>
      </p:sp>
      <p:grpSp>
        <p:nvGrpSpPr>
          <p:cNvPr id="10" name="Group 9"/>
          <p:cNvGrpSpPr/>
          <p:nvPr/>
        </p:nvGrpSpPr>
        <p:grpSpPr>
          <a:xfrm>
            <a:off x="4630688" y="1268759"/>
            <a:ext cx="2329408" cy="523220"/>
            <a:chOff x="2915816" y="1268759"/>
            <a:chExt cx="2329408" cy="523220"/>
          </a:xfrm>
        </p:grpSpPr>
        <p:grpSp>
          <p:nvGrpSpPr>
            <p:cNvPr id="97" name="Group 97"/>
            <p:cNvGrpSpPr/>
            <p:nvPr/>
          </p:nvGrpSpPr>
          <p:grpSpPr>
            <a:xfrm>
              <a:off x="3383868" y="1268759"/>
              <a:ext cx="457200" cy="523220"/>
              <a:chOff x="1018819" y="3721632"/>
              <a:chExt cx="719137" cy="809345"/>
            </a:xfrm>
            <a:effectLst>
              <a:outerShdw blurRad="50800" dist="38100" dir="2700000" algn="tl" rotWithShape="0">
                <a:prstClr val="black">
                  <a:alpha val="40000"/>
                </a:prstClr>
              </a:outerShdw>
            </a:effectLst>
          </p:grpSpPr>
          <p:sp>
            <p:nvSpPr>
              <p:cNvPr id="98" name="Oval 154"/>
              <p:cNvSpPr>
                <a:spLocks noChangeArrowheads="1"/>
              </p:cNvSpPr>
              <p:nvPr/>
            </p:nvSpPr>
            <p:spPr bwMode="auto">
              <a:xfrm>
                <a:off x="1018819" y="3771443"/>
                <a:ext cx="719137" cy="720725"/>
              </a:xfrm>
              <a:prstGeom prst="ellipse">
                <a:avLst/>
              </a:prstGeom>
              <a:solidFill>
                <a:schemeClr val="accent3">
                  <a:lumMod val="40000"/>
                  <a:lumOff val="60000"/>
                </a:schemeClr>
              </a:solidFill>
              <a:ln w="9525" algn="ctr">
                <a:solidFill>
                  <a:schemeClr val="tx1"/>
                </a:solidFill>
                <a:round/>
                <a:headEnd/>
                <a:tailEnd/>
              </a:ln>
              <a:effectLst/>
            </p:spPr>
            <p:txBody>
              <a:bodyPr wrap="none" anchor="ctr"/>
              <a:lstStyle/>
              <a:p>
                <a:pPr algn="ctr" eaLnBrk="0" hangingPunct="0"/>
                <a:endParaRPr lang="en-US" sz="2400" b="1">
                  <a:cs typeface="Arial" charset="0"/>
                </a:endParaRPr>
              </a:p>
            </p:txBody>
          </p:sp>
          <p:sp>
            <p:nvSpPr>
              <p:cNvPr id="99" name="Text Box 21"/>
              <p:cNvSpPr txBox="1">
                <a:spLocks noChangeArrowheads="1"/>
              </p:cNvSpPr>
              <p:nvPr/>
            </p:nvSpPr>
            <p:spPr bwMode="auto">
              <a:xfrm>
                <a:off x="1110827" y="3721632"/>
                <a:ext cx="404147" cy="809345"/>
              </a:xfrm>
              <a:prstGeom prst="rect">
                <a:avLst/>
              </a:prstGeom>
              <a:noFill/>
              <a:ln w="9525">
                <a:noFill/>
                <a:miter lim="800000"/>
                <a:headEnd/>
                <a:tailEnd/>
              </a:ln>
              <a:effectLst/>
            </p:spPr>
            <p:txBody>
              <a:bodyPr wrap="square">
                <a:spAutoFit/>
              </a:bodyPr>
              <a:lstStyle/>
              <a:p>
                <a:pPr eaLnBrk="0" hangingPunct="0">
                  <a:spcBef>
                    <a:spcPct val="50000"/>
                  </a:spcBef>
                </a:pPr>
                <a:r>
                  <a:rPr lang="en-US" sz="2800" dirty="0">
                    <a:cs typeface="Arial" charset="0"/>
                  </a:rPr>
                  <a:t>?</a:t>
                </a:r>
                <a:endParaRPr lang="de-CH" sz="2800" dirty="0">
                  <a:cs typeface="Arial" charset="0"/>
                </a:endParaRPr>
              </a:p>
            </p:txBody>
          </p:sp>
        </p:grpSp>
        <p:grpSp>
          <p:nvGrpSpPr>
            <p:cNvPr id="100" name="Group 97"/>
            <p:cNvGrpSpPr/>
            <p:nvPr/>
          </p:nvGrpSpPr>
          <p:grpSpPr>
            <a:xfrm>
              <a:off x="3851920" y="1268759"/>
              <a:ext cx="457200" cy="523220"/>
              <a:chOff x="1018819" y="3721632"/>
              <a:chExt cx="719137" cy="809345"/>
            </a:xfrm>
            <a:effectLst>
              <a:outerShdw blurRad="50800" dist="38100" dir="2700000" algn="tl" rotWithShape="0">
                <a:prstClr val="black">
                  <a:alpha val="40000"/>
                </a:prstClr>
              </a:outerShdw>
            </a:effectLst>
          </p:grpSpPr>
          <p:sp>
            <p:nvSpPr>
              <p:cNvPr id="101" name="Oval 154"/>
              <p:cNvSpPr>
                <a:spLocks noChangeArrowheads="1"/>
              </p:cNvSpPr>
              <p:nvPr/>
            </p:nvSpPr>
            <p:spPr bwMode="auto">
              <a:xfrm>
                <a:off x="1018819" y="3771443"/>
                <a:ext cx="719137" cy="720725"/>
              </a:xfrm>
              <a:prstGeom prst="ellipse">
                <a:avLst/>
              </a:prstGeom>
              <a:solidFill>
                <a:schemeClr val="accent3">
                  <a:lumMod val="40000"/>
                  <a:lumOff val="60000"/>
                </a:schemeClr>
              </a:solidFill>
              <a:ln w="9525" algn="ctr">
                <a:solidFill>
                  <a:schemeClr val="tx1"/>
                </a:solidFill>
                <a:round/>
                <a:headEnd/>
                <a:tailEnd/>
              </a:ln>
              <a:effectLst/>
            </p:spPr>
            <p:txBody>
              <a:bodyPr wrap="none" anchor="ctr"/>
              <a:lstStyle/>
              <a:p>
                <a:pPr algn="ctr" eaLnBrk="0" hangingPunct="0"/>
                <a:endParaRPr lang="en-US" sz="2400" b="1">
                  <a:cs typeface="Arial" charset="0"/>
                </a:endParaRPr>
              </a:p>
            </p:txBody>
          </p:sp>
          <p:sp>
            <p:nvSpPr>
              <p:cNvPr id="102" name="Text Box 21"/>
              <p:cNvSpPr txBox="1">
                <a:spLocks noChangeArrowheads="1"/>
              </p:cNvSpPr>
              <p:nvPr/>
            </p:nvSpPr>
            <p:spPr bwMode="auto">
              <a:xfrm>
                <a:off x="1110827" y="3721632"/>
                <a:ext cx="404147" cy="809345"/>
              </a:xfrm>
              <a:prstGeom prst="rect">
                <a:avLst/>
              </a:prstGeom>
              <a:noFill/>
              <a:ln w="9525">
                <a:noFill/>
                <a:miter lim="800000"/>
                <a:headEnd/>
                <a:tailEnd/>
              </a:ln>
              <a:effectLst/>
            </p:spPr>
            <p:txBody>
              <a:bodyPr wrap="square">
                <a:spAutoFit/>
              </a:bodyPr>
              <a:lstStyle/>
              <a:p>
                <a:pPr eaLnBrk="0" hangingPunct="0">
                  <a:spcBef>
                    <a:spcPct val="50000"/>
                  </a:spcBef>
                </a:pPr>
                <a:r>
                  <a:rPr lang="en-US" sz="2800" dirty="0">
                    <a:cs typeface="Arial" charset="0"/>
                  </a:rPr>
                  <a:t>?</a:t>
                </a:r>
                <a:endParaRPr lang="de-CH" sz="2800" dirty="0">
                  <a:cs typeface="Arial" charset="0"/>
                </a:endParaRPr>
              </a:p>
            </p:txBody>
          </p:sp>
        </p:grpSp>
        <p:grpSp>
          <p:nvGrpSpPr>
            <p:cNvPr id="103" name="Group 97"/>
            <p:cNvGrpSpPr/>
            <p:nvPr/>
          </p:nvGrpSpPr>
          <p:grpSpPr>
            <a:xfrm>
              <a:off x="4319972" y="1268759"/>
              <a:ext cx="457200" cy="523220"/>
              <a:chOff x="1018819" y="3721632"/>
              <a:chExt cx="719137" cy="809345"/>
            </a:xfrm>
            <a:effectLst>
              <a:outerShdw blurRad="50800" dist="38100" dir="2700000" algn="tl" rotWithShape="0">
                <a:prstClr val="black">
                  <a:alpha val="40000"/>
                </a:prstClr>
              </a:outerShdw>
            </a:effectLst>
          </p:grpSpPr>
          <p:sp>
            <p:nvSpPr>
              <p:cNvPr id="104" name="Oval 154"/>
              <p:cNvSpPr>
                <a:spLocks noChangeArrowheads="1"/>
              </p:cNvSpPr>
              <p:nvPr/>
            </p:nvSpPr>
            <p:spPr bwMode="auto">
              <a:xfrm>
                <a:off x="1018819" y="3771443"/>
                <a:ext cx="719137" cy="720725"/>
              </a:xfrm>
              <a:prstGeom prst="ellipse">
                <a:avLst/>
              </a:prstGeom>
              <a:solidFill>
                <a:schemeClr val="accent3">
                  <a:lumMod val="40000"/>
                  <a:lumOff val="60000"/>
                </a:schemeClr>
              </a:solidFill>
              <a:ln w="9525" algn="ctr">
                <a:solidFill>
                  <a:schemeClr val="tx1"/>
                </a:solidFill>
                <a:round/>
                <a:headEnd/>
                <a:tailEnd/>
              </a:ln>
              <a:effectLst/>
            </p:spPr>
            <p:txBody>
              <a:bodyPr wrap="none" anchor="ctr"/>
              <a:lstStyle/>
              <a:p>
                <a:pPr algn="ctr" eaLnBrk="0" hangingPunct="0"/>
                <a:endParaRPr lang="en-US" sz="2400" b="1">
                  <a:cs typeface="Arial" charset="0"/>
                </a:endParaRPr>
              </a:p>
            </p:txBody>
          </p:sp>
          <p:sp>
            <p:nvSpPr>
              <p:cNvPr id="105" name="Text Box 21"/>
              <p:cNvSpPr txBox="1">
                <a:spLocks noChangeArrowheads="1"/>
              </p:cNvSpPr>
              <p:nvPr/>
            </p:nvSpPr>
            <p:spPr bwMode="auto">
              <a:xfrm>
                <a:off x="1110827" y="3721632"/>
                <a:ext cx="404147" cy="809345"/>
              </a:xfrm>
              <a:prstGeom prst="rect">
                <a:avLst/>
              </a:prstGeom>
              <a:noFill/>
              <a:ln w="9525">
                <a:noFill/>
                <a:miter lim="800000"/>
                <a:headEnd/>
                <a:tailEnd/>
              </a:ln>
              <a:effectLst/>
            </p:spPr>
            <p:txBody>
              <a:bodyPr wrap="square">
                <a:spAutoFit/>
              </a:bodyPr>
              <a:lstStyle/>
              <a:p>
                <a:pPr eaLnBrk="0" hangingPunct="0">
                  <a:spcBef>
                    <a:spcPct val="50000"/>
                  </a:spcBef>
                </a:pPr>
                <a:r>
                  <a:rPr lang="en-US" sz="2800" dirty="0">
                    <a:cs typeface="Arial" charset="0"/>
                  </a:rPr>
                  <a:t>?</a:t>
                </a:r>
                <a:endParaRPr lang="de-CH" sz="2800" dirty="0">
                  <a:cs typeface="Arial" charset="0"/>
                </a:endParaRPr>
              </a:p>
            </p:txBody>
          </p:sp>
        </p:grpSp>
        <p:grpSp>
          <p:nvGrpSpPr>
            <p:cNvPr id="106" name="Group 97"/>
            <p:cNvGrpSpPr/>
            <p:nvPr/>
          </p:nvGrpSpPr>
          <p:grpSpPr>
            <a:xfrm>
              <a:off x="4788024" y="1268759"/>
              <a:ext cx="457200" cy="523220"/>
              <a:chOff x="1018819" y="3721632"/>
              <a:chExt cx="719137" cy="809345"/>
            </a:xfrm>
            <a:effectLst>
              <a:outerShdw blurRad="50800" dist="38100" dir="2700000" algn="tl" rotWithShape="0">
                <a:prstClr val="black">
                  <a:alpha val="40000"/>
                </a:prstClr>
              </a:outerShdw>
            </a:effectLst>
          </p:grpSpPr>
          <p:sp>
            <p:nvSpPr>
              <p:cNvPr id="107" name="Oval 154"/>
              <p:cNvSpPr>
                <a:spLocks noChangeArrowheads="1"/>
              </p:cNvSpPr>
              <p:nvPr/>
            </p:nvSpPr>
            <p:spPr bwMode="auto">
              <a:xfrm>
                <a:off x="1018819" y="3771443"/>
                <a:ext cx="719137" cy="720725"/>
              </a:xfrm>
              <a:prstGeom prst="ellipse">
                <a:avLst/>
              </a:prstGeom>
              <a:solidFill>
                <a:schemeClr val="accent3">
                  <a:lumMod val="40000"/>
                  <a:lumOff val="60000"/>
                </a:schemeClr>
              </a:solidFill>
              <a:ln w="9525" algn="ctr">
                <a:solidFill>
                  <a:schemeClr val="tx1"/>
                </a:solidFill>
                <a:round/>
                <a:headEnd/>
                <a:tailEnd/>
              </a:ln>
              <a:effectLst/>
            </p:spPr>
            <p:txBody>
              <a:bodyPr wrap="none" anchor="ctr"/>
              <a:lstStyle/>
              <a:p>
                <a:pPr algn="ctr" eaLnBrk="0" hangingPunct="0"/>
                <a:endParaRPr lang="en-US" sz="2400" b="1">
                  <a:cs typeface="Arial" charset="0"/>
                </a:endParaRPr>
              </a:p>
            </p:txBody>
          </p:sp>
          <p:sp>
            <p:nvSpPr>
              <p:cNvPr id="108" name="Text Box 21"/>
              <p:cNvSpPr txBox="1">
                <a:spLocks noChangeArrowheads="1"/>
              </p:cNvSpPr>
              <p:nvPr/>
            </p:nvSpPr>
            <p:spPr bwMode="auto">
              <a:xfrm>
                <a:off x="1110827" y="3721632"/>
                <a:ext cx="404147" cy="809345"/>
              </a:xfrm>
              <a:prstGeom prst="rect">
                <a:avLst/>
              </a:prstGeom>
              <a:noFill/>
              <a:ln w="9525">
                <a:noFill/>
                <a:miter lim="800000"/>
                <a:headEnd/>
                <a:tailEnd/>
              </a:ln>
              <a:effectLst/>
            </p:spPr>
            <p:txBody>
              <a:bodyPr wrap="square">
                <a:spAutoFit/>
              </a:bodyPr>
              <a:lstStyle/>
              <a:p>
                <a:pPr eaLnBrk="0" hangingPunct="0">
                  <a:spcBef>
                    <a:spcPct val="50000"/>
                  </a:spcBef>
                </a:pPr>
                <a:r>
                  <a:rPr lang="en-US" sz="2800" dirty="0">
                    <a:cs typeface="Arial" charset="0"/>
                  </a:rPr>
                  <a:t>?</a:t>
                </a:r>
                <a:endParaRPr lang="de-CH" sz="2800" dirty="0">
                  <a:cs typeface="Arial" charset="0"/>
                </a:endParaRPr>
              </a:p>
            </p:txBody>
          </p:sp>
        </p:grpSp>
        <p:grpSp>
          <p:nvGrpSpPr>
            <p:cNvPr id="109" name="Group 97"/>
            <p:cNvGrpSpPr/>
            <p:nvPr/>
          </p:nvGrpSpPr>
          <p:grpSpPr>
            <a:xfrm>
              <a:off x="2915816" y="1268759"/>
              <a:ext cx="457200" cy="523220"/>
              <a:chOff x="1018819" y="3721632"/>
              <a:chExt cx="719137" cy="809345"/>
            </a:xfrm>
            <a:effectLst>
              <a:outerShdw blurRad="50800" dist="38100" dir="2700000" algn="tl" rotWithShape="0">
                <a:prstClr val="black">
                  <a:alpha val="40000"/>
                </a:prstClr>
              </a:outerShdw>
            </a:effectLst>
          </p:grpSpPr>
          <p:sp>
            <p:nvSpPr>
              <p:cNvPr id="110" name="Oval 154"/>
              <p:cNvSpPr>
                <a:spLocks noChangeArrowheads="1"/>
              </p:cNvSpPr>
              <p:nvPr/>
            </p:nvSpPr>
            <p:spPr bwMode="auto">
              <a:xfrm>
                <a:off x="1018819" y="3771443"/>
                <a:ext cx="719137" cy="720725"/>
              </a:xfrm>
              <a:prstGeom prst="ellipse">
                <a:avLst/>
              </a:prstGeom>
              <a:solidFill>
                <a:schemeClr val="accent3">
                  <a:lumMod val="40000"/>
                  <a:lumOff val="60000"/>
                </a:schemeClr>
              </a:solidFill>
              <a:ln w="9525" algn="ctr">
                <a:solidFill>
                  <a:schemeClr val="tx1"/>
                </a:solidFill>
                <a:round/>
                <a:headEnd/>
                <a:tailEnd/>
              </a:ln>
              <a:effectLst/>
            </p:spPr>
            <p:txBody>
              <a:bodyPr wrap="none" anchor="ctr"/>
              <a:lstStyle/>
              <a:p>
                <a:pPr algn="ctr" eaLnBrk="0" hangingPunct="0"/>
                <a:endParaRPr lang="en-US" sz="2400" b="1">
                  <a:cs typeface="Arial" charset="0"/>
                </a:endParaRPr>
              </a:p>
            </p:txBody>
          </p:sp>
          <p:sp>
            <p:nvSpPr>
              <p:cNvPr id="111" name="Text Box 21"/>
              <p:cNvSpPr txBox="1">
                <a:spLocks noChangeArrowheads="1"/>
              </p:cNvSpPr>
              <p:nvPr/>
            </p:nvSpPr>
            <p:spPr bwMode="auto">
              <a:xfrm>
                <a:off x="1110827" y="3721632"/>
                <a:ext cx="404147" cy="809345"/>
              </a:xfrm>
              <a:prstGeom prst="rect">
                <a:avLst/>
              </a:prstGeom>
              <a:noFill/>
              <a:ln w="9525">
                <a:noFill/>
                <a:miter lim="800000"/>
                <a:headEnd/>
                <a:tailEnd/>
              </a:ln>
              <a:effectLst/>
            </p:spPr>
            <p:txBody>
              <a:bodyPr wrap="square">
                <a:spAutoFit/>
              </a:bodyPr>
              <a:lstStyle/>
              <a:p>
                <a:pPr eaLnBrk="0" hangingPunct="0">
                  <a:spcBef>
                    <a:spcPct val="50000"/>
                  </a:spcBef>
                </a:pPr>
                <a:r>
                  <a:rPr lang="en-US" sz="2800" dirty="0">
                    <a:cs typeface="Arial" charset="0"/>
                  </a:rPr>
                  <a:t>?</a:t>
                </a:r>
                <a:endParaRPr lang="de-CH" sz="2800" dirty="0">
                  <a:cs typeface="Arial" charset="0"/>
                </a:endParaRPr>
              </a:p>
            </p:txBody>
          </p:sp>
        </p:grpSp>
      </p:grpSp>
      <p:sp>
        <p:nvSpPr>
          <p:cNvPr id="113" name="Line 6"/>
          <p:cNvSpPr>
            <a:spLocks noChangeShapeType="1"/>
          </p:cNvSpPr>
          <p:nvPr/>
        </p:nvSpPr>
        <p:spPr bwMode="auto">
          <a:xfrm>
            <a:off x="5086600" y="3573016"/>
            <a:ext cx="1513457" cy="0"/>
          </a:xfrm>
          <a:prstGeom prst="line">
            <a:avLst/>
          </a:prstGeom>
          <a:noFill/>
          <a:ln w="38100">
            <a:solidFill>
              <a:srgbClr val="0000FF"/>
            </a:solidFill>
            <a:round/>
            <a:headEnd type="none" w="med" len="med"/>
            <a:tailEnd type="triangle"/>
          </a:ln>
          <a:effectLst/>
        </p:spPr>
        <p:txBody>
          <a:bodyPr lIns="0" tIns="0" rIns="0" bIns="0" anchor="ctr"/>
          <a:lstStyle/>
          <a:p>
            <a:endParaRPr lang="en-US"/>
          </a:p>
        </p:txBody>
      </p:sp>
      <p:sp>
        <p:nvSpPr>
          <p:cNvPr id="114" name="Line 8"/>
          <p:cNvSpPr>
            <a:spLocks noChangeShapeType="1"/>
          </p:cNvSpPr>
          <p:nvPr/>
        </p:nvSpPr>
        <p:spPr bwMode="auto">
          <a:xfrm>
            <a:off x="5086600" y="3789040"/>
            <a:ext cx="1513457" cy="0"/>
          </a:xfrm>
          <a:prstGeom prst="line">
            <a:avLst/>
          </a:prstGeom>
          <a:noFill/>
          <a:ln w="38100">
            <a:solidFill>
              <a:srgbClr val="0000FF"/>
            </a:solidFill>
            <a:round/>
            <a:headEnd type="triangle"/>
            <a:tailEnd type="none" w="med" len="med"/>
          </a:ln>
          <a:effectLst/>
        </p:spPr>
        <p:txBody>
          <a:bodyPr lIns="0" tIns="0" rIns="0" bIns="0" anchor="ctr"/>
          <a:lstStyle/>
          <a:p>
            <a:endParaRPr lang="en-US" dirty="0"/>
          </a:p>
        </p:txBody>
      </p:sp>
      <p:grpSp>
        <p:nvGrpSpPr>
          <p:cNvPr id="115" name="Group 74"/>
          <p:cNvGrpSpPr/>
          <p:nvPr/>
        </p:nvGrpSpPr>
        <p:grpSpPr>
          <a:xfrm rot="5400000">
            <a:off x="2783632" y="2420889"/>
            <a:ext cx="2592289" cy="288032"/>
            <a:chOff x="2809127" y="3501009"/>
            <a:chExt cx="3326202" cy="2232248"/>
          </a:xfrm>
        </p:grpSpPr>
        <p:sp>
          <p:nvSpPr>
            <p:cNvPr id="116" name="Line 150"/>
            <p:cNvSpPr>
              <a:spLocks noChangeShapeType="1"/>
            </p:cNvSpPr>
            <p:nvPr/>
          </p:nvSpPr>
          <p:spPr bwMode="auto">
            <a:xfrm flipH="1">
              <a:off x="2875934" y="3554362"/>
              <a:ext cx="3259394" cy="2153264"/>
            </a:xfrm>
            <a:prstGeom prst="line">
              <a:avLst/>
            </a:prstGeom>
            <a:noFill/>
            <a:ln w="57150" cmpd="sng">
              <a:solidFill>
                <a:srgbClr val="4F81BD"/>
              </a:solidFill>
              <a:round/>
              <a:headEnd/>
              <a:tailEnd/>
            </a:ln>
            <a:effectLst/>
          </p:spPr>
          <p:txBody>
            <a:bodyPr anchor="ctr" anchorCtr="1"/>
            <a:lstStyle/>
            <a:p>
              <a:endParaRPr lang="en-US"/>
            </a:p>
          </p:txBody>
        </p:sp>
        <p:sp>
          <p:nvSpPr>
            <p:cNvPr id="117" name="Line 150"/>
            <p:cNvSpPr>
              <a:spLocks noChangeShapeType="1"/>
            </p:cNvSpPr>
            <p:nvPr/>
          </p:nvSpPr>
          <p:spPr bwMode="auto">
            <a:xfrm>
              <a:off x="2809127" y="3501009"/>
              <a:ext cx="3326202" cy="2232248"/>
            </a:xfrm>
            <a:prstGeom prst="line">
              <a:avLst/>
            </a:prstGeom>
            <a:noFill/>
            <a:ln w="57150" cmpd="sng">
              <a:solidFill>
                <a:srgbClr val="4F81BD"/>
              </a:solidFill>
              <a:round/>
              <a:headEnd/>
              <a:tailEnd/>
            </a:ln>
            <a:effectLst/>
          </p:spPr>
          <p:txBody>
            <a:bodyPr anchor="ctr" anchorCtr="1"/>
            <a:lstStyle/>
            <a:p>
              <a:endParaRPr lang="en-US"/>
            </a:p>
          </p:txBody>
        </p:sp>
      </p:grpSp>
      <p:grpSp>
        <p:nvGrpSpPr>
          <p:cNvPr id="118" name="Group 74"/>
          <p:cNvGrpSpPr/>
          <p:nvPr/>
        </p:nvGrpSpPr>
        <p:grpSpPr>
          <a:xfrm rot="5400000">
            <a:off x="7536161" y="2348881"/>
            <a:ext cx="2592289" cy="288032"/>
            <a:chOff x="2809127" y="3501009"/>
            <a:chExt cx="3326202" cy="2232248"/>
          </a:xfrm>
        </p:grpSpPr>
        <p:sp>
          <p:nvSpPr>
            <p:cNvPr id="119" name="Line 150"/>
            <p:cNvSpPr>
              <a:spLocks noChangeShapeType="1"/>
            </p:cNvSpPr>
            <p:nvPr/>
          </p:nvSpPr>
          <p:spPr bwMode="auto">
            <a:xfrm flipH="1">
              <a:off x="2875934" y="3554362"/>
              <a:ext cx="3259394" cy="2153264"/>
            </a:xfrm>
            <a:prstGeom prst="line">
              <a:avLst/>
            </a:prstGeom>
            <a:noFill/>
            <a:ln w="57150" cmpd="sng">
              <a:solidFill>
                <a:srgbClr val="4F81BD"/>
              </a:solidFill>
              <a:round/>
              <a:headEnd/>
              <a:tailEnd/>
            </a:ln>
            <a:effectLst/>
          </p:spPr>
          <p:txBody>
            <a:bodyPr anchor="ctr" anchorCtr="1"/>
            <a:lstStyle/>
            <a:p>
              <a:endParaRPr lang="en-US"/>
            </a:p>
          </p:txBody>
        </p:sp>
        <p:sp>
          <p:nvSpPr>
            <p:cNvPr id="120" name="Line 150"/>
            <p:cNvSpPr>
              <a:spLocks noChangeShapeType="1"/>
            </p:cNvSpPr>
            <p:nvPr/>
          </p:nvSpPr>
          <p:spPr bwMode="auto">
            <a:xfrm>
              <a:off x="2809127" y="3501009"/>
              <a:ext cx="3326202" cy="2232248"/>
            </a:xfrm>
            <a:prstGeom prst="line">
              <a:avLst/>
            </a:prstGeom>
            <a:noFill/>
            <a:ln w="57150" cmpd="sng">
              <a:solidFill>
                <a:srgbClr val="4F81BD"/>
              </a:solidFill>
              <a:round/>
              <a:headEnd/>
              <a:tailEnd/>
            </a:ln>
            <a:effectLst/>
          </p:spPr>
          <p:txBody>
            <a:bodyPr anchor="ctr" anchorCtr="1"/>
            <a:lstStyle/>
            <a:p>
              <a:endParaRPr lang="en-US"/>
            </a:p>
          </p:txBody>
        </p:sp>
      </p:grpSp>
      <p:grpSp>
        <p:nvGrpSpPr>
          <p:cNvPr id="121" name="Group 120"/>
          <p:cNvGrpSpPr/>
          <p:nvPr/>
        </p:nvGrpSpPr>
        <p:grpSpPr>
          <a:xfrm>
            <a:off x="7608168" y="5301208"/>
            <a:ext cx="3096344" cy="1368152"/>
            <a:chOff x="2915816" y="3284984"/>
            <a:chExt cx="3096344" cy="1368152"/>
          </a:xfrm>
        </p:grpSpPr>
        <p:pic>
          <p:nvPicPr>
            <p:cNvPr id="122" name="Picture 9" descr="dolly"/>
            <p:cNvPicPr>
              <a:picLocks noChangeAspect="1" noChangeArrowheads="1"/>
            </p:cNvPicPr>
            <p:nvPr/>
          </p:nvPicPr>
          <p:blipFill>
            <a:blip r:embed="rId7" cstate="print"/>
            <a:srcRect/>
            <a:stretch>
              <a:fillRect/>
            </a:stretch>
          </p:blipFill>
          <p:spPr bwMode="auto">
            <a:xfrm>
              <a:off x="3059832" y="3284984"/>
              <a:ext cx="1368152" cy="1258766"/>
            </a:xfrm>
            <a:prstGeom prst="rect">
              <a:avLst/>
            </a:prstGeom>
            <a:noFill/>
          </p:spPr>
        </p:pic>
        <p:pic>
          <p:nvPicPr>
            <p:cNvPr id="123" name="Picture 9" descr="dolly"/>
            <p:cNvPicPr>
              <a:picLocks noChangeAspect="1" noChangeArrowheads="1"/>
            </p:cNvPicPr>
            <p:nvPr/>
          </p:nvPicPr>
          <p:blipFill>
            <a:blip r:embed="rId7" cstate="print"/>
            <a:srcRect/>
            <a:stretch>
              <a:fillRect/>
            </a:stretch>
          </p:blipFill>
          <p:spPr bwMode="auto">
            <a:xfrm>
              <a:off x="4499992" y="3284984"/>
              <a:ext cx="1368152" cy="1258766"/>
            </a:xfrm>
            <a:prstGeom prst="rect">
              <a:avLst/>
            </a:prstGeom>
            <a:noFill/>
          </p:spPr>
        </p:pic>
        <p:grpSp>
          <p:nvGrpSpPr>
            <p:cNvPr id="124" name="Group 74"/>
            <p:cNvGrpSpPr/>
            <p:nvPr/>
          </p:nvGrpSpPr>
          <p:grpSpPr>
            <a:xfrm>
              <a:off x="2915816" y="3284984"/>
              <a:ext cx="3096344" cy="1368152"/>
              <a:chOff x="2809127" y="3501009"/>
              <a:chExt cx="3326202" cy="2232248"/>
            </a:xfrm>
          </p:grpSpPr>
          <p:sp>
            <p:nvSpPr>
              <p:cNvPr id="125" name="Line 150"/>
              <p:cNvSpPr>
                <a:spLocks noChangeShapeType="1"/>
              </p:cNvSpPr>
              <p:nvPr/>
            </p:nvSpPr>
            <p:spPr bwMode="auto">
              <a:xfrm flipH="1">
                <a:off x="2875934" y="3554362"/>
                <a:ext cx="3259394" cy="2153264"/>
              </a:xfrm>
              <a:prstGeom prst="line">
                <a:avLst/>
              </a:prstGeom>
              <a:noFill/>
              <a:ln w="76200">
                <a:solidFill>
                  <a:srgbClr val="FF0000"/>
                </a:solidFill>
                <a:round/>
                <a:headEnd/>
                <a:tailEnd/>
              </a:ln>
              <a:effectLst/>
            </p:spPr>
            <p:txBody>
              <a:bodyPr anchor="ctr" anchorCtr="1"/>
              <a:lstStyle/>
              <a:p>
                <a:endParaRPr lang="en-US"/>
              </a:p>
            </p:txBody>
          </p:sp>
          <p:sp>
            <p:nvSpPr>
              <p:cNvPr id="126" name="Line 150"/>
              <p:cNvSpPr>
                <a:spLocks noChangeShapeType="1"/>
              </p:cNvSpPr>
              <p:nvPr/>
            </p:nvSpPr>
            <p:spPr bwMode="auto">
              <a:xfrm>
                <a:off x="2809127" y="3501009"/>
                <a:ext cx="3326202" cy="2232248"/>
              </a:xfrm>
              <a:prstGeom prst="line">
                <a:avLst/>
              </a:prstGeom>
              <a:noFill/>
              <a:ln w="76200">
                <a:solidFill>
                  <a:srgbClr val="FF0000"/>
                </a:solidFill>
                <a:round/>
                <a:headEnd/>
                <a:tailEnd/>
              </a:ln>
              <a:effectLst/>
            </p:spPr>
            <p:txBody>
              <a:bodyPr anchor="ctr" anchorCtr="1"/>
              <a:lstStyle/>
              <a:p>
                <a:endParaRPr lang="en-US"/>
              </a:p>
            </p:txBody>
          </p:sp>
        </p:grpSp>
      </p:grpSp>
      <p:sp>
        <p:nvSpPr>
          <p:cNvPr id="127" name="AutoShape 109"/>
          <p:cNvSpPr>
            <a:spLocks noChangeArrowheads="1"/>
          </p:cNvSpPr>
          <p:nvPr/>
        </p:nvSpPr>
        <p:spPr bwMode="auto">
          <a:xfrm>
            <a:off x="6240016" y="4005064"/>
            <a:ext cx="1368152" cy="648072"/>
          </a:xfrm>
          <a:prstGeom prst="cloudCallout">
            <a:avLst>
              <a:gd name="adj1" fmla="val -68259"/>
              <a:gd name="adj2" fmla="val 35277"/>
            </a:avLst>
          </a:prstGeom>
          <a:solidFill>
            <a:srgbClr val="A8EAE8"/>
          </a:solidFill>
          <a:ln w="9525">
            <a:solidFill>
              <a:schemeClr val="tx1"/>
            </a:solidFill>
            <a:round/>
            <a:headEnd/>
            <a:tailEnd/>
          </a:ln>
          <a:effectLst/>
        </p:spPr>
        <p:txBody>
          <a:bodyPr anchor="ctr"/>
          <a:lstStyle/>
          <a:p>
            <a:r>
              <a:rPr lang="en-US" sz="2400" dirty="0">
                <a:latin typeface="Arial" pitchFamily="34" charset="0"/>
                <a:cs typeface="Arial" pitchFamily="34" charset="0"/>
              </a:rPr>
              <a:t>k = </a:t>
            </a:r>
            <a:r>
              <a:rPr lang="en-US" sz="2400" dirty="0">
                <a:latin typeface="Consolas"/>
                <a:cs typeface="Consolas"/>
              </a:rPr>
              <a:t>?</a:t>
            </a:r>
          </a:p>
        </p:txBody>
      </p:sp>
      <p:sp>
        <p:nvSpPr>
          <p:cNvPr id="128" name="Content Placeholder 1">
            <a:extLst>
              <a:ext uri="{FF2B5EF4-FFF2-40B4-BE49-F238E27FC236}">
                <a16:creationId xmlns:a16="http://schemas.microsoft.com/office/drawing/2014/main" id="{FB6297AA-4531-8F4F-A425-61F9C141E7B4}"/>
              </a:ext>
            </a:extLst>
          </p:cNvPr>
          <p:cNvSpPr txBox="1">
            <a:spLocks/>
          </p:cNvSpPr>
          <p:nvPr/>
        </p:nvSpPr>
        <p:spPr>
          <a:xfrm>
            <a:off x="9828850" y="1367755"/>
            <a:ext cx="2470409" cy="432048"/>
          </a:xfrm>
          <a:prstGeom prst="rect">
            <a:avLst/>
          </a:prstGeom>
        </p:spPr>
        <p:txBody>
          <a:bodyPr/>
          <a:lstStyle/>
          <a:p>
            <a:pPr marL="342900" indent="-342900">
              <a:spcBef>
                <a:spcPct val="20000"/>
              </a:spcBef>
              <a:buClr>
                <a:schemeClr val="accent1"/>
              </a:buClr>
              <a:buSzPct val="65000"/>
              <a:defRPr/>
            </a:pPr>
            <a:r>
              <a:rPr lang="de-CH" sz="2000" dirty="0">
                <a:cs typeface="Arial" charset="0"/>
              </a:rPr>
              <a:t>[</a:t>
            </a:r>
            <a:r>
              <a:rPr lang="en-US" sz="2000" dirty="0">
                <a:cs typeface="Arial" charset="0"/>
              </a:rPr>
              <a:t>Bennett Brassard 84]</a:t>
            </a:r>
          </a:p>
        </p:txBody>
      </p:sp>
      <p:pic>
        <p:nvPicPr>
          <p:cNvPr id="129" name="Picture 2">
            <a:extLst>
              <a:ext uri="{FF2B5EF4-FFF2-40B4-BE49-F238E27FC236}">
                <a16:creationId xmlns:a16="http://schemas.microsoft.com/office/drawing/2014/main" id="{0DB3F2A9-E141-1A49-9604-52E879DD6F21}"/>
              </a:ext>
            </a:extLst>
          </p:cNvPr>
          <p:cNvPicPr>
            <a:picLocks noChangeAspect="1" noChangeArrowheads="1"/>
          </p:cNvPicPr>
          <p:nvPr/>
        </p:nvPicPr>
        <p:blipFill>
          <a:blip r:embed="rId8" cstate="print"/>
          <a:srcRect r="50930"/>
          <a:stretch>
            <a:fillRect/>
          </a:stretch>
        </p:blipFill>
        <p:spPr bwMode="auto">
          <a:xfrm>
            <a:off x="11131960" y="124526"/>
            <a:ext cx="936103" cy="1331793"/>
          </a:xfrm>
          <a:prstGeom prst="rect">
            <a:avLst/>
          </a:prstGeom>
          <a:noFill/>
          <a:ln w="9525">
            <a:noFill/>
            <a:miter lim="800000"/>
            <a:headEnd/>
            <a:tailEnd/>
          </a:ln>
        </p:spPr>
      </p:pic>
      <p:pic>
        <p:nvPicPr>
          <p:cNvPr id="130" name="Picture 2">
            <a:extLst>
              <a:ext uri="{FF2B5EF4-FFF2-40B4-BE49-F238E27FC236}">
                <a16:creationId xmlns:a16="http://schemas.microsoft.com/office/drawing/2014/main" id="{9B38A73E-95B6-9E42-8061-37F946D2F9FC}"/>
              </a:ext>
            </a:extLst>
          </p:cNvPr>
          <p:cNvPicPr>
            <a:picLocks noChangeAspect="1" noChangeArrowheads="1"/>
          </p:cNvPicPr>
          <p:nvPr/>
        </p:nvPicPr>
        <p:blipFill>
          <a:blip r:embed="rId8" cstate="print"/>
          <a:srcRect l="49070"/>
          <a:stretch>
            <a:fillRect/>
          </a:stretch>
        </p:blipFill>
        <p:spPr bwMode="auto">
          <a:xfrm>
            <a:off x="10123847" y="124528"/>
            <a:ext cx="971600" cy="1331793"/>
          </a:xfrm>
          <a:prstGeom prst="rect">
            <a:avLst/>
          </a:prstGeom>
          <a:noFill/>
          <a:ln w="9525">
            <a:noFill/>
            <a:miter lim="800000"/>
            <a:headEnd/>
            <a:tailEnd/>
          </a:ln>
        </p:spPr>
      </p:pic>
    </p:spTree>
    <p:extLst>
      <p:ext uri="{BB962C8B-B14F-4D97-AF65-F5344CB8AC3E}">
        <p14:creationId xmlns:p14="http://schemas.microsoft.com/office/powerpoint/2010/main" val="15625184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par>
                          <p:cTn id="8" fill="hold">
                            <p:stCondLst>
                              <p:cond delay="500"/>
                            </p:stCondLst>
                            <p:childTnLst>
                              <p:par>
                                <p:cTn id="9" presetID="6" presetClass="entr" presetSubtype="32" fill="hold" nodeType="afterEffect">
                                  <p:stCondLst>
                                    <p:cond delay="0"/>
                                  </p:stCondLst>
                                  <p:childTnLst>
                                    <p:set>
                                      <p:cBhvr>
                                        <p:cTn id="10" dur="1" fill="hold">
                                          <p:stCondLst>
                                            <p:cond delay="0"/>
                                          </p:stCondLst>
                                        </p:cTn>
                                        <p:tgtEl>
                                          <p:spTgt spid="121"/>
                                        </p:tgtEl>
                                        <p:attrNameLst>
                                          <p:attrName>style.visibility</p:attrName>
                                        </p:attrNameLst>
                                      </p:cBhvr>
                                      <p:to>
                                        <p:strVal val="visible"/>
                                      </p:to>
                                    </p:set>
                                    <p:animEffect transition="in" filter="circle(out)">
                                      <p:cBhvr>
                                        <p:cTn id="11" dur="1000"/>
                                        <p:tgtEl>
                                          <p:spTgt spid="121"/>
                                        </p:tgtEl>
                                      </p:cBhvr>
                                    </p:animEffect>
                                  </p:childTnLst>
                                </p:cTn>
                              </p:par>
                              <p:par>
                                <p:cTn id="12" presetID="1" presetClass="entr" presetSubtype="0" fill="hold" grpId="0" nodeType="withEffect">
                                  <p:stCondLst>
                                    <p:cond delay="0"/>
                                  </p:stCondLst>
                                  <p:childTnLst>
                                    <p:set>
                                      <p:cBhvr>
                                        <p:cTn id="13" dur="1" fill="hold">
                                          <p:stCondLst>
                                            <p:cond delay="0"/>
                                          </p:stCondLst>
                                        </p:cTn>
                                        <p:tgtEl>
                                          <p:spTgt spid="94">
                                            <p:txEl>
                                              <p:pRg st="0" end="0"/>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94">
                                            <p:txEl>
                                              <p:pRg st="1" end="1"/>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13"/>
                                        </p:tgtEl>
                                        <p:attrNameLst>
                                          <p:attrName>style.visibility</p:attrName>
                                        </p:attrNameLst>
                                      </p:cBhvr>
                                      <p:to>
                                        <p:strVal val="visible"/>
                                      </p:to>
                                    </p:set>
                                    <p:animEffect transition="in" filter="wipe(left)">
                                      <p:cBhvr>
                                        <p:cTn id="22" dur="500"/>
                                        <p:tgtEl>
                                          <p:spTgt spid="113"/>
                                        </p:tgtEl>
                                      </p:cBhvr>
                                    </p:animEffect>
                                  </p:childTnLst>
                                </p:cTn>
                              </p:par>
                            </p:childTnLst>
                          </p:cTn>
                        </p:par>
                        <p:par>
                          <p:cTn id="23" fill="hold">
                            <p:stCondLst>
                              <p:cond delay="500"/>
                            </p:stCondLst>
                            <p:childTnLst>
                              <p:par>
                                <p:cTn id="24" presetID="22" presetClass="entr" presetSubtype="2" fill="hold" grpId="0" nodeType="afterEffect">
                                  <p:stCondLst>
                                    <p:cond delay="0"/>
                                  </p:stCondLst>
                                  <p:childTnLst>
                                    <p:set>
                                      <p:cBhvr>
                                        <p:cTn id="25" dur="1" fill="hold">
                                          <p:stCondLst>
                                            <p:cond delay="0"/>
                                          </p:stCondLst>
                                        </p:cTn>
                                        <p:tgtEl>
                                          <p:spTgt spid="114"/>
                                        </p:tgtEl>
                                        <p:attrNameLst>
                                          <p:attrName>style.visibility</p:attrName>
                                        </p:attrNameLst>
                                      </p:cBhvr>
                                      <p:to>
                                        <p:strVal val="visible"/>
                                      </p:to>
                                    </p:set>
                                    <p:animEffect transition="in" filter="wipe(right)">
                                      <p:cBhvr>
                                        <p:cTn id="26" dur="500"/>
                                        <p:tgtEl>
                                          <p:spTgt spid="114"/>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32" fill="hold" nodeType="clickEffect">
                                  <p:stCondLst>
                                    <p:cond delay="0"/>
                                  </p:stCondLst>
                                  <p:childTnLst>
                                    <p:set>
                                      <p:cBhvr>
                                        <p:cTn id="30" dur="1" fill="hold">
                                          <p:stCondLst>
                                            <p:cond delay="0"/>
                                          </p:stCondLst>
                                        </p:cTn>
                                        <p:tgtEl>
                                          <p:spTgt spid="118"/>
                                        </p:tgtEl>
                                        <p:attrNameLst>
                                          <p:attrName>style.visibility</p:attrName>
                                        </p:attrNameLst>
                                      </p:cBhvr>
                                      <p:to>
                                        <p:strVal val="visible"/>
                                      </p:to>
                                    </p:set>
                                    <p:animEffect transition="in" filter="circle(out)">
                                      <p:cBhvr>
                                        <p:cTn id="31" dur="500"/>
                                        <p:tgtEl>
                                          <p:spTgt spid="118"/>
                                        </p:tgtEl>
                                      </p:cBhvr>
                                    </p:animEffect>
                                  </p:childTnLst>
                                </p:cTn>
                              </p:par>
                            </p:childTnLst>
                          </p:cTn>
                        </p:par>
                        <p:par>
                          <p:cTn id="32" fill="hold">
                            <p:stCondLst>
                              <p:cond delay="500"/>
                            </p:stCondLst>
                            <p:childTnLst>
                              <p:par>
                                <p:cTn id="33" presetID="6" presetClass="entr" presetSubtype="32" fill="hold" nodeType="afterEffect">
                                  <p:stCondLst>
                                    <p:cond delay="0"/>
                                  </p:stCondLst>
                                  <p:childTnLst>
                                    <p:set>
                                      <p:cBhvr>
                                        <p:cTn id="34" dur="1" fill="hold">
                                          <p:stCondLst>
                                            <p:cond delay="0"/>
                                          </p:stCondLst>
                                        </p:cTn>
                                        <p:tgtEl>
                                          <p:spTgt spid="115"/>
                                        </p:tgtEl>
                                        <p:attrNameLst>
                                          <p:attrName>style.visibility</p:attrName>
                                        </p:attrNameLst>
                                      </p:cBhvr>
                                      <p:to>
                                        <p:strVal val="visible"/>
                                      </p:to>
                                    </p:set>
                                    <p:animEffect transition="in" filter="circle(out)">
                                      <p:cBhvr>
                                        <p:cTn id="35" dur="500"/>
                                        <p:tgtEl>
                                          <p:spTgt spid="115"/>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wipe(up)">
                                      <p:cBhvr>
                                        <p:cTn id="40" dur="500"/>
                                        <p:tgtEl>
                                          <p:spTgt spid="6"/>
                                        </p:tgtEl>
                                      </p:cBhvr>
                                    </p:animEffect>
                                  </p:childTnLst>
                                </p:cTn>
                              </p:par>
                              <p:par>
                                <p:cTn id="41" presetID="22" presetClass="entr" presetSubtype="1" fill="hold" nodeType="withEffect">
                                  <p:stCondLst>
                                    <p:cond delay="0"/>
                                  </p:stCondLst>
                                  <p:childTnLst>
                                    <p:set>
                                      <p:cBhvr>
                                        <p:cTn id="42" dur="1" fill="hold">
                                          <p:stCondLst>
                                            <p:cond delay="0"/>
                                          </p:stCondLst>
                                        </p:cTn>
                                        <p:tgtEl>
                                          <p:spTgt spid="3"/>
                                        </p:tgtEl>
                                        <p:attrNameLst>
                                          <p:attrName>style.visibility</p:attrName>
                                        </p:attrNameLst>
                                      </p:cBhvr>
                                      <p:to>
                                        <p:strVal val="visible"/>
                                      </p:to>
                                    </p:set>
                                    <p:animEffect transition="in" filter="wipe(up)">
                                      <p:cBhvr>
                                        <p:cTn id="43" dur="500"/>
                                        <p:tgtEl>
                                          <p:spTgt spid="3"/>
                                        </p:tgtEl>
                                      </p:cBhvr>
                                    </p:animEffect>
                                  </p:childTnLst>
                                </p:cTn>
                              </p:par>
                            </p:childTnLst>
                          </p:cTn>
                        </p:par>
                        <p:par>
                          <p:cTn id="44" fill="hold">
                            <p:stCondLst>
                              <p:cond delay="500"/>
                            </p:stCondLst>
                            <p:childTnLst>
                              <p:par>
                                <p:cTn id="45" presetID="1" presetClass="entr" presetSubtype="0" fill="hold" grpId="0" nodeType="afterEffect">
                                  <p:stCondLst>
                                    <p:cond delay="0"/>
                                  </p:stCondLst>
                                  <p:childTnLst>
                                    <p:set>
                                      <p:cBhvr>
                                        <p:cTn id="46" dur="1" fill="hold">
                                          <p:stCondLst>
                                            <p:cond delay="0"/>
                                          </p:stCondLst>
                                        </p:cTn>
                                        <p:tgtEl>
                                          <p:spTgt spid="1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 grpId="0" build="p"/>
      <p:bldP spid="113" grpId="0" animBg="1"/>
      <p:bldP spid="114" grpId="0" animBg="1"/>
      <p:bldP spid="12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8146" name="Rectangle 2"/>
          <p:cNvSpPr>
            <a:spLocks noGrp="1" noChangeArrowheads="1"/>
          </p:cNvSpPr>
          <p:nvPr>
            <p:ph type="title" sz="quarter"/>
          </p:nvPr>
        </p:nvSpPr>
        <p:spPr>
          <a:xfrm>
            <a:off x="878170" y="187797"/>
            <a:ext cx="8229600" cy="720725"/>
          </a:xfrm>
        </p:spPr>
        <p:txBody>
          <a:bodyPr>
            <a:normAutofit/>
          </a:bodyPr>
          <a:lstStyle/>
          <a:p>
            <a:pPr algn="l"/>
            <a:r>
              <a:rPr lang="fr-CH" dirty="0"/>
              <a:t>Quantum Key Distribution (QKD)</a:t>
            </a:r>
            <a:endParaRPr lang="en-US" dirty="0"/>
          </a:p>
        </p:txBody>
      </p:sp>
      <p:sp>
        <p:nvSpPr>
          <p:cNvPr id="518150" name="Line 6"/>
          <p:cNvSpPr>
            <a:spLocks noChangeShapeType="1"/>
          </p:cNvSpPr>
          <p:nvPr/>
        </p:nvSpPr>
        <p:spPr bwMode="auto">
          <a:xfrm>
            <a:off x="4654551" y="1989138"/>
            <a:ext cx="2881313" cy="0"/>
          </a:xfrm>
          <a:prstGeom prst="line">
            <a:avLst/>
          </a:prstGeom>
          <a:noFill/>
          <a:ln w="38100">
            <a:solidFill>
              <a:srgbClr val="000000"/>
            </a:solidFill>
            <a:round/>
            <a:headEnd type="none" w="med" len="med"/>
            <a:tailEnd type="triangle"/>
          </a:ln>
          <a:effectLst/>
        </p:spPr>
        <p:txBody>
          <a:bodyPr lIns="0" tIns="0" rIns="0" bIns="0" anchor="ctr"/>
          <a:lstStyle/>
          <a:p>
            <a:endParaRPr lang="en-US"/>
          </a:p>
        </p:txBody>
      </p:sp>
      <p:sp>
        <p:nvSpPr>
          <p:cNvPr id="518152" name="Line 8"/>
          <p:cNvSpPr>
            <a:spLocks noChangeShapeType="1"/>
          </p:cNvSpPr>
          <p:nvPr/>
        </p:nvSpPr>
        <p:spPr bwMode="auto">
          <a:xfrm>
            <a:off x="4654551" y="2276475"/>
            <a:ext cx="2881313" cy="0"/>
          </a:xfrm>
          <a:prstGeom prst="line">
            <a:avLst/>
          </a:prstGeom>
          <a:noFill/>
          <a:ln w="38100">
            <a:solidFill>
              <a:srgbClr val="000000"/>
            </a:solidFill>
            <a:round/>
            <a:headEnd type="triangle"/>
            <a:tailEnd type="none" w="med" len="med"/>
          </a:ln>
          <a:effectLst/>
        </p:spPr>
        <p:txBody>
          <a:bodyPr lIns="0" tIns="0" rIns="0" bIns="0" anchor="ctr"/>
          <a:lstStyle/>
          <a:p>
            <a:endParaRPr lang="en-US"/>
          </a:p>
        </p:txBody>
      </p:sp>
      <p:sp>
        <p:nvSpPr>
          <p:cNvPr id="518171" name="Line 27"/>
          <p:cNvSpPr>
            <a:spLocks noChangeShapeType="1"/>
          </p:cNvSpPr>
          <p:nvPr/>
        </p:nvSpPr>
        <p:spPr bwMode="auto">
          <a:xfrm flipV="1">
            <a:off x="5951984" y="1700808"/>
            <a:ext cx="216024" cy="1368152"/>
          </a:xfrm>
          <a:prstGeom prst="line">
            <a:avLst/>
          </a:prstGeom>
          <a:noFill/>
          <a:ln w="57150" cap="rnd">
            <a:solidFill>
              <a:srgbClr val="FF0000"/>
            </a:solidFill>
            <a:prstDash val="sysDot"/>
            <a:round/>
            <a:headEnd type="triangle" w="med" len="med"/>
            <a:tailEnd type="triangle" w="med" len="med"/>
          </a:ln>
          <a:effectLst/>
        </p:spPr>
        <p:txBody>
          <a:bodyPr/>
          <a:lstStyle/>
          <a:p>
            <a:endParaRPr lang="en-US"/>
          </a:p>
        </p:txBody>
      </p:sp>
      <p:pic>
        <p:nvPicPr>
          <p:cNvPr id="518183" name="Picture 39" descr="BS00996_"/>
          <p:cNvPicPr>
            <a:picLocks noChangeAspect="1" noChangeArrowheads="1"/>
          </p:cNvPicPr>
          <p:nvPr/>
        </p:nvPicPr>
        <p:blipFill>
          <a:blip r:embed="rId3" cstate="print"/>
          <a:srcRect/>
          <a:stretch>
            <a:fillRect/>
          </a:stretch>
        </p:blipFill>
        <p:spPr bwMode="auto">
          <a:xfrm flipH="1">
            <a:off x="2319801" y="3461024"/>
            <a:ext cx="647700" cy="484187"/>
          </a:xfrm>
          <a:prstGeom prst="rect">
            <a:avLst/>
          </a:prstGeom>
          <a:solidFill>
            <a:srgbClr val="FFFF00"/>
          </a:solidFill>
          <a:ln w="9525">
            <a:noFill/>
            <a:miter lim="800000"/>
            <a:headEnd/>
            <a:tailEnd/>
          </a:ln>
        </p:spPr>
      </p:pic>
      <p:pic>
        <p:nvPicPr>
          <p:cNvPr id="518184" name="Picture 40" descr="BS00996_"/>
          <p:cNvPicPr>
            <a:picLocks noChangeAspect="1" noChangeArrowheads="1"/>
          </p:cNvPicPr>
          <p:nvPr/>
        </p:nvPicPr>
        <p:blipFill>
          <a:blip r:embed="rId3" cstate="print"/>
          <a:srcRect/>
          <a:stretch>
            <a:fillRect/>
          </a:stretch>
        </p:blipFill>
        <p:spPr bwMode="auto">
          <a:xfrm flipH="1">
            <a:off x="9162283" y="3402014"/>
            <a:ext cx="647700" cy="484187"/>
          </a:xfrm>
          <a:prstGeom prst="rect">
            <a:avLst/>
          </a:prstGeom>
          <a:solidFill>
            <a:srgbClr val="FFFF00"/>
          </a:solidFill>
          <a:ln w="9525">
            <a:noFill/>
            <a:miter lim="800000"/>
            <a:headEnd/>
            <a:tailEnd/>
          </a:ln>
        </p:spPr>
      </p:pic>
      <p:sp>
        <p:nvSpPr>
          <p:cNvPr id="518185" name="Freeform 41"/>
          <p:cNvSpPr>
            <a:spLocks/>
          </p:cNvSpPr>
          <p:nvPr/>
        </p:nvSpPr>
        <p:spPr bwMode="auto">
          <a:xfrm rot="563765">
            <a:off x="2454329" y="2583391"/>
            <a:ext cx="303212" cy="774700"/>
          </a:xfrm>
          <a:custGeom>
            <a:avLst/>
            <a:gdLst/>
            <a:ahLst/>
            <a:cxnLst>
              <a:cxn ang="0">
                <a:pos x="74" y="0"/>
              </a:cxn>
              <a:cxn ang="0">
                <a:pos x="121" y="121"/>
              </a:cxn>
              <a:cxn ang="0">
                <a:pos x="7" y="215"/>
              </a:cxn>
              <a:cxn ang="0">
                <a:pos x="81" y="349"/>
              </a:cxn>
              <a:cxn ang="0">
                <a:pos x="87" y="551"/>
              </a:cxn>
            </a:cxnLst>
            <a:rect l="0" t="0" r="r" b="b"/>
            <a:pathLst>
              <a:path w="132" h="551">
                <a:moveTo>
                  <a:pt x="74" y="0"/>
                </a:moveTo>
                <a:cubicBezTo>
                  <a:pt x="82" y="20"/>
                  <a:pt x="132" y="85"/>
                  <a:pt x="121" y="121"/>
                </a:cubicBezTo>
                <a:cubicBezTo>
                  <a:pt x="110" y="157"/>
                  <a:pt x="14" y="177"/>
                  <a:pt x="7" y="215"/>
                </a:cubicBezTo>
                <a:cubicBezTo>
                  <a:pt x="0" y="253"/>
                  <a:pt x="68" y="293"/>
                  <a:pt x="81" y="349"/>
                </a:cubicBezTo>
                <a:cubicBezTo>
                  <a:pt x="94" y="405"/>
                  <a:pt x="86" y="509"/>
                  <a:pt x="87" y="551"/>
                </a:cubicBezTo>
              </a:path>
            </a:pathLst>
          </a:custGeom>
          <a:noFill/>
          <a:ln w="50800">
            <a:solidFill>
              <a:schemeClr val="tx1"/>
            </a:solidFill>
            <a:round/>
            <a:headEnd/>
            <a:tailEnd type="triangle" w="med" len="med"/>
          </a:ln>
          <a:effectLst/>
        </p:spPr>
        <p:txBody>
          <a:bodyPr/>
          <a:lstStyle/>
          <a:p>
            <a:endParaRPr lang="en-US"/>
          </a:p>
        </p:txBody>
      </p:sp>
      <p:sp>
        <p:nvSpPr>
          <p:cNvPr id="518186" name="Freeform 42"/>
          <p:cNvSpPr>
            <a:spLocks/>
          </p:cNvSpPr>
          <p:nvPr/>
        </p:nvSpPr>
        <p:spPr bwMode="auto">
          <a:xfrm>
            <a:off x="9340337" y="2598123"/>
            <a:ext cx="217488" cy="730250"/>
          </a:xfrm>
          <a:custGeom>
            <a:avLst/>
            <a:gdLst/>
            <a:ahLst/>
            <a:cxnLst>
              <a:cxn ang="0">
                <a:pos x="74" y="0"/>
              </a:cxn>
              <a:cxn ang="0">
                <a:pos x="121" y="121"/>
              </a:cxn>
              <a:cxn ang="0">
                <a:pos x="7" y="215"/>
              </a:cxn>
              <a:cxn ang="0">
                <a:pos x="81" y="349"/>
              </a:cxn>
              <a:cxn ang="0">
                <a:pos x="87" y="551"/>
              </a:cxn>
            </a:cxnLst>
            <a:rect l="0" t="0" r="r" b="b"/>
            <a:pathLst>
              <a:path w="132" h="551">
                <a:moveTo>
                  <a:pt x="74" y="0"/>
                </a:moveTo>
                <a:cubicBezTo>
                  <a:pt x="82" y="20"/>
                  <a:pt x="132" y="85"/>
                  <a:pt x="121" y="121"/>
                </a:cubicBezTo>
                <a:cubicBezTo>
                  <a:pt x="110" y="157"/>
                  <a:pt x="14" y="177"/>
                  <a:pt x="7" y="215"/>
                </a:cubicBezTo>
                <a:cubicBezTo>
                  <a:pt x="0" y="253"/>
                  <a:pt x="68" y="293"/>
                  <a:pt x="81" y="349"/>
                </a:cubicBezTo>
                <a:cubicBezTo>
                  <a:pt x="94" y="405"/>
                  <a:pt x="86" y="509"/>
                  <a:pt x="87" y="551"/>
                </a:cubicBezTo>
              </a:path>
            </a:pathLst>
          </a:custGeom>
          <a:noFill/>
          <a:ln w="50800">
            <a:solidFill>
              <a:schemeClr val="tx1"/>
            </a:solidFill>
            <a:round/>
            <a:headEnd/>
            <a:tailEnd type="triangle" w="med" len="med"/>
          </a:ln>
          <a:effectLst/>
        </p:spPr>
        <p:txBody>
          <a:bodyPr/>
          <a:lstStyle/>
          <a:p>
            <a:endParaRPr lang="en-US"/>
          </a:p>
        </p:txBody>
      </p:sp>
      <p:sp>
        <p:nvSpPr>
          <p:cNvPr id="77" name="TextBox 76"/>
          <p:cNvSpPr txBox="1"/>
          <p:nvPr/>
        </p:nvSpPr>
        <p:spPr>
          <a:xfrm>
            <a:off x="2394155" y="1061882"/>
            <a:ext cx="1165122" cy="523220"/>
          </a:xfrm>
          <a:prstGeom prst="rect">
            <a:avLst/>
          </a:prstGeom>
          <a:noFill/>
        </p:spPr>
        <p:txBody>
          <a:bodyPr wrap="square" rtlCol="0">
            <a:spAutoFit/>
          </a:bodyPr>
          <a:lstStyle/>
          <a:p>
            <a:r>
              <a:rPr lang="en-US" sz="2800" dirty="0">
                <a:latin typeface="Arial" pitchFamily="34" charset="0"/>
                <a:cs typeface="Arial" pitchFamily="34" charset="0"/>
              </a:rPr>
              <a:t>Alice</a:t>
            </a:r>
          </a:p>
        </p:txBody>
      </p:sp>
      <p:sp>
        <p:nvSpPr>
          <p:cNvPr id="78" name="TextBox 77"/>
          <p:cNvSpPr txBox="1"/>
          <p:nvPr/>
        </p:nvSpPr>
        <p:spPr>
          <a:xfrm>
            <a:off x="9502878" y="2329716"/>
            <a:ext cx="1165122" cy="523220"/>
          </a:xfrm>
          <a:prstGeom prst="rect">
            <a:avLst/>
          </a:prstGeom>
          <a:noFill/>
        </p:spPr>
        <p:txBody>
          <a:bodyPr wrap="square" rtlCol="0">
            <a:spAutoFit/>
          </a:bodyPr>
          <a:lstStyle/>
          <a:p>
            <a:r>
              <a:rPr lang="en-US" sz="2800" dirty="0">
                <a:latin typeface="Arial" pitchFamily="34" charset="0"/>
                <a:cs typeface="Arial" pitchFamily="34" charset="0"/>
              </a:rPr>
              <a:t>Bob</a:t>
            </a:r>
          </a:p>
        </p:txBody>
      </p:sp>
      <p:sp>
        <p:nvSpPr>
          <p:cNvPr id="79" name="TextBox 78"/>
          <p:cNvSpPr txBox="1"/>
          <p:nvPr/>
        </p:nvSpPr>
        <p:spPr>
          <a:xfrm>
            <a:off x="5681312" y="4355120"/>
            <a:ext cx="899651" cy="523220"/>
          </a:xfrm>
          <a:prstGeom prst="rect">
            <a:avLst/>
          </a:prstGeom>
          <a:noFill/>
        </p:spPr>
        <p:txBody>
          <a:bodyPr wrap="square" rtlCol="0">
            <a:spAutoFit/>
          </a:bodyPr>
          <a:lstStyle/>
          <a:p>
            <a:r>
              <a:rPr lang="en-US" sz="2800" dirty="0">
                <a:latin typeface="Arial" pitchFamily="34" charset="0"/>
                <a:cs typeface="Arial" pitchFamily="34" charset="0"/>
              </a:rPr>
              <a:t>Eve</a:t>
            </a:r>
          </a:p>
        </p:txBody>
      </p:sp>
      <p:sp>
        <p:nvSpPr>
          <p:cNvPr id="80" name="Rectangle 298"/>
          <p:cNvSpPr>
            <a:spLocks noChangeArrowheads="1"/>
          </p:cNvSpPr>
          <p:nvPr/>
        </p:nvSpPr>
        <p:spPr bwMode="auto">
          <a:xfrm>
            <a:off x="1920626" y="5157192"/>
            <a:ext cx="8351838" cy="1224136"/>
          </a:xfrm>
          <a:prstGeom prst="rect">
            <a:avLst/>
          </a:prstGeom>
          <a:noFill/>
          <a:ln w="9525">
            <a:noFill/>
            <a:miter lim="800000"/>
            <a:headEnd/>
            <a:tailEnd/>
          </a:ln>
          <a:effectLst/>
        </p:spPr>
        <p:txBody>
          <a:bodyPr/>
          <a:lstStyle/>
          <a:p>
            <a:pPr marL="342900" indent="-342900">
              <a:spcBef>
                <a:spcPct val="20000"/>
              </a:spcBef>
              <a:buClr>
                <a:schemeClr val="accent1"/>
              </a:buClr>
              <a:buSzPct val="65000"/>
              <a:buFont typeface="Wingdings" pitchFamily="2" charset="2"/>
              <a:buChar char="n"/>
            </a:pPr>
            <a:r>
              <a:rPr lang="en-US" sz="2400" dirty="0">
                <a:solidFill>
                  <a:srgbClr val="FF0000"/>
                </a:solidFill>
                <a:cs typeface="Arial" charset="0"/>
              </a:rPr>
              <a:t>technically feasible</a:t>
            </a:r>
            <a:r>
              <a:rPr lang="en-US" sz="2400" dirty="0">
                <a:cs typeface="Arial" charset="0"/>
              </a:rPr>
              <a:t>: </a:t>
            </a:r>
            <a:r>
              <a:rPr lang="en-US" sz="2400" dirty="0">
                <a:solidFill>
                  <a:srgbClr val="0000FF"/>
                </a:solidFill>
                <a:cs typeface="Arial" charset="0"/>
              </a:rPr>
              <a:t>no quantum computer required</a:t>
            </a:r>
            <a:r>
              <a:rPr lang="en-US" sz="2400" dirty="0">
                <a:cs typeface="Arial" charset="0"/>
              </a:rPr>
              <a:t>, </a:t>
            </a:r>
            <a:br>
              <a:rPr lang="en-US" sz="2400" dirty="0">
                <a:cs typeface="Arial" charset="0"/>
              </a:rPr>
            </a:br>
            <a:r>
              <a:rPr lang="en-US" sz="2400" dirty="0">
                <a:cs typeface="Arial" charset="0"/>
              </a:rPr>
              <a:t>only quantum communication</a:t>
            </a:r>
            <a:endParaRPr lang="de-CH" sz="2400" dirty="0">
              <a:cs typeface="Arial" charset="0"/>
            </a:endParaRPr>
          </a:p>
        </p:txBody>
      </p:sp>
      <p:pic>
        <p:nvPicPr>
          <p:cNvPr id="36" name="Picture 35" descr="AliceBlue.eps"/>
          <p:cNvPicPr>
            <a:picLocks noChangeAspect="1"/>
          </p:cNvPicPr>
          <p:nvPr/>
        </p:nvPicPr>
        <p:blipFill>
          <a:blip r:embed="rId4" cstate="print"/>
          <a:stretch>
            <a:fillRect/>
          </a:stretch>
        </p:blipFill>
        <p:spPr>
          <a:xfrm flipH="1">
            <a:off x="2351584" y="1484784"/>
            <a:ext cx="1059740" cy="1080120"/>
          </a:xfrm>
          <a:prstGeom prst="rect">
            <a:avLst/>
          </a:prstGeom>
        </p:spPr>
      </p:pic>
      <p:pic>
        <p:nvPicPr>
          <p:cNvPr id="38" name="Picture 37" descr="QueenOfHearts.png"/>
          <p:cNvPicPr>
            <a:picLocks noChangeAspect="1"/>
          </p:cNvPicPr>
          <p:nvPr/>
        </p:nvPicPr>
        <p:blipFill>
          <a:blip r:embed="rId5" cstate="print"/>
          <a:srcRect l="6597" r="7636"/>
          <a:stretch>
            <a:fillRect/>
          </a:stretch>
        </p:blipFill>
        <p:spPr>
          <a:xfrm>
            <a:off x="5303913" y="3212976"/>
            <a:ext cx="1280649" cy="1083626"/>
          </a:xfrm>
          <a:prstGeom prst="rect">
            <a:avLst/>
          </a:prstGeom>
        </p:spPr>
      </p:pic>
      <p:grpSp>
        <p:nvGrpSpPr>
          <p:cNvPr id="35" name="Group 34"/>
          <p:cNvGrpSpPr/>
          <p:nvPr/>
        </p:nvGrpSpPr>
        <p:grpSpPr>
          <a:xfrm>
            <a:off x="4654551" y="1096098"/>
            <a:ext cx="2881313" cy="532702"/>
            <a:chOff x="3130550" y="1096098"/>
            <a:chExt cx="2881313" cy="532702"/>
          </a:xfrm>
        </p:grpSpPr>
        <p:sp>
          <p:nvSpPr>
            <p:cNvPr id="518151" name="Line 7"/>
            <p:cNvSpPr>
              <a:spLocks noChangeShapeType="1"/>
            </p:cNvSpPr>
            <p:nvPr/>
          </p:nvSpPr>
          <p:spPr bwMode="auto">
            <a:xfrm>
              <a:off x="3130550" y="1628800"/>
              <a:ext cx="2881313" cy="0"/>
            </a:xfrm>
            <a:prstGeom prst="line">
              <a:avLst/>
            </a:prstGeom>
            <a:noFill/>
            <a:ln w="38100">
              <a:solidFill>
                <a:srgbClr val="000000"/>
              </a:solidFill>
              <a:prstDash val="dash"/>
              <a:round/>
              <a:headEnd/>
              <a:tailEnd type="triangle" w="med" len="med"/>
            </a:ln>
            <a:effectLst/>
          </p:spPr>
          <p:txBody>
            <a:bodyPr lIns="0" tIns="0" rIns="0" bIns="0" anchor="ctr"/>
            <a:lstStyle/>
            <a:p>
              <a:endParaRPr lang="en-US"/>
            </a:p>
          </p:txBody>
        </p:sp>
        <p:grpSp>
          <p:nvGrpSpPr>
            <p:cNvPr id="39" name="Group 28"/>
            <p:cNvGrpSpPr/>
            <p:nvPr/>
          </p:nvGrpSpPr>
          <p:grpSpPr>
            <a:xfrm>
              <a:off x="3419872" y="1096098"/>
              <a:ext cx="457692" cy="460694"/>
              <a:chOff x="4214810" y="2000240"/>
              <a:chExt cx="457692" cy="460694"/>
            </a:xfrm>
          </p:grpSpPr>
          <p:sp>
            <p:nvSpPr>
              <p:cNvPr id="40" name="Oval 2"/>
              <p:cNvSpPr>
                <a:spLocks noChangeArrowheads="1"/>
              </p:cNvSpPr>
              <p:nvPr/>
            </p:nvSpPr>
            <p:spPr bwMode="auto">
              <a:xfrm>
                <a:off x="4214810" y="2000240"/>
                <a:ext cx="457692" cy="460694"/>
              </a:xfrm>
              <a:prstGeom prst="ellipse">
                <a:avLst/>
              </a:prstGeom>
              <a:solidFill>
                <a:srgbClr val="FF00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41" name="Line 5"/>
              <p:cNvSpPr>
                <a:spLocks noChangeShapeType="1"/>
              </p:cNvSpPr>
              <p:nvPr/>
            </p:nvSpPr>
            <p:spPr bwMode="auto">
              <a:xfrm rot="2700000">
                <a:off x="4444161" y="2046918"/>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nvGrpSpPr>
            <p:cNvPr id="42" name="Group 28"/>
            <p:cNvGrpSpPr/>
            <p:nvPr/>
          </p:nvGrpSpPr>
          <p:grpSpPr>
            <a:xfrm>
              <a:off x="4343154" y="1096098"/>
              <a:ext cx="457692" cy="460694"/>
              <a:chOff x="4214810" y="2000240"/>
              <a:chExt cx="457692" cy="460694"/>
            </a:xfrm>
          </p:grpSpPr>
          <p:sp>
            <p:nvSpPr>
              <p:cNvPr id="43" name="Oval 2"/>
              <p:cNvSpPr>
                <a:spLocks noChangeArrowheads="1"/>
              </p:cNvSpPr>
              <p:nvPr/>
            </p:nvSpPr>
            <p:spPr bwMode="auto">
              <a:xfrm>
                <a:off x="4214810" y="2000240"/>
                <a:ext cx="457692" cy="460694"/>
              </a:xfrm>
              <a:prstGeom prst="ellipse">
                <a:avLst/>
              </a:prstGeom>
              <a:solidFill>
                <a:srgbClr val="FF00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44" name="Line 5"/>
              <p:cNvSpPr>
                <a:spLocks noChangeShapeType="1"/>
              </p:cNvSpPr>
              <p:nvPr/>
            </p:nvSpPr>
            <p:spPr bwMode="auto">
              <a:xfrm rot="8100000">
                <a:off x="4444161" y="2046918"/>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nvGrpSpPr>
            <p:cNvPr id="45" name="Group 28"/>
            <p:cNvGrpSpPr/>
            <p:nvPr/>
          </p:nvGrpSpPr>
          <p:grpSpPr>
            <a:xfrm>
              <a:off x="3881513" y="1096098"/>
              <a:ext cx="457692" cy="460694"/>
              <a:chOff x="4214810" y="2000240"/>
              <a:chExt cx="457692" cy="460694"/>
            </a:xfrm>
          </p:grpSpPr>
          <p:sp>
            <p:nvSpPr>
              <p:cNvPr id="46" name="Oval 2"/>
              <p:cNvSpPr>
                <a:spLocks noChangeArrowheads="1"/>
              </p:cNvSpPr>
              <p:nvPr/>
            </p:nvSpPr>
            <p:spPr bwMode="auto">
              <a:xfrm>
                <a:off x="4214810" y="2000240"/>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47" name="Line 5"/>
              <p:cNvSpPr>
                <a:spLocks noChangeShapeType="1"/>
              </p:cNvSpPr>
              <p:nvPr/>
            </p:nvSpPr>
            <p:spPr bwMode="auto">
              <a:xfrm rot="10800000">
                <a:off x="4444161" y="2046918"/>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nvGrpSpPr>
            <p:cNvPr id="48" name="Group 133"/>
            <p:cNvGrpSpPr/>
            <p:nvPr/>
          </p:nvGrpSpPr>
          <p:grpSpPr>
            <a:xfrm>
              <a:off x="5266436" y="1096098"/>
              <a:ext cx="457692" cy="460694"/>
              <a:chOff x="7597837" y="2707419"/>
              <a:chExt cx="457692" cy="460694"/>
            </a:xfrm>
          </p:grpSpPr>
          <p:sp>
            <p:nvSpPr>
              <p:cNvPr id="49" name="Oval 2"/>
              <p:cNvSpPr>
                <a:spLocks noChangeArrowheads="1"/>
              </p:cNvSpPr>
              <p:nvPr/>
            </p:nvSpPr>
            <p:spPr bwMode="auto">
              <a:xfrm>
                <a:off x="7597837" y="2707419"/>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50" name="Line 5"/>
              <p:cNvSpPr>
                <a:spLocks noChangeShapeType="1"/>
              </p:cNvSpPr>
              <p:nvPr/>
            </p:nvSpPr>
            <p:spPr bwMode="auto">
              <a:xfrm rot="5400000">
                <a:off x="7827188" y="2754097"/>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nvGrpSpPr>
            <p:cNvPr id="51" name="Group 28"/>
            <p:cNvGrpSpPr/>
            <p:nvPr/>
          </p:nvGrpSpPr>
          <p:grpSpPr>
            <a:xfrm>
              <a:off x="4804795" y="1096098"/>
              <a:ext cx="457692" cy="460694"/>
              <a:chOff x="4214810" y="2000240"/>
              <a:chExt cx="457692" cy="460694"/>
            </a:xfrm>
          </p:grpSpPr>
          <p:sp>
            <p:nvSpPr>
              <p:cNvPr id="52" name="Oval 2"/>
              <p:cNvSpPr>
                <a:spLocks noChangeArrowheads="1"/>
              </p:cNvSpPr>
              <p:nvPr/>
            </p:nvSpPr>
            <p:spPr bwMode="auto">
              <a:xfrm>
                <a:off x="4214810" y="2000240"/>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53" name="Line 5"/>
              <p:cNvSpPr>
                <a:spLocks noChangeShapeType="1"/>
              </p:cNvSpPr>
              <p:nvPr/>
            </p:nvSpPr>
            <p:spPr bwMode="auto">
              <a:xfrm rot="10800000">
                <a:off x="4444161" y="2046918"/>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pic>
        <p:nvPicPr>
          <p:cNvPr id="56" name="Picture 4"/>
          <p:cNvPicPr>
            <a:picLocks noChangeAspect="1" noChangeArrowheads="1"/>
          </p:cNvPicPr>
          <p:nvPr/>
        </p:nvPicPr>
        <p:blipFill>
          <a:blip r:embed="rId6" cstate="print"/>
          <a:stretch>
            <a:fillRect/>
          </a:stretch>
        </p:blipFill>
        <p:spPr bwMode="auto">
          <a:xfrm>
            <a:off x="2999656" y="2348880"/>
            <a:ext cx="1993314" cy="1008112"/>
          </a:xfrm>
          <a:prstGeom prst="rect">
            <a:avLst/>
          </a:prstGeom>
          <a:noFill/>
          <a:ln w="9525" cap="flat" cmpd="sng">
            <a:noFill/>
            <a:prstDash val="solid"/>
            <a:miter lim="800000"/>
            <a:headEnd/>
            <a:tailEnd/>
          </a:ln>
          <a:effectLst/>
        </p:spPr>
      </p:pic>
      <p:pic>
        <p:nvPicPr>
          <p:cNvPr id="57" name="Picture 6"/>
          <p:cNvPicPr>
            <a:picLocks noChangeAspect="1" noChangeArrowheads="1"/>
          </p:cNvPicPr>
          <p:nvPr/>
        </p:nvPicPr>
        <p:blipFill>
          <a:blip r:embed="rId7" cstate="print"/>
          <a:srcRect t="19951"/>
          <a:stretch>
            <a:fillRect/>
          </a:stretch>
        </p:blipFill>
        <p:spPr bwMode="auto">
          <a:xfrm>
            <a:off x="7104112" y="2492896"/>
            <a:ext cx="1868934" cy="936104"/>
          </a:xfrm>
          <a:prstGeom prst="rect">
            <a:avLst/>
          </a:prstGeom>
          <a:noFill/>
          <a:ln w="9525" cap="flat" cmpd="sng">
            <a:noFill/>
            <a:prstDash val="solid"/>
            <a:miter lim="800000"/>
            <a:headEnd/>
            <a:tailEnd/>
          </a:ln>
          <a:effectLst/>
        </p:spPr>
      </p:pic>
      <p:pic>
        <p:nvPicPr>
          <p:cNvPr id="58" name="Picture 62"/>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8760297" y="1556792"/>
            <a:ext cx="1285425" cy="914208"/>
          </a:xfrm>
          <a:prstGeom prst="rect">
            <a:avLst/>
          </a:prstGeom>
          <a:noFill/>
        </p:spPr>
      </p:pic>
      <p:pic>
        <p:nvPicPr>
          <p:cNvPr id="60" name="Picture 59"/>
          <p:cNvPicPr>
            <a:picLocks noChangeAspect="1"/>
          </p:cNvPicPr>
          <p:nvPr/>
        </p:nvPicPr>
        <p:blipFill>
          <a:blip r:embed="rId9"/>
          <a:stretch>
            <a:fillRect/>
          </a:stretch>
        </p:blipFill>
        <p:spPr>
          <a:xfrm>
            <a:off x="2927649" y="1772817"/>
            <a:ext cx="6494119" cy="4868211"/>
          </a:xfrm>
          <a:prstGeom prst="rect">
            <a:avLst/>
          </a:prstGeom>
        </p:spPr>
      </p:pic>
      <p:sp>
        <p:nvSpPr>
          <p:cNvPr id="55" name="Content Placeholder 1">
            <a:extLst>
              <a:ext uri="{FF2B5EF4-FFF2-40B4-BE49-F238E27FC236}">
                <a16:creationId xmlns:a16="http://schemas.microsoft.com/office/drawing/2014/main" id="{EDB731D6-0D09-0740-B5CC-7CA5ECEB2EBD}"/>
              </a:ext>
            </a:extLst>
          </p:cNvPr>
          <p:cNvSpPr txBox="1">
            <a:spLocks/>
          </p:cNvSpPr>
          <p:nvPr/>
        </p:nvSpPr>
        <p:spPr>
          <a:xfrm>
            <a:off x="9809983" y="1451465"/>
            <a:ext cx="2470409" cy="432048"/>
          </a:xfrm>
          <a:prstGeom prst="rect">
            <a:avLst/>
          </a:prstGeom>
        </p:spPr>
        <p:txBody>
          <a:bodyPr/>
          <a:lstStyle/>
          <a:p>
            <a:pPr marL="342900" indent="-342900">
              <a:spcBef>
                <a:spcPct val="20000"/>
              </a:spcBef>
              <a:buClr>
                <a:schemeClr val="accent1"/>
              </a:buClr>
              <a:buSzPct val="65000"/>
              <a:defRPr/>
            </a:pPr>
            <a:r>
              <a:rPr lang="de-CH" sz="2000" dirty="0">
                <a:cs typeface="Arial" charset="0"/>
              </a:rPr>
              <a:t>[</a:t>
            </a:r>
            <a:r>
              <a:rPr lang="en-US" sz="2000" dirty="0">
                <a:cs typeface="Arial" charset="0"/>
              </a:rPr>
              <a:t>Bennett Brassard 84]</a:t>
            </a:r>
          </a:p>
        </p:txBody>
      </p:sp>
      <p:pic>
        <p:nvPicPr>
          <p:cNvPr id="59" name="Picture 2">
            <a:extLst>
              <a:ext uri="{FF2B5EF4-FFF2-40B4-BE49-F238E27FC236}">
                <a16:creationId xmlns:a16="http://schemas.microsoft.com/office/drawing/2014/main" id="{FAE3BE49-F6A9-244E-84B5-11034907ACA2}"/>
              </a:ext>
            </a:extLst>
          </p:cNvPr>
          <p:cNvPicPr>
            <a:picLocks noChangeAspect="1" noChangeArrowheads="1"/>
          </p:cNvPicPr>
          <p:nvPr/>
        </p:nvPicPr>
        <p:blipFill>
          <a:blip r:embed="rId10" cstate="print"/>
          <a:srcRect r="50930"/>
          <a:stretch>
            <a:fillRect/>
          </a:stretch>
        </p:blipFill>
        <p:spPr bwMode="auto">
          <a:xfrm>
            <a:off x="11131960" y="124526"/>
            <a:ext cx="936103" cy="1331793"/>
          </a:xfrm>
          <a:prstGeom prst="rect">
            <a:avLst/>
          </a:prstGeom>
          <a:noFill/>
          <a:ln w="9525">
            <a:noFill/>
            <a:miter lim="800000"/>
            <a:headEnd/>
            <a:tailEnd/>
          </a:ln>
        </p:spPr>
      </p:pic>
      <p:pic>
        <p:nvPicPr>
          <p:cNvPr id="61" name="Picture 2">
            <a:extLst>
              <a:ext uri="{FF2B5EF4-FFF2-40B4-BE49-F238E27FC236}">
                <a16:creationId xmlns:a16="http://schemas.microsoft.com/office/drawing/2014/main" id="{A54733D8-D3FD-FC4A-952D-6508826018E2}"/>
              </a:ext>
            </a:extLst>
          </p:cNvPr>
          <p:cNvPicPr>
            <a:picLocks noChangeAspect="1" noChangeArrowheads="1"/>
          </p:cNvPicPr>
          <p:nvPr/>
        </p:nvPicPr>
        <p:blipFill>
          <a:blip r:embed="rId10" cstate="print"/>
          <a:srcRect l="49070"/>
          <a:stretch>
            <a:fillRect/>
          </a:stretch>
        </p:blipFill>
        <p:spPr bwMode="auto">
          <a:xfrm>
            <a:off x="10123847" y="124528"/>
            <a:ext cx="971600" cy="1331793"/>
          </a:xfrm>
          <a:prstGeom prst="rect">
            <a:avLst/>
          </a:prstGeom>
          <a:noFill/>
          <a:ln w="9525">
            <a:noFill/>
            <a:miter lim="800000"/>
            <a:headEnd/>
            <a:tailEnd/>
          </a:ln>
        </p:spPr>
      </p:pic>
    </p:spTree>
    <p:extLst>
      <p:ext uri="{BB962C8B-B14F-4D97-AF65-F5344CB8AC3E}">
        <p14:creationId xmlns:p14="http://schemas.microsoft.com/office/powerpoint/2010/main" val="2060008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843" name="Rectangle 139"/>
          <p:cNvSpPr>
            <a:spLocks noGrp="1" noChangeArrowheads="1"/>
          </p:cNvSpPr>
          <p:nvPr>
            <p:ph type="title"/>
          </p:nvPr>
        </p:nvSpPr>
        <p:spPr>
          <a:xfrm>
            <a:off x="1981200" y="274640"/>
            <a:ext cx="8229600" cy="905233"/>
          </a:xfrm>
          <a:noFill/>
          <a:ln/>
        </p:spPr>
        <p:txBody>
          <a:bodyPr>
            <a:normAutofit/>
          </a:bodyPr>
          <a:lstStyle/>
          <a:p>
            <a:r>
              <a:rPr lang="en-US" sz="4000" dirty="0"/>
              <a:t>Quantum Hacking</a:t>
            </a:r>
          </a:p>
        </p:txBody>
      </p:sp>
      <p:pic>
        <p:nvPicPr>
          <p:cNvPr id="42" name="Picture 41"/>
          <p:cNvPicPr>
            <a:picLocks noChangeAspect="1"/>
          </p:cNvPicPr>
          <p:nvPr/>
        </p:nvPicPr>
        <p:blipFill>
          <a:blip r:embed="rId2"/>
          <a:stretch>
            <a:fillRect/>
          </a:stretch>
        </p:blipFill>
        <p:spPr>
          <a:xfrm>
            <a:off x="6157998" y="3789043"/>
            <a:ext cx="4477895" cy="3356781"/>
          </a:xfrm>
          <a:prstGeom prst="rect">
            <a:avLst/>
          </a:prstGeom>
        </p:spPr>
      </p:pic>
      <p:pic>
        <p:nvPicPr>
          <p:cNvPr id="4" name="Picture 3"/>
          <p:cNvPicPr>
            <a:picLocks noChangeAspect="1"/>
          </p:cNvPicPr>
          <p:nvPr/>
        </p:nvPicPr>
        <p:blipFill>
          <a:blip r:embed="rId3"/>
          <a:stretch>
            <a:fillRect/>
          </a:stretch>
        </p:blipFill>
        <p:spPr>
          <a:xfrm>
            <a:off x="2077325" y="1340768"/>
            <a:ext cx="5890883" cy="3528392"/>
          </a:xfrm>
          <a:prstGeom prst="rect">
            <a:avLst/>
          </a:prstGeom>
        </p:spPr>
      </p:pic>
      <p:pic>
        <p:nvPicPr>
          <p:cNvPr id="5" name="Picture 4"/>
          <p:cNvPicPr>
            <a:picLocks noChangeAspect="1"/>
          </p:cNvPicPr>
          <p:nvPr/>
        </p:nvPicPr>
        <p:blipFill>
          <a:blip r:embed="rId4"/>
          <a:stretch>
            <a:fillRect/>
          </a:stretch>
        </p:blipFill>
        <p:spPr>
          <a:xfrm>
            <a:off x="7896200" y="873495"/>
            <a:ext cx="2771800" cy="3248203"/>
          </a:xfrm>
          <a:prstGeom prst="rect">
            <a:avLst/>
          </a:prstGeom>
        </p:spPr>
      </p:pic>
      <p:sp>
        <p:nvSpPr>
          <p:cNvPr id="45" name="Rectangle 44"/>
          <p:cNvSpPr/>
          <p:nvPr/>
        </p:nvSpPr>
        <p:spPr>
          <a:xfrm>
            <a:off x="2063555" y="908720"/>
            <a:ext cx="6697667" cy="369332"/>
          </a:xfrm>
          <a:prstGeom prst="rect">
            <a:avLst/>
          </a:prstGeom>
        </p:spPr>
        <p:txBody>
          <a:bodyPr wrap="none">
            <a:spAutoFit/>
          </a:bodyPr>
          <a:lstStyle/>
          <a:p>
            <a:pPr marL="342891" indent="-342891">
              <a:spcBef>
                <a:spcPct val="20000"/>
              </a:spcBef>
              <a:buClr>
                <a:schemeClr val="accent1"/>
              </a:buClr>
              <a:buSzPct val="65000"/>
              <a:defRPr/>
            </a:pPr>
            <a:r>
              <a:rPr lang="en-US" dirty="0">
                <a:cs typeface="Arial" charset="0"/>
              </a:rPr>
              <a:t>e.g. by the group of </a:t>
            </a:r>
            <a:r>
              <a:rPr lang="en-US" dirty="0">
                <a:cs typeface="Arial" charset="0"/>
                <a:hlinkClick r:id="rId5"/>
              </a:rPr>
              <a:t>Vadim Makarov</a:t>
            </a:r>
            <a:r>
              <a:rPr lang="en-US" dirty="0">
                <a:cs typeface="Arial" charset="0"/>
              </a:rPr>
              <a:t> (Quantum Hacking Lab, Moscow)</a:t>
            </a:r>
          </a:p>
        </p:txBody>
      </p:sp>
      <p:pic>
        <p:nvPicPr>
          <p:cNvPr id="6" name="Picture 5"/>
          <p:cNvPicPr>
            <a:picLocks noChangeAspect="1"/>
          </p:cNvPicPr>
          <p:nvPr/>
        </p:nvPicPr>
        <p:blipFill>
          <a:blip r:embed="rId6"/>
          <a:stretch>
            <a:fillRect/>
          </a:stretch>
        </p:blipFill>
        <p:spPr>
          <a:xfrm>
            <a:off x="9336361" y="23204"/>
            <a:ext cx="1200556" cy="1036269"/>
          </a:xfrm>
          <a:prstGeom prst="rect">
            <a:avLst/>
          </a:prstGeom>
        </p:spPr>
      </p:pic>
      <p:pic>
        <p:nvPicPr>
          <p:cNvPr id="2" name="Picture 1"/>
          <p:cNvPicPr>
            <a:picLocks noChangeAspect="1"/>
          </p:cNvPicPr>
          <p:nvPr/>
        </p:nvPicPr>
        <p:blipFill>
          <a:blip r:embed="rId7"/>
          <a:stretch>
            <a:fillRect/>
          </a:stretch>
        </p:blipFill>
        <p:spPr>
          <a:xfrm>
            <a:off x="2063552" y="4653136"/>
            <a:ext cx="3024336" cy="2016224"/>
          </a:xfrm>
          <a:prstGeom prst="rect">
            <a:avLst/>
          </a:prstGeom>
        </p:spPr>
      </p:pic>
    </p:spTree>
    <p:extLst>
      <p:ext uri="{BB962C8B-B14F-4D97-AF65-F5344CB8AC3E}">
        <p14:creationId xmlns:p14="http://schemas.microsoft.com/office/powerpoint/2010/main" val="17549826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295467" y="520051"/>
            <a:ext cx="7572428" cy="928695"/>
          </a:xfrm>
        </p:spPr>
        <p:txBody>
          <a:bodyPr/>
          <a:lstStyle/>
          <a:p>
            <a:r>
              <a:rPr lang="en-US" sz="4000" dirty="0"/>
              <a:t>What will you learn from this Talk?</a:t>
            </a:r>
            <a:endParaRPr lang="de-DE" sz="4000" dirty="0"/>
          </a:p>
        </p:txBody>
      </p:sp>
      <p:sp>
        <p:nvSpPr>
          <p:cNvPr id="4" name="Rectangle 3"/>
          <p:cNvSpPr txBox="1">
            <a:spLocks noChangeArrowheads="1"/>
          </p:cNvSpPr>
          <p:nvPr/>
        </p:nvSpPr>
        <p:spPr>
          <a:xfrm>
            <a:off x="2142879" y="1484762"/>
            <a:ext cx="7625531" cy="3384401"/>
          </a:xfrm>
          <a:prstGeom prst="rect">
            <a:avLst/>
          </a:prstGeom>
        </p:spPr>
        <p:txBody>
          <a:bodyPr/>
          <a:lstStyle>
            <a:lvl1pPr marL="342900" indent="-342900">
              <a:spcBef>
                <a:spcPct val="20000"/>
              </a:spcBef>
              <a:buClr>
                <a:schemeClr val="accent1"/>
              </a:buClr>
              <a:buSzPct val="65000"/>
              <a:buFont typeface="Wingdings" pitchFamily="2" charset="2"/>
              <a:buChar char="n"/>
              <a:defRPr sz="3300">
                <a:cs typeface="Arial" charset="0"/>
              </a:defRPr>
            </a:lvl1pPr>
            <a:lvl2pPr marL="742950" indent="-285750">
              <a:spcBef>
                <a:spcPct val="20000"/>
              </a:spcBef>
              <a:buClr>
                <a:srgbClr val="F8A30E"/>
              </a:buClr>
              <a:buFont typeface="Wingdings" charset="2"/>
              <a:buChar char="Ø"/>
              <a:defRPr sz="2400"/>
            </a:lvl2pPr>
            <a:lvl3pPr marL="1143000" indent="-228600">
              <a:spcBef>
                <a:spcPct val="20000"/>
              </a:spcBef>
              <a:buClr>
                <a:srgbClr val="F8A30E"/>
              </a:buClr>
              <a:buFont typeface="Wingdings" charset="2"/>
              <a:buChar char="Ø"/>
              <a:defRPr sz="2000"/>
            </a:lvl3pPr>
            <a:lvl4pPr marL="1600200" indent="-228600">
              <a:spcBef>
                <a:spcPct val="20000"/>
              </a:spcBef>
              <a:buClr>
                <a:srgbClr val="F8A30E"/>
              </a:buClr>
              <a:buFont typeface="Wingdings" charset="2"/>
              <a:buChar char="Ø"/>
            </a:lvl4pPr>
            <a:lvl5pPr marL="2057400" indent="-228600">
              <a:spcBef>
                <a:spcPct val="20000"/>
              </a:spcBef>
              <a:buClr>
                <a:srgbClr val="F8A30E"/>
              </a:buClr>
              <a:buFont typeface="Wingdings" charset="2"/>
              <a:buChar char="Ø"/>
              <a:defRPr sz="1600"/>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pPr>
              <a:lnSpc>
                <a:spcPct val="130000"/>
              </a:lnSpc>
            </a:pPr>
            <a:r>
              <a:rPr lang="fr-CH" dirty="0" err="1"/>
              <a:t>Classical</a:t>
            </a:r>
            <a:r>
              <a:rPr lang="fr-CH" dirty="0"/>
              <a:t> </a:t>
            </a:r>
            <a:r>
              <a:rPr lang="fr-CH" dirty="0" err="1"/>
              <a:t>Cryptography</a:t>
            </a:r>
            <a:endParaRPr lang="fr-CH" dirty="0"/>
          </a:p>
          <a:p>
            <a:pPr>
              <a:lnSpc>
                <a:spcPct val="130000"/>
              </a:lnSpc>
            </a:pPr>
            <a:r>
              <a:rPr lang="fr-CH" dirty="0"/>
              <a:t>Introduction to Quantum Mechanics</a:t>
            </a:r>
          </a:p>
          <a:p>
            <a:pPr>
              <a:lnSpc>
                <a:spcPct val="130000"/>
              </a:lnSpc>
            </a:pPr>
            <a:r>
              <a:rPr lang="fr-CH" dirty="0"/>
              <a:t>Quantum Key Distribution</a:t>
            </a:r>
          </a:p>
          <a:p>
            <a:pPr>
              <a:lnSpc>
                <a:spcPct val="130000"/>
              </a:lnSpc>
            </a:pPr>
            <a:r>
              <a:rPr lang="fr-CH" dirty="0"/>
              <a:t>Position-Based Cryptography</a:t>
            </a:r>
            <a:endParaRPr lang="en-US" dirty="0"/>
          </a:p>
        </p:txBody>
      </p:sp>
      <p:sp>
        <p:nvSpPr>
          <p:cNvPr id="5" name="Rectangle 4"/>
          <p:cNvSpPr>
            <a:spLocks noChangeArrowheads="1"/>
          </p:cNvSpPr>
          <p:nvPr/>
        </p:nvSpPr>
        <p:spPr bwMode="auto">
          <a:xfrm>
            <a:off x="2063552" y="1556792"/>
            <a:ext cx="7416824" cy="648072"/>
          </a:xfrm>
          <a:prstGeom prst="rect">
            <a:avLst/>
          </a:prstGeom>
          <a:noFill/>
          <a:ln w="38100">
            <a:solidFill>
              <a:srgbClr val="FF0000"/>
            </a:solidFill>
            <a:miter lim="800000"/>
            <a:headEnd/>
            <a:tailEnd/>
          </a:ln>
          <a:effectLst/>
        </p:spPr>
        <p:txBody>
          <a:bodyPr wrap="none" anchor="ctr"/>
          <a:lstStyle/>
          <a:p>
            <a:endParaRPr lang="en-US"/>
          </a:p>
        </p:txBody>
      </p:sp>
      <p:pic>
        <p:nvPicPr>
          <p:cNvPr id="8" name="Picture 2" descr="http://www.unmuseum.org/moonhoax.jpg"/>
          <p:cNvPicPr>
            <a:picLocks noChangeAspect="1" noChangeArrowheads="1"/>
          </p:cNvPicPr>
          <p:nvPr/>
        </p:nvPicPr>
        <p:blipFill>
          <a:blip r:embed="rId3" cstate="print"/>
          <a:srcRect/>
          <a:stretch>
            <a:fillRect/>
          </a:stretch>
        </p:blipFill>
        <p:spPr bwMode="auto">
          <a:xfrm>
            <a:off x="7680179" y="4293096"/>
            <a:ext cx="2917973" cy="2232248"/>
          </a:xfrm>
          <a:prstGeom prst="rect">
            <a:avLst/>
          </a:prstGeom>
          <a:noFill/>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351585" y="620689"/>
            <a:ext cx="7572428" cy="928695"/>
          </a:xfrm>
        </p:spPr>
        <p:txBody>
          <a:bodyPr/>
          <a:lstStyle/>
          <a:p>
            <a:r>
              <a:rPr lang="en-US" sz="4000" dirty="0"/>
              <a:t>What will you Learn from this Talk?</a:t>
            </a:r>
            <a:endParaRPr lang="de-DE" sz="4000" dirty="0"/>
          </a:p>
        </p:txBody>
      </p:sp>
      <p:sp>
        <p:nvSpPr>
          <p:cNvPr id="4" name="Rectangle 3"/>
          <p:cNvSpPr txBox="1">
            <a:spLocks noChangeArrowheads="1"/>
          </p:cNvSpPr>
          <p:nvPr/>
        </p:nvSpPr>
        <p:spPr>
          <a:xfrm>
            <a:off x="1991547" y="1556795"/>
            <a:ext cx="7625531" cy="3960439"/>
          </a:xfrm>
          <a:prstGeom prst="rect">
            <a:avLst/>
          </a:prstGeom>
        </p:spPr>
        <p:txBody>
          <a:bodyPr>
            <a:normAutofit/>
          </a:bodyPr>
          <a:lstStyle/>
          <a:p>
            <a:pPr marL="342891" indent="-342891">
              <a:spcBef>
                <a:spcPct val="50000"/>
              </a:spcBef>
              <a:buClr>
                <a:srgbClr val="FF0000"/>
              </a:buClr>
              <a:buSzPct val="150000"/>
              <a:buFont typeface="Wingdings" pitchFamily="2" charset="2"/>
              <a:buChar char=""/>
              <a:defRPr/>
            </a:pPr>
            <a:r>
              <a:rPr lang="fr-CH" sz="3300" dirty="0" err="1"/>
              <a:t>Classical</a:t>
            </a:r>
            <a:r>
              <a:rPr lang="fr-CH" sz="3300" dirty="0"/>
              <a:t> </a:t>
            </a:r>
            <a:r>
              <a:rPr lang="fr-CH" sz="3300" dirty="0" err="1"/>
              <a:t>Cryptography</a:t>
            </a:r>
            <a:endParaRPr lang="fr-CH" sz="3300" dirty="0"/>
          </a:p>
          <a:p>
            <a:pPr marL="342891" indent="-342891">
              <a:spcBef>
                <a:spcPct val="50000"/>
              </a:spcBef>
              <a:buClr>
                <a:srgbClr val="FF0000"/>
              </a:buClr>
              <a:buSzPct val="150000"/>
              <a:buFont typeface="Wingdings" pitchFamily="2" charset="2"/>
              <a:buChar char=""/>
              <a:defRPr/>
            </a:pPr>
            <a:r>
              <a:rPr lang="fr-CH" sz="3300" dirty="0"/>
              <a:t>Introduction to Quantum Mechanics</a:t>
            </a:r>
          </a:p>
          <a:p>
            <a:pPr marL="342891" indent="-342891">
              <a:spcBef>
                <a:spcPct val="50000"/>
              </a:spcBef>
              <a:buClr>
                <a:srgbClr val="FF0000"/>
              </a:buClr>
              <a:buSzPct val="150000"/>
              <a:buFont typeface="Wingdings" pitchFamily="2" charset="2"/>
              <a:buChar char=""/>
              <a:defRPr/>
            </a:pPr>
            <a:r>
              <a:rPr lang="fr-CH" sz="3300" dirty="0"/>
              <a:t>Quantum Key Distribution</a:t>
            </a:r>
          </a:p>
          <a:p>
            <a:pPr marL="342891" indent="-342891">
              <a:lnSpc>
                <a:spcPct val="130000"/>
              </a:lnSpc>
              <a:spcBef>
                <a:spcPct val="20000"/>
              </a:spcBef>
              <a:buClr>
                <a:schemeClr val="accent1"/>
              </a:buClr>
              <a:buSzPct val="65000"/>
              <a:buFont typeface="Wingdings" pitchFamily="2" charset="2"/>
              <a:buChar char="n"/>
              <a:defRPr/>
            </a:pPr>
            <a:r>
              <a:rPr lang="fr-CH" sz="3300" dirty="0">
                <a:cs typeface="Arial" charset="0"/>
              </a:rPr>
              <a:t>Position-Based Cryptography</a:t>
            </a:r>
          </a:p>
        </p:txBody>
      </p:sp>
      <p:sp>
        <p:nvSpPr>
          <p:cNvPr id="6" name="Rectangle 5"/>
          <p:cNvSpPr/>
          <p:nvPr/>
        </p:nvSpPr>
        <p:spPr>
          <a:xfrm>
            <a:off x="1558925" y="620688"/>
            <a:ext cx="360611" cy="432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pic>
        <p:nvPicPr>
          <p:cNvPr id="8" name="Picture 2" descr="http://www.unmuseum.org/moonhoax.jpg"/>
          <p:cNvPicPr>
            <a:picLocks noChangeAspect="1" noChangeArrowheads="1"/>
          </p:cNvPicPr>
          <p:nvPr/>
        </p:nvPicPr>
        <p:blipFill>
          <a:blip r:embed="rId2" cstate="print"/>
          <a:srcRect/>
          <a:stretch>
            <a:fillRect/>
          </a:stretch>
        </p:blipFill>
        <p:spPr bwMode="auto">
          <a:xfrm>
            <a:off x="7464152" y="4340290"/>
            <a:ext cx="3096344" cy="2368703"/>
          </a:xfrm>
          <a:prstGeom prst="rect">
            <a:avLst/>
          </a:prstGeom>
          <a:noFill/>
        </p:spPr>
      </p:pic>
      <p:sp>
        <p:nvSpPr>
          <p:cNvPr id="5" name="Rectangle 4"/>
          <p:cNvSpPr>
            <a:spLocks noChangeArrowheads="1"/>
          </p:cNvSpPr>
          <p:nvPr/>
        </p:nvSpPr>
        <p:spPr bwMode="auto">
          <a:xfrm>
            <a:off x="1991545" y="3717032"/>
            <a:ext cx="5551932" cy="720080"/>
          </a:xfrm>
          <a:prstGeom prst="rect">
            <a:avLst/>
          </a:prstGeom>
          <a:noFill/>
          <a:ln w="38100">
            <a:solidFill>
              <a:srgbClr val="FF0000"/>
            </a:solidFill>
            <a:miter lim="800000"/>
            <a:headEnd/>
            <a:tailEnd/>
          </a:ln>
          <a:effectLst/>
        </p:spPr>
        <p:txBody>
          <a:bodyPr wrap="none" anchor="ctr"/>
          <a:lstStyle/>
          <a:p>
            <a:endParaRPr lang="en-US"/>
          </a:p>
        </p:txBody>
      </p:sp>
      <p:pic>
        <p:nvPicPr>
          <p:cNvPr id="7" name="Picture 39" descr="BS00996_"/>
          <p:cNvPicPr>
            <a:picLocks noChangeAspect="1" noChangeArrowheads="1"/>
          </p:cNvPicPr>
          <p:nvPr/>
        </p:nvPicPr>
        <p:blipFill>
          <a:blip r:embed="rId3" cstate="print"/>
          <a:srcRect/>
          <a:stretch>
            <a:fillRect/>
          </a:stretch>
        </p:blipFill>
        <p:spPr bwMode="auto">
          <a:xfrm flipH="1">
            <a:off x="7648591" y="1855389"/>
            <a:ext cx="415560" cy="310651"/>
          </a:xfrm>
          <a:prstGeom prst="rect">
            <a:avLst/>
          </a:prstGeom>
          <a:solidFill>
            <a:srgbClr val="FFFF00"/>
          </a:solidFill>
          <a:ln w="9525">
            <a:noFill/>
            <a:miter lim="800000"/>
            <a:headEnd/>
            <a:tailEnd/>
          </a:ln>
        </p:spPr>
      </p:pic>
      <p:pic>
        <p:nvPicPr>
          <p:cNvPr id="9" name="Picture 8" descr="AliceBlue.eps"/>
          <p:cNvPicPr>
            <a:picLocks noChangeAspect="1"/>
          </p:cNvPicPr>
          <p:nvPr/>
        </p:nvPicPr>
        <p:blipFill>
          <a:blip r:embed="rId4" cstate="print"/>
          <a:stretch>
            <a:fillRect/>
          </a:stretch>
        </p:blipFill>
        <p:spPr>
          <a:xfrm flipH="1">
            <a:off x="7809610" y="1210944"/>
            <a:ext cx="679921" cy="692997"/>
          </a:xfrm>
          <a:prstGeom prst="rect">
            <a:avLst/>
          </a:prstGeom>
        </p:spPr>
      </p:pic>
      <p:pic>
        <p:nvPicPr>
          <p:cNvPr id="10" name="Picture 62"/>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8593241" y="1257851"/>
            <a:ext cx="819823" cy="583067"/>
          </a:xfrm>
          <a:prstGeom prst="rect">
            <a:avLst/>
          </a:prstGeom>
          <a:noFill/>
        </p:spPr>
      </p:pic>
      <p:pic>
        <p:nvPicPr>
          <p:cNvPr id="11" name="Picture 39" descr="BS00996_"/>
          <p:cNvPicPr>
            <a:picLocks noChangeAspect="1" noChangeArrowheads="1"/>
          </p:cNvPicPr>
          <p:nvPr/>
        </p:nvPicPr>
        <p:blipFill>
          <a:blip r:embed="rId3" cstate="print"/>
          <a:srcRect/>
          <a:stretch>
            <a:fillRect/>
          </a:stretch>
        </p:blipFill>
        <p:spPr bwMode="auto">
          <a:xfrm flipH="1">
            <a:off x="8888645" y="1855565"/>
            <a:ext cx="415560" cy="310651"/>
          </a:xfrm>
          <a:prstGeom prst="rect">
            <a:avLst/>
          </a:prstGeom>
          <a:solidFill>
            <a:srgbClr val="FFFF00"/>
          </a:solidFill>
          <a:ln w="9525">
            <a:noFill/>
            <a:miter lim="800000"/>
            <a:headEnd/>
            <a:tailEnd/>
          </a:ln>
        </p:spPr>
      </p:pic>
    </p:spTree>
    <p:extLst>
      <p:ext uri="{BB962C8B-B14F-4D97-AF65-F5344CB8AC3E}">
        <p14:creationId xmlns:p14="http://schemas.microsoft.com/office/powerpoint/2010/main" val="127736816"/>
      </p:ext>
    </p:extLst>
  </p:cSld>
  <p:clrMapOvr>
    <a:masterClrMapping/>
  </p:clrMapOvr>
  <p:transition>
    <p:fade thruBlk="1"/>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9778" name="Rectangle 2"/>
          <p:cNvSpPr>
            <a:spLocks noGrp="1" noChangeArrowheads="1"/>
          </p:cNvSpPr>
          <p:nvPr>
            <p:ph type="title"/>
          </p:nvPr>
        </p:nvSpPr>
        <p:spPr>
          <a:xfrm>
            <a:off x="1991546" y="267512"/>
            <a:ext cx="8496943" cy="857232"/>
          </a:xfrm>
        </p:spPr>
        <p:txBody>
          <a:bodyPr>
            <a:normAutofit/>
          </a:bodyPr>
          <a:lstStyle/>
          <a:p>
            <a:r>
              <a:rPr lang="en-US" sz="4000" dirty="0"/>
              <a:t>Position-Based Cryptography</a:t>
            </a:r>
          </a:p>
        </p:txBody>
      </p:sp>
      <p:sp>
        <p:nvSpPr>
          <p:cNvPr id="69" name="Content Placeholder 1"/>
          <p:cNvSpPr txBox="1">
            <a:spLocks/>
          </p:cNvSpPr>
          <p:nvPr/>
        </p:nvSpPr>
        <p:spPr>
          <a:xfrm>
            <a:off x="1775521" y="1052736"/>
            <a:ext cx="8429684" cy="5184576"/>
          </a:xfrm>
          <a:prstGeom prst="rect">
            <a:avLst/>
          </a:prstGeom>
        </p:spPr>
        <p:txBody>
          <a:bodyPr/>
          <a:lstStyle/>
          <a:p>
            <a:pPr marL="342891" indent="-342891">
              <a:spcBef>
                <a:spcPct val="20000"/>
              </a:spcBef>
              <a:buClr>
                <a:schemeClr val="accent1"/>
              </a:buClr>
              <a:buSzPct val="65000"/>
              <a:buFont typeface="Wingdings" pitchFamily="2" charset="2"/>
              <a:buChar char="n"/>
              <a:defRPr/>
            </a:pPr>
            <a:r>
              <a:rPr lang="en-US" sz="2600" dirty="0">
                <a:cs typeface="Arial" charset="0"/>
              </a:rPr>
              <a:t>Typically, cryptographic players use </a:t>
            </a:r>
            <a:r>
              <a:rPr lang="en-US" sz="2600" dirty="0">
                <a:solidFill>
                  <a:srgbClr val="0000FF"/>
                </a:solidFill>
                <a:cs typeface="Arial" charset="0"/>
              </a:rPr>
              <a:t>credentials</a:t>
            </a:r>
            <a:r>
              <a:rPr lang="en-US" sz="2600" dirty="0">
                <a:cs typeface="Arial" charset="0"/>
              </a:rPr>
              <a:t> such as</a:t>
            </a:r>
          </a:p>
          <a:p>
            <a:pPr marL="800080" lvl="1" indent="-342891">
              <a:spcBef>
                <a:spcPct val="20000"/>
              </a:spcBef>
              <a:buClr>
                <a:schemeClr val="accent1"/>
              </a:buClr>
              <a:buSzPct val="65000"/>
              <a:buFont typeface="Wingdings" pitchFamily="2" charset="2"/>
              <a:buChar char="n"/>
              <a:defRPr/>
            </a:pPr>
            <a:r>
              <a:rPr lang="en-US" sz="2600" dirty="0">
                <a:cs typeface="Arial" charset="0"/>
              </a:rPr>
              <a:t>secret information (e.g. password or secret key)</a:t>
            </a:r>
          </a:p>
          <a:p>
            <a:pPr marL="800080" lvl="1" indent="-342891">
              <a:spcBef>
                <a:spcPct val="20000"/>
              </a:spcBef>
              <a:buClr>
                <a:schemeClr val="accent1"/>
              </a:buClr>
              <a:buSzPct val="65000"/>
              <a:buFont typeface="Wingdings" pitchFamily="2" charset="2"/>
              <a:buChar char="n"/>
              <a:defRPr/>
            </a:pPr>
            <a:r>
              <a:rPr lang="en-US" sz="2600" dirty="0">
                <a:cs typeface="Arial" charset="0"/>
              </a:rPr>
              <a:t>authenticated information</a:t>
            </a:r>
          </a:p>
          <a:p>
            <a:pPr marL="800080" lvl="1" indent="-342891">
              <a:spcBef>
                <a:spcPct val="20000"/>
              </a:spcBef>
              <a:buClr>
                <a:schemeClr val="accent1"/>
              </a:buClr>
              <a:buSzPct val="65000"/>
              <a:buFont typeface="Wingdings" pitchFamily="2" charset="2"/>
              <a:buChar char="n"/>
              <a:defRPr/>
            </a:pPr>
            <a:r>
              <a:rPr lang="en-US" sz="2600" dirty="0">
                <a:cs typeface="Arial" charset="0"/>
              </a:rPr>
              <a:t>biometric features</a:t>
            </a:r>
          </a:p>
          <a:p>
            <a:pPr marL="800080" lvl="1" indent="-342891">
              <a:spcBef>
                <a:spcPct val="20000"/>
              </a:spcBef>
              <a:buClr>
                <a:schemeClr val="accent1"/>
              </a:buClr>
              <a:buSzPct val="65000"/>
              <a:buFont typeface="Wingdings" pitchFamily="2" charset="2"/>
              <a:buChar char="n"/>
              <a:defRPr/>
            </a:pPr>
            <a:endParaRPr lang="en-US" sz="2600" dirty="0">
              <a:cs typeface="Arial" charset="0"/>
            </a:endParaRPr>
          </a:p>
        </p:txBody>
      </p:sp>
      <p:pic>
        <p:nvPicPr>
          <p:cNvPr id="3" name="Picture 2"/>
          <p:cNvPicPr>
            <a:picLocks noChangeAspect="1"/>
          </p:cNvPicPr>
          <p:nvPr/>
        </p:nvPicPr>
        <p:blipFill rotWithShape="1">
          <a:blip r:embed="rId3"/>
          <a:srcRect l="38129" t="26312" b="16701"/>
          <a:stretch/>
        </p:blipFill>
        <p:spPr>
          <a:xfrm>
            <a:off x="4583832" y="4365107"/>
            <a:ext cx="3312368" cy="2288163"/>
          </a:xfrm>
          <a:prstGeom prst="rect">
            <a:avLst/>
          </a:prstGeom>
        </p:spPr>
      </p:pic>
      <p:sp>
        <p:nvSpPr>
          <p:cNvPr id="7" name="Rounded Rectangle 6"/>
          <p:cNvSpPr/>
          <p:nvPr/>
        </p:nvSpPr>
        <p:spPr>
          <a:xfrm>
            <a:off x="1703512" y="2996952"/>
            <a:ext cx="8640960" cy="1152128"/>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2800" dirty="0"/>
              <a:t>Can </a:t>
            </a:r>
            <a:r>
              <a:rPr lang="de-CH" sz="2800" dirty="0" err="1"/>
              <a:t>the</a:t>
            </a:r>
            <a:r>
              <a:rPr lang="de-CH" sz="2800" dirty="0"/>
              <a:t> </a:t>
            </a:r>
            <a:r>
              <a:rPr lang="de-CH" sz="2800" dirty="0" err="1"/>
              <a:t>geographical</a:t>
            </a:r>
            <a:r>
              <a:rPr lang="de-CH" sz="2800" dirty="0"/>
              <a:t> </a:t>
            </a:r>
            <a:r>
              <a:rPr lang="de-CH" sz="2800" dirty="0" err="1"/>
              <a:t>location</a:t>
            </a:r>
            <a:r>
              <a:rPr lang="de-CH" sz="2800" dirty="0"/>
              <a:t> </a:t>
            </a:r>
            <a:r>
              <a:rPr lang="de-CH" sz="2800" dirty="0" err="1"/>
              <a:t>of</a:t>
            </a:r>
            <a:r>
              <a:rPr lang="de-CH" sz="2800" dirty="0"/>
              <a:t> a </a:t>
            </a:r>
            <a:r>
              <a:rPr lang="de-CH" sz="2800" dirty="0" err="1"/>
              <a:t>player</a:t>
            </a:r>
            <a:r>
              <a:rPr lang="de-CH" sz="2800" dirty="0"/>
              <a:t> </a:t>
            </a:r>
            <a:r>
              <a:rPr lang="de-CH" sz="2800" dirty="0" err="1"/>
              <a:t>be</a:t>
            </a:r>
            <a:r>
              <a:rPr lang="de-CH" sz="2800" dirty="0"/>
              <a:t> </a:t>
            </a:r>
            <a:r>
              <a:rPr lang="de-CH" sz="2800" dirty="0" err="1"/>
              <a:t>used</a:t>
            </a:r>
            <a:r>
              <a:rPr lang="de-CH" sz="2800" dirty="0"/>
              <a:t> </a:t>
            </a:r>
            <a:br>
              <a:rPr lang="de-CH" sz="2800" dirty="0"/>
            </a:br>
            <a:r>
              <a:rPr lang="de-CH" sz="2800" dirty="0" err="1"/>
              <a:t>as</a:t>
            </a:r>
            <a:r>
              <a:rPr lang="de-CH" sz="2800" dirty="0"/>
              <a:t> </a:t>
            </a:r>
            <a:r>
              <a:rPr lang="de-CH" sz="2800" dirty="0" err="1"/>
              <a:t>cryptographic</a:t>
            </a:r>
            <a:r>
              <a:rPr lang="de-CH" sz="2800" dirty="0"/>
              <a:t> </a:t>
            </a:r>
            <a:r>
              <a:rPr lang="de-CH" sz="2800" dirty="0" err="1"/>
              <a:t>credential</a:t>
            </a:r>
            <a:r>
              <a:rPr lang="de-CH" sz="2800" dirty="0"/>
              <a:t> ?</a:t>
            </a:r>
            <a:endParaRPr lang="en-US" sz="2800" dirty="0">
              <a:solidFill>
                <a:prstClr val="black"/>
              </a:solidFill>
              <a:cs typeface="Arial" charset="0"/>
            </a:endParaRPr>
          </a:p>
        </p:txBody>
      </p:sp>
      <p:pic>
        <p:nvPicPr>
          <p:cNvPr id="6" name="Picture 40" descr="BS00996_"/>
          <p:cNvPicPr>
            <a:picLocks noChangeAspect="1" noChangeArrowheads="1"/>
          </p:cNvPicPr>
          <p:nvPr/>
        </p:nvPicPr>
        <p:blipFill>
          <a:blip r:embed="rId4" cstate="print"/>
          <a:srcRect/>
          <a:stretch>
            <a:fillRect/>
          </a:stretch>
        </p:blipFill>
        <p:spPr bwMode="auto">
          <a:xfrm flipH="1">
            <a:off x="8040217" y="2060851"/>
            <a:ext cx="647700" cy="484187"/>
          </a:xfrm>
          <a:prstGeom prst="rect">
            <a:avLst/>
          </a:prstGeom>
          <a:solidFill>
            <a:srgbClr val="FFFF00"/>
          </a:solidFill>
          <a:ln w="9525">
            <a:noFill/>
            <a:miter lim="800000"/>
            <a:headEnd/>
            <a:tailEnd/>
          </a:ln>
        </p:spPr>
      </p:pic>
    </p:spTree>
    <p:extLst>
      <p:ext uri="{BB962C8B-B14F-4D97-AF65-F5344CB8AC3E}">
        <p14:creationId xmlns:p14="http://schemas.microsoft.com/office/powerpoint/2010/main" val="25728586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9778" name="Rectangle 2"/>
          <p:cNvSpPr>
            <a:spLocks noGrp="1" noChangeArrowheads="1"/>
          </p:cNvSpPr>
          <p:nvPr>
            <p:ph type="title"/>
          </p:nvPr>
        </p:nvSpPr>
        <p:spPr>
          <a:xfrm>
            <a:off x="1991546" y="195504"/>
            <a:ext cx="8496943" cy="857232"/>
          </a:xfrm>
        </p:spPr>
        <p:txBody>
          <a:bodyPr>
            <a:normAutofit/>
          </a:bodyPr>
          <a:lstStyle/>
          <a:p>
            <a:pPr algn="l"/>
            <a:r>
              <a:rPr lang="en-US" sz="4000" dirty="0"/>
              <a:t>Position-Based Cryptography</a:t>
            </a:r>
          </a:p>
        </p:txBody>
      </p:sp>
      <p:sp>
        <p:nvSpPr>
          <p:cNvPr id="69" name="Content Placeholder 1"/>
          <p:cNvSpPr txBox="1">
            <a:spLocks/>
          </p:cNvSpPr>
          <p:nvPr/>
        </p:nvSpPr>
        <p:spPr>
          <a:xfrm>
            <a:off x="815414" y="2564904"/>
            <a:ext cx="9101759" cy="3672408"/>
          </a:xfrm>
          <a:prstGeom prst="rect">
            <a:avLst/>
          </a:prstGeom>
        </p:spPr>
        <p:txBody>
          <a:bodyPr/>
          <a:lstStyle/>
          <a:p>
            <a:pPr marL="342891" indent="-342891">
              <a:lnSpc>
                <a:spcPct val="120000"/>
              </a:lnSpc>
              <a:spcBef>
                <a:spcPct val="20000"/>
              </a:spcBef>
              <a:buClr>
                <a:schemeClr val="accent1"/>
              </a:buClr>
              <a:buSzPct val="65000"/>
              <a:buFont typeface="Wingdings" pitchFamily="2" charset="2"/>
              <a:buChar char="n"/>
              <a:defRPr/>
            </a:pPr>
            <a:r>
              <a:rPr lang="en-US" sz="2600" dirty="0">
                <a:cs typeface="Arial" charset="0"/>
              </a:rPr>
              <a:t>Possible Applications:</a:t>
            </a:r>
          </a:p>
          <a:p>
            <a:pPr marL="800080" lvl="1" indent="-342891">
              <a:lnSpc>
                <a:spcPct val="120000"/>
              </a:lnSpc>
              <a:spcBef>
                <a:spcPct val="20000"/>
              </a:spcBef>
              <a:buClr>
                <a:schemeClr val="accent1"/>
              </a:buClr>
              <a:buSzPct val="65000"/>
              <a:buFont typeface="Wingdings" pitchFamily="2" charset="2"/>
              <a:buChar char="n"/>
              <a:defRPr/>
            </a:pPr>
            <a:r>
              <a:rPr lang="en-US" sz="2600" dirty="0">
                <a:cs typeface="Arial" charset="0"/>
              </a:rPr>
              <a:t>Launching-missile command comes </a:t>
            </a:r>
            <a:br>
              <a:rPr lang="en-US" sz="2600" dirty="0">
                <a:cs typeface="Arial" charset="0"/>
              </a:rPr>
            </a:br>
            <a:r>
              <a:rPr lang="en-US" sz="2600" dirty="0">
                <a:cs typeface="Arial" charset="0"/>
              </a:rPr>
              <a:t>from within your military headquarters</a:t>
            </a:r>
          </a:p>
          <a:p>
            <a:pPr marL="800080" lvl="1" indent="-342891">
              <a:lnSpc>
                <a:spcPct val="120000"/>
              </a:lnSpc>
              <a:buClr>
                <a:schemeClr val="accent1"/>
              </a:buClr>
              <a:buSzPct val="65000"/>
              <a:buFont typeface="Wingdings" pitchFamily="2" charset="2"/>
              <a:buChar char="n"/>
            </a:pPr>
            <a:r>
              <a:rPr lang="en-US" sz="2600" dirty="0">
                <a:cs typeface="Arial" charset="0"/>
              </a:rPr>
              <a:t>Talking to your embassy</a:t>
            </a:r>
          </a:p>
          <a:p>
            <a:pPr marL="800080" lvl="1" indent="-342891">
              <a:lnSpc>
                <a:spcPct val="120000"/>
              </a:lnSpc>
              <a:buClr>
                <a:schemeClr val="accent1"/>
              </a:buClr>
              <a:buSzPct val="65000"/>
              <a:buFont typeface="Wingdings" pitchFamily="2" charset="2"/>
              <a:buChar char="n"/>
            </a:pPr>
            <a:r>
              <a:rPr lang="en-US" sz="2600" dirty="0">
                <a:cs typeface="Arial" charset="0"/>
              </a:rPr>
              <a:t>Pizza-delivery problem / </a:t>
            </a:r>
            <a:br>
              <a:rPr lang="en-US" sz="2600" dirty="0">
                <a:cs typeface="Arial" charset="0"/>
              </a:rPr>
            </a:br>
            <a:r>
              <a:rPr lang="en-US" sz="2600" dirty="0">
                <a:cs typeface="Arial" charset="0"/>
              </a:rPr>
              <a:t>avoid fake calls to emergency services</a:t>
            </a:r>
          </a:p>
          <a:p>
            <a:pPr marL="800080" lvl="1" indent="-342891">
              <a:lnSpc>
                <a:spcPct val="120000"/>
              </a:lnSpc>
              <a:buClr>
                <a:schemeClr val="accent1"/>
              </a:buClr>
              <a:buSzPct val="65000"/>
              <a:buFont typeface="Wingdings" pitchFamily="2" charset="2"/>
              <a:buChar char="n"/>
            </a:pPr>
            <a:r>
              <a:rPr lang="en-US" sz="2600" dirty="0">
                <a:cs typeface="Arial" charset="0"/>
              </a:rPr>
              <a:t>…</a:t>
            </a:r>
          </a:p>
        </p:txBody>
      </p:sp>
      <p:sp>
        <p:nvSpPr>
          <p:cNvPr id="7" name="Rounded Rectangle 6"/>
          <p:cNvSpPr/>
          <p:nvPr/>
        </p:nvSpPr>
        <p:spPr>
          <a:xfrm>
            <a:off x="1775520" y="1052736"/>
            <a:ext cx="8640960" cy="1296144"/>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3200" dirty="0"/>
              <a:t>Can </a:t>
            </a:r>
            <a:r>
              <a:rPr lang="de-CH" sz="3200" dirty="0" err="1"/>
              <a:t>the</a:t>
            </a:r>
            <a:r>
              <a:rPr lang="de-CH" sz="3200" dirty="0"/>
              <a:t> </a:t>
            </a:r>
            <a:r>
              <a:rPr lang="de-CH" sz="3200" dirty="0" err="1"/>
              <a:t>geographical</a:t>
            </a:r>
            <a:r>
              <a:rPr lang="de-CH" sz="3200" dirty="0"/>
              <a:t> </a:t>
            </a:r>
            <a:r>
              <a:rPr lang="de-CH" sz="3200" dirty="0" err="1"/>
              <a:t>location</a:t>
            </a:r>
            <a:r>
              <a:rPr lang="de-CH" sz="3200" dirty="0"/>
              <a:t> </a:t>
            </a:r>
            <a:r>
              <a:rPr lang="de-CH" sz="3200" dirty="0" err="1"/>
              <a:t>of</a:t>
            </a:r>
            <a:r>
              <a:rPr lang="de-CH" sz="3200" dirty="0"/>
              <a:t> a </a:t>
            </a:r>
            <a:r>
              <a:rPr lang="de-CH" sz="3200" dirty="0" err="1"/>
              <a:t>player</a:t>
            </a:r>
            <a:r>
              <a:rPr lang="de-CH" sz="3200" dirty="0"/>
              <a:t> </a:t>
            </a:r>
            <a:r>
              <a:rPr lang="de-CH" sz="3200" dirty="0" err="1"/>
              <a:t>be</a:t>
            </a:r>
            <a:r>
              <a:rPr lang="de-CH" sz="3200" dirty="0"/>
              <a:t> </a:t>
            </a:r>
            <a:r>
              <a:rPr lang="de-CH" sz="3200" dirty="0" err="1"/>
              <a:t>used</a:t>
            </a:r>
            <a:r>
              <a:rPr lang="de-CH" sz="3200" dirty="0"/>
              <a:t> </a:t>
            </a:r>
            <a:r>
              <a:rPr lang="de-CH" sz="3200" dirty="0" err="1"/>
              <a:t>as</a:t>
            </a:r>
            <a:r>
              <a:rPr lang="de-CH" sz="3200" dirty="0"/>
              <a:t> </a:t>
            </a:r>
            <a:r>
              <a:rPr lang="de-CH" sz="3200" dirty="0" err="1"/>
              <a:t>sole</a:t>
            </a:r>
            <a:r>
              <a:rPr lang="de-CH" sz="3200" dirty="0"/>
              <a:t> </a:t>
            </a:r>
            <a:r>
              <a:rPr lang="de-CH" sz="3200" dirty="0" err="1"/>
              <a:t>cryptographic</a:t>
            </a:r>
            <a:r>
              <a:rPr lang="de-CH" sz="3200" dirty="0"/>
              <a:t> </a:t>
            </a:r>
            <a:r>
              <a:rPr lang="de-CH" sz="3200" dirty="0" err="1"/>
              <a:t>credential</a:t>
            </a:r>
            <a:r>
              <a:rPr lang="de-CH" sz="3200" dirty="0"/>
              <a:t> ?</a:t>
            </a:r>
            <a:endParaRPr lang="en-US" sz="2000" dirty="0">
              <a:solidFill>
                <a:prstClr val="black"/>
              </a:solidFill>
              <a:cs typeface="Arial" charset="0"/>
            </a:endParaRPr>
          </a:p>
        </p:txBody>
      </p:sp>
      <p:pic>
        <p:nvPicPr>
          <p:cNvPr id="5" name="Picture 2" descr="http://www.unmuseum.org/moonhoax.jpg"/>
          <p:cNvPicPr>
            <a:picLocks noChangeAspect="1" noChangeArrowheads="1"/>
          </p:cNvPicPr>
          <p:nvPr/>
        </p:nvPicPr>
        <p:blipFill>
          <a:blip r:embed="rId3" cstate="print"/>
          <a:srcRect/>
          <a:stretch>
            <a:fillRect/>
          </a:stretch>
        </p:blipFill>
        <p:spPr bwMode="auto">
          <a:xfrm>
            <a:off x="7824193" y="2492896"/>
            <a:ext cx="2635588" cy="2016224"/>
          </a:xfrm>
          <a:prstGeom prst="rect">
            <a:avLst/>
          </a:prstGeom>
          <a:noFill/>
        </p:spPr>
      </p:pic>
      <p:pic>
        <p:nvPicPr>
          <p:cNvPr id="8" name="Picture 7"/>
          <p:cNvPicPr>
            <a:picLocks noChangeAspect="1"/>
          </p:cNvPicPr>
          <p:nvPr/>
        </p:nvPicPr>
        <p:blipFill>
          <a:blip r:embed="rId4"/>
          <a:stretch>
            <a:fillRect/>
          </a:stretch>
        </p:blipFill>
        <p:spPr>
          <a:xfrm>
            <a:off x="7824192" y="4725147"/>
            <a:ext cx="2771800" cy="2014175"/>
          </a:xfrm>
          <a:prstGeom prst="rect">
            <a:avLst/>
          </a:prstGeom>
        </p:spPr>
      </p:pic>
    </p:spTree>
    <p:extLst>
      <p:ext uri="{BB962C8B-B14F-4D97-AF65-F5344CB8AC3E}">
        <p14:creationId xmlns:p14="http://schemas.microsoft.com/office/powerpoint/2010/main" val="5803204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9">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build="p" bldLvl="2"/>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9778" name="Rectangle 2"/>
          <p:cNvSpPr>
            <a:spLocks noGrp="1" noChangeArrowheads="1"/>
          </p:cNvSpPr>
          <p:nvPr>
            <p:ph type="title"/>
          </p:nvPr>
        </p:nvSpPr>
        <p:spPr>
          <a:xfrm>
            <a:off x="2102349" y="116632"/>
            <a:ext cx="8386139" cy="857232"/>
          </a:xfrm>
        </p:spPr>
        <p:txBody>
          <a:bodyPr>
            <a:normAutofit/>
          </a:bodyPr>
          <a:lstStyle/>
          <a:p>
            <a:r>
              <a:rPr lang="en-US" sz="4000" dirty="0"/>
              <a:t>Basic task: Position Verification</a:t>
            </a:r>
          </a:p>
        </p:txBody>
      </p:sp>
      <p:sp>
        <p:nvSpPr>
          <p:cNvPr id="69" name="Content Placeholder 1"/>
          <p:cNvSpPr txBox="1">
            <a:spLocks/>
          </p:cNvSpPr>
          <p:nvPr/>
        </p:nvSpPr>
        <p:spPr>
          <a:xfrm>
            <a:off x="1919537" y="2924944"/>
            <a:ext cx="8429684" cy="3501008"/>
          </a:xfrm>
          <a:prstGeom prst="rect">
            <a:avLst/>
          </a:prstGeom>
        </p:spPr>
        <p:txBody>
          <a:bodyPr/>
          <a:lstStyle/>
          <a:p>
            <a:pPr marL="342891" indent="-342891">
              <a:spcBef>
                <a:spcPct val="20000"/>
              </a:spcBef>
              <a:buClr>
                <a:schemeClr val="accent1"/>
              </a:buClr>
              <a:buSzPct val="65000"/>
              <a:buFont typeface="Wingdings" pitchFamily="2" charset="2"/>
              <a:buChar char="n"/>
              <a:defRPr/>
            </a:pPr>
            <a:r>
              <a:rPr lang="en-US" sz="2800" dirty="0" err="1">
                <a:cs typeface="Arial" charset="0"/>
              </a:rPr>
              <a:t>Prover</a:t>
            </a:r>
            <a:r>
              <a:rPr lang="en-US" sz="2800" dirty="0">
                <a:cs typeface="Arial" charset="0"/>
              </a:rPr>
              <a:t> wants to convince verifiers that she is at a </a:t>
            </a:r>
            <a:r>
              <a:rPr lang="en-US" sz="2800" dirty="0">
                <a:solidFill>
                  <a:srgbClr val="0000FF"/>
                </a:solidFill>
                <a:cs typeface="Arial" charset="0"/>
              </a:rPr>
              <a:t>particular position</a:t>
            </a:r>
          </a:p>
          <a:p>
            <a:pPr marL="342891" indent="-342891">
              <a:spcBef>
                <a:spcPct val="20000"/>
              </a:spcBef>
              <a:buClr>
                <a:schemeClr val="accent1"/>
              </a:buClr>
              <a:buSzPct val="65000"/>
              <a:buFont typeface="Wingdings" pitchFamily="2" charset="2"/>
              <a:buChar char="n"/>
              <a:defRPr/>
            </a:pPr>
            <a:r>
              <a:rPr lang="en-US" sz="2800" dirty="0">
                <a:cs typeface="Arial" charset="0"/>
              </a:rPr>
              <a:t>no </a:t>
            </a:r>
            <a:r>
              <a:rPr lang="en-US" sz="2800" dirty="0">
                <a:solidFill>
                  <a:srgbClr val="0000FF"/>
                </a:solidFill>
                <a:cs typeface="Arial" charset="0"/>
              </a:rPr>
              <a:t>coalition of (fake) </a:t>
            </a:r>
            <a:r>
              <a:rPr lang="en-US" sz="2800" dirty="0" err="1">
                <a:solidFill>
                  <a:srgbClr val="0000FF"/>
                </a:solidFill>
                <a:cs typeface="Arial" charset="0"/>
              </a:rPr>
              <a:t>provers</a:t>
            </a:r>
            <a:r>
              <a:rPr lang="en-US" sz="2800" dirty="0">
                <a:cs typeface="Arial" charset="0"/>
              </a:rPr>
              <a:t>, i.e. not at the claimed position, can convince verifiers</a:t>
            </a:r>
            <a:endParaRPr lang="en-US" sz="2600" dirty="0">
              <a:cs typeface="Arial" charset="0"/>
            </a:endParaRPr>
          </a:p>
          <a:p>
            <a:pPr marL="342891" indent="-342891">
              <a:spcBef>
                <a:spcPct val="20000"/>
              </a:spcBef>
              <a:buClr>
                <a:schemeClr val="accent1"/>
              </a:buClr>
              <a:buSzPct val="65000"/>
              <a:buFont typeface="Wingdings" pitchFamily="2" charset="2"/>
              <a:buChar char="n"/>
              <a:defRPr/>
            </a:pPr>
            <a:r>
              <a:rPr lang="en-US" sz="2800" dirty="0">
                <a:cs typeface="Arial" charset="0"/>
              </a:rPr>
              <a:t>(over)simplifying assumptions:	</a:t>
            </a:r>
          </a:p>
          <a:p>
            <a:pPr marL="1257269" lvl="2" indent="-342891">
              <a:spcBef>
                <a:spcPct val="20000"/>
              </a:spcBef>
              <a:buClr>
                <a:schemeClr val="accent1"/>
              </a:buClr>
              <a:buSzPct val="65000"/>
              <a:buFont typeface="Wingdings" pitchFamily="2" charset="2"/>
              <a:buChar char="n"/>
              <a:defRPr/>
            </a:pPr>
            <a:r>
              <a:rPr lang="en-US" sz="2600" dirty="0">
                <a:cs typeface="Arial" charset="0"/>
              </a:rPr>
              <a:t>communication at speed of light</a:t>
            </a:r>
          </a:p>
          <a:p>
            <a:pPr marL="1257269" lvl="2" indent="-342891">
              <a:spcBef>
                <a:spcPct val="20000"/>
              </a:spcBef>
              <a:buClr>
                <a:schemeClr val="accent1"/>
              </a:buClr>
              <a:buSzPct val="65000"/>
              <a:buFont typeface="Wingdings" pitchFamily="2" charset="2"/>
              <a:buChar char="n"/>
              <a:defRPr/>
            </a:pPr>
            <a:r>
              <a:rPr lang="en-US" sz="2600" dirty="0">
                <a:cs typeface="Arial" charset="0"/>
              </a:rPr>
              <a:t>instantaneous computation</a:t>
            </a:r>
          </a:p>
          <a:p>
            <a:pPr marL="1257269" lvl="2" indent="-342891">
              <a:spcBef>
                <a:spcPct val="20000"/>
              </a:spcBef>
              <a:buClr>
                <a:schemeClr val="accent1"/>
              </a:buClr>
              <a:buSzPct val="65000"/>
              <a:buFont typeface="Wingdings" pitchFamily="2" charset="2"/>
              <a:buChar char="n"/>
              <a:defRPr/>
            </a:pPr>
            <a:r>
              <a:rPr lang="en-US" sz="2600" dirty="0">
                <a:cs typeface="Arial" charset="0"/>
              </a:rPr>
              <a:t>verifiers can coordinate</a:t>
            </a:r>
          </a:p>
          <a:p>
            <a:pPr marL="800080" lvl="1" indent="-342891">
              <a:spcBef>
                <a:spcPct val="20000"/>
              </a:spcBef>
              <a:buClr>
                <a:schemeClr val="accent1"/>
              </a:buClr>
              <a:buSzPct val="65000"/>
              <a:buFont typeface="Wingdings" pitchFamily="2" charset="2"/>
              <a:buChar char="n"/>
              <a:defRPr/>
            </a:pPr>
            <a:endParaRPr lang="en-US" sz="2800" dirty="0">
              <a:cs typeface="Arial" charset="0"/>
            </a:endParaRPr>
          </a:p>
          <a:p>
            <a:pPr marL="800080" lvl="1" indent="-342891">
              <a:spcBef>
                <a:spcPct val="20000"/>
              </a:spcBef>
              <a:buClr>
                <a:schemeClr val="accent1"/>
              </a:buClr>
              <a:buSzPct val="65000"/>
              <a:buFont typeface="Wingdings" pitchFamily="2" charset="2"/>
              <a:buChar char="n"/>
              <a:defRPr/>
            </a:pPr>
            <a:endParaRPr lang="en-US" sz="2800" dirty="0">
              <a:cs typeface="Arial" charset="0"/>
            </a:endParaRPr>
          </a:p>
          <a:p>
            <a:pPr marL="342891" indent="-342891">
              <a:spcBef>
                <a:spcPct val="20000"/>
              </a:spcBef>
              <a:buClr>
                <a:schemeClr val="accent1"/>
              </a:buClr>
              <a:buSzPct val="65000"/>
              <a:buFont typeface="Wingdings" pitchFamily="2" charset="2"/>
              <a:buChar char="n"/>
              <a:defRPr/>
            </a:pPr>
            <a:endParaRPr lang="en-US" sz="2800" dirty="0">
              <a:cs typeface="Arial" charset="0"/>
            </a:endParaRPr>
          </a:p>
          <a:p>
            <a:pPr marL="285744" indent="-285744">
              <a:spcBef>
                <a:spcPct val="20000"/>
              </a:spcBef>
              <a:buClr>
                <a:schemeClr val="accent1"/>
              </a:buClr>
              <a:buSzPct val="65000"/>
              <a:buFont typeface="Wingdings" pitchFamily="2" charset="2"/>
              <a:buChar char="n"/>
              <a:defRPr/>
            </a:pPr>
            <a:endParaRPr lang="en-US" sz="2400" dirty="0">
              <a:cs typeface="Arial" charset="0"/>
            </a:endParaRPr>
          </a:p>
          <a:p>
            <a:pPr marL="342891" indent="-342891">
              <a:spcBef>
                <a:spcPct val="20000"/>
              </a:spcBef>
              <a:buClr>
                <a:schemeClr val="accent1"/>
              </a:buClr>
              <a:buSzPct val="65000"/>
              <a:defRPr/>
            </a:pPr>
            <a:endParaRPr lang="en-US" sz="2800" dirty="0">
              <a:cs typeface="Arial" charset="0"/>
            </a:endParaRPr>
          </a:p>
        </p:txBody>
      </p:sp>
      <p:sp>
        <p:nvSpPr>
          <p:cNvPr id="53" name="Line 7"/>
          <p:cNvSpPr>
            <a:spLocks noChangeShapeType="1"/>
          </p:cNvSpPr>
          <p:nvPr/>
        </p:nvSpPr>
        <p:spPr bwMode="auto">
          <a:xfrm>
            <a:off x="2423592" y="2424356"/>
            <a:ext cx="7416824" cy="0"/>
          </a:xfrm>
          <a:prstGeom prst="line">
            <a:avLst/>
          </a:prstGeom>
          <a:noFill/>
          <a:ln w="44450">
            <a:solidFill>
              <a:srgbClr val="000000"/>
            </a:solidFill>
            <a:prstDash val="solid"/>
            <a:round/>
            <a:headEnd/>
            <a:tailEnd type="none" w="med" len="med"/>
          </a:ln>
          <a:effectLst/>
        </p:spPr>
        <p:txBody>
          <a:bodyPr lIns="0" tIns="0" rIns="0" bIns="0" anchor="ctr"/>
          <a:lstStyle/>
          <a:p>
            <a:endParaRPr lang="en-US" dirty="0"/>
          </a:p>
        </p:txBody>
      </p:sp>
      <p:grpSp>
        <p:nvGrpSpPr>
          <p:cNvPr id="2" name="Group 33"/>
          <p:cNvGrpSpPr/>
          <p:nvPr/>
        </p:nvGrpSpPr>
        <p:grpSpPr>
          <a:xfrm>
            <a:off x="1919536" y="912191"/>
            <a:ext cx="1656184" cy="2114381"/>
            <a:chOff x="395536" y="912188"/>
            <a:chExt cx="1656184" cy="2114381"/>
          </a:xfrm>
        </p:grpSpPr>
        <p:sp>
          <p:nvSpPr>
            <p:cNvPr id="61" name="Line 7"/>
            <p:cNvSpPr>
              <a:spLocks noChangeShapeType="1"/>
            </p:cNvSpPr>
            <p:nvPr/>
          </p:nvSpPr>
          <p:spPr bwMode="auto">
            <a:xfrm>
              <a:off x="1115616" y="2280340"/>
              <a:ext cx="0" cy="288032"/>
            </a:xfrm>
            <a:prstGeom prst="line">
              <a:avLst/>
            </a:prstGeom>
            <a:noFill/>
            <a:ln w="44450">
              <a:solidFill>
                <a:srgbClr val="000000"/>
              </a:solidFill>
              <a:prstDash val="solid"/>
              <a:round/>
              <a:headEnd/>
              <a:tailEnd type="none" w="med" len="med"/>
            </a:ln>
            <a:effectLst/>
          </p:spPr>
          <p:txBody>
            <a:bodyPr lIns="0" tIns="0" rIns="0" bIns="0" anchor="ctr"/>
            <a:lstStyle/>
            <a:p>
              <a:endParaRPr lang="en-US" dirty="0"/>
            </a:p>
          </p:txBody>
        </p:sp>
        <p:pic>
          <p:nvPicPr>
            <p:cNvPr id="65" name="Picture 64" descr="AliceBlue.eps"/>
            <p:cNvPicPr>
              <a:picLocks noChangeAspect="1"/>
            </p:cNvPicPr>
            <p:nvPr/>
          </p:nvPicPr>
          <p:blipFill>
            <a:blip r:embed="rId3" cstate="print"/>
            <a:srcRect b="23529"/>
            <a:stretch>
              <a:fillRect/>
            </a:stretch>
          </p:blipFill>
          <p:spPr>
            <a:xfrm>
              <a:off x="395536" y="912188"/>
              <a:ext cx="1150423" cy="1296144"/>
            </a:xfrm>
            <a:prstGeom prst="rect">
              <a:avLst/>
            </a:prstGeom>
          </p:spPr>
        </p:pic>
        <p:sp>
          <p:nvSpPr>
            <p:cNvPr id="73" name="TextBox 72"/>
            <p:cNvSpPr txBox="1"/>
            <p:nvPr/>
          </p:nvSpPr>
          <p:spPr>
            <a:xfrm>
              <a:off x="683568" y="2564904"/>
              <a:ext cx="1368152" cy="461665"/>
            </a:xfrm>
            <a:prstGeom prst="rect">
              <a:avLst/>
            </a:prstGeom>
            <a:noFill/>
          </p:spPr>
          <p:txBody>
            <a:bodyPr wrap="square" rtlCol="0">
              <a:spAutoFit/>
            </a:bodyPr>
            <a:lstStyle/>
            <a:p>
              <a:r>
                <a:rPr lang="en-US" sz="2400" dirty="0">
                  <a:cs typeface="Arial" pitchFamily="34" charset="0"/>
                </a:rPr>
                <a:t>Verifier1</a:t>
              </a:r>
            </a:p>
          </p:txBody>
        </p:sp>
      </p:grpSp>
      <p:grpSp>
        <p:nvGrpSpPr>
          <p:cNvPr id="3" name="Group 35"/>
          <p:cNvGrpSpPr/>
          <p:nvPr/>
        </p:nvGrpSpPr>
        <p:grpSpPr>
          <a:xfrm>
            <a:off x="9048328" y="912189"/>
            <a:ext cx="1368152" cy="2143998"/>
            <a:chOff x="7524328" y="912188"/>
            <a:chExt cx="1368152" cy="2143998"/>
          </a:xfrm>
        </p:grpSpPr>
        <p:sp>
          <p:nvSpPr>
            <p:cNvPr id="62" name="Line 7"/>
            <p:cNvSpPr>
              <a:spLocks noChangeShapeType="1"/>
            </p:cNvSpPr>
            <p:nvPr/>
          </p:nvSpPr>
          <p:spPr bwMode="auto">
            <a:xfrm>
              <a:off x="8028384" y="2280340"/>
              <a:ext cx="0" cy="288032"/>
            </a:xfrm>
            <a:prstGeom prst="line">
              <a:avLst/>
            </a:prstGeom>
            <a:noFill/>
            <a:ln w="44450">
              <a:solidFill>
                <a:srgbClr val="000000"/>
              </a:solidFill>
              <a:prstDash val="solid"/>
              <a:round/>
              <a:headEnd/>
              <a:tailEnd type="none" w="med" len="med"/>
            </a:ln>
            <a:effectLst/>
          </p:spPr>
          <p:txBody>
            <a:bodyPr lIns="0" tIns="0" rIns="0" bIns="0" anchor="ctr"/>
            <a:lstStyle/>
            <a:p>
              <a:endParaRPr lang="en-US" dirty="0"/>
            </a:p>
          </p:txBody>
        </p:sp>
        <p:pic>
          <p:nvPicPr>
            <p:cNvPr id="70" name="Picture 69" descr="AliceBlue.eps"/>
            <p:cNvPicPr>
              <a:picLocks noChangeAspect="1"/>
            </p:cNvPicPr>
            <p:nvPr/>
          </p:nvPicPr>
          <p:blipFill>
            <a:blip r:embed="rId4" cstate="print"/>
            <a:srcRect b="22520"/>
            <a:stretch>
              <a:fillRect/>
            </a:stretch>
          </p:blipFill>
          <p:spPr>
            <a:xfrm flipH="1">
              <a:off x="7541017" y="912188"/>
              <a:ext cx="1135439" cy="1296144"/>
            </a:xfrm>
            <a:prstGeom prst="rect">
              <a:avLst/>
            </a:prstGeom>
          </p:spPr>
        </p:pic>
        <p:sp>
          <p:nvSpPr>
            <p:cNvPr id="74" name="TextBox 73"/>
            <p:cNvSpPr txBox="1"/>
            <p:nvPr/>
          </p:nvSpPr>
          <p:spPr>
            <a:xfrm>
              <a:off x="7524328" y="2594521"/>
              <a:ext cx="1368152" cy="461665"/>
            </a:xfrm>
            <a:prstGeom prst="rect">
              <a:avLst/>
            </a:prstGeom>
            <a:noFill/>
          </p:spPr>
          <p:txBody>
            <a:bodyPr wrap="square" rtlCol="0">
              <a:spAutoFit/>
            </a:bodyPr>
            <a:lstStyle/>
            <a:p>
              <a:r>
                <a:rPr lang="en-US" sz="2400" dirty="0">
                  <a:cs typeface="Arial" pitchFamily="34" charset="0"/>
                </a:rPr>
                <a:t>Verifier2</a:t>
              </a:r>
            </a:p>
          </p:txBody>
        </p:sp>
      </p:grpSp>
      <p:grpSp>
        <p:nvGrpSpPr>
          <p:cNvPr id="4" name="Group 36"/>
          <p:cNvGrpSpPr/>
          <p:nvPr/>
        </p:nvGrpSpPr>
        <p:grpSpPr>
          <a:xfrm>
            <a:off x="5609429" y="980728"/>
            <a:ext cx="1494683" cy="2075459"/>
            <a:chOff x="4085430" y="980728"/>
            <a:chExt cx="1494682" cy="2075458"/>
          </a:xfrm>
        </p:grpSpPr>
        <p:pic>
          <p:nvPicPr>
            <p:cNvPr id="47" name="Picture 4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85430" y="980728"/>
              <a:ext cx="1062634" cy="1242259"/>
            </a:xfrm>
            <a:prstGeom prst="rect">
              <a:avLst/>
            </a:prstGeom>
          </p:spPr>
        </p:pic>
        <p:sp>
          <p:nvSpPr>
            <p:cNvPr id="54" name="Line 7"/>
            <p:cNvSpPr>
              <a:spLocks noChangeShapeType="1"/>
            </p:cNvSpPr>
            <p:nvPr/>
          </p:nvSpPr>
          <p:spPr bwMode="auto">
            <a:xfrm>
              <a:off x="4644008" y="2280340"/>
              <a:ext cx="0" cy="288032"/>
            </a:xfrm>
            <a:prstGeom prst="line">
              <a:avLst/>
            </a:prstGeom>
            <a:noFill/>
            <a:ln w="44450">
              <a:solidFill>
                <a:srgbClr val="0000FF"/>
              </a:solidFill>
              <a:prstDash val="solid"/>
              <a:round/>
              <a:headEnd/>
              <a:tailEnd type="none" w="med" len="med"/>
            </a:ln>
            <a:effectLst/>
          </p:spPr>
          <p:txBody>
            <a:bodyPr lIns="0" tIns="0" rIns="0" bIns="0" anchor="ctr"/>
            <a:lstStyle/>
            <a:p>
              <a:endParaRPr lang="en-US" dirty="0"/>
            </a:p>
          </p:txBody>
        </p:sp>
        <p:sp>
          <p:nvSpPr>
            <p:cNvPr id="75" name="TextBox 74"/>
            <p:cNvSpPr txBox="1"/>
            <p:nvPr/>
          </p:nvSpPr>
          <p:spPr>
            <a:xfrm>
              <a:off x="4211961" y="2594521"/>
              <a:ext cx="1368151" cy="461665"/>
            </a:xfrm>
            <a:prstGeom prst="rect">
              <a:avLst/>
            </a:prstGeom>
            <a:noFill/>
          </p:spPr>
          <p:txBody>
            <a:bodyPr wrap="square" rtlCol="0">
              <a:spAutoFit/>
            </a:bodyPr>
            <a:lstStyle/>
            <a:p>
              <a:r>
                <a:rPr lang="en-US" sz="2400" dirty="0" err="1">
                  <a:cs typeface="Arial" pitchFamily="34" charset="0"/>
                </a:rPr>
                <a:t>Prover</a:t>
              </a:r>
              <a:endParaRPr lang="en-US" sz="2400" dirty="0">
                <a:cs typeface="Arial" pitchFamily="34" charset="0"/>
              </a:endParaRPr>
            </a:p>
          </p:txBody>
        </p:sp>
      </p:grpSp>
      <p:sp>
        <p:nvSpPr>
          <p:cNvPr id="42" name="Line 7"/>
          <p:cNvSpPr>
            <a:spLocks noChangeShapeType="1"/>
          </p:cNvSpPr>
          <p:nvPr/>
        </p:nvSpPr>
        <p:spPr bwMode="auto">
          <a:xfrm>
            <a:off x="6168008" y="2276872"/>
            <a:ext cx="0" cy="288032"/>
          </a:xfrm>
          <a:prstGeom prst="line">
            <a:avLst/>
          </a:prstGeom>
          <a:noFill/>
          <a:ln w="44450">
            <a:solidFill>
              <a:srgbClr val="0000FF"/>
            </a:solidFill>
            <a:prstDash val="solid"/>
            <a:round/>
            <a:headEnd/>
            <a:tailEnd type="none" w="med" len="med"/>
          </a:ln>
          <a:effectLst/>
        </p:spPr>
        <p:txBody>
          <a:bodyPr lIns="0" tIns="0" rIns="0" bIns="0" anchor="ctr"/>
          <a:lstStyle/>
          <a:p>
            <a:endParaRPr lang="en-US" dirty="0"/>
          </a:p>
        </p:txBody>
      </p:sp>
      <p:grpSp>
        <p:nvGrpSpPr>
          <p:cNvPr id="24" name="Group 37"/>
          <p:cNvGrpSpPr/>
          <p:nvPr/>
        </p:nvGrpSpPr>
        <p:grpSpPr>
          <a:xfrm>
            <a:off x="7321376" y="1278567"/>
            <a:ext cx="1006872" cy="1293312"/>
            <a:chOff x="2483768" y="1275060"/>
            <a:chExt cx="1006872" cy="1293312"/>
          </a:xfrm>
        </p:grpSpPr>
        <p:pic>
          <p:nvPicPr>
            <p:cNvPr id="25" name="Picture 2" descr="D:\presentations\Noisy Storage\EvilCatTransparent.png"/>
            <p:cNvPicPr>
              <a:picLocks noChangeAspect="1" noChangeArrowheads="1"/>
            </p:cNvPicPr>
            <p:nvPr/>
          </p:nvPicPr>
          <p:blipFill>
            <a:blip r:embed="rId6" cstate="print"/>
            <a:srcRect/>
            <a:stretch>
              <a:fillRect/>
            </a:stretch>
          </p:blipFill>
          <p:spPr bwMode="auto">
            <a:xfrm flipH="1">
              <a:off x="2483768" y="1275060"/>
              <a:ext cx="1006872" cy="1001812"/>
            </a:xfrm>
            <a:prstGeom prst="rect">
              <a:avLst/>
            </a:prstGeom>
            <a:noFill/>
          </p:spPr>
        </p:pic>
        <p:sp>
          <p:nvSpPr>
            <p:cNvPr id="26" name="Line 7"/>
            <p:cNvSpPr>
              <a:spLocks noChangeShapeType="1"/>
            </p:cNvSpPr>
            <p:nvPr/>
          </p:nvSpPr>
          <p:spPr bwMode="auto">
            <a:xfrm>
              <a:off x="2987824" y="2280340"/>
              <a:ext cx="0" cy="288032"/>
            </a:xfrm>
            <a:prstGeom prst="line">
              <a:avLst/>
            </a:prstGeom>
            <a:noFill/>
            <a:ln w="44450">
              <a:solidFill>
                <a:srgbClr val="FF0000"/>
              </a:solidFill>
              <a:prstDash val="solid"/>
              <a:round/>
              <a:headEnd/>
              <a:tailEnd type="none" w="med" len="med"/>
            </a:ln>
            <a:effectLst/>
          </p:spPr>
          <p:txBody>
            <a:bodyPr lIns="0" tIns="0" rIns="0" bIns="0" anchor="ctr"/>
            <a:lstStyle/>
            <a:p>
              <a:endParaRPr lang="en-US" dirty="0"/>
            </a:p>
          </p:txBody>
        </p:sp>
      </p:grpSp>
      <p:grpSp>
        <p:nvGrpSpPr>
          <p:cNvPr id="27" name="Group 38"/>
          <p:cNvGrpSpPr/>
          <p:nvPr/>
        </p:nvGrpSpPr>
        <p:grpSpPr>
          <a:xfrm>
            <a:off x="4101343" y="1052737"/>
            <a:ext cx="898460" cy="1519143"/>
            <a:chOff x="5815222" y="1049230"/>
            <a:chExt cx="898460" cy="1519142"/>
          </a:xfrm>
        </p:grpSpPr>
        <p:pic>
          <p:nvPicPr>
            <p:cNvPr id="28" name="Picture 2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15222" y="1049230"/>
              <a:ext cx="898460" cy="1155634"/>
            </a:xfrm>
            <a:prstGeom prst="rect">
              <a:avLst/>
            </a:prstGeom>
          </p:spPr>
        </p:pic>
        <p:sp>
          <p:nvSpPr>
            <p:cNvPr id="29" name="Line 7"/>
            <p:cNvSpPr>
              <a:spLocks noChangeShapeType="1"/>
            </p:cNvSpPr>
            <p:nvPr/>
          </p:nvSpPr>
          <p:spPr bwMode="auto">
            <a:xfrm>
              <a:off x="6228184" y="2280340"/>
              <a:ext cx="0" cy="288032"/>
            </a:xfrm>
            <a:prstGeom prst="line">
              <a:avLst/>
            </a:prstGeom>
            <a:noFill/>
            <a:ln w="44450">
              <a:solidFill>
                <a:srgbClr val="FF0000"/>
              </a:solidFill>
              <a:prstDash val="solid"/>
              <a:round/>
              <a:headEnd/>
              <a:tailEnd type="none" w="med" len="med"/>
            </a:ln>
            <a:effectLst/>
          </p:spPr>
          <p:txBody>
            <a:bodyPr lIns="0" tIns="0" rIns="0" bIns="0" anchor="ctr"/>
            <a:lstStyle/>
            <a:p>
              <a:endParaRPr lang="en-US" dirty="0"/>
            </a:p>
          </p:txBody>
        </p:sp>
      </p:grpSp>
    </p:spTree>
    <p:extLst>
      <p:ext uri="{BB962C8B-B14F-4D97-AF65-F5344CB8AC3E}">
        <p14:creationId xmlns:p14="http://schemas.microsoft.com/office/powerpoint/2010/main" val="26834922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wipe(left)">
                                      <p:cBhvr>
                                        <p:cTn id="7" dur="500"/>
                                        <p:tgtEl>
                                          <p:spTgt spid="53"/>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0-#ppt_w/2"/>
                                          </p:val>
                                        </p:tav>
                                        <p:tav tm="100000">
                                          <p:val>
                                            <p:strVal val="#ppt_x"/>
                                          </p:val>
                                        </p:tav>
                                      </p:tavLst>
                                    </p:anim>
                                    <p:anim calcmode="lin" valueType="num">
                                      <p:cBhvr additive="base">
                                        <p:cTn id="12" dur="500" fill="hold"/>
                                        <p:tgtEl>
                                          <p:spTgt spid="2"/>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 presetClass="entr" presetSubtype="2"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1+#ppt_w/2"/>
                                          </p:val>
                                        </p:tav>
                                        <p:tav tm="100000">
                                          <p:val>
                                            <p:strVal val="#ppt_x"/>
                                          </p:val>
                                        </p:tav>
                                      </p:tavLst>
                                    </p:anim>
                                    <p:anim calcmode="lin" valueType="num">
                                      <p:cBhvr additive="base">
                                        <p:cTn id="17"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down)">
                                      <p:cBhvr>
                                        <p:cTn id="22" dur="500"/>
                                        <p:tgtEl>
                                          <p:spTgt spid="4"/>
                                        </p:tgtEl>
                                      </p:cBhvr>
                                    </p:animEffect>
                                  </p:childTnLst>
                                </p:cTn>
                              </p:par>
                            </p:childTnLst>
                          </p:cTn>
                        </p:par>
                        <p:par>
                          <p:cTn id="23" fill="hold">
                            <p:stCondLst>
                              <p:cond delay="500"/>
                            </p:stCondLst>
                            <p:childTnLst>
                              <p:par>
                                <p:cTn id="24" presetID="1" presetClass="entr" presetSubtype="0" fill="hold" grpId="0" nodeType="afterEffect">
                                  <p:stCondLst>
                                    <p:cond delay="0"/>
                                  </p:stCondLst>
                                  <p:childTnLst>
                                    <p:set>
                                      <p:cBhvr>
                                        <p:cTn id="25" dur="1" fill="hold">
                                          <p:stCondLst>
                                            <p:cond delay="0"/>
                                          </p:stCondLst>
                                        </p:cTn>
                                        <p:tgtEl>
                                          <p:spTgt spid="69">
                                            <p:txEl>
                                              <p:pRg st="0" end="0"/>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69">
                                            <p:txEl>
                                              <p:pRg st="1" end="1"/>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42"/>
                                        </p:tgtEl>
                                        <p:attrNameLst>
                                          <p:attrName>style.visibility</p:attrName>
                                        </p:attrNameLst>
                                      </p:cBhvr>
                                      <p:to>
                                        <p:strVal val="visible"/>
                                      </p:to>
                                    </p:set>
                                  </p:childTnLst>
                                </p:cTn>
                              </p:par>
                              <p:par>
                                <p:cTn id="34" presetID="53" presetClass="exit" presetSubtype="0" fill="hold" nodeType="withEffect">
                                  <p:stCondLst>
                                    <p:cond delay="0"/>
                                  </p:stCondLst>
                                  <p:childTnLst>
                                    <p:anim calcmode="lin" valueType="num">
                                      <p:cBhvr>
                                        <p:cTn id="35" dur="500"/>
                                        <p:tgtEl>
                                          <p:spTgt spid="4"/>
                                        </p:tgtEl>
                                        <p:attrNameLst>
                                          <p:attrName>ppt_w</p:attrName>
                                        </p:attrNameLst>
                                      </p:cBhvr>
                                      <p:tavLst>
                                        <p:tav tm="0">
                                          <p:val>
                                            <p:strVal val="ppt_w"/>
                                          </p:val>
                                        </p:tav>
                                        <p:tav tm="100000">
                                          <p:val>
                                            <p:fltVal val="0"/>
                                          </p:val>
                                        </p:tav>
                                      </p:tavLst>
                                    </p:anim>
                                    <p:anim calcmode="lin" valueType="num">
                                      <p:cBhvr>
                                        <p:cTn id="36" dur="500"/>
                                        <p:tgtEl>
                                          <p:spTgt spid="4"/>
                                        </p:tgtEl>
                                        <p:attrNameLst>
                                          <p:attrName>ppt_h</p:attrName>
                                        </p:attrNameLst>
                                      </p:cBhvr>
                                      <p:tavLst>
                                        <p:tav tm="0">
                                          <p:val>
                                            <p:strVal val="ppt_h"/>
                                          </p:val>
                                        </p:tav>
                                        <p:tav tm="100000">
                                          <p:val>
                                            <p:fltVal val="0"/>
                                          </p:val>
                                        </p:tav>
                                      </p:tavLst>
                                    </p:anim>
                                    <p:animEffect transition="out" filter="fade">
                                      <p:cBhvr>
                                        <p:cTn id="37" dur="500"/>
                                        <p:tgtEl>
                                          <p:spTgt spid="4"/>
                                        </p:tgtEl>
                                      </p:cBhvr>
                                    </p:animEffect>
                                    <p:set>
                                      <p:cBhvr>
                                        <p:cTn id="38" dur="1" fill="hold">
                                          <p:stCondLst>
                                            <p:cond delay="499"/>
                                          </p:stCondLst>
                                        </p:cTn>
                                        <p:tgtEl>
                                          <p:spTgt spid="4"/>
                                        </p:tgtEl>
                                        <p:attrNameLst>
                                          <p:attrName>style.visibility</p:attrName>
                                        </p:attrNameLst>
                                      </p:cBhvr>
                                      <p:to>
                                        <p:strVal val="hidden"/>
                                      </p:to>
                                    </p:set>
                                  </p:childTnLst>
                                </p:cTn>
                              </p:par>
                              <p:par>
                                <p:cTn id="39" presetID="53" presetClass="entr" presetSubtype="0" fill="hold" nodeType="withEffect">
                                  <p:stCondLst>
                                    <p:cond delay="0"/>
                                  </p:stCondLst>
                                  <p:childTnLst>
                                    <p:set>
                                      <p:cBhvr>
                                        <p:cTn id="40" dur="1" fill="hold">
                                          <p:stCondLst>
                                            <p:cond delay="0"/>
                                          </p:stCondLst>
                                        </p:cTn>
                                        <p:tgtEl>
                                          <p:spTgt spid="27"/>
                                        </p:tgtEl>
                                        <p:attrNameLst>
                                          <p:attrName>style.visibility</p:attrName>
                                        </p:attrNameLst>
                                      </p:cBhvr>
                                      <p:to>
                                        <p:strVal val="visible"/>
                                      </p:to>
                                    </p:set>
                                    <p:anim calcmode="lin" valueType="num">
                                      <p:cBhvr>
                                        <p:cTn id="41" dur="500" fill="hold"/>
                                        <p:tgtEl>
                                          <p:spTgt spid="27"/>
                                        </p:tgtEl>
                                        <p:attrNameLst>
                                          <p:attrName>ppt_w</p:attrName>
                                        </p:attrNameLst>
                                      </p:cBhvr>
                                      <p:tavLst>
                                        <p:tav tm="0">
                                          <p:val>
                                            <p:fltVal val="0"/>
                                          </p:val>
                                        </p:tav>
                                        <p:tav tm="100000">
                                          <p:val>
                                            <p:strVal val="#ppt_w"/>
                                          </p:val>
                                        </p:tav>
                                      </p:tavLst>
                                    </p:anim>
                                    <p:anim calcmode="lin" valueType="num">
                                      <p:cBhvr>
                                        <p:cTn id="42" dur="500" fill="hold"/>
                                        <p:tgtEl>
                                          <p:spTgt spid="27"/>
                                        </p:tgtEl>
                                        <p:attrNameLst>
                                          <p:attrName>ppt_h</p:attrName>
                                        </p:attrNameLst>
                                      </p:cBhvr>
                                      <p:tavLst>
                                        <p:tav tm="0">
                                          <p:val>
                                            <p:fltVal val="0"/>
                                          </p:val>
                                        </p:tav>
                                        <p:tav tm="100000">
                                          <p:val>
                                            <p:strVal val="#ppt_h"/>
                                          </p:val>
                                        </p:tav>
                                      </p:tavLst>
                                    </p:anim>
                                    <p:animEffect transition="in" filter="fade">
                                      <p:cBhvr>
                                        <p:cTn id="43" dur="500"/>
                                        <p:tgtEl>
                                          <p:spTgt spid="27"/>
                                        </p:tgtEl>
                                      </p:cBhvr>
                                    </p:animEffect>
                                  </p:childTnLst>
                                </p:cTn>
                              </p:par>
                              <p:par>
                                <p:cTn id="44" presetID="53" presetClass="entr" presetSubtype="0" fill="hold" nodeType="withEffect">
                                  <p:stCondLst>
                                    <p:cond delay="0"/>
                                  </p:stCondLst>
                                  <p:childTnLst>
                                    <p:set>
                                      <p:cBhvr>
                                        <p:cTn id="45" dur="1" fill="hold">
                                          <p:stCondLst>
                                            <p:cond delay="0"/>
                                          </p:stCondLst>
                                        </p:cTn>
                                        <p:tgtEl>
                                          <p:spTgt spid="24"/>
                                        </p:tgtEl>
                                        <p:attrNameLst>
                                          <p:attrName>style.visibility</p:attrName>
                                        </p:attrNameLst>
                                      </p:cBhvr>
                                      <p:to>
                                        <p:strVal val="visible"/>
                                      </p:to>
                                    </p:set>
                                    <p:anim calcmode="lin" valueType="num">
                                      <p:cBhvr>
                                        <p:cTn id="46" dur="500" fill="hold"/>
                                        <p:tgtEl>
                                          <p:spTgt spid="24"/>
                                        </p:tgtEl>
                                        <p:attrNameLst>
                                          <p:attrName>ppt_w</p:attrName>
                                        </p:attrNameLst>
                                      </p:cBhvr>
                                      <p:tavLst>
                                        <p:tav tm="0">
                                          <p:val>
                                            <p:fltVal val="0"/>
                                          </p:val>
                                        </p:tav>
                                        <p:tav tm="100000">
                                          <p:val>
                                            <p:strVal val="#ppt_w"/>
                                          </p:val>
                                        </p:tav>
                                      </p:tavLst>
                                    </p:anim>
                                    <p:anim calcmode="lin" valueType="num">
                                      <p:cBhvr>
                                        <p:cTn id="47" dur="500" fill="hold"/>
                                        <p:tgtEl>
                                          <p:spTgt spid="24"/>
                                        </p:tgtEl>
                                        <p:attrNameLst>
                                          <p:attrName>ppt_h</p:attrName>
                                        </p:attrNameLst>
                                      </p:cBhvr>
                                      <p:tavLst>
                                        <p:tav tm="0">
                                          <p:val>
                                            <p:fltVal val="0"/>
                                          </p:val>
                                        </p:tav>
                                        <p:tav tm="100000">
                                          <p:val>
                                            <p:strVal val="#ppt_h"/>
                                          </p:val>
                                        </p:tav>
                                      </p:tavLst>
                                    </p:anim>
                                    <p:animEffect transition="in" filter="fade">
                                      <p:cBhvr>
                                        <p:cTn id="48" dur="500"/>
                                        <p:tgtEl>
                                          <p:spTgt spid="24"/>
                                        </p:tgtEl>
                                      </p:cBhvr>
                                    </p:animEffec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69">
                                            <p:txEl>
                                              <p:pRg st="2" end="2"/>
                                            </p:txEl>
                                          </p:spTgt>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69">
                                            <p:txEl>
                                              <p:pRg st="3" end="3"/>
                                            </p:txEl>
                                          </p:spTgt>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69">
                                            <p:txEl>
                                              <p:pRg st="4" end="4"/>
                                            </p:txEl>
                                          </p:spTgt>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6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build="p"/>
      <p:bldP spid="4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9778" name="Rectangle 2"/>
          <p:cNvSpPr>
            <a:spLocks noGrp="1" noChangeArrowheads="1"/>
          </p:cNvSpPr>
          <p:nvPr>
            <p:ph type="title"/>
          </p:nvPr>
        </p:nvSpPr>
        <p:spPr>
          <a:xfrm>
            <a:off x="2102349" y="116632"/>
            <a:ext cx="8386139" cy="857232"/>
          </a:xfrm>
        </p:spPr>
        <p:txBody>
          <a:bodyPr>
            <a:normAutofit/>
          </a:bodyPr>
          <a:lstStyle/>
          <a:p>
            <a:r>
              <a:rPr lang="en-US" sz="4000" dirty="0"/>
              <a:t>Position Verification: First Try</a:t>
            </a:r>
          </a:p>
        </p:txBody>
      </p:sp>
      <p:sp>
        <p:nvSpPr>
          <p:cNvPr id="53" name="Line 7"/>
          <p:cNvSpPr>
            <a:spLocks noChangeShapeType="1"/>
          </p:cNvSpPr>
          <p:nvPr/>
        </p:nvSpPr>
        <p:spPr bwMode="auto">
          <a:xfrm>
            <a:off x="2423592" y="2424356"/>
            <a:ext cx="7416824" cy="0"/>
          </a:xfrm>
          <a:prstGeom prst="line">
            <a:avLst/>
          </a:prstGeom>
          <a:noFill/>
          <a:ln w="44450">
            <a:solidFill>
              <a:srgbClr val="000000"/>
            </a:solidFill>
            <a:prstDash val="solid"/>
            <a:round/>
            <a:headEnd/>
            <a:tailEnd type="none" w="med" len="med"/>
          </a:ln>
          <a:effectLst/>
        </p:spPr>
        <p:txBody>
          <a:bodyPr lIns="0" tIns="0" rIns="0" bIns="0" anchor="ctr"/>
          <a:lstStyle/>
          <a:p>
            <a:endParaRPr lang="en-US" dirty="0"/>
          </a:p>
        </p:txBody>
      </p:sp>
      <p:grpSp>
        <p:nvGrpSpPr>
          <p:cNvPr id="2" name="Group 33"/>
          <p:cNvGrpSpPr/>
          <p:nvPr/>
        </p:nvGrpSpPr>
        <p:grpSpPr>
          <a:xfrm>
            <a:off x="1919536" y="912191"/>
            <a:ext cx="1656184" cy="2114381"/>
            <a:chOff x="395536" y="912188"/>
            <a:chExt cx="1656184" cy="2114381"/>
          </a:xfrm>
        </p:grpSpPr>
        <p:sp>
          <p:nvSpPr>
            <p:cNvPr id="61" name="Line 7"/>
            <p:cNvSpPr>
              <a:spLocks noChangeShapeType="1"/>
            </p:cNvSpPr>
            <p:nvPr/>
          </p:nvSpPr>
          <p:spPr bwMode="auto">
            <a:xfrm>
              <a:off x="1115616" y="2280340"/>
              <a:ext cx="0" cy="288032"/>
            </a:xfrm>
            <a:prstGeom prst="line">
              <a:avLst/>
            </a:prstGeom>
            <a:noFill/>
            <a:ln w="44450">
              <a:solidFill>
                <a:srgbClr val="000000"/>
              </a:solidFill>
              <a:prstDash val="solid"/>
              <a:round/>
              <a:headEnd/>
              <a:tailEnd type="none" w="med" len="med"/>
            </a:ln>
            <a:effectLst/>
          </p:spPr>
          <p:txBody>
            <a:bodyPr lIns="0" tIns="0" rIns="0" bIns="0" anchor="ctr"/>
            <a:lstStyle/>
            <a:p>
              <a:endParaRPr lang="en-US" dirty="0"/>
            </a:p>
          </p:txBody>
        </p:sp>
        <p:pic>
          <p:nvPicPr>
            <p:cNvPr id="65" name="Picture 64" descr="AliceBlue.eps"/>
            <p:cNvPicPr>
              <a:picLocks noChangeAspect="1"/>
            </p:cNvPicPr>
            <p:nvPr/>
          </p:nvPicPr>
          <p:blipFill>
            <a:blip r:embed="rId9" cstate="print"/>
            <a:srcRect b="23529"/>
            <a:stretch>
              <a:fillRect/>
            </a:stretch>
          </p:blipFill>
          <p:spPr>
            <a:xfrm>
              <a:off x="395536" y="912188"/>
              <a:ext cx="1150423" cy="1296144"/>
            </a:xfrm>
            <a:prstGeom prst="rect">
              <a:avLst/>
            </a:prstGeom>
          </p:spPr>
        </p:pic>
        <p:sp>
          <p:nvSpPr>
            <p:cNvPr id="73" name="TextBox 72"/>
            <p:cNvSpPr txBox="1"/>
            <p:nvPr/>
          </p:nvSpPr>
          <p:spPr>
            <a:xfrm>
              <a:off x="683568" y="2564904"/>
              <a:ext cx="1368152" cy="461665"/>
            </a:xfrm>
            <a:prstGeom prst="rect">
              <a:avLst/>
            </a:prstGeom>
            <a:noFill/>
          </p:spPr>
          <p:txBody>
            <a:bodyPr wrap="square" rtlCol="0">
              <a:spAutoFit/>
            </a:bodyPr>
            <a:lstStyle/>
            <a:p>
              <a:r>
                <a:rPr lang="en-US" sz="2400" dirty="0">
                  <a:cs typeface="Arial" pitchFamily="34" charset="0"/>
                </a:rPr>
                <a:t>Verifier1</a:t>
              </a:r>
            </a:p>
          </p:txBody>
        </p:sp>
      </p:grpSp>
      <p:grpSp>
        <p:nvGrpSpPr>
          <p:cNvPr id="3" name="Group 35"/>
          <p:cNvGrpSpPr/>
          <p:nvPr/>
        </p:nvGrpSpPr>
        <p:grpSpPr>
          <a:xfrm>
            <a:off x="9048328" y="912189"/>
            <a:ext cx="1368152" cy="2143998"/>
            <a:chOff x="7524328" y="912188"/>
            <a:chExt cx="1368152" cy="2143998"/>
          </a:xfrm>
        </p:grpSpPr>
        <p:sp>
          <p:nvSpPr>
            <p:cNvPr id="62" name="Line 7"/>
            <p:cNvSpPr>
              <a:spLocks noChangeShapeType="1"/>
            </p:cNvSpPr>
            <p:nvPr/>
          </p:nvSpPr>
          <p:spPr bwMode="auto">
            <a:xfrm>
              <a:off x="8028384" y="2280340"/>
              <a:ext cx="0" cy="288032"/>
            </a:xfrm>
            <a:prstGeom prst="line">
              <a:avLst/>
            </a:prstGeom>
            <a:noFill/>
            <a:ln w="44450">
              <a:solidFill>
                <a:srgbClr val="000000"/>
              </a:solidFill>
              <a:prstDash val="solid"/>
              <a:round/>
              <a:headEnd/>
              <a:tailEnd type="none" w="med" len="med"/>
            </a:ln>
            <a:effectLst/>
          </p:spPr>
          <p:txBody>
            <a:bodyPr lIns="0" tIns="0" rIns="0" bIns="0" anchor="ctr"/>
            <a:lstStyle/>
            <a:p>
              <a:endParaRPr lang="en-US" dirty="0"/>
            </a:p>
          </p:txBody>
        </p:sp>
        <p:pic>
          <p:nvPicPr>
            <p:cNvPr id="70" name="Picture 69" descr="AliceBlue.eps"/>
            <p:cNvPicPr>
              <a:picLocks noChangeAspect="1"/>
            </p:cNvPicPr>
            <p:nvPr/>
          </p:nvPicPr>
          <p:blipFill>
            <a:blip r:embed="rId10" cstate="print"/>
            <a:srcRect b="22520"/>
            <a:stretch>
              <a:fillRect/>
            </a:stretch>
          </p:blipFill>
          <p:spPr>
            <a:xfrm flipH="1">
              <a:off x="7541017" y="912188"/>
              <a:ext cx="1135439" cy="1296144"/>
            </a:xfrm>
            <a:prstGeom prst="rect">
              <a:avLst/>
            </a:prstGeom>
          </p:spPr>
        </p:pic>
        <p:sp>
          <p:nvSpPr>
            <p:cNvPr id="74" name="TextBox 73"/>
            <p:cNvSpPr txBox="1"/>
            <p:nvPr/>
          </p:nvSpPr>
          <p:spPr>
            <a:xfrm>
              <a:off x="7524328" y="2594521"/>
              <a:ext cx="1368152" cy="461665"/>
            </a:xfrm>
            <a:prstGeom prst="rect">
              <a:avLst/>
            </a:prstGeom>
            <a:noFill/>
          </p:spPr>
          <p:txBody>
            <a:bodyPr wrap="square" rtlCol="0">
              <a:spAutoFit/>
            </a:bodyPr>
            <a:lstStyle/>
            <a:p>
              <a:r>
                <a:rPr lang="en-US" sz="2400" dirty="0">
                  <a:cs typeface="Arial" pitchFamily="34" charset="0"/>
                </a:rPr>
                <a:t>Verifier2</a:t>
              </a:r>
            </a:p>
          </p:txBody>
        </p:sp>
      </p:grpSp>
      <p:grpSp>
        <p:nvGrpSpPr>
          <p:cNvPr id="4" name="Group 36"/>
          <p:cNvGrpSpPr/>
          <p:nvPr/>
        </p:nvGrpSpPr>
        <p:grpSpPr>
          <a:xfrm>
            <a:off x="5591944" y="961035"/>
            <a:ext cx="1512168" cy="2095151"/>
            <a:chOff x="4067944" y="961034"/>
            <a:chExt cx="1512168" cy="2095152"/>
          </a:xfrm>
        </p:grpSpPr>
        <p:pic>
          <p:nvPicPr>
            <p:cNvPr id="47" name="Picture 4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067944" y="961034"/>
              <a:ext cx="1002681" cy="1276915"/>
            </a:xfrm>
            <a:prstGeom prst="rect">
              <a:avLst/>
            </a:prstGeom>
          </p:spPr>
        </p:pic>
        <p:sp>
          <p:nvSpPr>
            <p:cNvPr id="54" name="Line 7"/>
            <p:cNvSpPr>
              <a:spLocks noChangeShapeType="1"/>
            </p:cNvSpPr>
            <p:nvPr/>
          </p:nvSpPr>
          <p:spPr bwMode="auto">
            <a:xfrm>
              <a:off x="4644008" y="2280340"/>
              <a:ext cx="0" cy="288032"/>
            </a:xfrm>
            <a:prstGeom prst="line">
              <a:avLst/>
            </a:prstGeom>
            <a:noFill/>
            <a:ln w="44450">
              <a:solidFill>
                <a:srgbClr val="0000FF"/>
              </a:solidFill>
              <a:prstDash val="solid"/>
              <a:round/>
              <a:headEnd/>
              <a:tailEnd type="none" w="med" len="med"/>
            </a:ln>
            <a:effectLst/>
          </p:spPr>
          <p:txBody>
            <a:bodyPr lIns="0" tIns="0" rIns="0" bIns="0" anchor="ctr"/>
            <a:lstStyle/>
            <a:p>
              <a:endParaRPr lang="en-US" dirty="0"/>
            </a:p>
          </p:txBody>
        </p:sp>
        <p:sp>
          <p:nvSpPr>
            <p:cNvPr id="75" name="TextBox 74"/>
            <p:cNvSpPr txBox="1"/>
            <p:nvPr/>
          </p:nvSpPr>
          <p:spPr>
            <a:xfrm>
              <a:off x="4211960" y="2594521"/>
              <a:ext cx="1368152" cy="461665"/>
            </a:xfrm>
            <a:prstGeom prst="rect">
              <a:avLst/>
            </a:prstGeom>
            <a:noFill/>
          </p:spPr>
          <p:txBody>
            <a:bodyPr wrap="square" rtlCol="0">
              <a:spAutoFit/>
            </a:bodyPr>
            <a:lstStyle/>
            <a:p>
              <a:r>
                <a:rPr lang="en-US" sz="2400" dirty="0" err="1">
                  <a:cs typeface="Arial" pitchFamily="34" charset="0"/>
                </a:rPr>
                <a:t>Prover</a:t>
              </a:r>
              <a:endParaRPr lang="en-US" sz="2400" dirty="0">
                <a:cs typeface="Arial" pitchFamily="34" charset="0"/>
              </a:endParaRPr>
            </a:p>
          </p:txBody>
        </p:sp>
      </p:grpSp>
      <p:sp>
        <p:nvSpPr>
          <p:cNvPr id="42" name="Line 7"/>
          <p:cNvSpPr>
            <a:spLocks noChangeShapeType="1"/>
          </p:cNvSpPr>
          <p:nvPr/>
        </p:nvSpPr>
        <p:spPr bwMode="auto">
          <a:xfrm>
            <a:off x="6168008" y="2276872"/>
            <a:ext cx="0" cy="288032"/>
          </a:xfrm>
          <a:prstGeom prst="line">
            <a:avLst/>
          </a:prstGeom>
          <a:noFill/>
          <a:ln w="44450">
            <a:solidFill>
              <a:srgbClr val="0000FF"/>
            </a:solidFill>
            <a:prstDash val="solid"/>
            <a:round/>
            <a:headEnd/>
            <a:tailEnd type="none" w="med" len="med"/>
          </a:ln>
          <a:effectLst/>
        </p:spPr>
        <p:txBody>
          <a:bodyPr lIns="0" tIns="0" rIns="0" bIns="0" anchor="ctr"/>
          <a:lstStyle/>
          <a:p>
            <a:endParaRPr lang="en-US" dirty="0"/>
          </a:p>
        </p:txBody>
      </p:sp>
      <p:grpSp>
        <p:nvGrpSpPr>
          <p:cNvPr id="71" name="Group 70"/>
          <p:cNvGrpSpPr/>
          <p:nvPr/>
        </p:nvGrpSpPr>
        <p:grpSpPr>
          <a:xfrm>
            <a:off x="7032104" y="3212977"/>
            <a:ext cx="2592288" cy="678052"/>
            <a:chOff x="5508104" y="3212976"/>
            <a:chExt cx="2592288" cy="678052"/>
          </a:xfrm>
        </p:grpSpPr>
        <p:sp>
          <p:nvSpPr>
            <p:cNvPr id="33" name="Line 7"/>
            <p:cNvSpPr>
              <a:spLocks noChangeShapeType="1"/>
            </p:cNvSpPr>
            <p:nvPr/>
          </p:nvSpPr>
          <p:spPr bwMode="auto">
            <a:xfrm flipH="1">
              <a:off x="5508104" y="3242956"/>
              <a:ext cx="2592288" cy="648072"/>
            </a:xfrm>
            <a:prstGeom prst="line">
              <a:avLst/>
            </a:prstGeom>
            <a:noFill/>
            <a:ln w="44450">
              <a:solidFill>
                <a:srgbClr val="000000"/>
              </a:solidFill>
              <a:prstDash val="solid"/>
              <a:round/>
              <a:headEnd/>
              <a:tailEnd type="triangle" w="med" len="med"/>
            </a:ln>
            <a:effectLst/>
          </p:spPr>
          <p:txBody>
            <a:bodyPr lIns="0" tIns="0" rIns="0" bIns="0" anchor="ctr"/>
            <a:lstStyle/>
            <a:p>
              <a:endParaRPr lang="en-US" dirty="0"/>
            </a:p>
          </p:txBody>
        </p:sp>
        <p:pic>
          <p:nvPicPr>
            <p:cNvPr id="40" name="Picture 39" descr="TP_tmp.emf"/>
            <p:cNvPicPr>
              <a:picLocks noChangeAspect="1"/>
            </p:cNvPicPr>
            <p:nvPr>
              <p:custDataLst>
                <p:tags r:id="rId6"/>
              </p:custDataLst>
            </p:nvPr>
          </p:nvPicPr>
          <p:blipFill>
            <a:blip r:embed="rId12" cstate="print">
              <a:clrChange>
                <a:clrFrom>
                  <a:srgbClr val="FFFFFF"/>
                </a:clrFrom>
                <a:clrTo>
                  <a:srgbClr val="FFFFFF">
                    <a:alpha val="0"/>
                  </a:srgbClr>
                </a:clrTo>
              </a:clrChange>
            </a:blip>
            <a:stretch>
              <a:fillRect/>
            </a:stretch>
          </p:blipFill>
          <p:spPr bwMode="auto">
            <a:xfrm>
              <a:off x="6876256" y="3212976"/>
              <a:ext cx="170821" cy="240796"/>
            </a:xfrm>
            <a:prstGeom prst="rect">
              <a:avLst/>
            </a:prstGeom>
            <a:noFill/>
            <a:ln/>
            <a:effectLst/>
          </p:spPr>
        </p:pic>
      </p:grpSp>
      <p:grpSp>
        <p:nvGrpSpPr>
          <p:cNvPr id="69" name="Group 68"/>
          <p:cNvGrpSpPr/>
          <p:nvPr/>
        </p:nvGrpSpPr>
        <p:grpSpPr>
          <a:xfrm>
            <a:off x="2495600" y="3083952"/>
            <a:ext cx="2880320" cy="807077"/>
            <a:chOff x="971600" y="3083950"/>
            <a:chExt cx="2880320" cy="807077"/>
          </a:xfrm>
        </p:grpSpPr>
        <p:sp>
          <p:nvSpPr>
            <p:cNvPr id="25" name="Line 7"/>
            <p:cNvSpPr>
              <a:spLocks noChangeShapeType="1"/>
            </p:cNvSpPr>
            <p:nvPr/>
          </p:nvSpPr>
          <p:spPr bwMode="auto">
            <a:xfrm>
              <a:off x="971600" y="3083950"/>
              <a:ext cx="2880320" cy="807077"/>
            </a:xfrm>
            <a:prstGeom prst="line">
              <a:avLst/>
            </a:prstGeom>
            <a:noFill/>
            <a:ln w="44450">
              <a:solidFill>
                <a:srgbClr val="000000"/>
              </a:solidFill>
              <a:prstDash val="solid"/>
              <a:round/>
              <a:headEnd/>
              <a:tailEnd type="triangle" w="med" len="med"/>
            </a:ln>
            <a:effectLst/>
          </p:spPr>
          <p:txBody>
            <a:bodyPr lIns="0" tIns="0" rIns="0" bIns="0" anchor="ctr"/>
            <a:lstStyle/>
            <a:p>
              <a:endParaRPr lang="en-US" dirty="0"/>
            </a:p>
          </p:txBody>
        </p:sp>
        <p:pic>
          <p:nvPicPr>
            <p:cNvPr id="39" name="Picture 38" descr="TP_tmp.emf"/>
            <p:cNvPicPr>
              <a:picLocks noChangeAspect="1"/>
            </p:cNvPicPr>
            <p:nvPr>
              <p:custDataLst>
                <p:tags r:id="rId5"/>
              </p:custDataLst>
            </p:nvPr>
          </p:nvPicPr>
          <p:blipFill>
            <a:blip r:embed="rId13" cstate="print">
              <a:clrChange>
                <a:clrFrom>
                  <a:srgbClr val="FFFFFF"/>
                </a:clrFrom>
                <a:clrTo>
                  <a:srgbClr val="FFFFFF">
                    <a:alpha val="0"/>
                  </a:srgbClr>
                </a:clrTo>
              </a:clrChange>
            </a:blip>
            <a:stretch>
              <a:fillRect/>
            </a:stretch>
          </p:blipFill>
          <p:spPr bwMode="auto">
            <a:xfrm>
              <a:off x="2267744" y="3186658"/>
              <a:ext cx="240110" cy="170334"/>
            </a:xfrm>
            <a:prstGeom prst="rect">
              <a:avLst/>
            </a:prstGeom>
            <a:noFill/>
            <a:ln/>
            <a:effectLst/>
          </p:spPr>
        </p:pic>
      </p:grpSp>
      <p:grpSp>
        <p:nvGrpSpPr>
          <p:cNvPr id="72" name="Group 71"/>
          <p:cNvGrpSpPr/>
          <p:nvPr/>
        </p:nvGrpSpPr>
        <p:grpSpPr>
          <a:xfrm>
            <a:off x="2567608" y="4293794"/>
            <a:ext cx="2808312" cy="719385"/>
            <a:chOff x="1043608" y="4293791"/>
            <a:chExt cx="2808312" cy="719385"/>
          </a:xfrm>
        </p:grpSpPr>
        <p:sp>
          <p:nvSpPr>
            <p:cNvPr id="44" name="Line 7"/>
            <p:cNvSpPr>
              <a:spLocks noChangeShapeType="1"/>
            </p:cNvSpPr>
            <p:nvPr/>
          </p:nvSpPr>
          <p:spPr bwMode="auto">
            <a:xfrm flipH="1">
              <a:off x="1043608" y="4293791"/>
              <a:ext cx="2808312" cy="719385"/>
            </a:xfrm>
            <a:prstGeom prst="line">
              <a:avLst/>
            </a:prstGeom>
            <a:noFill/>
            <a:ln w="44450">
              <a:solidFill>
                <a:srgbClr val="000000"/>
              </a:solidFill>
              <a:prstDash val="solid"/>
              <a:round/>
              <a:headEnd/>
              <a:tailEnd type="triangle" w="med" len="med"/>
            </a:ln>
            <a:effectLst/>
          </p:spPr>
          <p:txBody>
            <a:bodyPr lIns="0" tIns="0" rIns="0" bIns="0" anchor="ctr"/>
            <a:lstStyle/>
            <a:p>
              <a:endParaRPr lang="en-US" dirty="0"/>
            </a:p>
          </p:txBody>
        </p:sp>
        <p:pic>
          <p:nvPicPr>
            <p:cNvPr id="46" name="Picture 45" descr="TP_tmp.emf"/>
            <p:cNvPicPr>
              <a:picLocks noChangeAspect="1"/>
            </p:cNvPicPr>
            <p:nvPr>
              <p:custDataLst>
                <p:tags r:id="rId4"/>
              </p:custDataLst>
            </p:nvPr>
          </p:nvPicPr>
          <p:blipFill>
            <a:blip r:embed="rId13" cstate="print">
              <a:clrChange>
                <a:clrFrom>
                  <a:srgbClr val="FFFFFF"/>
                </a:clrFrom>
                <a:clrTo>
                  <a:srgbClr val="FFFFFF">
                    <a:alpha val="0"/>
                  </a:srgbClr>
                </a:clrTo>
              </a:clrChange>
            </a:blip>
            <a:stretch>
              <a:fillRect/>
            </a:stretch>
          </p:blipFill>
          <p:spPr bwMode="auto">
            <a:xfrm>
              <a:off x="2279263" y="4410990"/>
              <a:ext cx="238872" cy="169456"/>
            </a:xfrm>
            <a:prstGeom prst="rect">
              <a:avLst/>
            </a:prstGeom>
            <a:noFill/>
            <a:ln/>
            <a:effectLst/>
          </p:spPr>
        </p:pic>
      </p:grpSp>
      <p:grpSp>
        <p:nvGrpSpPr>
          <p:cNvPr id="76" name="Group 75"/>
          <p:cNvGrpSpPr/>
          <p:nvPr/>
        </p:nvGrpSpPr>
        <p:grpSpPr>
          <a:xfrm>
            <a:off x="6960096" y="4350115"/>
            <a:ext cx="2736304" cy="792088"/>
            <a:chOff x="5436096" y="4350115"/>
            <a:chExt cx="2736304" cy="792088"/>
          </a:xfrm>
        </p:grpSpPr>
        <p:sp>
          <p:nvSpPr>
            <p:cNvPr id="35" name="Line 7"/>
            <p:cNvSpPr>
              <a:spLocks noChangeShapeType="1"/>
            </p:cNvSpPr>
            <p:nvPr/>
          </p:nvSpPr>
          <p:spPr bwMode="auto">
            <a:xfrm>
              <a:off x="5436096" y="4350115"/>
              <a:ext cx="2736304" cy="792088"/>
            </a:xfrm>
            <a:prstGeom prst="line">
              <a:avLst/>
            </a:prstGeom>
            <a:noFill/>
            <a:ln w="44450">
              <a:solidFill>
                <a:srgbClr val="000000"/>
              </a:solidFill>
              <a:prstDash val="solid"/>
              <a:round/>
              <a:headEnd/>
              <a:tailEnd type="triangle" w="med" len="med"/>
            </a:ln>
            <a:effectLst/>
          </p:spPr>
          <p:txBody>
            <a:bodyPr lIns="0" tIns="0" rIns="0" bIns="0" anchor="ctr"/>
            <a:lstStyle/>
            <a:p>
              <a:endParaRPr lang="en-US" dirty="0"/>
            </a:p>
          </p:txBody>
        </p:sp>
        <p:pic>
          <p:nvPicPr>
            <p:cNvPr id="49" name="Picture 48" descr="TP_tmp.emf"/>
            <p:cNvPicPr>
              <a:picLocks noChangeAspect="1"/>
            </p:cNvPicPr>
            <p:nvPr>
              <p:custDataLst>
                <p:tags r:id="rId3"/>
              </p:custDataLst>
            </p:nvPr>
          </p:nvPicPr>
          <p:blipFill>
            <a:blip r:embed="rId12" cstate="print">
              <a:clrChange>
                <a:clrFrom>
                  <a:srgbClr val="FFFFFF"/>
                </a:clrFrom>
                <a:clrTo>
                  <a:srgbClr val="FFFFFF">
                    <a:alpha val="0"/>
                  </a:srgbClr>
                </a:clrTo>
              </a:clrChange>
            </a:blip>
            <a:stretch>
              <a:fillRect/>
            </a:stretch>
          </p:blipFill>
          <p:spPr bwMode="auto">
            <a:xfrm>
              <a:off x="6922143" y="4485312"/>
              <a:ext cx="170137" cy="239832"/>
            </a:xfrm>
            <a:prstGeom prst="rect">
              <a:avLst/>
            </a:prstGeom>
            <a:noFill/>
            <a:ln/>
            <a:effectLst/>
          </p:spPr>
        </p:pic>
      </p:grpSp>
      <p:grpSp>
        <p:nvGrpSpPr>
          <p:cNvPr id="77" name="Group 76"/>
          <p:cNvGrpSpPr/>
          <p:nvPr/>
        </p:nvGrpSpPr>
        <p:grpSpPr>
          <a:xfrm>
            <a:off x="4511825" y="3645024"/>
            <a:ext cx="383228" cy="864096"/>
            <a:chOff x="2987824" y="3645024"/>
            <a:chExt cx="383228" cy="864096"/>
          </a:xfrm>
        </p:grpSpPr>
        <p:sp>
          <p:nvSpPr>
            <p:cNvPr id="56" name="Line 7"/>
            <p:cNvSpPr>
              <a:spLocks noChangeShapeType="1"/>
            </p:cNvSpPr>
            <p:nvPr/>
          </p:nvSpPr>
          <p:spPr bwMode="auto">
            <a:xfrm>
              <a:off x="2987824" y="3645024"/>
              <a:ext cx="0" cy="864096"/>
            </a:xfrm>
            <a:prstGeom prst="line">
              <a:avLst/>
            </a:prstGeom>
            <a:noFill/>
            <a:ln w="44450">
              <a:solidFill>
                <a:srgbClr val="FF0000"/>
              </a:solidFill>
              <a:prstDash val="solid"/>
              <a:round/>
              <a:headEnd/>
              <a:tailEnd type="triangle" w="med" len="med"/>
            </a:ln>
            <a:effectLst/>
          </p:spPr>
          <p:txBody>
            <a:bodyPr lIns="0" tIns="0" rIns="0" bIns="0" anchor="ctr"/>
            <a:lstStyle/>
            <a:p>
              <a:endParaRPr lang="en-US" dirty="0"/>
            </a:p>
          </p:txBody>
        </p:sp>
        <p:pic>
          <p:nvPicPr>
            <p:cNvPr id="58" name="Picture 57" descr="TP_tmp.emf"/>
            <p:cNvPicPr>
              <a:picLocks noChangeAspect="1"/>
            </p:cNvPicPr>
            <p:nvPr>
              <p:custDataLst>
                <p:tags r:id="rId2"/>
              </p:custDataLst>
            </p:nvPr>
          </p:nvPicPr>
          <p:blipFill>
            <a:blip r:embed="rId14" cstate="print">
              <a:clrChange>
                <a:clrFrom>
                  <a:srgbClr val="FFFFFF"/>
                </a:clrFrom>
                <a:clrTo>
                  <a:srgbClr val="FFFFFF">
                    <a:alpha val="0"/>
                  </a:srgbClr>
                </a:clrTo>
              </a:clrChange>
            </a:blip>
            <a:stretch>
              <a:fillRect/>
            </a:stretch>
          </p:blipFill>
          <p:spPr bwMode="auto">
            <a:xfrm>
              <a:off x="3131498" y="4005064"/>
              <a:ext cx="239554" cy="169940"/>
            </a:xfrm>
            <a:prstGeom prst="rect">
              <a:avLst/>
            </a:prstGeom>
            <a:noFill/>
            <a:ln/>
            <a:effectLst/>
          </p:spPr>
        </p:pic>
      </p:grpSp>
      <p:sp>
        <p:nvSpPr>
          <p:cNvPr id="59" name="Line 7"/>
          <p:cNvSpPr>
            <a:spLocks noChangeShapeType="1"/>
          </p:cNvSpPr>
          <p:nvPr/>
        </p:nvSpPr>
        <p:spPr bwMode="auto">
          <a:xfrm flipH="1">
            <a:off x="2567608" y="4509120"/>
            <a:ext cx="1944216" cy="504056"/>
          </a:xfrm>
          <a:prstGeom prst="line">
            <a:avLst/>
          </a:prstGeom>
          <a:noFill/>
          <a:ln w="47625">
            <a:solidFill>
              <a:srgbClr val="FF0000"/>
            </a:solidFill>
            <a:prstDash val="solid"/>
            <a:round/>
            <a:headEnd/>
            <a:tailEnd type="triangle" w="med" len="med"/>
          </a:ln>
          <a:effectLst/>
        </p:spPr>
        <p:txBody>
          <a:bodyPr lIns="0" tIns="0" rIns="0" bIns="0" anchor="ctr"/>
          <a:lstStyle/>
          <a:p>
            <a:endParaRPr lang="en-US" dirty="0"/>
          </a:p>
        </p:txBody>
      </p:sp>
      <p:grpSp>
        <p:nvGrpSpPr>
          <p:cNvPr id="78" name="Group 77"/>
          <p:cNvGrpSpPr/>
          <p:nvPr/>
        </p:nvGrpSpPr>
        <p:grpSpPr>
          <a:xfrm>
            <a:off x="7426709" y="3717032"/>
            <a:ext cx="325476" cy="864096"/>
            <a:chOff x="5902708" y="3717032"/>
            <a:chExt cx="325476" cy="864096"/>
          </a:xfrm>
        </p:grpSpPr>
        <p:sp>
          <p:nvSpPr>
            <p:cNvPr id="60" name="Line 7"/>
            <p:cNvSpPr>
              <a:spLocks noChangeShapeType="1"/>
            </p:cNvSpPr>
            <p:nvPr/>
          </p:nvSpPr>
          <p:spPr bwMode="auto">
            <a:xfrm>
              <a:off x="6228184" y="3717032"/>
              <a:ext cx="0" cy="864096"/>
            </a:xfrm>
            <a:prstGeom prst="line">
              <a:avLst/>
            </a:prstGeom>
            <a:noFill/>
            <a:ln w="44450">
              <a:solidFill>
                <a:srgbClr val="FF0000"/>
              </a:solidFill>
              <a:prstDash val="solid"/>
              <a:round/>
              <a:headEnd/>
              <a:tailEnd type="triangle" w="med" len="med"/>
            </a:ln>
            <a:effectLst/>
          </p:spPr>
          <p:txBody>
            <a:bodyPr lIns="0" tIns="0" rIns="0" bIns="0" anchor="ctr"/>
            <a:lstStyle/>
            <a:p>
              <a:endParaRPr lang="en-US" dirty="0"/>
            </a:p>
          </p:txBody>
        </p:sp>
        <p:pic>
          <p:nvPicPr>
            <p:cNvPr id="64" name="Picture 63" descr="TP_tmp.emf"/>
            <p:cNvPicPr>
              <a:picLocks noChangeAspect="1"/>
            </p:cNvPicPr>
            <p:nvPr>
              <p:custDataLst>
                <p:tags r:id="rId1"/>
              </p:custDataLst>
            </p:nvPr>
          </p:nvPicPr>
          <p:blipFill>
            <a:blip r:embed="rId15" cstate="print">
              <a:clrChange>
                <a:clrFrom>
                  <a:srgbClr val="FFFFFF"/>
                </a:clrFrom>
                <a:clrTo>
                  <a:srgbClr val="FFFFFF">
                    <a:alpha val="0"/>
                  </a:srgbClr>
                </a:clrTo>
              </a:clrChange>
            </a:blip>
            <a:stretch>
              <a:fillRect/>
            </a:stretch>
          </p:blipFill>
          <p:spPr bwMode="auto">
            <a:xfrm>
              <a:off x="5902708" y="4077072"/>
              <a:ext cx="170425" cy="240238"/>
            </a:xfrm>
            <a:prstGeom prst="rect">
              <a:avLst/>
            </a:prstGeom>
            <a:noFill/>
            <a:ln/>
            <a:effectLst/>
          </p:spPr>
        </p:pic>
      </p:grpSp>
      <p:sp>
        <p:nvSpPr>
          <p:cNvPr id="66" name="Line 7"/>
          <p:cNvSpPr>
            <a:spLocks noChangeShapeType="1"/>
          </p:cNvSpPr>
          <p:nvPr/>
        </p:nvSpPr>
        <p:spPr bwMode="auto">
          <a:xfrm>
            <a:off x="7727949" y="4572000"/>
            <a:ext cx="1968451" cy="570203"/>
          </a:xfrm>
          <a:prstGeom prst="line">
            <a:avLst/>
          </a:prstGeom>
          <a:noFill/>
          <a:ln w="47625">
            <a:solidFill>
              <a:srgbClr val="FF0000"/>
            </a:solidFill>
            <a:prstDash val="solid"/>
            <a:round/>
            <a:headEnd/>
            <a:tailEnd type="triangle" w="med" len="med"/>
          </a:ln>
          <a:effectLst/>
        </p:spPr>
        <p:txBody>
          <a:bodyPr lIns="0" tIns="0" rIns="0" bIns="0" anchor="ctr"/>
          <a:lstStyle/>
          <a:p>
            <a:endParaRPr lang="en-US" dirty="0"/>
          </a:p>
        </p:txBody>
      </p:sp>
      <p:sp>
        <p:nvSpPr>
          <p:cNvPr id="67" name="Arc 66"/>
          <p:cNvSpPr/>
          <p:nvPr/>
        </p:nvSpPr>
        <p:spPr>
          <a:xfrm>
            <a:off x="5303912" y="3933056"/>
            <a:ext cx="648072" cy="288032"/>
          </a:xfrm>
          <a:prstGeom prst="arc">
            <a:avLst>
              <a:gd name="adj1" fmla="val 16200000"/>
              <a:gd name="adj2" fmla="val 5908363"/>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a:p>
        </p:txBody>
      </p:sp>
      <p:sp>
        <p:nvSpPr>
          <p:cNvPr id="68" name="Arc 67"/>
          <p:cNvSpPr/>
          <p:nvPr/>
        </p:nvSpPr>
        <p:spPr>
          <a:xfrm flipH="1">
            <a:off x="6384032" y="3948296"/>
            <a:ext cx="720080" cy="288032"/>
          </a:xfrm>
          <a:prstGeom prst="arc">
            <a:avLst>
              <a:gd name="adj1" fmla="val 16200000"/>
              <a:gd name="adj2" fmla="val 5908363"/>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a:p>
        </p:txBody>
      </p:sp>
      <p:grpSp>
        <p:nvGrpSpPr>
          <p:cNvPr id="87" name="Group 86"/>
          <p:cNvGrpSpPr/>
          <p:nvPr/>
        </p:nvGrpSpPr>
        <p:grpSpPr>
          <a:xfrm>
            <a:off x="1775520" y="2564904"/>
            <a:ext cx="792088" cy="3168352"/>
            <a:chOff x="251520" y="2420888"/>
            <a:chExt cx="792088" cy="3168352"/>
          </a:xfrm>
        </p:grpSpPr>
        <p:sp>
          <p:nvSpPr>
            <p:cNvPr id="80" name="Line 7"/>
            <p:cNvSpPr>
              <a:spLocks noChangeShapeType="1"/>
            </p:cNvSpPr>
            <p:nvPr/>
          </p:nvSpPr>
          <p:spPr bwMode="auto">
            <a:xfrm>
              <a:off x="251520" y="2420888"/>
              <a:ext cx="0" cy="3168352"/>
            </a:xfrm>
            <a:prstGeom prst="line">
              <a:avLst/>
            </a:prstGeom>
            <a:noFill/>
            <a:ln w="44450">
              <a:solidFill>
                <a:srgbClr val="000000"/>
              </a:solidFill>
              <a:prstDash val="solid"/>
              <a:round/>
              <a:headEnd/>
              <a:tailEnd type="triangle" w="med" len="med"/>
            </a:ln>
            <a:effectLst/>
          </p:spPr>
          <p:txBody>
            <a:bodyPr lIns="0" tIns="0" rIns="0" bIns="0" anchor="ctr"/>
            <a:lstStyle/>
            <a:p>
              <a:endParaRPr lang="en-US" dirty="0"/>
            </a:p>
          </p:txBody>
        </p:sp>
        <p:sp>
          <p:nvSpPr>
            <p:cNvPr id="86" name="TextBox 85"/>
            <p:cNvSpPr txBox="1"/>
            <p:nvPr/>
          </p:nvSpPr>
          <p:spPr>
            <a:xfrm>
              <a:off x="251520" y="3573016"/>
              <a:ext cx="792088" cy="461665"/>
            </a:xfrm>
            <a:prstGeom prst="rect">
              <a:avLst/>
            </a:prstGeom>
            <a:noFill/>
          </p:spPr>
          <p:txBody>
            <a:bodyPr wrap="square" rtlCol="0">
              <a:spAutoFit/>
            </a:bodyPr>
            <a:lstStyle/>
            <a:p>
              <a:r>
                <a:rPr lang="en-US" sz="2400" dirty="0">
                  <a:cs typeface="Arial" pitchFamily="34" charset="0"/>
                </a:rPr>
                <a:t>time</a:t>
              </a:r>
            </a:p>
          </p:txBody>
        </p:sp>
      </p:grpSp>
      <p:pic>
        <p:nvPicPr>
          <p:cNvPr id="1026" name="Picture 2"/>
          <p:cNvPicPr>
            <a:picLocks noChangeAspect="1" noChangeArrowheads="1"/>
          </p:cNvPicPr>
          <p:nvPr/>
        </p:nvPicPr>
        <p:blipFill>
          <a:blip r:embed="rId16" cstate="print"/>
          <a:srcRect/>
          <a:stretch>
            <a:fillRect/>
          </a:stretch>
        </p:blipFill>
        <p:spPr bwMode="auto">
          <a:xfrm>
            <a:off x="1847529" y="4509123"/>
            <a:ext cx="575292" cy="1031379"/>
          </a:xfrm>
          <a:prstGeom prst="rect">
            <a:avLst/>
          </a:prstGeom>
          <a:noFill/>
          <a:ln w="9525">
            <a:noFill/>
            <a:miter lim="800000"/>
            <a:headEnd/>
            <a:tailEnd/>
          </a:ln>
          <a:effectLst/>
        </p:spPr>
      </p:pic>
      <p:pic>
        <p:nvPicPr>
          <p:cNvPr id="88" name="Picture 2"/>
          <p:cNvPicPr>
            <a:picLocks noChangeAspect="1" noChangeArrowheads="1"/>
          </p:cNvPicPr>
          <p:nvPr/>
        </p:nvPicPr>
        <p:blipFill>
          <a:blip r:embed="rId16" cstate="print"/>
          <a:srcRect/>
          <a:stretch>
            <a:fillRect/>
          </a:stretch>
        </p:blipFill>
        <p:spPr bwMode="auto">
          <a:xfrm>
            <a:off x="9840417" y="4653139"/>
            <a:ext cx="575292" cy="1031379"/>
          </a:xfrm>
          <a:prstGeom prst="rect">
            <a:avLst/>
          </a:prstGeom>
          <a:noFill/>
          <a:ln w="9525">
            <a:noFill/>
            <a:miter lim="800000"/>
            <a:headEnd/>
            <a:tailEnd/>
          </a:ln>
          <a:effectLst/>
        </p:spPr>
      </p:pic>
      <p:grpSp>
        <p:nvGrpSpPr>
          <p:cNvPr id="50" name="Group 37"/>
          <p:cNvGrpSpPr/>
          <p:nvPr/>
        </p:nvGrpSpPr>
        <p:grpSpPr>
          <a:xfrm>
            <a:off x="7321376" y="1278567"/>
            <a:ext cx="1006872" cy="1293312"/>
            <a:chOff x="2483768" y="1275060"/>
            <a:chExt cx="1006872" cy="1293312"/>
          </a:xfrm>
        </p:grpSpPr>
        <p:pic>
          <p:nvPicPr>
            <p:cNvPr id="51" name="Picture 2" descr="D:\presentations\Noisy Storage\EvilCatTransparent.png"/>
            <p:cNvPicPr>
              <a:picLocks noChangeAspect="1" noChangeArrowheads="1"/>
            </p:cNvPicPr>
            <p:nvPr/>
          </p:nvPicPr>
          <p:blipFill>
            <a:blip r:embed="rId17" cstate="print"/>
            <a:srcRect/>
            <a:stretch>
              <a:fillRect/>
            </a:stretch>
          </p:blipFill>
          <p:spPr bwMode="auto">
            <a:xfrm flipH="1">
              <a:off x="2483768" y="1275060"/>
              <a:ext cx="1006872" cy="1001812"/>
            </a:xfrm>
            <a:prstGeom prst="rect">
              <a:avLst/>
            </a:prstGeom>
            <a:noFill/>
          </p:spPr>
        </p:pic>
        <p:sp>
          <p:nvSpPr>
            <p:cNvPr id="52" name="Line 7"/>
            <p:cNvSpPr>
              <a:spLocks noChangeShapeType="1"/>
            </p:cNvSpPr>
            <p:nvPr/>
          </p:nvSpPr>
          <p:spPr bwMode="auto">
            <a:xfrm>
              <a:off x="2987824" y="2280340"/>
              <a:ext cx="0" cy="288032"/>
            </a:xfrm>
            <a:prstGeom prst="line">
              <a:avLst/>
            </a:prstGeom>
            <a:noFill/>
            <a:ln w="44450">
              <a:solidFill>
                <a:srgbClr val="FF0000"/>
              </a:solidFill>
              <a:prstDash val="solid"/>
              <a:round/>
              <a:headEnd/>
              <a:tailEnd type="none" w="med" len="med"/>
            </a:ln>
            <a:effectLst/>
          </p:spPr>
          <p:txBody>
            <a:bodyPr lIns="0" tIns="0" rIns="0" bIns="0" anchor="ctr"/>
            <a:lstStyle/>
            <a:p>
              <a:endParaRPr lang="en-US" dirty="0"/>
            </a:p>
          </p:txBody>
        </p:sp>
      </p:grpSp>
      <p:grpSp>
        <p:nvGrpSpPr>
          <p:cNvPr id="55" name="Group 38"/>
          <p:cNvGrpSpPr/>
          <p:nvPr/>
        </p:nvGrpSpPr>
        <p:grpSpPr>
          <a:xfrm>
            <a:off x="4101345" y="1052737"/>
            <a:ext cx="898459" cy="1519143"/>
            <a:chOff x="5815223" y="1049230"/>
            <a:chExt cx="898459" cy="1519142"/>
          </a:xfrm>
        </p:grpSpPr>
        <p:pic>
          <p:nvPicPr>
            <p:cNvPr id="57" name="Picture 56"/>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5815223" y="1049230"/>
              <a:ext cx="898459" cy="1155634"/>
            </a:xfrm>
            <a:prstGeom prst="rect">
              <a:avLst/>
            </a:prstGeom>
          </p:spPr>
        </p:pic>
        <p:sp>
          <p:nvSpPr>
            <p:cNvPr id="63" name="Line 7"/>
            <p:cNvSpPr>
              <a:spLocks noChangeShapeType="1"/>
            </p:cNvSpPr>
            <p:nvPr/>
          </p:nvSpPr>
          <p:spPr bwMode="auto">
            <a:xfrm>
              <a:off x="6228184" y="2280340"/>
              <a:ext cx="0" cy="288032"/>
            </a:xfrm>
            <a:prstGeom prst="line">
              <a:avLst/>
            </a:prstGeom>
            <a:noFill/>
            <a:ln w="44450">
              <a:solidFill>
                <a:srgbClr val="FF0000"/>
              </a:solidFill>
              <a:prstDash val="solid"/>
              <a:round/>
              <a:headEnd/>
              <a:tailEnd type="none" w="med" len="med"/>
            </a:ln>
            <a:effectLst/>
          </p:spPr>
          <p:txBody>
            <a:bodyPr lIns="0" tIns="0" rIns="0" bIns="0" anchor="ctr"/>
            <a:lstStyle/>
            <a:p>
              <a:endParaRPr lang="en-US" dirty="0"/>
            </a:p>
          </p:txBody>
        </p:sp>
      </p:grpSp>
      <p:sp>
        <p:nvSpPr>
          <p:cNvPr id="79" name="Content Placeholder 1"/>
          <p:cNvSpPr txBox="1">
            <a:spLocks/>
          </p:cNvSpPr>
          <p:nvPr/>
        </p:nvSpPr>
        <p:spPr>
          <a:xfrm>
            <a:off x="2567608" y="5589240"/>
            <a:ext cx="6768752" cy="648072"/>
          </a:xfrm>
          <a:prstGeom prst="rect">
            <a:avLst/>
          </a:prstGeom>
        </p:spPr>
        <p:txBody>
          <a:bodyPr/>
          <a:lstStyle/>
          <a:p>
            <a:pPr marL="342891" indent="-342891">
              <a:spcBef>
                <a:spcPct val="20000"/>
              </a:spcBef>
              <a:buClr>
                <a:schemeClr val="accent1"/>
              </a:buClr>
              <a:buSzPct val="65000"/>
              <a:buFont typeface="Wingdings" pitchFamily="2" charset="2"/>
              <a:buChar char="n"/>
              <a:defRPr/>
            </a:pPr>
            <a:r>
              <a:rPr lang="en-US" sz="2800" dirty="0">
                <a:cs typeface="Arial" charset="0"/>
              </a:rPr>
              <a:t>distance bounding </a:t>
            </a:r>
            <a:r>
              <a:rPr lang="en-US" sz="2800" dirty="0">
                <a:cs typeface="Arial" charset="0"/>
                <a:hlinkClick r:id="rId19" action="ppaction://hlinkfile"/>
              </a:rPr>
              <a:t>[Brands </a:t>
            </a:r>
            <a:r>
              <a:rPr lang="en-US" sz="2800" dirty="0" err="1">
                <a:cs typeface="Arial" charset="0"/>
                <a:hlinkClick r:id="rId19" action="ppaction://hlinkfile"/>
              </a:rPr>
              <a:t>Chaum</a:t>
            </a:r>
            <a:r>
              <a:rPr lang="en-US" sz="2800" dirty="0">
                <a:cs typeface="Arial" charset="0"/>
                <a:hlinkClick r:id="rId19" action="ppaction://hlinkfile"/>
              </a:rPr>
              <a:t> ‘93]</a:t>
            </a:r>
            <a:endParaRPr lang="en-US" sz="2800" dirty="0">
              <a:latin typeface="cmmi10"/>
              <a:cs typeface="Arial" charset="0"/>
            </a:endParaRPr>
          </a:p>
          <a:p>
            <a:pPr marL="342891" indent="-342891">
              <a:spcBef>
                <a:spcPct val="20000"/>
              </a:spcBef>
              <a:buClr>
                <a:schemeClr val="accent1"/>
              </a:buClr>
              <a:buSzPct val="65000"/>
              <a:buFont typeface="Wingdings" pitchFamily="2" charset="2"/>
              <a:buChar char="n"/>
              <a:defRPr/>
            </a:pPr>
            <a:endParaRPr lang="en-US" sz="2800" dirty="0">
              <a:latin typeface="cmmi10"/>
              <a:cs typeface="Arial" charset="0"/>
            </a:endParaRPr>
          </a:p>
        </p:txBody>
      </p:sp>
    </p:spTree>
    <p:extLst>
      <p:ext uri="{BB962C8B-B14F-4D97-AF65-F5344CB8AC3E}">
        <p14:creationId xmlns:p14="http://schemas.microsoft.com/office/powerpoint/2010/main" val="29155964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87"/>
                                        </p:tgtEl>
                                        <p:attrNameLst>
                                          <p:attrName>style.visibility</p:attrName>
                                        </p:attrNameLst>
                                      </p:cBhvr>
                                      <p:to>
                                        <p:strVal val="visible"/>
                                      </p:to>
                                    </p:set>
                                    <p:animEffect transition="in" filter="wipe(up)">
                                      <p:cBhvr>
                                        <p:cTn id="7" dur="500"/>
                                        <p:tgtEl>
                                          <p:spTgt spid="8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9"/>
                                        </p:tgtEl>
                                        <p:attrNameLst>
                                          <p:attrName>style.visibility</p:attrName>
                                        </p:attrNameLst>
                                      </p:cBhvr>
                                      <p:to>
                                        <p:strVal val="visible"/>
                                      </p:to>
                                    </p:set>
                                    <p:animEffect transition="in" filter="wipe(left)">
                                      <p:cBhvr>
                                        <p:cTn id="12" dur="500"/>
                                        <p:tgtEl>
                                          <p:spTgt spid="6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67"/>
                                        </p:tgtEl>
                                        <p:attrNameLst>
                                          <p:attrName>style.visibility</p:attrName>
                                        </p:attrNameLst>
                                      </p:cBhvr>
                                      <p:to>
                                        <p:strVal val="visible"/>
                                      </p:to>
                                    </p:set>
                                    <p:animEffect transition="in" filter="wipe(up)">
                                      <p:cBhvr>
                                        <p:cTn id="17" dur="500"/>
                                        <p:tgtEl>
                                          <p:spTgt spid="6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nodeType="clickEffect">
                                  <p:stCondLst>
                                    <p:cond delay="0"/>
                                  </p:stCondLst>
                                  <p:childTnLst>
                                    <p:set>
                                      <p:cBhvr>
                                        <p:cTn id="21" dur="1" fill="hold">
                                          <p:stCondLst>
                                            <p:cond delay="0"/>
                                          </p:stCondLst>
                                        </p:cTn>
                                        <p:tgtEl>
                                          <p:spTgt spid="72"/>
                                        </p:tgtEl>
                                        <p:attrNameLst>
                                          <p:attrName>style.visibility</p:attrName>
                                        </p:attrNameLst>
                                      </p:cBhvr>
                                      <p:to>
                                        <p:strVal val="visible"/>
                                      </p:to>
                                    </p:set>
                                    <p:animEffect transition="in" filter="wipe(right)">
                                      <p:cBhvr>
                                        <p:cTn id="22" dur="500"/>
                                        <p:tgtEl>
                                          <p:spTgt spid="72"/>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2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9">
                                            <p:txEl>
                                              <p:pRg st="0" end="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22" presetClass="entr" presetSubtype="2" fill="hold" nodeType="clickEffect">
                                  <p:stCondLst>
                                    <p:cond delay="0"/>
                                  </p:stCondLst>
                                  <p:childTnLst>
                                    <p:set>
                                      <p:cBhvr>
                                        <p:cTn id="32" dur="1" fill="hold">
                                          <p:stCondLst>
                                            <p:cond delay="0"/>
                                          </p:stCondLst>
                                        </p:cTn>
                                        <p:tgtEl>
                                          <p:spTgt spid="71"/>
                                        </p:tgtEl>
                                        <p:attrNameLst>
                                          <p:attrName>style.visibility</p:attrName>
                                        </p:attrNameLst>
                                      </p:cBhvr>
                                      <p:to>
                                        <p:strVal val="visible"/>
                                      </p:to>
                                    </p:set>
                                    <p:animEffect transition="in" filter="wipe(right)">
                                      <p:cBhvr>
                                        <p:cTn id="33" dur="500"/>
                                        <p:tgtEl>
                                          <p:spTgt spid="71"/>
                                        </p:tgtEl>
                                      </p:cBhvr>
                                    </p:animEffect>
                                  </p:childTnLst>
                                </p:cTn>
                              </p:par>
                            </p:childTnLst>
                          </p:cTn>
                        </p:par>
                        <p:par>
                          <p:cTn id="34" fill="hold">
                            <p:stCondLst>
                              <p:cond delay="500"/>
                            </p:stCondLst>
                            <p:childTnLst>
                              <p:par>
                                <p:cTn id="35" presetID="22" presetClass="entr" presetSubtype="1" fill="hold" grpId="0" nodeType="afterEffect">
                                  <p:stCondLst>
                                    <p:cond delay="0"/>
                                  </p:stCondLst>
                                  <p:childTnLst>
                                    <p:set>
                                      <p:cBhvr>
                                        <p:cTn id="36" dur="1" fill="hold">
                                          <p:stCondLst>
                                            <p:cond delay="0"/>
                                          </p:stCondLst>
                                        </p:cTn>
                                        <p:tgtEl>
                                          <p:spTgt spid="68"/>
                                        </p:tgtEl>
                                        <p:attrNameLst>
                                          <p:attrName>style.visibility</p:attrName>
                                        </p:attrNameLst>
                                      </p:cBhvr>
                                      <p:to>
                                        <p:strVal val="visible"/>
                                      </p:to>
                                    </p:set>
                                    <p:animEffect transition="in" filter="wipe(up)">
                                      <p:cBhvr>
                                        <p:cTn id="37" dur="500"/>
                                        <p:tgtEl>
                                          <p:spTgt spid="68"/>
                                        </p:tgtEl>
                                      </p:cBhvr>
                                    </p:animEffect>
                                  </p:childTnLst>
                                </p:cTn>
                              </p:par>
                            </p:childTnLst>
                          </p:cTn>
                        </p:par>
                        <p:par>
                          <p:cTn id="38" fill="hold">
                            <p:stCondLst>
                              <p:cond delay="1000"/>
                            </p:stCondLst>
                            <p:childTnLst>
                              <p:par>
                                <p:cTn id="39" presetID="22" presetClass="entr" presetSubtype="8" fill="hold" nodeType="afterEffect">
                                  <p:stCondLst>
                                    <p:cond delay="0"/>
                                  </p:stCondLst>
                                  <p:childTnLst>
                                    <p:set>
                                      <p:cBhvr>
                                        <p:cTn id="40" dur="1" fill="hold">
                                          <p:stCondLst>
                                            <p:cond delay="0"/>
                                          </p:stCondLst>
                                        </p:cTn>
                                        <p:tgtEl>
                                          <p:spTgt spid="76"/>
                                        </p:tgtEl>
                                        <p:attrNameLst>
                                          <p:attrName>style.visibility</p:attrName>
                                        </p:attrNameLst>
                                      </p:cBhvr>
                                      <p:to>
                                        <p:strVal val="visible"/>
                                      </p:to>
                                    </p:set>
                                    <p:animEffect transition="in" filter="wipe(left)">
                                      <p:cBhvr>
                                        <p:cTn id="41" dur="500"/>
                                        <p:tgtEl>
                                          <p:spTgt spid="76"/>
                                        </p:tgtEl>
                                      </p:cBhvr>
                                    </p:animEffect>
                                  </p:childTnLst>
                                </p:cTn>
                              </p:par>
                            </p:childTnLst>
                          </p:cTn>
                        </p:par>
                        <p:par>
                          <p:cTn id="42" fill="hold">
                            <p:stCondLst>
                              <p:cond delay="1500"/>
                            </p:stCondLst>
                            <p:childTnLst>
                              <p:par>
                                <p:cTn id="43" presetID="1" presetClass="entr" presetSubtype="0" fill="hold" nodeType="afterEffect">
                                  <p:stCondLst>
                                    <p:cond delay="0"/>
                                  </p:stCondLst>
                                  <p:childTnLst>
                                    <p:set>
                                      <p:cBhvr>
                                        <p:cTn id="44" dur="1" fill="hold">
                                          <p:stCondLst>
                                            <p:cond delay="0"/>
                                          </p:stCondLst>
                                        </p:cTn>
                                        <p:tgtEl>
                                          <p:spTgt spid="88"/>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42"/>
                                        </p:tgtEl>
                                        <p:attrNameLst>
                                          <p:attrName>style.visibility</p:attrName>
                                        </p:attrNameLst>
                                      </p:cBhvr>
                                      <p:to>
                                        <p:strVal val="visible"/>
                                      </p:to>
                                    </p:set>
                                  </p:childTnLst>
                                </p:cTn>
                              </p:par>
                              <p:par>
                                <p:cTn id="49" presetID="53" presetClass="exit" presetSubtype="0" fill="hold" nodeType="withEffect">
                                  <p:stCondLst>
                                    <p:cond delay="0"/>
                                  </p:stCondLst>
                                  <p:childTnLst>
                                    <p:anim calcmode="lin" valueType="num">
                                      <p:cBhvr>
                                        <p:cTn id="50" dur="500"/>
                                        <p:tgtEl>
                                          <p:spTgt spid="4"/>
                                        </p:tgtEl>
                                        <p:attrNameLst>
                                          <p:attrName>ppt_w</p:attrName>
                                        </p:attrNameLst>
                                      </p:cBhvr>
                                      <p:tavLst>
                                        <p:tav tm="0">
                                          <p:val>
                                            <p:strVal val="ppt_w"/>
                                          </p:val>
                                        </p:tav>
                                        <p:tav tm="100000">
                                          <p:val>
                                            <p:fltVal val="0"/>
                                          </p:val>
                                        </p:tav>
                                      </p:tavLst>
                                    </p:anim>
                                    <p:anim calcmode="lin" valueType="num">
                                      <p:cBhvr>
                                        <p:cTn id="51" dur="500"/>
                                        <p:tgtEl>
                                          <p:spTgt spid="4"/>
                                        </p:tgtEl>
                                        <p:attrNameLst>
                                          <p:attrName>ppt_h</p:attrName>
                                        </p:attrNameLst>
                                      </p:cBhvr>
                                      <p:tavLst>
                                        <p:tav tm="0">
                                          <p:val>
                                            <p:strVal val="ppt_h"/>
                                          </p:val>
                                        </p:tav>
                                        <p:tav tm="100000">
                                          <p:val>
                                            <p:fltVal val="0"/>
                                          </p:val>
                                        </p:tav>
                                      </p:tavLst>
                                    </p:anim>
                                    <p:animEffect transition="out" filter="fade">
                                      <p:cBhvr>
                                        <p:cTn id="52" dur="500"/>
                                        <p:tgtEl>
                                          <p:spTgt spid="4"/>
                                        </p:tgtEl>
                                      </p:cBhvr>
                                    </p:animEffect>
                                    <p:set>
                                      <p:cBhvr>
                                        <p:cTn id="53" dur="1" fill="hold">
                                          <p:stCondLst>
                                            <p:cond delay="499"/>
                                          </p:stCondLst>
                                        </p:cTn>
                                        <p:tgtEl>
                                          <p:spTgt spid="4"/>
                                        </p:tgtEl>
                                        <p:attrNameLst>
                                          <p:attrName>style.visibility</p:attrName>
                                        </p:attrNameLst>
                                      </p:cBhvr>
                                      <p:to>
                                        <p:strVal val="hidden"/>
                                      </p:to>
                                    </p:set>
                                  </p:childTnLst>
                                </p:cTn>
                              </p:par>
                            </p:childTnLst>
                          </p:cTn>
                        </p:par>
                        <p:par>
                          <p:cTn id="54" fill="hold">
                            <p:stCondLst>
                              <p:cond delay="500"/>
                            </p:stCondLst>
                            <p:childTnLst>
                              <p:par>
                                <p:cTn id="55" presetID="53" presetClass="entr" presetSubtype="0" fill="hold" nodeType="afterEffect">
                                  <p:stCondLst>
                                    <p:cond delay="0"/>
                                  </p:stCondLst>
                                  <p:childTnLst>
                                    <p:set>
                                      <p:cBhvr>
                                        <p:cTn id="56" dur="1" fill="hold">
                                          <p:stCondLst>
                                            <p:cond delay="0"/>
                                          </p:stCondLst>
                                        </p:cTn>
                                        <p:tgtEl>
                                          <p:spTgt spid="50"/>
                                        </p:tgtEl>
                                        <p:attrNameLst>
                                          <p:attrName>style.visibility</p:attrName>
                                        </p:attrNameLst>
                                      </p:cBhvr>
                                      <p:to>
                                        <p:strVal val="visible"/>
                                      </p:to>
                                    </p:set>
                                    <p:anim calcmode="lin" valueType="num">
                                      <p:cBhvr>
                                        <p:cTn id="57" dur="500" fill="hold"/>
                                        <p:tgtEl>
                                          <p:spTgt spid="50"/>
                                        </p:tgtEl>
                                        <p:attrNameLst>
                                          <p:attrName>ppt_w</p:attrName>
                                        </p:attrNameLst>
                                      </p:cBhvr>
                                      <p:tavLst>
                                        <p:tav tm="0">
                                          <p:val>
                                            <p:fltVal val="0"/>
                                          </p:val>
                                        </p:tav>
                                        <p:tav tm="100000">
                                          <p:val>
                                            <p:strVal val="#ppt_w"/>
                                          </p:val>
                                        </p:tav>
                                      </p:tavLst>
                                    </p:anim>
                                    <p:anim calcmode="lin" valueType="num">
                                      <p:cBhvr>
                                        <p:cTn id="58" dur="500" fill="hold"/>
                                        <p:tgtEl>
                                          <p:spTgt spid="50"/>
                                        </p:tgtEl>
                                        <p:attrNameLst>
                                          <p:attrName>ppt_h</p:attrName>
                                        </p:attrNameLst>
                                      </p:cBhvr>
                                      <p:tavLst>
                                        <p:tav tm="0">
                                          <p:val>
                                            <p:fltVal val="0"/>
                                          </p:val>
                                        </p:tav>
                                        <p:tav tm="100000">
                                          <p:val>
                                            <p:strVal val="#ppt_h"/>
                                          </p:val>
                                        </p:tav>
                                      </p:tavLst>
                                    </p:anim>
                                    <p:animEffect transition="in" filter="fade">
                                      <p:cBhvr>
                                        <p:cTn id="59" dur="500"/>
                                        <p:tgtEl>
                                          <p:spTgt spid="50"/>
                                        </p:tgtEl>
                                      </p:cBhvr>
                                    </p:animEffect>
                                  </p:childTnLst>
                                </p:cTn>
                              </p:par>
                              <p:par>
                                <p:cTn id="60" presetID="53" presetClass="entr" presetSubtype="0" fill="hold" nodeType="withEffect">
                                  <p:stCondLst>
                                    <p:cond delay="0"/>
                                  </p:stCondLst>
                                  <p:childTnLst>
                                    <p:set>
                                      <p:cBhvr>
                                        <p:cTn id="61" dur="1" fill="hold">
                                          <p:stCondLst>
                                            <p:cond delay="0"/>
                                          </p:stCondLst>
                                        </p:cTn>
                                        <p:tgtEl>
                                          <p:spTgt spid="55"/>
                                        </p:tgtEl>
                                        <p:attrNameLst>
                                          <p:attrName>style.visibility</p:attrName>
                                        </p:attrNameLst>
                                      </p:cBhvr>
                                      <p:to>
                                        <p:strVal val="visible"/>
                                      </p:to>
                                    </p:set>
                                    <p:anim calcmode="lin" valueType="num">
                                      <p:cBhvr>
                                        <p:cTn id="62" dur="500" fill="hold"/>
                                        <p:tgtEl>
                                          <p:spTgt spid="55"/>
                                        </p:tgtEl>
                                        <p:attrNameLst>
                                          <p:attrName>ppt_w</p:attrName>
                                        </p:attrNameLst>
                                      </p:cBhvr>
                                      <p:tavLst>
                                        <p:tav tm="0">
                                          <p:val>
                                            <p:fltVal val="0"/>
                                          </p:val>
                                        </p:tav>
                                        <p:tav tm="100000">
                                          <p:val>
                                            <p:strVal val="#ppt_w"/>
                                          </p:val>
                                        </p:tav>
                                      </p:tavLst>
                                    </p:anim>
                                    <p:anim calcmode="lin" valueType="num">
                                      <p:cBhvr>
                                        <p:cTn id="63" dur="500" fill="hold"/>
                                        <p:tgtEl>
                                          <p:spTgt spid="55"/>
                                        </p:tgtEl>
                                        <p:attrNameLst>
                                          <p:attrName>ppt_h</p:attrName>
                                        </p:attrNameLst>
                                      </p:cBhvr>
                                      <p:tavLst>
                                        <p:tav tm="0">
                                          <p:val>
                                            <p:fltVal val="0"/>
                                          </p:val>
                                        </p:tav>
                                        <p:tav tm="100000">
                                          <p:val>
                                            <p:strVal val="#ppt_h"/>
                                          </p:val>
                                        </p:tav>
                                      </p:tavLst>
                                    </p:anim>
                                    <p:animEffect transition="in" filter="fade">
                                      <p:cBhvr>
                                        <p:cTn id="64" dur="500"/>
                                        <p:tgtEl>
                                          <p:spTgt spid="55"/>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1" fill="hold" nodeType="clickEffect">
                                  <p:stCondLst>
                                    <p:cond delay="0"/>
                                  </p:stCondLst>
                                  <p:childTnLst>
                                    <p:set>
                                      <p:cBhvr>
                                        <p:cTn id="68" dur="1" fill="hold">
                                          <p:stCondLst>
                                            <p:cond delay="0"/>
                                          </p:stCondLst>
                                        </p:cTn>
                                        <p:tgtEl>
                                          <p:spTgt spid="77"/>
                                        </p:tgtEl>
                                        <p:attrNameLst>
                                          <p:attrName>style.visibility</p:attrName>
                                        </p:attrNameLst>
                                      </p:cBhvr>
                                      <p:to>
                                        <p:strVal val="visible"/>
                                      </p:to>
                                    </p:set>
                                    <p:animEffect transition="in" filter="wipe(up)">
                                      <p:cBhvr>
                                        <p:cTn id="69" dur="500"/>
                                        <p:tgtEl>
                                          <p:spTgt spid="77"/>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2" fill="hold" grpId="0" nodeType="clickEffect">
                                  <p:stCondLst>
                                    <p:cond delay="0"/>
                                  </p:stCondLst>
                                  <p:childTnLst>
                                    <p:set>
                                      <p:cBhvr>
                                        <p:cTn id="73" dur="1" fill="hold">
                                          <p:stCondLst>
                                            <p:cond delay="0"/>
                                          </p:stCondLst>
                                        </p:cTn>
                                        <p:tgtEl>
                                          <p:spTgt spid="59"/>
                                        </p:tgtEl>
                                        <p:attrNameLst>
                                          <p:attrName>style.visibility</p:attrName>
                                        </p:attrNameLst>
                                      </p:cBhvr>
                                      <p:to>
                                        <p:strVal val="visible"/>
                                      </p:to>
                                    </p:set>
                                    <p:animEffect transition="in" filter="wipe(right)">
                                      <p:cBhvr>
                                        <p:cTn id="74" dur="500"/>
                                        <p:tgtEl>
                                          <p:spTgt spid="59"/>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1" fill="hold" nodeType="clickEffect">
                                  <p:stCondLst>
                                    <p:cond delay="0"/>
                                  </p:stCondLst>
                                  <p:childTnLst>
                                    <p:set>
                                      <p:cBhvr>
                                        <p:cTn id="78" dur="1" fill="hold">
                                          <p:stCondLst>
                                            <p:cond delay="0"/>
                                          </p:stCondLst>
                                        </p:cTn>
                                        <p:tgtEl>
                                          <p:spTgt spid="78"/>
                                        </p:tgtEl>
                                        <p:attrNameLst>
                                          <p:attrName>style.visibility</p:attrName>
                                        </p:attrNameLst>
                                      </p:cBhvr>
                                      <p:to>
                                        <p:strVal val="visible"/>
                                      </p:to>
                                    </p:set>
                                    <p:animEffect transition="in" filter="wipe(up)">
                                      <p:cBhvr>
                                        <p:cTn id="79" dur="500"/>
                                        <p:tgtEl>
                                          <p:spTgt spid="78"/>
                                        </p:tgtEl>
                                      </p:cBhvr>
                                    </p:animEffect>
                                  </p:childTnLst>
                                </p:cTn>
                              </p:par>
                            </p:childTnLst>
                          </p:cTn>
                        </p:par>
                        <p:par>
                          <p:cTn id="80" fill="hold">
                            <p:stCondLst>
                              <p:cond delay="500"/>
                            </p:stCondLst>
                            <p:childTnLst>
                              <p:par>
                                <p:cTn id="81" presetID="22" presetClass="entr" presetSubtype="8" fill="hold" grpId="0" nodeType="afterEffect">
                                  <p:stCondLst>
                                    <p:cond delay="0"/>
                                  </p:stCondLst>
                                  <p:childTnLst>
                                    <p:set>
                                      <p:cBhvr>
                                        <p:cTn id="82" dur="1" fill="hold">
                                          <p:stCondLst>
                                            <p:cond delay="0"/>
                                          </p:stCondLst>
                                        </p:cTn>
                                        <p:tgtEl>
                                          <p:spTgt spid="66"/>
                                        </p:tgtEl>
                                        <p:attrNameLst>
                                          <p:attrName>style.visibility</p:attrName>
                                        </p:attrNameLst>
                                      </p:cBhvr>
                                      <p:to>
                                        <p:strVal val="visible"/>
                                      </p:to>
                                    </p:set>
                                    <p:animEffect transition="in" filter="wipe(left)">
                                      <p:cBhvr>
                                        <p:cTn id="83"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59" grpId="0" animBg="1"/>
      <p:bldP spid="66" grpId="0" animBg="1"/>
      <p:bldP spid="67" grpId="0" animBg="1"/>
      <p:bldP spid="68" grpId="0" animBg="1"/>
      <p:bldP spid="79"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9778" name="Rectangle 2"/>
          <p:cNvSpPr>
            <a:spLocks noGrp="1" noChangeArrowheads="1"/>
          </p:cNvSpPr>
          <p:nvPr>
            <p:ph type="title"/>
          </p:nvPr>
        </p:nvSpPr>
        <p:spPr>
          <a:xfrm>
            <a:off x="2102349" y="51488"/>
            <a:ext cx="8386139" cy="857232"/>
          </a:xfrm>
        </p:spPr>
        <p:txBody>
          <a:bodyPr>
            <a:normAutofit/>
          </a:bodyPr>
          <a:lstStyle/>
          <a:p>
            <a:r>
              <a:rPr lang="en-US" sz="4000" dirty="0"/>
              <a:t>Position Verification: Second Try</a:t>
            </a:r>
          </a:p>
        </p:txBody>
      </p:sp>
      <p:sp>
        <p:nvSpPr>
          <p:cNvPr id="53" name="Line 7"/>
          <p:cNvSpPr>
            <a:spLocks noChangeShapeType="1"/>
          </p:cNvSpPr>
          <p:nvPr/>
        </p:nvSpPr>
        <p:spPr bwMode="auto">
          <a:xfrm>
            <a:off x="2423592" y="2424356"/>
            <a:ext cx="7416824" cy="0"/>
          </a:xfrm>
          <a:prstGeom prst="line">
            <a:avLst/>
          </a:prstGeom>
          <a:noFill/>
          <a:ln w="44450">
            <a:solidFill>
              <a:srgbClr val="000000"/>
            </a:solidFill>
            <a:prstDash val="solid"/>
            <a:round/>
            <a:headEnd/>
            <a:tailEnd type="none" w="med" len="med"/>
          </a:ln>
          <a:effectLst/>
        </p:spPr>
        <p:txBody>
          <a:bodyPr lIns="0" tIns="0" rIns="0" bIns="0" anchor="ctr"/>
          <a:lstStyle/>
          <a:p>
            <a:endParaRPr lang="en-US" dirty="0"/>
          </a:p>
        </p:txBody>
      </p:sp>
      <p:grpSp>
        <p:nvGrpSpPr>
          <p:cNvPr id="2" name="Group 33"/>
          <p:cNvGrpSpPr/>
          <p:nvPr/>
        </p:nvGrpSpPr>
        <p:grpSpPr>
          <a:xfrm>
            <a:off x="1919536" y="912191"/>
            <a:ext cx="1656184" cy="2114381"/>
            <a:chOff x="395536" y="912188"/>
            <a:chExt cx="1656184" cy="2114381"/>
          </a:xfrm>
        </p:grpSpPr>
        <p:sp>
          <p:nvSpPr>
            <p:cNvPr id="61" name="Line 7"/>
            <p:cNvSpPr>
              <a:spLocks noChangeShapeType="1"/>
            </p:cNvSpPr>
            <p:nvPr/>
          </p:nvSpPr>
          <p:spPr bwMode="auto">
            <a:xfrm>
              <a:off x="1115616" y="2280340"/>
              <a:ext cx="0" cy="288032"/>
            </a:xfrm>
            <a:prstGeom prst="line">
              <a:avLst/>
            </a:prstGeom>
            <a:noFill/>
            <a:ln w="44450">
              <a:solidFill>
                <a:srgbClr val="000000"/>
              </a:solidFill>
              <a:prstDash val="solid"/>
              <a:round/>
              <a:headEnd/>
              <a:tailEnd type="none" w="med" len="med"/>
            </a:ln>
            <a:effectLst/>
          </p:spPr>
          <p:txBody>
            <a:bodyPr lIns="0" tIns="0" rIns="0" bIns="0" anchor="ctr"/>
            <a:lstStyle/>
            <a:p>
              <a:endParaRPr lang="en-US" dirty="0"/>
            </a:p>
          </p:txBody>
        </p:sp>
        <p:pic>
          <p:nvPicPr>
            <p:cNvPr id="65" name="Picture 64" descr="AliceBlue.eps"/>
            <p:cNvPicPr>
              <a:picLocks noChangeAspect="1"/>
            </p:cNvPicPr>
            <p:nvPr/>
          </p:nvPicPr>
          <p:blipFill>
            <a:blip r:embed="rId16" cstate="print"/>
            <a:srcRect b="23529"/>
            <a:stretch>
              <a:fillRect/>
            </a:stretch>
          </p:blipFill>
          <p:spPr>
            <a:xfrm>
              <a:off x="395536" y="912188"/>
              <a:ext cx="1150423" cy="1296144"/>
            </a:xfrm>
            <a:prstGeom prst="rect">
              <a:avLst/>
            </a:prstGeom>
          </p:spPr>
        </p:pic>
        <p:sp>
          <p:nvSpPr>
            <p:cNvPr id="73" name="TextBox 72"/>
            <p:cNvSpPr txBox="1"/>
            <p:nvPr/>
          </p:nvSpPr>
          <p:spPr>
            <a:xfrm>
              <a:off x="683568" y="2564904"/>
              <a:ext cx="1368152" cy="461665"/>
            </a:xfrm>
            <a:prstGeom prst="rect">
              <a:avLst/>
            </a:prstGeom>
            <a:noFill/>
          </p:spPr>
          <p:txBody>
            <a:bodyPr wrap="square" rtlCol="0">
              <a:spAutoFit/>
            </a:bodyPr>
            <a:lstStyle/>
            <a:p>
              <a:r>
                <a:rPr lang="en-US" sz="2400" dirty="0">
                  <a:cs typeface="Arial" pitchFamily="34" charset="0"/>
                </a:rPr>
                <a:t>Verifier1</a:t>
              </a:r>
            </a:p>
          </p:txBody>
        </p:sp>
      </p:grpSp>
      <p:grpSp>
        <p:nvGrpSpPr>
          <p:cNvPr id="3" name="Group 35"/>
          <p:cNvGrpSpPr/>
          <p:nvPr/>
        </p:nvGrpSpPr>
        <p:grpSpPr>
          <a:xfrm>
            <a:off x="9048328" y="912189"/>
            <a:ext cx="1368152" cy="2143998"/>
            <a:chOff x="7524328" y="912188"/>
            <a:chExt cx="1368152" cy="2143998"/>
          </a:xfrm>
        </p:grpSpPr>
        <p:sp>
          <p:nvSpPr>
            <p:cNvPr id="62" name="Line 7"/>
            <p:cNvSpPr>
              <a:spLocks noChangeShapeType="1"/>
            </p:cNvSpPr>
            <p:nvPr/>
          </p:nvSpPr>
          <p:spPr bwMode="auto">
            <a:xfrm>
              <a:off x="8028384" y="2280340"/>
              <a:ext cx="0" cy="288032"/>
            </a:xfrm>
            <a:prstGeom prst="line">
              <a:avLst/>
            </a:prstGeom>
            <a:noFill/>
            <a:ln w="44450">
              <a:solidFill>
                <a:srgbClr val="000000"/>
              </a:solidFill>
              <a:prstDash val="solid"/>
              <a:round/>
              <a:headEnd/>
              <a:tailEnd type="none" w="med" len="med"/>
            </a:ln>
            <a:effectLst/>
          </p:spPr>
          <p:txBody>
            <a:bodyPr lIns="0" tIns="0" rIns="0" bIns="0" anchor="ctr"/>
            <a:lstStyle/>
            <a:p>
              <a:endParaRPr lang="en-US" dirty="0"/>
            </a:p>
          </p:txBody>
        </p:sp>
        <p:pic>
          <p:nvPicPr>
            <p:cNvPr id="70" name="Picture 69" descr="AliceBlue.eps"/>
            <p:cNvPicPr>
              <a:picLocks noChangeAspect="1"/>
            </p:cNvPicPr>
            <p:nvPr/>
          </p:nvPicPr>
          <p:blipFill>
            <a:blip r:embed="rId17" cstate="print"/>
            <a:srcRect b="22520"/>
            <a:stretch>
              <a:fillRect/>
            </a:stretch>
          </p:blipFill>
          <p:spPr>
            <a:xfrm flipH="1">
              <a:off x="7541017" y="912188"/>
              <a:ext cx="1135439" cy="1296144"/>
            </a:xfrm>
            <a:prstGeom prst="rect">
              <a:avLst/>
            </a:prstGeom>
          </p:spPr>
        </p:pic>
        <p:sp>
          <p:nvSpPr>
            <p:cNvPr id="74" name="TextBox 73"/>
            <p:cNvSpPr txBox="1"/>
            <p:nvPr/>
          </p:nvSpPr>
          <p:spPr>
            <a:xfrm>
              <a:off x="7524328" y="2594521"/>
              <a:ext cx="1368152" cy="461665"/>
            </a:xfrm>
            <a:prstGeom prst="rect">
              <a:avLst/>
            </a:prstGeom>
            <a:noFill/>
          </p:spPr>
          <p:txBody>
            <a:bodyPr wrap="square" rtlCol="0">
              <a:spAutoFit/>
            </a:bodyPr>
            <a:lstStyle/>
            <a:p>
              <a:r>
                <a:rPr lang="en-US" sz="2400" dirty="0">
                  <a:cs typeface="Arial" pitchFamily="34" charset="0"/>
                </a:rPr>
                <a:t>Verifier2</a:t>
              </a:r>
            </a:p>
          </p:txBody>
        </p:sp>
      </p:grpSp>
      <p:grpSp>
        <p:nvGrpSpPr>
          <p:cNvPr id="4" name="Group 36"/>
          <p:cNvGrpSpPr/>
          <p:nvPr/>
        </p:nvGrpSpPr>
        <p:grpSpPr>
          <a:xfrm>
            <a:off x="5663952" y="980728"/>
            <a:ext cx="1440160" cy="2075459"/>
            <a:chOff x="4139952" y="980728"/>
            <a:chExt cx="1440160" cy="2075458"/>
          </a:xfrm>
        </p:grpSpPr>
        <p:pic>
          <p:nvPicPr>
            <p:cNvPr id="47" name="Picture 46"/>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4139952" y="980728"/>
              <a:ext cx="1008112" cy="1283831"/>
            </a:xfrm>
            <a:prstGeom prst="rect">
              <a:avLst/>
            </a:prstGeom>
          </p:spPr>
        </p:pic>
        <p:sp>
          <p:nvSpPr>
            <p:cNvPr id="54" name="Line 7"/>
            <p:cNvSpPr>
              <a:spLocks noChangeShapeType="1"/>
            </p:cNvSpPr>
            <p:nvPr/>
          </p:nvSpPr>
          <p:spPr bwMode="auto">
            <a:xfrm>
              <a:off x="4644008" y="2280340"/>
              <a:ext cx="0" cy="288032"/>
            </a:xfrm>
            <a:prstGeom prst="line">
              <a:avLst/>
            </a:prstGeom>
            <a:noFill/>
            <a:ln w="44450">
              <a:solidFill>
                <a:srgbClr val="0000FF"/>
              </a:solidFill>
              <a:prstDash val="solid"/>
              <a:round/>
              <a:headEnd/>
              <a:tailEnd type="none" w="med" len="med"/>
            </a:ln>
            <a:effectLst/>
          </p:spPr>
          <p:txBody>
            <a:bodyPr lIns="0" tIns="0" rIns="0" bIns="0" anchor="ctr"/>
            <a:lstStyle/>
            <a:p>
              <a:endParaRPr lang="en-US" dirty="0"/>
            </a:p>
          </p:txBody>
        </p:sp>
        <p:sp>
          <p:nvSpPr>
            <p:cNvPr id="75" name="TextBox 74"/>
            <p:cNvSpPr txBox="1"/>
            <p:nvPr/>
          </p:nvSpPr>
          <p:spPr>
            <a:xfrm>
              <a:off x="4211960" y="2594521"/>
              <a:ext cx="1368152" cy="461665"/>
            </a:xfrm>
            <a:prstGeom prst="rect">
              <a:avLst/>
            </a:prstGeom>
            <a:noFill/>
          </p:spPr>
          <p:txBody>
            <a:bodyPr wrap="square" rtlCol="0">
              <a:spAutoFit/>
            </a:bodyPr>
            <a:lstStyle/>
            <a:p>
              <a:r>
                <a:rPr lang="en-US" sz="2400" dirty="0" err="1">
                  <a:cs typeface="Arial" pitchFamily="34" charset="0"/>
                </a:rPr>
                <a:t>Prover</a:t>
              </a:r>
              <a:endParaRPr lang="en-US" sz="2400" dirty="0">
                <a:cs typeface="Arial" pitchFamily="34" charset="0"/>
              </a:endParaRPr>
            </a:p>
          </p:txBody>
        </p:sp>
      </p:grpSp>
      <p:sp>
        <p:nvSpPr>
          <p:cNvPr id="42" name="Line 7"/>
          <p:cNvSpPr>
            <a:spLocks noChangeShapeType="1"/>
          </p:cNvSpPr>
          <p:nvPr/>
        </p:nvSpPr>
        <p:spPr bwMode="auto">
          <a:xfrm>
            <a:off x="6168008" y="2276872"/>
            <a:ext cx="0" cy="288032"/>
          </a:xfrm>
          <a:prstGeom prst="line">
            <a:avLst/>
          </a:prstGeom>
          <a:noFill/>
          <a:ln w="44450">
            <a:solidFill>
              <a:srgbClr val="0000FF"/>
            </a:solidFill>
            <a:prstDash val="solid"/>
            <a:round/>
            <a:headEnd/>
            <a:tailEnd type="none" w="med" len="med"/>
          </a:ln>
          <a:effectLst/>
        </p:spPr>
        <p:txBody>
          <a:bodyPr lIns="0" tIns="0" rIns="0" bIns="0" anchor="ctr"/>
          <a:lstStyle/>
          <a:p>
            <a:endParaRPr lang="en-US" dirty="0"/>
          </a:p>
        </p:txBody>
      </p:sp>
      <p:grpSp>
        <p:nvGrpSpPr>
          <p:cNvPr id="80" name="Group 79"/>
          <p:cNvGrpSpPr/>
          <p:nvPr/>
        </p:nvGrpSpPr>
        <p:grpSpPr>
          <a:xfrm>
            <a:off x="2567608" y="4293794"/>
            <a:ext cx="2808312" cy="719385"/>
            <a:chOff x="1043608" y="4293791"/>
            <a:chExt cx="2808312" cy="719385"/>
          </a:xfrm>
        </p:grpSpPr>
        <p:sp>
          <p:nvSpPr>
            <p:cNvPr id="44" name="Line 7"/>
            <p:cNvSpPr>
              <a:spLocks noChangeShapeType="1"/>
            </p:cNvSpPr>
            <p:nvPr/>
          </p:nvSpPr>
          <p:spPr bwMode="auto">
            <a:xfrm flipH="1">
              <a:off x="1043608" y="4293791"/>
              <a:ext cx="2808312" cy="719385"/>
            </a:xfrm>
            <a:prstGeom prst="line">
              <a:avLst/>
            </a:prstGeom>
            <a:noFill/>
            <a:ln w="44450">
              <a:solidFill>
                <a:srgbClr val="000000"/>
              </a:solidFill>
              <a:prstDash val="solid"/>
              <a:round/>
              <a:headEnd/>
              <a:tailEnd type="triangle" w="med" len="med"/>
            </a:ln>
            <a:effectLst/>
          </p:spPr>
          <p:txBody>
            <a:bodyPr lIns="0" tIns="0" rIns="0" bIns="0" anchor="ctr"/>
            <a:lstStyle/>
            <a:p>
              <a:endParaRPr lang="en-US" dirty="0"/>
            </a:p>
          </p:txBody>
        </p:sp>
        <p:pic>
          <p:nvPicPr>
            <p:cNvPr id="50" name="Picture 49" descr="TP_tmp.emf"/>
            <p:cNvPicPr>
              <a:picLocks noChangeAspect="1"/>
            </p:cNvPicPr>
            <p:nvPr>
              <p:custDataLst>
                <p:tags r:id="rId13"/>
              </p:custDataLst>
            </p:nvPr>
          </p:nvPicPr>
          <p:blipFill>
            <a:blip r:embed="rId19" cstate="print">
              <a:clrChange>
                <a:clrFrom>
                  <a:srgbClr val="FFFFFF"/>
                </a:clrFrom>
                <a:clrTo>
                  <a:srgbClr val="FFFFFF">
                    <a:alpha val="0"/>
                  </a:srgbClr>
                </a:clrTo>
              </a:clrChange>
            </a:blip>
            <a:stretch>
              <a:fillRect/>
            </a:stretch>
          </p:blipFill>
          <p:spPr bwMode="auto">
            <a:xfrm>
              <a:off x="2313631" y="4410991"/>
              <a:ext cx="170137" cy="170137"/>
            </a:xfrm>
            <a:prstGeom prst="rect">
              <a:avLst/>
            </a:prstGeom>
            <a:noFill/>
            <a:ln/>
            <a:effectLst/>
          </p:spPr>
        </p:pic>
      </p:grpSp>
      <p:grpSp>
        <p:nvGrpSpPr>
          <p:cNvPr id="81" name="Group 80"/>
          <p:cNvGrpSpPr/>
          <p:nvPr/>
        </p:nvGrpSpPr>
        <p:grpSpPr>
          <a:xfrm>
            <a:off x="6960096" y="4350115"/>
            <a:ext cx="2736304" cy="792088"/>
            <a:chOff x="5436096" y="4350115"/>
            <a:chExt cx="2736304" cy="792088"/>
          </a:xfrm>
        </p:grpSpPr>
        <p:sp>
          <p:nvSpPr>
            <p:cNvPr id="35" name="Line 7"/>
            <p:cNvSpPr>
              <a:spLocks noChangeShapeType="1"/>
            </p:cNvSpPr>
            <p:nvPr/>
          </p:nvSpPr>
          <p:spPr bwMode="auto">
            <a:xfrm>
              <a:off x="5436096" y="4350115"/>
              <a:ext cx="2736304" cy="792088"/>
            </a:xfrm>
            <a:prstGeom prst="line">
              <a:avLst/>
            </a:prstGeom>
            <a:noFill/>
            <a:ln w="44450">
              <a:solidFill>
                <a:srgbClr val="000000"/>
              </a:solidFill>
              <a:prstDash val="solid"/>
              <a:round/>
              <a:headEnd/>
              <a:tailEnd type="triangle" w="med" len="med"/>
            </a:ln>
            <a:effectLst/>
          </p:spPr>
          <p:txBody>
            <a:bodyPr lIns="0" tIns="0" rIns="0" bIns="0" anchor="ctr"/>
            <a:lstStyle/>
            <a:p>
              <a:endParaRPr lang="en-US" dirty="0"/>
            </a:p>
          </p:txBody>
        </p:sp>
        <p:pic>
          <p:nvPicPr>
            <p:cNvPr id="51" name="Picture 50" descr="TP_tmp.emf"/>
            <p:cNvPicPr>
              <a:picLocks noChangeAspect="1"/>
            </p:cNvPicPr>
            <p:nvPr>
              <p:custDataLst>
                <p:tags r:id="rId12"/>
              </p:custDataLst>
            </p:nvPr>
          </p:nvPicPr>
          <p:blipFill>
            <a:blip r:embed="rId20" cstate="print">
              <a:clrChange>
                <a:clrFrom>
                  <a:srgbClr val="FFFFFF"/>
                </a:clrFrom>
                <a:clrTo>
                  <a:srgbClr val="FFFFFF">
                    <a:alpha val="0"/>
                  </a:srgbClr>
                </a:clrTo>
              </a:clrChange>
            </a:blip>
            <a:stretch>
              <a:fillRect/>
            </a:stretch>
          </p:blipFill>
          <p:spPr bwMode="auto">
            <a:xfrm>
              <a:off x="6948264" y="4379411"/>
              <a:ext cx="170821" cy="273725"/>
            </a:xfrm>
            <a:prstGeom prst="rect">
              <a:avLst/>
            </a:prstGeom>
            <a:noFill/>
            <a:ln/>
            <a:effectLst/>
          </p:spPr>
        </p:pic>
      </p:grpSp>
      <p:grpSp>
        <p:nvGrpSpPr>
          <p:cNvPr id="79" name="Group 78"/>
          <p:cNvGrpSpPr/>
          <p:nvPr/>
        </p:nvGrpSpPr>
        <p:grpSpPr>
          <a:xfrm>
            <a:off x="5447928" y="3501008"/>
            <a:ext cx="1440160" cy="1224136"/>
            <a:chOff x="3923928" y="3501008"/>
            <a:chExt cx="1440160" cy="1224136"/>
          </a:xfrm>
        </p:grpSpPr>
        <p:sp>
          <p:nvSpPr>
            <p:cNvPr id="41" name="Rounded Rectangle 40"/>
            <p:cNvSpPr/>
            <p:nvPr/>
          </p:nvSpPr>
          <p:spPr>
            <a:xfrm>
              <a:off x="3923928" y="3501008"/>
              <a:ext cx="1440160" cy="1224136"/>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pic>
          <p:nvPicPr>
            <p:cNvPr id="38" name="Picture 37" descr="TP_tmp.emf"/>
            <p:cNvPicPr>
              <a:picLocks noChangeAspect="1"/>
            </p:cNvPicPr>
            <p:nvPr>
              <p:custDataLst>
                <p:tags r:id="rId11"/>
              </p:custDataLst>
            </p:nvPr>
          </p:nvPicPr>
          <p:blipFill>
            <a:blip r:embed="rId21" cstate="print">
              <a:clrChange>
                <a:clrFrom>
                  <a:srgbClr val="FFFFFF"/>
                </a:clrFrom>
                <a:clrTo>
                  <a:srgbClr val="FFFFFF">
                    <a:alpha val="0"/>
                  </a:srgbClr>
                </a:clrTo>
              </a:clrChange>
            </a:blip>
            <a:stretch>
              <a:fillRect/>
            </a:stretch>
          </p:blipFill>
          <p:spPr bwMode="auto">
            <a:xfrm>
              <a:off x="4068283" y="3717032"/>
              <a:ext cx="1087523" cy="883485"/>
            </a:xfrm>
            <a:prstGeom prst="rect">
              <a:avLst/>
            </a:prstGeom>
            <a:noFill/>
            <a:ln/>
            <a:effectLst/>
          </p:spPr>
        </p:pic>
      </p:grpSp>
      <p:grpSp>
        <p:nvGrpSpPr>
          <p:cNvPr id="86" name="Group 85"/>
          <p:cNvGrpSpPr/>
          <p:nvPr/>
        </p:nvGrpSpPr>
        <p:grpSpPr>
          <a:xfrm>
            <a:off x="4079776" y="4725144"/>
            <a:ext cx="1440160" cy="1224136"/>
            <a:chOff x="2555776" y="4725144"/>
            <a:chExt cx="1440160" cy="1224136"/>
          </a:xfrm>
        </p:grpSpPr>
        <p:sp>
          <p:nvSpPr>
            <p:cNvPr id="36" name="Rounded Rectangle 35"/>
            <p:cNvSpPr/>
            <p:nvPr/>
          </p:nvSpPr>
          <p:spPr>
            <a:xfrm>
              <a:off x="2555776" y="4725144"/>
              <a:ext cx="1440160" cy="1224136"/>
            </a:xfrm>
            <a:prstGeom prst="roundRect">
              <a:avLst/>
            </a:prstGeom>
            <a:solidFill>
              <a:schemeClr val="accent6">
                <a:lumMod val="60000"/>
                <a:lumOff val="40000"/>
                <a:alpha val="6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pic>
          <p:nvPicPr>
            <p:cNvPr id="37" name="Picture 36" descr="TP_tmp.emf"/>
            <p:cNvPicPr>
              <a:picLocks noChangeAspect="1"/>
            </p:cNvPicPr>
            <p:nvPr>
              <p:custDataLst>
                <p:tags r:id="rId10"/>
              </p:custDataLst>
            </p:nvPr>
          </p:nvPicPr>
          <p:blipFill>
            <a:blip r:embed="rId21" cstate="print">
              <a:clrChange>
                <a:clrFrom>
                  <a:srgbClr val="FFFFFF"/>
                </a:clrFrom>
                <a:clrTo>
                  <a:srgbClr val="FFFFFF">
                    <a:alpha val="0"/>
                  </a:srgbClr>
                </a:clrTo>
              </a:clrChange>
            </a:blip>
            <a:stretch>
              <a:fillRect/>
            </a:stretch>
          </p:blipFill>
          <p:spPr bwMode="auto">
            <a:xfrm>
              <a:off x="2700131" y="4941168"/>
              <a:ext cx="1087523" cy="883485"/>
            </a:xfrm>
            <a:prstGeom prst="rect">
              <a:avLst/>
            </a:prstGeom>
            <a:noFill/>
            <a:ln/>
            <a:effectLst/>
          </p:spPr>
        </p:pic>
      </p:grpSp>
      <p:grpSp>
        <p:nvGrpSpPr>
          <p:cNvPr id="87" name="Group 86"/>
          <p:cNvGrpSpPr/>
          <p:nvPr/>
        </p:nvGrpSpPr>
        <p:grpSpPr>
          <a:xfrm>
            <a:off x="6816080" y="4797152"/>
            <a:ext cx="1440160" cy="1224136"/>
            <a:chOff x="5292080" y="4797152"/>
            <a:chExt cx="1440160" cy="1224136"/>
          </a:xfrm>
        </p:grpSpPr>
        <p:sp>
          <p:nvSpPr>
            <p:cNvPr id="43" name="Rounded Rectangle 42"/>
            <p:cNvSpPr/>
            <p:nvPr/>
          </p:nvSpPr>
          <p:spPr>
            <a:xfrm>
              <a:off x="5292080" y="4797152"/>
              <a:ext cx="1440160" cy="1224136"/>
            </a:xfrm>
            <a:prstGeom prst="roundRect">
              <a:avLst/>
            </a:prstGeom>
            <a:solidFill>
              <a:schemeClr val="accent6">
                <a:lumMod val="60000"/>
                <a:lumOff val="40000"/>
                <a:alpha val="6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pic>
          <p:nvPicPr>
            <p:cNvPr id="45" name="Picture 44" descr="TP_tmp.emf"/>
            <p:cNvPicPr>
              <a:picLocks noChangeAspect="1"/>
            </p:cNvPicPr>
            <p:nvPr>
              <p:custDataLst>
                <p:tags r:id="rId9"/>
              </p:custDataLst>
            </p:nvPr>
          </p:nvPicPr>
          <p:blipFill>
            <a:blip r:embed="rId21" cstate="print">
              <a:clrChange>
                <a:clrFrom>
                  <a:srgbClr val="FFFFFF"/>
                </a:clrFrom>
                <a:clrTo>
                  <a:srgbClr val="FFFFFF">
                    <a:alpha val="0"/>
                  </a:srgbClr>
                </a:clrTo>
              </a:clrChange>
            </a:blip>
            <a:stretch>
              <a:fillRect/>
            </a:stretch>
          </p:blipFill>
          <p:spPr bwMode="auto">
            <a:xfrm>
              <a:off x="5436435" y="5013176"/>
              <a:ext cx="1087523" cy="883485"/>
            </a:xfrm>
            <a:prstGeom prst="rect">
              <a:avLst/>
            </a:prstGeom>
            <a:noFill/>
            <a:ln/>
            <a:effectLst/>
          </p:spPr>
        </p:pic>
      </p:grpSp>
      <p:grpSp>
        <p:nvGrpSpPr>
          <p:cNvPr id="82" name="Group 81"/>
          <p:cNvGrpSpPr/>
          <p:nvPr/>
        </p:nvGrpSpPr>
        <p:grpSpPr>
          <a:xfrm>
            <a:off x="4079776" y="3717032"/>
            <a:ext cx="360040" cy="720080"/>
            <a:chOff x="2627784" y="3717032"/>
            <a:chExt cx="360040" cy="720080"/>
          </a:xfrm>
        </p:grpSpPr>
        <p:sp>
          <p:nvSpPr>
            <p:cNvPr id="49" name="Line 7"/>
            <p:cNvSpPr>
              <a:spLocks noChangeShapeType="1"/>
            </p:cNvSpPr>
            <p:nvPr/>
          </p:nvSpPr>
          <p:spPr bwMode="auto">
            <a:xfrm>
              <a:off x="2987824" y="3717032"/>
              <a:ext cx="0" cy="720080"/>
            </a:xfrm>
            <a:prstGeom prst="line">
              <a:avLst/>
            </a:prstGeom>
            <a:noFill/>
            <a:ln w="50800">
              <a:solidFill>
                <a:srgbClr val="FF0000"/>
              </a:solidFill>
              <a:prstDash val="solid"/>
              <a:round/>
              <a:headEnd/>
              <a:tailEnd type="triangle" w="med" len="med"/>
            </a:ln>
            <a:effectLst/>
          </p:spPr>
          <p:txBody>
            <a:bodyPr lIns="0" tIns="0" rIns="0" bIns="0" anchor="ctr"/>
            <a:lstStyle/>
            <a:p>
              <a:endParaRPr lang="en-US" dirty="0"/>
            </a:p>
          </p:txBody>
        </p:sp>
        <p:pic>
          <p:nvPicPr>
            <p:cNvPr id="57" name="Picture 56" descr="TP_tmp.emf"/>
            <p:cNvPicPr>
              <a:picLocks noChangeAspect="1"/>
            </p:cNvPicPr>
            <p:nvPr>
              <p:custDataLst>
                <p:tags r:id="rId8"/>
              </p:custDataLst>
            </p:nvPr>
          </p:nvPicPr>
          <p:blipFill>
            <a:blip r:embed="rId22" cstate="print">
              <a:clrChange>
                <a:clrFrom>
                  <a:srgbClr val="FFFFFF"/>
                </a:clrFrom>
                <a:clrTo>
                  <a:srgbClr val="FFFFFF">
                    <a:alpha val="0"/>
                  </a:srgbClr>
                </a:clrTo>
              </a:clrChange>
            </a:blip>
            <a:stretch>
              <a:fillRect/>
            </a:stretch>
          </p:blipFill>
          <p:spPr bwMode="auto">
            <a:xfrm>
              <a:off x="2627784" y="3861048"/>
              <a:ext cx="239554" cy="169940"/>
            </a:xfrm>
            <a:prstGeom prst="rect">
              <a:avLst/>
            </a:prstGeom>
            <a:noFill/>
            <a:ln/>
            <a:effectLst/>
          </p:spPr>
        </p:pic>
      </p:grpSp>
      <p:grpSp>
        <p:nvGrpSpPr>
          <p:cNvPr id="85" name="Group 84"/>
          <p:cNvGrpSpPr/>
          <p:nvPr/>
        </p:nvGrpSpPr>
        <p:grpSpPr>
          <a:xfrm>
            <a:off x="7752188" y="3789040"/>
            <a:ext cx="242433" cy="720080"/>
            <a:chOff x="6228184" y="3789040"/>
            <a:chExt cx="242433" cy="720080"/>
          </a:xfrm>
        </p:grpSpPr>
        <p:sp>
          <p:nvSpPr>
            <p:cNvPr id="56" name="Line 7"/>
            <p:cNvSpPr>
              <a:spLocks noChangeShapeType="1"/>
            </p:cNvSpPr>
            <p:nvPr/>
          </p:nvSpPr>
          <p:spPr bwMode="auto">
            <a:xfrm>
              <a:off x="6228184" y="3789040"/>
              <a:ext cx="0" cy="720080"/>
            </a:xfrm>
            <a:prstGeom prst="line">
              <a:avLst/>
            </a:prstGeom>
            <a:noFill/>
            <a:ln w="50800">
              <a:solidFill>
                <a:srgbClr val="FF0000"/>
              </a:solidFill>
              <a:prstDash val="solid"/>
              <a:round/>
              <a:headEnd/>
              <a:tailEnd type="triangle" w="med" len="med"/>
            </a:ln>
            <a:effectLst/>
          </p:spPr>
          <p:txBody>
            <a:bodyPr lIns="0" tIns="0" rIns="0" bIns="0" anchor="ctr"/>
            <a:lstStyle/>
            <a:p>
              <a:endParaRPr lang="en-US" dirty="0"/>
            </a:p>
          </p:txBody>
        </p:sp>
        <p:pic>
          <p:nvPicPr>
            <p:cNvPr id="58" name="Picture 57" descr="TP_tmp.emf"/>
            <p:cNvPicPr>
              <a:picLocks noChangeAspect="1"/>
            </p:cNvPicPr>
            <p:nvPr>
              <p:custDataLst>
                <p:tags r:id="rId7"/>
              </p:custDataLst>
            </p:nvPr>
          </p:nvPicPr>
          <p:blipFill>
            <a:blip r:embed="rId23" cstate="print">
              <a:clrChange>
                <a:clrFrom>
                  <a:srgbClr val="FFFFFF"/>
                </a:clrFrom>
                <a:clrTo>
                  <a:srgbClr val="FFFFFF">
                    <a:alpha val="0"/>
                  </a:srgbClr>
                </a:clrTo>
              </a:clrChange>
            </a:blip>
            <a:stretch>
              <a:fillRect/>
            </a:stretch>
          </p:blipFill>
          <p:spPr bwMode="auto">
            <a:xfrm>
              <a:off x="6300192" y="3933056"/>
              <a:ext cx="170425" cy="240238"/>
            </a:xfrm>
            <a:prstGeom prst="rect">
              <a:avLst/>
            </a:prstGeom>
            <a:noFill/>
            <a:ln/>
            <a:effectLst/>
          </p:spPr>
        </p:pic>
      </p:grpSp>
      <p:grpSp>
        <p:nvGrpSpPr>
          <p:cNvPr id="78" name="Group 77"/>
          <p:cNvGrpSpPr/>
          <p:nvPr/>
        </p:nvGrpSpPr>
        <p:grpSpPr>
          <a:xfrm>
            <a:off x="7032104" y="3212977"/>
            <a:ext cx="2592288" cy="678052"/>
            <a:chOff x="5508104" y="3212976"/>
            <a:chExt cx="2592288" cy="678052"/>
          </a:xfrm>
        </p:grpSpPr>
        <p:sp>
          <p:nvSpPr>
            <p:cNvPr id="33" name="Line 7"/>
            <p:cNvSpPr>
              <a:spLocks noChangeShapeType="1"/>
            </p:cNvSpPr>
            <p:nvPr/>
          </p:nvSpPr>
          <p:spPr bwMode="auto">
            <a:xfrm flipH="1">
              <a:off x="5508104" y="3242956"/>
              <a:ext cx="2592288" cy="648072"/>
            </a:xfrm>
            <a:prstGeom prst="line">
              <a:avLst/>
            </a:prstGeom>
            <a:noFill/>
            <a:ln w="44450">
              <a:solidFill>
                <a:srgbClr val="000000"/>
              </a:solidFill>
              <a:prstDash val="solid"/>
              <a:round/>
              <a:headEnd/>
              <a:tailEnd type="triangle" w="med" len="med"/>
            </a:ln>
            <a:effectLst/>
          </p:spPr>
          <p:txBody>
            <a:bodyPr lIns="0" tIns="0" rIns="0" bIns="0" anchor="ctr"/>
            <a:lstStyle/>
            <a:p>
              <a:endParaRPr lang="en-US" dirty="0"/>
            </a:p>
          </p:txBody>
        </p:sp>
        <p:pic>
          <p:nvPicPr>
            <p:cNvPr id="66" name="Picture 65" descr="TP_tmp.emf"/>
            <p:cNvPicPr>
              <a:picLocks noChangeAspect="1"/>
            </p:cNvPicPr>
            <p:nvPr>
              <p:custDataLst>
                <p:tags r:id="rId6"/>
              </p:custDataLst>
            </p:nvPr>
          </p:nvPicPr>
          <p:blipFill>
            <a:blip r:embed="rId24" cstate="print">
              <a:clrChange>
                <a:clrFrom>
                  <a:srgbClr val="FFFFFF"/>
                </a:clrFrom>
                <a:clrTo>
                  <a:srgbClr val="FFFFFF">
                    <a:alpha val="0"/>
                  </a:srgbClr>
                </a:clrTo>
              </a:clrChange>
            </a:blip>
            <a:stretch>
              <a:fillRect/>
            </a:stretch>
          </p:blipFill>
          <p:spPr bwMode="auto">
            <a:xfrm>
              <a:off x="6876256" y="3212976"/>
              <a:ext cx="170821" cy="240796"/>
            </a:xfrm>
            <a:prstGeom prst="rect">
              <a:avLst/>
            </a:prstGeom>
            <a:noFill/>
            <a:ln/>
            <a:effectLst/>
          </p:spPr>
        </p:pic>
      </p:grpSp>
      <p:grpSp>
        <p:nvGrpSpPr>
          <p:cNvPr id="77" name="Group 76"/>
          <p:cNvGrpSpPr/>
          <p:nvPr/>
        </p:nvGrpSpPr>
        <p:grpSpPr>
          <a:xfrm>
            <a:off x="2495600" y="3083952"/>
            <a:ext cx="2880320" cy="807077"/>
            <a:chOff x="971600" y="3083950"/>
            <a:chExt cx="2880320" cy="807077"/>
          </a:xfrm>
        </p:grpSpPr>
        <p:sp>
          <p:nvSpPr>
            <p:cNvPr id="25" name="Line 7"/>
            <p:cNvSpPr>
              <a:spLocks noChangeShapeType="1"/>
            </p:cNvSpPr>
            <p:nvPr/>
          </p:nvSpPr>
          <p:spPr bwMode="auto">
            <a:xfrm>
              <a:off x="971600" y="3083950"/>
              <a:ext cx="2880320" cy="807077"/>
            </a:xfrm>
            <a:prstGeom prst="line">
              <a:avLst/>
            </a:prstGeom>
            <a:noFill/>
            <a:ln w="44450">
              <a:solidFill>
                <a:srgbClr val="000000"/>
              </a:solidFill>
              <a:prstDash val="solid"/>
              <a:round/>
              <a:headEnd/>
              <a:tailEnd type="triangle" w="med" len="med"/>
            </a:ln>
            <a:effectLst/>
          </p:spPr>
          <p:txBody>
            <a:bodyPr lIns="0" tIns="0" rIns="0" bIns="0" anchor="ctr"/>
            <a:lstStyle/>
            <a:p>
              <a:endParaRPr lang="en-US" dirty="0"/>
            </a:p>
          </p:txBody>
        </p:sp>
        <p:pic>
          <p:nvPicPr>
            <p:cNvPr id="67" name="Picture 66" descr="TP_tmp.emf"/>
            <p:cNvPicPr>
              <a:picLocks noChangeAspect="1"/>
            </p:cNvPicPr>
            <p:nvPr>
              <p:custDataLst>
                <p:tags r:id="rId5"/>
              </p:custDataLst>
            </p:nvPr>
          </p:nvPicPr>
          <p:blipFill>
            <a:blip r:embed="rId25" cstate="print">
              <a:clrChange>
                <a:clrFrom>
                  <a:srgbClr val="FFFFFF"/>
                </a:clrFrom>
                <a:clrTo>
                  <a:srgbClr val="FFFFFF">
                    <a:alpha val="0"/>
                  </a:srgbClr>
                </a:clrTo>
              </a:clrChange>
            </a:blip>
            <a:stretch>
              <a:fillRect/>
            </a:stretch>
          </p:blipFill>
          <p:spPr bwMode="auto">
            <a:xfrm>
              <a:off x="2267744" y="3186658"/>
              <a:ext cx="240110" cy="170334"/>
            </a:xfrm>
            <a:prstGeom prst="rect">
              <a:avLst/>
            </a:prstGeom>
            <a:noFill/>
            <a:ln/>
            <a:effectLst/>
          </p:spPr>
        </p:pic>
      </p:grpSp>
      <p:sp>
        <p:nvSpPr>
          <p:cNvPr id="68" name="Line 7"/>
          <p:cNvSpPr>
            <a:spLocks noChangeShapeType="1"/>
          </p:cNvSpPr>
          <p:nvPr/>
        </p:nvSpPr>
        <p:spPr bwMode="auto">
          <a:xfrm flipH="1">
            <a:off x="2567608" y="4552949"/>
            <a:ext cx="1794843" cy="460227"/>
          </a:xfrm>
          <a:prstGeom prst="line">
            <a:avLst/>
          </a:prstGeom>
          <a:noFill/>
          <a:ln w="50800">
            <a:solidFill>
              <a:srgbClr val="FF0000"/>
            </a:solidFill>
            <a:prstDash val="solid"/>
            <a:round/>
            <a:headEnd/>
            <a:tailEnd type="triangle" w="med" len="med"/>
          </a:ln>
          <a:effectLst/>
        </p:spPr>
        <p:txBody>
          <a:bodyPr lIns="0" tIns="0" rIns="0" bIns="0" anchor="ctr"/>
          <a:lstStyle/>
          <a:p>
            <a:endParaRPr lang="en-US" dirty="0"/>
          </a:p>
        </p:txBody>
      </p:sp>
      <p:sp>
        <p:nvSpPr>
          <p:cNvPr id="69" name="Line 7"/>
          <p:cNvSpPr>
            <a:spLocks noChangeShapeType="1"/>
          </p:cNvSpPr>
          <p:nvPr/>
        </p:nvSpPr>
        <p:spPr bwMode="auto">
          <a:xfrm>
            <a:off x="7874001" y="4616451"/>
            <a:ext cx="1835151" cy="533400"/>
          </a:xfrm>
          <a:prstGeom prst="line">
            <a:avLst/>
          </a:prstGeom>
          <a:noFill/>
          <a:ln w="50800">
            <a:solidFill>
              <a:srgbClr val="FF0000"/>
            </a:solidFill>
            <a:prstDash val="solid"/>
            <a:round/>
            <a:headEnd/>
            <a:tailEnd type="triangle" w="med" len="med"/>
          </a:ln>
          <a:effectLst/>
        </p:spPr>
        <p:txBody>
          <a:bodyPr lIns="0" tIns="0" rIns="0" bIns="0" anchor="ctr"/>
          <a:lstStyle/>
          <a:p>
            <a:endParaRPr lang="en-US" dirty="0"/>
          </a:p>
        </p:txBody>
      </p:sp>
      <p:grpSp>
        <p:nvGrpSpPr>
          <p:cNvPr id="83" name="Group 82"/>
          <p:cNvGrpSpPr/>
          <p:nvPr/>
        </p:nvGrpSpPr>
        <p:grpSpPr>
          <a:xfrm>
            <a:off x="4419601" y="3573017"/>
            <a:ext cx="3359151" cy="1005335"/>
            <a:chOff x="2895600" y="3573016"/>
            <a:chExt cx="3359150" cy="1005334"/>
          </a:xfrm>
        </p:grpSpPr>
        <p:sp>
          <p:nvSpPr>
            <p:cNvPr id="52" name="Line 7"/>
            <p:cNvSpPr>
              <a:spLocks noChangeShapeType="1"/>
            </p:cNvSpPr>
            <p:nvPr/>
          </p:nvSpPr>
          <p:spPr bwMode="auto">
            <a:xfrm>
              <a:off x="2895600" y="3632200"/>
              <a:ext cx="3359150" cy="946150"/>
            </a:xfrm>
            <a:prstGeom prst="line">
              <a:avLst/>
            </a:prstGeom>
            <a:noFill/>
            <a:ln w="50800">
              <a:solidFill>
                <a:srgbClr val="FF0000"/>
              </a:solidFill>
              <a:prstDash val="solid"/>
              <a:round/>
              <a:headEnd/>
              <a:tailEnd type="triangle" w="med" len="med"/>
            </a:ln>
            <a:effectLst/>
          </p:spPr>
          <p:txBody>
            <a:bodyPr lIns="0" tIns="0" rIns="0" bIns="0" anchor="ctr"/>
            <a:lstStyle/>
            <a:p>
              <a:endParaRPr lang="en-US" dirty="0"/>
            </a:p>
          </p:txBody>
        </p:sp>
        <p:pic>
          <p:nvPicPr>
            <p:cNvPr id="59" name="Picture 58" descr="TP_tmp.emf"/>
            <p:cNvPicPr>
              <a:picLocks noChangeAspect="1"/>
            </p:cNvPicPr>
            <p:nvPr>
              <p:custDataLst>
                <p:tags r:id="rId3"/>
              </p:custDataLst>
            </p:nvPr>
          </p:nvPicPr>
          <p:blipFill>
            <a:blip r:embed="rId22" cstate="print">
              <a:clrChange>
                <a:clrFrom>
                  <a:srgbClr val="FFFFFF"/>
                </a:clrFrom>
                <a:clrTo>
                  <a:srgbClr val="FFFFFF">
                    <a:alpha val="0"/>
                  </a:srgbClr>
                </a:clrTo>
              </a:clrChange>
            </a:blip>
            <a:stretch>
              <a:fillRect/>
            </a:stretch>
          </p:blipFill>
          <p:spPr bwMode="auto">
            <a:xfrm>
              <a:off x="3491880" y="3573016"/>
              <a:ext cx="239554" cy="169940"/>
            </a:xfrm>
            <a:prstGeom prst="rect">
              <a:avLst/>
            </a:prstGeom>
            <a:noFill/>
            <a:ln/>
            <a:effectLst/>
          </p:spPr>
        </p:pic>
        <p:pic>
          <p:nvPicPr>
            <p:cNvPr id="63" name="Picture 62" descr="TP_tmp.emf"/>
            <p:cNvPicPr>
              <a:picLocks noChangeAspect="1"/>
            </p:cNvPicPr>
            <p:nvPr>
              <p:custDataLst>
                <p:tags r:id="rId4"/>
              </p:custDataLst>
            </p:nvPr>
          </p:nvPicPr>
          <p:blipFill>
            <a:blip r:embed="rId22" cstate="print">
              <a:clrChange>
                <a:clrFrom>
                  <a:srgbClr val="FFFFFF"/>
                </a:clrFrom>
                <a:clrTo>
                  <a:srgbClr val="FFFFFF">
                    <a:alpha val="0"/>
                  </a:srgbClr>
                </a:clrTo>
              </a:clrChange>
            </a:blip>
            <a:stretch>
              <a:fillRect/>
            </a:stretch>
          </p:blipFill>
          <p:spPr bwMode="auto">
            <a:xfrm>
              <a:off x="5868144" y="4221088"/>
              <a:ext cx="239554" cy="169940"/>
            </a:xfrm>
            <a:prstGeom prst="rect">
              <a:avLst/>
            </a:prstGeom>
            <a:noFill/>
            <a:ln/>
            <a:effectLst/>
          </p:spPr>
        </p:pic>
      </p:grpSp>
      <p:grpSp>
        <p:nvGrpSpPr>
          <p:cNvPr id="84" name="Group 83"/>
          <p:cNvGrpSpPr/>
          <p:nvPr/>
        </p:nvGrpSpPr>
        <p:grpSpPr>
          <a:xfrm>
            <a:off x="4445000" y="3501009"/>
            <a:ext cx="3307184" cy="1026543"/>
            <a:chOff x="2921000" y="3501008"/>
            <a:chExt cx="3307184" cy="1026542"/>
          </a:xfrm>
        </p:grpSpPr>
        <p:sp>
          <p:nvSpPr>
            <p:cNvPr id="55" name="Line 7"/>
            <p:cNvSpPr>
              <a:spLocks noChangeShapeType="1"/>
            </p:cNvSpPr>
            <p:nvPr/>
          </p:nvSpPr>
          <p:spPr bwMode="auto">
            <a:xfrm flipH="1">
              <a:off x="2921000" y="3717032"/>
              <a:ext cx="3307184" cy="810518"/>
            </a:xfrm>
            <a:prstGeom prst="line">
              <a:avLst/>
            </a:prstGeom>
            <a:noFill/>
            <a:ln w="50800">
              <a:solidFill>
                <a:srgbClr val="FF0000"/>
              </a:solidFill>
              <a:prstDash val="solid"/>
              <a:round/>
              <a:headEnd/>
              <a:tailEnd type="triangle" w="med" len="med"/>
            </a:ln>
            <a:effectLst/>
          </p:spPr>
          <p:txBody>
            <a:bodyPr lIns="0" tIns="0" rIns="0" bIns="0" anchor="ctr"/>
            <a:lstStyle/>
            <a:p>
              <a:endParaRPr lang="en-US" dirty="0"/>
            </a:p>
          </p:txBody>
        </p:sp>
        <p:pic>
          <p:nvPicPr>
            <p:cNvPr id="60" name="Picture 59" descr="TP_tmp.emf"/>
            <p:cNvPicPr>
              <a:picLocks noChangeAspect="1"/>
            </p:cNvPicPr>
            <p:nvPr>
              <p:custDataLst>
                <p:tags r:id="rId1"/>
              </p:custDataLst>
            </p:nvPr>
          </p:nvPicPr>
          <p:blipFill>
            <a:blip r:embed="rId23" cstate="print">
              <a:clrChange>
                <a:clrFrom>
                  <a:srgbClr val="FFFFFF"/>
                </a:clrFrom>
                <a:clrTo>
                  <a:srgbClr val="FFFFFF">
                    <a:alpha val="0"/>
                  </a:srgbClr>
                </a:clrTo>
              </a:clrChange>
            </a:blip>
            <a:stretch>
              <a:fillRect/>
            </a:stretch>
          </p:blipFill>
          <p:spPr bwMode="auto">
            <a:xfrm>
              <a:off x="5580112" y="3501008"/>
              <a:ext cx="170425" cy="240238"/>
            </a:xfrm>
            <a:prstGeom prst="rect">
              <a:avLst/>
            </a:prstGeom>
            <a:noFill/>
            <a:ln/>
            <a:effectLst/>
          </p:spPr>
        </p:pic>
        <p:pic>
          <p:nvPicPr>
            <p:cNvPr id="64" name="Picture 63" descr="TP_tmp.emf"/>
            <p:cNvPicPr>
              <a:picLocks noChangeAspect="1"/>
            </p:cNvPicPr>
            <p:nvPr>
              <p:custDataLst>
                <p:tags r:id="rId2"/>
              </p:custDataLst>
            </p:nvPr>
          </p:nvPicPr>
          <p:blipFill>
            <a:blip r:embed="rId23" cstate="print">
              <a:clrChange>
                <a:clrFrom>
                  <a:srgbClr val="FFFFFF"/>
                </a:clrFrom>
                <a:clrTo>
                  <a:srgbClr val="FFFFFF">
                    <a:alpha val="0"/>
                  </a:srgbClr>
                </a:clrTo>
              </a:clrChange>
            </a:blip>
            <a:stretch>
              <a:fillRect/>
            </a:stretch>
          </p:blipFill>
          <p:spPr bwMode="auto">
            <a:xfrm>
              <a:off x="3275856" y="4077072"/>
              <a:ext cx="170425" cy="240238"/>
            </a:xfrm>
            <a:prstGeom prst="rect">
              <a:avLst/>
            </a:prstGeom>
            <a:noFill/>
            <a:ln/>
            <a:effectLst/>
          </p:spPr>
        </p:pic>
      </p:grpSp>
      <p:grpSp>
        <p:nvGrpSpPr>
          <p:cNvPr id="71" name="Group 37"/>
          <p:cNvGrpSpPr/>
          <p:nvPr/>
        </p:nvGrpSpPr>
        <p:grpSpPr>
          <a:xfrm>
            <a:off x="7246888" y="1278567"/>
            <a:ext cx="1006872" cy="1293312"/>
            <a:chOff x="2483768" y="1275060"/>
            <a:chExt cx="1006872" cy="1293312"/>
          </a:xfrm>
        </p:grpSpPr>
        <p:pic>
          <p:nvPicPr>
            <p:cNvPr id="72" name="Picture 2" descr="D:\presentations\Noisy Storage\EvilCatTransparent.png"/>
            <p:cNvPicPr>
              <a:picLocks noChangeAspect="1" noChangeArrowheads="1"/>
            </p:cNvPicPr>
            <p:nvPr/>
          </p:nvPicPr>
          <p:blipFill>
            <a:blip r:embed="rId26" cstate="print"/>
            <a:srcRect/>
            <a:stretch>
              <a:fillRect/>
            </a:stretch>
          </p:blipFill>
          <p:spPr bwMode="auto">
            <a:xfrm flipH="1">
              <a:off x="2483768" y="1275060"/>
              <a:ext cx="1006872" cy="1001812"/>
            </a:xfrm>
            <a:prstGeom prst="rect">
              <a:avLst/>
            </a:prstGeom>
            <a:noFill/>
          </p:spPr>
        </p:pic>
        <p:sp>
          <p:nvSpPr>
            <p:cNvPr id="88" name="Line 7"/>
            <p:cNvSpPr>
              <a:spLocks noChangeShapeType="1"/>
            </p:cNvSpPr>
            <p:nvPr/>
          </p:nvSpPr>
          <p:spPr bwMode="auto">
            <a:xfrm>
              <a:off x="2987824" y="2280340"/>
              <a:ext cx="0" cy="288032"/>
            </a:xfrm>
            <a:prstGeom prst="line">
              <a:avLst/>
            </a:prstGeom>
            <a:noFill/>
            <a:ln w="44450">
              <a:solidFill>
                <a:srgbClr val="FF0000"/>
              </a:solidFill>
              <a:prstDash val="solid"/>
              <a:round/>
              <a:headEnd/>
              <a:tailEnd type="none" w="med" len="med"/>
            </a:ln>
            <a:effectLst/>
          </p:spPr>
          <p:txBody>
            <a:bodyPr lIns="0" tIns="0" rIns="0" bIns="0" anchor="ctr"/>
            <a:lstStyle/>
            <a:p>
              <a:endParaRPr lang="en-US" dirty="0"/>
            </a:p>
          </p:txBody>
        </p:sp>
      </p:grpSp>
      <p:grpSp>
        <p:nvGrpSpPr>
          <p:cNvPr id="89" name="Group 38"/>
          <p:cNvGrpSpPr/>
          <p:nvPr/>
        </p:nvGrpSpPr>
        <p:grpSpPr>
          <a:xfrm>
            <a:off x="4007768" y="1028187"/>
            <a:ext cx="917547" cy="1543692"/>
            <a:chOff x="5796136" y="1024680"/>
            <a:chExt cx="917546" cy="1543692"/>
          </a:xfrm>
        </p:grpSpPr>
        <p:pic>
          <p:nvPicPr>
            <p:cNvPr id="90" name="Picture 89"/>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5796136" y="1024680"/>
              <a:ext cx="917546" cy="1180184"/>
            </a:xfrm>
            <a:prstGeom prst="rect">
              <a:avLst/>
            </a:prstGeom>
          </p:spPr>
        </p:pic>
        <p:sp>
          <p:nvSpPr>
            <p:cNvPr id="91" name="Line 7"/>
            <p:cNvSpPr>
              <a:spLocks noChangeShapeType="1"/>
            </p:cNvSpPr>
            <p:nvPr/>
          </p:nvSpPr>
          <p:spPr bwMode="auto">
            <a:xfrm>
              <a:off x="6228184" y="2280340"/>
              <a:ext cx="0" cy="288032"/>
            </a:xfrm>
            <a:prstGeom prst="line">
              <a:avLst/>
            </a:prstGeom>
            <a:noFill/>
            <a:ln w="44450">
              <a:solidFill>
                <a:srgbClr val="FF0000"/>
              </a:solidFill>
              <a:prstDash val="solid"/>
              <a:round/>
              <a:headEnd/>
              <a:tailEnd type="none" w="med" len="med"/>
            </a:ln>
            <a:effectLst/>
          </p:spPr>
          <p:txBody>
            <a:bodyPr lIns="0" tIns="0" rIns="0" bIns="0" anchor="ctr"/>
            <a:lstStyle/>
            <a:p>
              <a:endParaRPr lang="en-US" dirty="0"/>
            </a:p>
          </p:txBody>
        </p:sp>
      </p:grpSp>
      <p:sp>
        <p:nvSpPr>
          <p:cNvPr id="76" name="Rounded Rectangle 75">
            <a:hlinkClick r:id="rId28"/>
          </p:cNvPr>
          <p:cNvSpPr/>
          <p:nvPr/>
        </p:nvSpPr>
        <p:spPr>
          <a:xfrm>
            <a:off x="2063552" y="6093296"/>
            <a:ext cx="8352928" cy="764704"/>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3200" dirty="0" err="1">
                <a:solidFill>
                  <a:schemeClr val="bg1"/>
                </a:solidFill>
              </a:rPr>
              <a:t>position</a:t>
            </a:r>
            <a:r>
              <a:rPr lang="de-CH" sz="3200" dirty="0">
                <a:solidFill>
                  <a:schemeClr val="bg1"/>
                </a:solidFill>
              </a:rPr>
              <a:t> </a:t>
            </a:r>
            <a:r>
              <a:rPr lang="de-CH" sz="3200" dirty="0" err="1">
                <a:solidFill>
                  <a:schemeClr val="bg1"/>
                </a:solidFill>
              </a:rPr>
              <a:t>verification</a:t>
            </a:r>
            <a:r>
              <a:rPr lang="de-CH" sz="3200" dirty="0">
                <a:solidFill>
                  <a:schemeClr val="bg1"/>
                </a:solidFill>
              </a:rPr>
              <a:t> </a:t>
            </a:r>
            <a:r>
              <a:rPr lang="de-CH" sz="3200" dirty="0" err="1">
                <a:solidFill>
                  <a:schemeClr val="bg1"/>
                </a:solidFill>
              </a:rPr>
              <a:t>is</a:t>
            </a:r>
            <a:r>
              <a:rPr lang="de-CH" sz="3200" dirty="0">
                <a:solidFill>
                  <a:schemeClr val="bg1"/>
                </a:solidFill>
              </a:rPr>
              <a:t> </a:t>
            </a:r>
            <a:r>
              <a:rPr lang="de-CH" sz="3200" dirty="0" err="1">
                <a:solidFill>
                  <a:schemeClr val="bg1"/>
                </a:solidFill>
              </a:rPr>
              <a:t>classically</a:t>
            </a:r>
            <a:r>
              <a:rPr lang="de-CH" sz="3200" dirty="0">
                <a:solidFill>
                  <a:schemeClr val="bg1"/>
                </a:solidFill>
              </a:rPr>
              <a:t> </a:t>
            </a:r>
            <a:r>
              <a:rPr lang="de-CH" sz="3200" dirty="0" err="1">
                <a:solidFill>
                  <a:schemeClr val="bg1"/>
                </a:solidFill>
              </a:rPr>
              <a:t>impossible</a:t>
            </a:r>
            <a:r>
              <a:rPr lang="de-CH" sz="3200" dirty="0">
                <a:solidFill>
                  <a:schemeClr val="bg1"/>
                </a:solidFill>
              </a:rPr>
              <a:t> !</a:t>
            </a:r>
            <a:r>
              <a:rPr lang="en-US" sz="3200" dirty="0">
                <a:solidFill>
                  <a:schemeClr val="bg1"/>
                </a:solidFill>
              </a:rPr>
              <a:t> </a:t>
            </a:r>
            <a:r>
              <a:rPr lang="de-CH" sz="1400" dirty="0">
                <a:solidFill>
                  <a:srgbClr val="FFFFFF"/>
                </a:solidFill>
                <a:cs typeface="Arial" charset="0"/>
              </a:rPr>
              <a:t>[</a:t>
            </a:r>
            <a:r>
              <a:rPr lang="en-US" sz="1400" dirty="0" err="1">
                <a:solidFill>
                  <a:srgbClr val="FFFFFF"/>
                </a:solidFill>
                <a:cs typeface="Arial" charset="0"/>
              </a:rPr>
              <a:t>Chandran</a:t>
            </a:r>
            <a:r>
              <a:rPr lang="en-US" sz="1400" dirty="0">
                <a:solidFill>
                  <a:srgbClr val="FFFFFF"/>
                </a:solidFill>
                <a:cs typeface="Arial" charset="0"/>
              </a:rPr>
              <a:t> </a:t>
            </a:r>
            <a:r>
              <a:rPr lang="en-US" sz="1400" dirty="0" err="1">
                <a:solidFill>
                  <a:srgbClr val="FFFFFF"/>
                </a:solidFill>
                <a:cs typeface="Arial" charset="0"/>
              </a:rPr>
              <a:t>Goyal</a:t>
            </a:r>
            <a:r>
              <a:rPr lang="en-US" sz="1400" dirty="0">
                <a:solidFill>
                  <a:srgbClr val="FFFFFF"/>
                </a:solidFill>
                <a:cs typeface="Arial" charset="0"/>
              </a:rPr>
              <a:t> Moriarty </a:t>
            </a:r>
            <a:r>
              <a:rPr lang="en-US" sz="1400" dirty="0" err="1">
                <a:solidFill>
                  <a:srgbClr val="FFFFFF"/>
                </a:solidFill>
                <a:cs typeface="Arial" charset="0"/>
              </a:rPr>
              <a:t>Ostrovsky</a:t>
            </a:r>
            <a:r>
              <a:rPr lang="en-US" sz="1400" dirty="0">
                <a:solidFill>
                  <a:srgbClr val="FFFFFF"/>
                </a:solidFill>
                <a:cs typeface="Arial" charset="0"/>
              </a:rPr>
              <a:t> 09]</a:t>
            </a:r>
            <a:endParaRPr lang="de-CH" sz="1400" dirty="0">
              <a:solidFill>
                <a:srgbClr val="FFFFFF"/>
              </a:solidFill>
            </a:endParaRPr>
          </a:p>
        </p:txBody>
      </p:sp>
    </p:spTree>
    <p:extLst>
      <p:ext uri="{BB962C8B-B14F-4D97-AF65-F5344CB8AC3E}">
        <p14:creationId xmlns:p14="http://schemas.microsoft.com/office/powerpoint/2010/main" val="24635636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7"/>
                                        </p:tgtEl>
                                        <p:attrNameLst>
                                          <p:attrName>style.visibility</p:attrName>
                                        </p:attrNameLst>
                                      </p:cBhvr>
                                      <p:to>
                                        <p:strVal val="visible"/>
                                      </p:to>
                                    </p:set>
                                    <p:animEffect transition="in" filter="wipe(left)">
                                      <p:cBhvr>
                                        <p:cTn id="7" dur="500"/>
                                        <p:tgtEl>
                                          <p:spTgt spid="77"/>
                                        </p:tgtEl>
                                      </p:cBhvr>
                                    </p:animEffect>
                                  </p:childTnLst>
                                </p:cTn>
                              </p:par>
                              <p:par>
                                <p:cTn id="8" presetID="22" presetClass="entr" presetSubtype="2" fill="hold" nodeType="withEffect">
                                  <p:stCondLst>
                                    <p:cond delay="0"/>
                                  </p:stCondLst>
                                  <p:childTnLst>
                                    <p:set>
                                      <p:cBhvr>
                                        <p:cTn id="9" dur="1" fill="hold">
                                          <p:stCondLst>
                                            <p:cond delay="0"/>
                                          </p:stCondLst>
                                        </p:cTn>
                                        <p:tgtEl>
                                          <p:spTgt spid="78"/>
                                        </p:tgtEl>
                                        <p:attrNameLst>
                                          <p:attrName>style.visibility</p:attrName>
                                        </p:attrNameLst>
                                      </p:cBhvr>
                                      <p:to>
                                        <p:strVal val="visible"/>
                                      </p:to>
                                    </p:set>
                                    <p:animEffect transition="in" filter="wipe(right)">
                                      <p:cBhvr>
                                        <p:cTn id="10" dur="500"/>
                                        <p:tgtEl>
                                          <p:spTgt spid="78"/>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79"/>
                                        </p:tgtEl>
                                        <p:attrNameLst>
                                          <p:attrName>style.visibility</p:attrName>
                                        </p:attrNameLst>
                                      </p:cBhvr>
                                      <p:to>
                                        <p:strVal val="visible"/>
                                      </p:to>
                                    </p:set>
                                    <p:animEffect transition="in" filter="fade">
                                      <p:cBhvr>
                                        <p:cTn id="14" dur="1000"/>
                                        <p:tgtEl>
                                          <p:spTgt spid="7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nodeType="clickEffect">
                                  <p:stCondLst>
                                    <p:cond delay="0"/>
                                  </p:stCondLst>
                                  <p:childTnLst>
                                    <p:set>
                                      <p:cBhvr>
                                        <p:cTn id="18" dur="1" fill="hold">
                                          <p:stCondLst>
                                            <p:cond delay="0"/>
                                          </p:stCondLst>
                                        </p:cTn>
                                        <p:tgtEl>
                                          <p:spTgt spid="80"/>
                                        </p:tgtEl>
                                        <p:attrNameLst>
                                          <p:attrName>style.visibility</p:attrName>
                                        </p:attrNameLst>
                                      </p:cBhvr>
                                      <p:to>
                                        <p:strVal val="visible"/>
                                      </p:to>
                                    </p:set>
                                    <p:animEffect transition="in" filter="wipe(right)">
                                      <p:cBhvr>
                                        <p:cTn id="19" dur="500"/>
                                        <p:tgtEl>
                                          <p:spTgt spid="80"/>
                                        </p:tgtEl>
                                      </p:cBhvr>
                                    </p:animEffect>
                                  </p:childTnLst>
                                </p:cTn>
                              </p:par>
                              <p:par>
                                <p:cTn id="20" presetID="22" presetClass="entr" presetSubtype="8" fill="hold" nodeType="withEffect">
                                  <p:stCondLst>
                                    <p:cond delay="0"/>
                                  </p:stCondLst>
                                  <p:childTnLst>
                                    <p:set>
                                      <p:cBhvr>
                                        <p:cTn id="21" dur="1" fill="hold">
                                          <p:stCondLst>
                                            <p:cond delay="0"/>
                                          </p:stCondLst>
                                        </p:cTn>
                                        <p:tgtEl>
                                          <p:spTgt spid="81"/>
                                        </p:tgtEl>
                                        <p:attrNameLst>
                                          <p:attrName>style.visibility</p:attrName>
                                        </p:attrNameLst>
                                      </p:cBhvr>
                                      <p:to>
                                        <p:strVal val="visible"/>
                                      </p:to>
                                    </p:set>
                                    <p:animEffect transition="in" filter="wipe(left)">
                                      <p:cBhvr>
                                        <p:cTn id="22" dur="500"/>
                                        <p:tgtEl>
                                          <p:spTgt spid="81"/>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2"/>
                                        </p:tgtEl>
                                        <p:attrNameLst>
                                          <p:attrName>style.visibility</p:attrName>
                                        </p:attrNameLst>
                                      </p:cBhvr>
                                      <p:to>
                                        <p:strVal val="visible"/>
                                      </p:to>
                                    </p:set>
                                  </p:childTnLst>
                                </p:cTn>
                              </p:par>
                              <p:par>
                                <p:cTn id="27" presetID="53" presetClass="exit" presetSubtype="0" fill="hold" nodeType="withEffect">
                                  <p:stCondLst>
                                    <p:cond delay="0"/>
                                  </p:stCondLst>
                                  <p:childTnLst>
                                    <p:anim calcmode="lin" valueType="num">
                                      <p:cBhvr>
                                        <p:cTn id="28" dur="500"/>
                                        <p:tgtEl>
                                          <p:spTgt spid="4"/>
                                        </p:tgtEl>
                                        <p:attrNameLst>
                                          <p:attrName>ppt_w</p:attrName>
                                        </p:attrNameLst>
                                      </p:cBhvr>
                                      <p:tavLst>
                                        <p:tav tm="0">
                                          <p:val>
                                            <p:strVal val="ppt_w"/>
                                          </p:val>
                                        </p:tav>
                                        <p:tav tm="100000">
                                          <p:val>
                                            <p:fltVal val="0"/>
                                          </p:val>
                                        </p:tav>
                                      </p:tavLst>
                                    </p:anim>
                                    <p:anim calcmode="lin" valueType="num">
                                      <p:cBhvr>
                                        <p:cTn id="29" dur="500"/>
                                        <p:tgtEl>
                                          <p:spTgt spid="4"/>
                                        </p:tgtEl>
                                        <p:attrNameLst>
                                          <p:attrName>ppt_h</p:attrName>
                                        </p:attrNameLst>
                                      </p:cBhvr>
                                      <p:tavLst>
                                        <p:tav tm="0">
                                          <p:val>
                                            <p:strVal val="ppt_h"/>
                                          </p:val>
                                        </p:tav>
                                        <p:tav tm="100000">
                                          <p:val>
                                            <p:fltVal val="0"/>
                                          </p:val>
                                        </p:tav>
                                      </p:tavLst>
                                    </p:anim>
                                    <p:animEffect transition="out" filter="fade">
                                      <p:cBhvr>
                                        <p:cTn id="30" dur="500"/>
                                        <p:tgtEl>
                                          <p:spTgt spid="4"/>
                                        </p:tgtEl>
                                      </p:cBhvr>
                                    </p:animEffect>
                                    <p:set>
                                      <p:cBhvr>
                                        <p:cTn id="31" dur="1" fill="hold">
                                          <p:stCondLst>
                                            <p:cond delay="499"/>
                                          </p:stCondLst>
                                        </p:cTn>
                                        <p:tgtEl>
                                          <p:spTgt spid="4"/>
                                        </p:tgtEl>
                                        <p:attrNameLst>
                                          <p:attrName>style.visibility</p:attrName>
                                        </p:attrNameLst>
                                      </p:cBhvr>
                                      <p:to>
                                        <p:strVal val="hidden"/>
                                      </p:to>
                                    </p:set>
                                  </p:childTnLst>
                                </p:cTn>
                              </p:par>
                              <p:par>
                                <p:cTn id="32" presetID="53" presetClass="exit" presetSubtype="0" fill="hold" nodeType="withEffect">
                                  <p:stCondLst>
                                    <p:cond delay="0"/>
                                  </p:stCondLst>
                                  <p:childTnLst>
                                    <p:anim calcmode="lin" valueType="num">
                                      <p:cBhvr>
                                        <p:cTn id="33" dur="500"/>
                                        <p:tgtEl>
                                          <p:spTgt spid="79"/>
                                        </p:tgtEl>
                                        <p:attrNameLst>
                                          <p:attrName>ppt_w</p:attrName>
                                        </p:attrNameLst>
                                      </p:cBhvr>
                                      <p:tavLst>
                                        <p:tav tm="0">
                                          <p:val>
                                            <p:strVal val="ppt_w"/>
                                          </p:val>
                                        </p:tav>
                                        <p:tav tm="100000">
                                          <p:val>
                                            <p:fltVal val="0"/>
                                          </p:val>
                                        </p:tav>
                                      </p:tavLst>
                                    </p:anim>
                                    <p:anim calcmode="lin" valueType="num">
                                      <p:cBhvr>
                                        <p:cTn id="34" dur="500"/>
                                        <p:tgtEl>
                                          <p:spTgt spid="79"/>
                                        </p:tgtEl>
                                        <p:attrNameLst>
                                          <p:attrName>ppt_h</p:attrName>
                                        </p:attrNameLst>
                                      </p:cBhvr>
                                      <p:tavLst>
                                        <p:tav tm="0">
                                          <p:val>
                                            <p:strVal val="ppt_h"/>
                                          </p:val>
                                        </p:tav>
                                        <p:tav tm="100000">
                                          <p:val>
                                            <p:fltVal val="0"/>
                                          </p:val>
                                        </p:tav>
                                      </p:tavLst>
                                    </p:anim>
                                    <p:animEffect transition="out" filter="fade">
                                      <p:cBhvr>
                                        <p:cTn id="35" dur="500"/>
                                        <p:tgtEl>
                                          <p:spTgt spid="79"/>
                                        </p:tgtEl>
                                      </p:cBhvr>
                                    </p:animEffect>
                                    <p:set>
                                      <p:cBhvr>
                                        <p:cTn id="36" dur="1" fill="hold">
                                          <p:stCondLst>
                                            <p:cond delay="499"/>
                                          </p:stCondLst>
                                        </p:cTn>
                                        <p:tgtEl>
                                          <p:spTgt spid="79"/>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53" presetClass="entr" presetSubtype="0" fill="hold" nodeType="clickEffect">
                                  <p:stCondLst>
                                    <p:cond delay="0"/>
                                  </p:stCondLst>
                                  <p:childTnLst>
                                    <p:set>
                                      <p:cBhvr>
                                        <p:cTn id="40" dur="1" fill="hold">
                                          <p:stCondLst>
                                            <p:cond delay="0"/>
                                          </p:stCondLst>
                                        </p:cTn>
                                        <p:tgtEl>
                                          <p:spTgt spid="71"/>
                                        </p:tgtEl>
                                        <p:attrNameLst>
                                          <p:attrName>style.visibility</p:attrName>
                                        </p:attrNameLst>
                                      </p:cBhvr>
                                      <p:to>
                                        <p:strVal val="visible"/>
                                      </p:to>
                                    </p:set>
                                    <p:anim calcmode="lin" valueType="num">
                                      <p:cBhvr>
                                        <p:cTn id="41" dur="500" fill="hold"/>
                                        <p:tgtEl>
                                          <p:spTgt spid="71"/>
                                        </p:tgtEl>
                                        <p:attrNameLst>
                                          <p:attrName>ppt_w</p:attrName>
                                        </p:attrNameLst>
                                      </p:cBhvr>
                                      <p:tavLst>
                                        <p:tav tm="0">
                                          <p:val>
                                            <p:fltVal val="0"/>
                                          </p:val>
                                        </p:tav>
                                        <p:tav tm="100000">
                                          <p:val>
                                            <p:strVal val="#ppt_w"/>
                                          </p:val>
                                        </p:tav>
                                      </p:tavLst>
                                    </p:anim>
                                    <p:anim calcmode="lin" valueType="num">
                                      <p:cBhvr>
                                        <p:cTn id="42" dur="500" fill="hold"/>
                                        <p:tgtEl>
                                          <p:spTgt spid="71"/>
                                        </p:tgtEl>
                                        <p:attrNameLst>
                                          <p:attrName>ppt_h</p:attrName>
                                        </p:attrNameLst>
                                      </p:cBhvr>
                                      <p:tavLst>
                                        <p:tav tm="0">
                                          <p:val>
                                            <p:fltVal val="0"/>
                                          </p:val>
                                        </p:tav>
                                        <p:tav tm="100000">
                                          <p:val>
                                            <p:strVal val="#ppt_h"/>
                                          </p:val>
                                        </p:tav>
                                      </p:tavLst>
                                    </p:anim>
                                    <p:animEffect transition="in" filter="fade">
                                      <p:cBhvr>
                                        <p:cTn id="43" dur="500"/>
                                        <p:tgtEl>
                                          <p:spTgt spid="71"/>
                                        </p:tgtEl>
                                      </p:cBhvr>
                                    </p:animEffect>
                                  </p:childTnLst>
                                </p:cTn>
                              </p:par>
                              <p:par>
                                <p:cTn id="44" presetID="53" presetClass="entr" presetSubtype="0" fill="hold" nodeType="withEffect">
                                  <p:stCondLst>
                                    <p:cond delay="0"/>
                                  </p:stCondLst>
                                  <p:childTnLst>
                                    <p:set>
                                      <p:cBhvr>
                                        <p:cTn id="45" dur="1" fill="hold">
                                          <p:stCondLst>
                                            <p:cond delay="0"/>
                                          </p:stCondLst>
                                        </p:cTn>
                                        <p:tgtEl>
                                          <p:spTgt spid="89"/>
                                        </p:tgtEl>
                                        <p:attrNameLst>
                                          <p:attrName>style.visibility</p:attrName>
                                        </p:attrNameLst>
                                      </p:cBhvr>
                                      <p:to>
                                        <p:strVal val="visible"/>
                                      </p:to>
                                    </p:set>
                                    <p:anim calcmode="lin" valueType="num">
                                      <p:cBhvr>
                                        <p:cTn id="46" dur="500" fill="hold"/>
                                        <p:tgtEl>
                                          <p:spTgt spid="89"/>
                                        </p:tgtEl>
                                        <p:attrNameLst>
                                          <p:attrName>ppt_w</p:attrName>
                                        </p:attrNameLst>
                                      </p:cBhvr>
                                      <p:tavLst>
                                        <p:tav tm="0">
                                          <p:val>
                                            <p:fltVal val="0"/>
                                          </p:val>
                                        </p:tav>
                                        <p:tav tm="100000">
                                          <p:val>
                                            <p:strVal val="#ppt_w"/>
                                          </p:val>
                                        </p:tav>
                                      </p:tavLst>
                                    </p:anim>
                                    <p:anim calcmode="lin" valueType="num">
                                      <p:cBhvr>
                                        <p:cTn id="47" dur="500" fill="hold"/>
                                        <p:tgtEl>
                                          <p:spTgt spid="89"/>
                                        </p:tgtEl>
                                        <p:attrNameLst>
                                          <p:attrName>ppt_h</p:attrName>
                                        </p:attrNameLst>
                                      </p:cBhvr>
                                      <p:tavLst>
                                        <p:tav tm="0">
                                          <p:val>
                                            <p:fltVal val="0"/>
                                          </p:val>
                                        </p:tav>
                                        <p:tav tm="100000">
                                          <p:val>
                                            <p:strVal val="#ppt_h"/>
                                          </p:val>
                                        </p:tav>
                                      </p:tavLst>
                                    </p:anim>
                                    <p:animEffect transition="in" filter="fade">
                                      <p:cBhvr>
                                        <p:cTn id="48" dur="500"/>
                                        <p:tgtEl>
                                          <p:spTgt spid="89"/>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1" fill="hold" nodeType="clickEffect">
                                  <p:stCondLst>
                                    <p:cond delay="0"/>
                                  </p:stCondLst>
                                  <p:childTnLst>
                                    <p:set>
                                      <p:cBhvr>
                                        <p:cTn id="52" dur="1" fill="hold">
                                          <p:stCondLst>
                                            <p:cond delay="0"/>
                                          </p:stCondLst>
                                        </p:cTn>
                                        <p:tgtEl>
                                          <p:spTgt spid="82"/>
                                        </p:tgtEl>
                                        <p:attrNameLst>
                                          <p:attrName>style.visibility</p:attrName>
                                        </p:attrNameLst>
                                      </p:cBhvr>
                                      <p:to>
                                        <p:strVal val="visible"/>
                                      </p:to>
                                    </p:set>
                                    <p:animEffect transition="in" filter="wipe(up)">
                                      <p:cBhvr>
                                        <p:cTn id="53" dur="500"/>
                                        <p:tgtEl>
                                          <p:spTgt spid="82"/>
                                        </p:tgtEl>
                                      </p:cBhvr>
                                    </p:animEffect>
                                  </p:childTnLst>
                                </p:cTn>
                              </p:par>
                              <p:par>
                                <p:cTn id="54" presetID="22" presetClass="entr" presetSubtype="8" fill="hold" nodeType="withEffect">
                                  <p:stCondLst>
                                    <p:cond delay="0"/>
                                  </p:stCondLst>
                                  <p:childTnLst>
                                    <p:set>
                                      <p:cBhvr>
                                        <p:cTn id="55" dur="1" fill="hold">
                                          <p:stCondLst>
                                            <p:cond delay="0"/>
                                          </p:stCondLst>
                                        </p:cTn>
                                        <p:tgtEl>
                                          <p:spTgt spid="83"/>
                                        </p:tgtEl>
                                        <p:attrNameLst>
                                          <p:attrName>style.visibility</p:attrName>
                                        </p:attrNameLst>
                                      </p:cBhvr>
                                      <p:to>
                                        <p:strVal val="visible"/>
                                      </p:to>
                                    </p:set>
                                    <p:animEffect transition="in" filter="wipe(left)">
                                      <p:cBhvr>
                                        <p:cTn id="56" dur="500"/>
                                        <p:tgtEl>
                                          <p:spTgt spid="83"/>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1" fill="hold" nodeType="clickEffect">
                                  <p:stCondLst>
                                    <p:cond delay="0"/>
                                  </p:stCondLst>
                                  <p:childTnLst>
                                    <p:set>
                                      <p:cBhvr>
                                        <p:cTn id="60" dur="1" fill="hold">
                                          <p:stCondLst>
                                            <p:cond delay="0"/>
                                          </p:stCondLst>
                                        </p:cTn>
                                        <p:tgtEl>
                                          <p:spTgt spid="85"/>
                                        </p:tgtEl>
                                        <p:attrNameLst>
                                          <p:attrName>style.visibility</p:attrName>
                                        </p:attrNameLst>
                                      </p:cBhvr>
                                      <p:to>
                                        <p:strVal val="visible"/>
                                      </p:to>
                                    </p:set>
                                    <p:animEffect transition="in" filter="wipe(up)">
                                      <p:cBhvr>
                                        <p:cTn id="61" dur="500"/>
                                        <p:tgtEl>
                                          <p:spTgt spid="85"/>
                                        </p:tgtEl>
                                      </p:cBhvr>
                                    </p:animEffect>
                                  </p:childTnLst>
                                </p:cTn>
                              </p:par>
                              <p:par>
                                <p:cTn id="62" presetID="22" presetClass="entr" presetSubtype="2" fill="hold" nodeType="withEffect">
                                  <p:stCondLst>
                                    <p:cond delay="0"/>
                                  </p:stCondLst>
                                  <p:childTnLst>
                                    <p:set>
                                      <p:cBhvr>
                                        <p:cTn id="63" dur="1" fill="hold">
                                          <p:stCondLst>
                                            <p:cond delay="0"/>
                                          </p:stCondLst>
                                        </p:cTn>
                                        <p:tgtEl>
                                          <p:spTgt spid="84"/>
                                        </p:tgtEl>
                                        <p:attrNameLst>
                                          <p:attrName>style.visibility</p:attrName>
                                        </p:attrNameLst>
                                      </p:cBhvr>
                                      <p:to>
                                        <p:strVal val="visible"/>
                                      </p:to>
                                    </p:set>
                                    <p:animEffect transition="in" filter="wipe(right)">
                                      <p:cBhvr>
                                        <p:cTn id="64" dur="500"/>
                                        <p:tgtEl>
                                          <p:spTgt spid="84"/>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nodeType="clickEffect">
                                  <p:stCondLst>
                                    <p:cond delay="0"/>
                                  </p:stCondLst>
                                  <p:childTnLst>
                                    <p:set>
                                      <p:cBhvr>
                                        <p:cTn id="68" dur="1" fill="hold">
                                          <p:stCondLst>
                                            <p:cond delay="0"/>
                                          </p:stCondLst>
                                        </p:cTn>
                                        <p:tgtEl>
                                          <p:spTgt spid="87"/>
                                        </p:tgtEl>
                                        <p:attrNameLst>
                                          <p:attrName>style.visibility</p:attrName>
                                        </p:attrNameLst>
                                      </p:cBhvr>
                                      <p:to>
                                        <p:strVal val="visible"/>
                                      </p:to>
                                    </p:set>
                                    <p:animEffect transition="in" filter="fade">
                                      <p:cBhvr>
                                        <p:cTn id="69" dur="1000"/>
                                        <p:tgtEl>
                                          <p:spTgt spid="87"/>
                                        </p:tgtEl>
                                      </p:cBhvr>
                                    </p:animEffect>
                                  </p:childTnLst>
                                </p:cTn>
                              </p:par>
                              <p:par>
                                <p:cTn id="70" presetID="10" presetClass="entr" presetSubtype="0" fill="hold" nodeType="withEffect">
                                  <p:stCondLst>
                                    <p:cond delay="0"/>
                                  </p:stCondLst>
                                  <p:childTnLst>
                                    <p:set>
                                      <p:cBhvr>
                                        <p:cTn id="71" dur="1" fill="hold">
                                          <p:stCondLst>
                                            <p:cond delay="0"/>
                                          </p:stCondLst>
                                        </p:cTn>
                                        <p:tgtEl>
                                          <p:spTgt spid="86"/>
                                        </p:tgtEl>
                                        <p:attrNameLst>
                                          <p:attrName>style.visibility</p:attrName>
                                        </p:attrNameLst>
                                      </p:cBhvr>
                                      <p:to>
                                        <p:strVal val="visible"/>
                                      </p:to>
                                    </p:set>
                                    <p:animEffect transition="in" filter="fade">
                                      <p:cBhvr>
                                        <p:cTn id="72" dur="1000"/>
                                        <p:tgtEl>
                                          <p:spTgt spid="86"/>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2" fill="hold" grpId="0" nodeType="clickEffect">
                                  <p:stCondLst>
                                    <p:cond delay="0"/>
                                  </p:stCondLst>
                                  <p:childTnLst>
                                    <p:set>
                                      <p:cBhvr>
                                        <p:cTn id="76" dur="1" fill="hold">
                                          <p:stCondLst>
                                            <p:cond delay="0"/>
                                          </p:stCondLst>
                                        </p:cTn>
                                        <p:tgtEl>
                                          <p:spTgt spid="68"/>
                                        </p:tgtEl>
                                        <p:attrNameLst>
                                          <p:attrName>style.visibility</p:attrName>
                                        </p:attrNameLst>
                                      </p:cBhvr>
                                      <p:to>
                                        <p:strVal val="visible"/>
                                      </p:to>
                                    </p:set>
                                    <p:animEffect transition="in" filter="wipe(right)">
                                      <p:cBhvr>
                                        <p:cTn id="77" dur="500"/>
                                        <p:tgtEl>
                                          <p:spTgt spid="68"/>
                                        </p:tgtEl>
                                      </p:cBhvr>
                                    </p:animEffect>
                                  </p:childTnLst>
                                </p:cTn>
                              </p:par>
                              <p:par>
                                <p:cTn id="78" presetID="22" presetClass="entr" presetSubtype="8" fill="hold" grpId="0" nodeType="withEffect">
                                  <p:stCondLst>
                                    <p:cond delay="0"/>
                                  </p:stCondLst>
                                  <p:childTnLst>
                                    <p:set>
                                      <p:cBhvr>
                                        <p:cTn id="79" dur="1" fill="hold">
                                          <p:stCondLst>
                                            <p:cond delay="0"/>
                                          </p:stCondLst>
                                        </p:cTn>
                                        <p:tgtEl>
                                          <p:spTgt spid="69"/>
                                        </p:tgtEl>
                                        <p:attrNameLst>
                                          <p:attrName>style.visibility</p:attrName>
                                        </p:attrNameLst>
                                      </p:cBhvr>
                                      <p:to>
                                        <p:strVal val="visible"/>
                                      </p:to>
                                    </p:set>
                                    <p:animEffect transition="in" filter="wipe(left)">
                                      <p:cBhvr>
                                        <p:cTn id="80" dur="500"/>
                                        <p:tgtEl>
                                          <p:spTgt spid="69"/>
                                        </p:tgtEl>
                                      </p:cBhvr>
                                    </p:animEffect>
                                  </p:childTnLst>
                                </p:cTn>
                              </p:par>
                            </p:childTnLst>
                          </p:cTn>
                        </p:par>
                      </p:childTnLst>
                    </p:cTn>
                  </p:par>
                  <p:par>
                    <p:cTn id="81" fill="hold">
                      <p:stCondLst>
                        <p:cond delay="indefinite"/>
                      </p:stCondLst>
                      <p:childTnLst>
                        <p:par>
                          <p:cTn id="82" fill="hold">
                            <p:stCondLst>
                              <p:cond delay="0"/>
                            </p:stCondLst>
                            <p:childTnLst>
                              <p:par>
                                <p:cTn id="83" presetID="4" presetClass="entr" presetSubtype="32" fill="hold" grpId="0" nodeType="clickEffect">
                                  <p:stCondLst>
                                    <p:cond delay="0"/>
                                  </p:stCondLst>
                                  <p:childTnLst>
                                    <p:set>
                                      <p:cBhvr>
                                        <p:cTn id="84" dur="1" fill="hold">
                                          <p:stCondLst>
                                            <p:cond delay="0"/>
                                          </p:stCondLst>
                                        </p:cTn>
                                        <p:tgtEl>
                                          <p:spTgt spid="76"/>
                                        </p:tgtEl>
                                        <p:attrNameLst>
                                          <p:attrName>style.visibility</p:attrName>
                                        </p:attrNameLst>
                                      </p:cBhvr>
                                      <p:to>
                                        <p:strVal val="visible"/>
                                      </p:to>
                                    </p:set>
                                    <p:animEffect transition="in" filter="box(out)">
                                      <p:cBhvr>
                                        <p:cTn id="85"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68" grpId="0" animBg="1"/>
      <p:bldP spid="69" grpId="0" animBg="1"/>
      <p:bldP spid="7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Rectangle 2"/>
          <p:cNvSpPr>
            <a:spLocks noGrp="1" noChangeArrowheads="1"/>
          </p:cNvSpPr>
          <p:nvPr>
            <p:ph type="title"/>
          </p:nvPr>
        </p:nvSpPr>
        <p:spPr>
          <a:xfrm>
            <a:off x="1847529" y="51488"/>
            <a:ext cx="8784976" cy="857232"/>
          </a:xfrm>
        </p:spPr>
        <p:txBody>
          <a:bodyPr>
            <a:normAutofit/>
          </a:bodyPr>
          <a:lstStyle/>
          <a:p>
            <a:r>
              <a:rPr lang="en-US" sz="4000" dirty="0"/>
              <a:t>The Attack</a:t>
            </a:r>
          </a:p>
        </p:txBody>
      </p:sp>
      <p:sp>
        <p:nvSpPr>
          <p:cNvPr id="143" name="Content Placeholder 1"/>
          <p:cNvSpPr txBox="1">
            <a:spLocks/>
          </p:cNvSpPr>
          <p:nvPr/>
        </p:nvSpPr>
        <p:spPr>
          <a:xfrm>
            <a:off x="2135560" y="4437112"/>
            <a:ext cx="5688632" cy="1728192"/>
          </a:xfrm>
          <a:prstGeom prst="rect">
            <a:avLst/>
          </a:prstGeom>
        </p:spPr>
        <p:txBody>
          <a:bodyPr/>
          <a:lstStyle/>
          <a:p>
            <a:pPr marL="342891" indent="-342891">
              <a:spcBef>
                <a:spcPct val="20000"/>
              </a:spcBef>
              <a:buClr>
                <a:schemeClr val="accent1"/>
              </a:buClr>
              <a:buSzPct val="65000"/>
              <a:buFont typeface="Wingdings" pitchFamily="2" charset="2"/>
              <a:buChar char="n"/>
              <a:defRPr/>
            </a:pPr>
            <a:endParaRPr lang="en-US" sz="2800" dirty="0">
              <a:solidFill>
                <a:srgbClr val="0000FF"/>
              </a:solidFill>
              <a:cs typeface="Arial" charset="0"/>
            </a:endParaRPr>
          </a:p>
          <a:p>
            <a:pPr marL="342891" indent="-342891">
              <a:spcBef>
                <a:spcPct val="20000"/>
              </a:spcBef>
              <a:buClr>
                <a:schemeClr val="accent1"/>
              </a:buClr>
              <a:buSzPct val="65000"/>
              <a:buFont typeface="Wingdings" pitchFamily="2" charset="2"/>
              <a:buChar char="n"/>
              <a:defRPr/>
            </a:pPr>
            <a:r>
              <a:rPr lang="en-US" sz="2800" dirty="0">
                <a:solidFill>
                  <a:srgbClr val="0000FF"/>
                </a:solidFill>
                <a:cs typeface="Arial" charset="0"/>
              </a:rPr>
              <a:t>copying</a:t>
            </a:r>
            <a:r>
              <a:rPr lang="en-US" sz="2800" dirty="0">
                <a:cs typeface="Arial" charset="0"/>
              </a:rPr>
              <a:t> classical information</a:t>
            </a:r>
          </a:p>
          <a:p>
            <a:pPr marL="342891" indent="-342891">
              <a:spcBef>
                <a:spcPct val="20000"/>
              </a:spcBef>
              <a:buClr>
                <a:schemeClr val="accent1"/>
              </a:buClr>
              <a:buSzPct val="65000"/>
              <a:buFont typeface="Wingdings" pitchFamily="2" charset="2"/>
              <a:buChar char="n"/>
              <a:defRPr/>
            </a:pPr>
            <a:r>
              <a:rPr lang="en-US" sz="2800" dirty="0">
                <a:solidFill>
                  <a:srgbClr val="000000"/>
                </a:solidFill>
                <a:cs typeface="Arial" charset="0"/>
              </a:rPr>
              <a:t>this is </a:t>
            </a:r>
            <a:r>
              <a:rPr lang="en-US" sz="2800" dirty="0">
                <a:solidFill>
                  <a:srgbClr val="0000FF"/>
                </a:solidFill>
                <a:cs typeface="Arial" charset="0"/>
              </a:rPr>
              <a:t>impossible </a:t>
            </a:r>
            <a:r>
              <a:rPr lang="en-US" sz="2800" dirty="0" err="1">
                <a:cs typeface="Arial" charset="0"/>
              </a:rPr>
              <a:t>quantumly</a:t>
            </a:r>
            <a:endParaRPr lang="en-US" sz="2800" dirty="0">
              <a:latin typeface="cmmi10"/>
              <a:cs typeface="Arial" charset="0"/>
            </a:endParaRPr>
          </a:p>
          <a:p>
            <a:pPr marL="342891" indent="-342891">
              <a:spcBef>
                <a:spcPct val="20000"/>
              </a:spcBef>
              <a:buClr>
                <a:schemeClr val="accent1"/>
              </a:buClr>
              <a:buSzPct val="65000"/>
              <a:buFont typeface="Wingdings" pitchFamily="2" charset="2"/>
              <a:buChar char="n"/>
              <a:defRPr/>
            </a:pPr>
            <a:endParaRPr lang="en-US" sz="2800" dirty="0">
              <a:latin typeface="cmmi10"/>
              <a:cs typeface="Arial" charset="0"/>
            </a:endParaRPr>
          </a:p>
        </p:txBody>
      </p:sp>
      <p:pic>
        <p:nvPicPr>
          <p:cNvPr id="76" name="Picture 2" descr="D:\presentations\Noisy Storage\EvilCatTransparent.png"/>
          <p:cNvPicPr>
            <a:picLocks noChangeAspect="1" noChangeArrowheads="1"/>
          </p:cNvPicPr>
          <p:nvPr/>
        </p:nvPicPr>
        <p:blipFill>
          <a:blip r:embed="rId12" cstate="print"/>
          <a:srcRect/>
          <a:stretch>
            <a:fillRect/>
          </a:stretch>
        </p:blipFill>
        <p:spPr bwMode="auto">
          <a:xfrm flipH="1">
            <a:off x="7248128" y="908721"/>
            <a:ext cx="1006872" cy="1001812"/>
          </a:xfrm>
          <a:prstGeom prst="rect">
            <a:avLst/>
          </a:prstGeom>
          <a:noFill/>
        </p:spPr>
      </p:pic>
      <p:pic>
        <p:nvPicPr>
          <p:cNvPr id="77" name="Picture 76"/>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938823" y="836712"/>
            <a:ext cx="842476" cy="1083627"/>
          </a:xfrm>
          <a:prstGeom prst="rect">
            <a:avLst/>
          </a:prstGeom>
        </p:spPr>
      </p:pic>
      <p:grpSp>
        <p:nvGrpSpPr>
          <p:cNvPr id="136" name="Group 135"/>
          <p:cNvGrpSpPr/>
          <p:nvPr/>
        </p:nvGrpSpPr>
        <p:grpSpPr>
          <a:xfrm>
            <a:off x="2567608" y="3141666"/>
            <a:ext cx="2808312" cy="719385"/>
            <a:chOff x="1043608" y="4293791"/>
            <a:chExt cx="2808312" cy="719385"/>
          </a:xfrm>
        </p:grpSpPr>
        <p:sp>
          <p:nvSpPr>
            <p:cNvPr id="137" name="Line 7"/>
            <p:cNvSpPr>
              <a:spLocks noChangeShapeType="1"/>
            </p:cNvSpPr>
            <p:nvPr/>
          </p:nvSpPr>
          <p:spPr bwMode="auto">
            <a:xfrm flipH="1">
              <a:off x="1043608" y="4293791"/>
              <a:ext cx="2808312" cy="719385"/>
            </a:xfrm>
            <a:prstGeom prst="line">
              <a:avLst/>
            </a:prstGeom>
            <a:noFill/>
            <a:ln w="44450">
              <a:solidFill>
                <a:schemeClr val="bg1">
                  <a:lumMod val="75000"/>
                </a:schemeClr>
              </a:solidFill>
              <a:prstDash val="solid"/>
              <a:round/>
              <a:headEnd/>
              <a:tailEnd type="triangle" w="med" len="med"/>
            </a:ln>
            <a:effectLst/>
          </p:spPr>
          <p:txBody>
            <a:bodyPr lIns="0" tIns="0" rIns="0" bIns="0" anchor="ctr"/>
            <a:lstStyle/>
            <a:p>
              <a:endParaRPr lang="en-US" dirty="0"/>
            </a:p>
          </p:txBody>
        </p:sp>
        <p:pic>
          <p:nvPicPr>
            <p:cNvPr id="138" name="Picture 137" descr="TP_tmp.emf"/>
            <p:cNvPicPr>
              <a:picLocks noChangeAspect="1"/>
            </p:cNvPicPr>
            <p:nvPr>
              <p:custDataLst>
                <p:tags r:id="rId9"/>
              </p:custDataLst>
            </p:nvPr>
          </p:nvPicPr>
          <p:blipFill>
            <a:blip r:embed="rId14" cstate="print">
              <a:clrChange>
                <a:clrFrom>
                  <a:srgbClr val="FFFFFF"/>
                </a:clrFrom>
                <a:clrTo>
                  <a:srgbClr val="FFFFFF">
                    <a:alpha val="0"/>
                  </a:srgbClr>
                </a:clrTo>
              </a:clrChange>
            </a:blip>
            <a:stretch>
              <a:fillRect/>
            </a:stretch>
          </p:blipFill>
          <p:spPr bwMode="auto">
            <a:xfrm>
              <a:off x="2313631" y="4410991"/>
              <a:ext cx="170137" cy="170137"/>
            </a:xfrm>
            <a:prstGeom prst="rect">
              <a:avLst/>
            </a:prstGeom>
            <a:noFill/>
            <a:ln/>
            <a:effectLst/>
          </p:spPr>
        </p:pic>
      </p:grpSp>
      <p:grpSp>
        <p:nvGrpSpPr>
          <p:cNvPr id="142" name="Group 141"/>
          <p:cNvGrpSpPr/>
          <p:nvPr/>
        </p:nvGrpSpPr>
        <p:grpSpPr>
          <a:xfrm>
            <a:off x="6960096" y="3197987"/>
            <a:ext cx="2736304" cy="792088"/>
            <a:chOff x="5436096" y="4350115"/>
            <a:chExt cx="2736304" cy="792088"/>
          </a:xfrm>
        </p:grpSpPr>
        <p:sp>
          <p:nvSpPr>
            <p:cNvPr id="162" name="Line 7"/>
            <p:cNvSpPr>
              <a:spLocks noChangeShapeType="1"/>
            </p:cNvSpPr>
            <p:nvPr/>
          </p:nvSpPr>
          <p:spPr bwMode="auto">
            <a:xfrm>
              <a:off x="5436096" y="4350115"/>
              <a:ext cx="2736304" cy="792088"/>
            </a:xfrm>
            <a:prstGeom prst="line">
              <a:avLst/>
            </a:prstGeom>
            <a:noFill/>
            <a:ln w="44450">
              <a:solidFill>
                <a:schemeClr val="bg1">
                  <a:lumMod val="75000"/>
                </a:schemeClr>
              </a:solidFill>
              <a:prstDash val="solid"/>
              <a:round/>
              <a:headEnd/>
              <a:tailEnd type="triangle" w="med" len="med"/>
            </a:ln>
            <a:effectLst/>
          </p:spPr>
          <p:txBody>
            <a:bodyPr lIns="0" tIns="0" rIns="0" bIns="0" anchor="ctr"/>
            <a:lstStyle/>
            <a:p>
              <a:endParaRPr lang="en-US" dirty="0"/>
            </a:p>
          </p:txBody>
        </p:sp>
        <p:pic>
          <p:nvPicPr>
            <p:cNvPr id="163" name="Picture 162" descr="TP_tmp.emf"/>
            <p:cNvPicPr>
              <a:picLocks noChangeAspect="1"/>
            </p:cNvPicPr>
            <p:nvPr>
              <p:custDataLst>
                <p:tags r:id="rId8"/>
              </p:custDataLst>
            </p:nvPr>
          </p:nvPicPr>
          <p:blipFill>
            <a:blip r:embed="rId15" cstate="print">
              <a:clrChange>
                <a:clrFrom>
                  <a:srgbClr val="FFFFFF"/>
                </a:clrFrom>
                <a:clrTo>
                  <a:srgbClr val="FFFFFF">
                    <a:alpha val="0"/>
                  </a:srgbClr>
                </a:clrTo>
              </a:clrChange>
            </a:blip>
            <a:stretch>
              <a:fillRect/>
            </a:stretch>
          </p:blipFill>
          <p:spPr bwMode="auto">
            <a:xfrm>
              <a:off x="6948264" y="4379411"/>
              <a:ext cx="170821" cy="273725"/>
            </a:xfrm>
            <a:prstGeom prst="rect">
              <a:avLst/>
            </a:prstGeom>
            <a:noFill/>
            <a:ln/>
            <a:effectLst/>
          </p:spPr>
        </p:pic>
      </p:grpSp>
      <p:grpSp>
        <p:nvGrpSpPr>
          <p:cNvPr id="164" name="Group 163"/>
          <p:cNvGrpSpPr/>
          <p:nvPr/>
        </p:nvGrpSpPr>
        <p:grpSpPr>
          <a:xfrm>
            <a:off x="5375920" y="836712"/>
            <a:ext cx="1440160" cy="1224136"/>
            <a:chOff x="2555776" y="4725144"/>
            <a:chExt cx="1440160" cy="1224136"/>
          </a:xfrm>
        </p:grpSpPr>
        <p:sp>
          <p:nvSpPr>
            <p:cNvPr id="168" name="Rounded Rectangle 167"/>
            <p:cNvSpPr/>
            <p:nvPr/>
          </p:nvSpPr>
          <p:spPr>
            <a:xfrm>
              <a:off x="2555776" y="4725144"/>
              <a:ext cx="1440160" cy="1224136"/>
            </a:xfrm>
            <a:prstGeom prst="roundRect">
              <a:avLst/>
            </a:prstGeom>
            <a:solidFill>
              <a:schemeClr val="accent6">
                <a:lumMod val="60000"/>
                <a:lumOff val="40000"/>
                <a:alpha val="6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pic>
          <p:nvPicPr>
            <p:cNvPr id="169" name="Picture 168" descr="TP_tmp.emf"/>
            <p:cNvPicPr>
              <a:picLocks noChangeAspect="1"/>
            </p:cNvPicPr>
            <p:nvPr>
              <p:custDataLst>
                <p:tags r:id="rId7"/>
              </p:custDataLst>
            </p:nvPr>
          </p:nvPicPr>
          <p:blipFill>
            <a:blip r:embed="rId16" cstate="print">
              <a:clrChange>
                <a:clrFrom>
                  <a:srgbClr val="FFFFFF"/>
                </a:clrFrom>
                <a:clrTo>
                  <a:srgbClr val="FFFFFF">
                    <a:alpha val="0"/>
                  </a:srgbClr>
                </a:clrTo>
              </a:clrChange>
            </a:blip>
            <a:stretch>
              <a:fillRect/>
            </a:stretch>
          </p:blipFill>
          <p:spPr bwMode="auto">
            <a:xfrm>
              <a:off x="2700131" y="4941168"/>
              <a:ext cx="1087523" cy="883485"/>
            </a:xfrm>
            <a:prstGeom prst="rect">
              <a:avLst/>
            </a:prstGeom>
            <a:noFill/>
            <a:ln/>
            <a:effectLst/>
          </p:spPr>
        </p:pic>
      </p:grpSp>
      <p:grpSp>
        <p:nvGrpSpPr>
          <p:cNvPr id="170" name="Group 169"/>
          <p:cNvGrpSpPr/>
          <p:nvPr/>
        </p:nvGrpSpPr>
        <p:grpSpPr>
          <a:xfrm>
            <a:off x="7032104" y="2060849"/>
            <a:ext cx="2592288" cy="678052"/>
            <a:chOff x="5508104" y="3212976"/>
            <a:chExt cx="2592288" cy="678052"/>
          </a:xfrm>
        </p:grpSpPr>
        <p:sp>
          <p:nvSpPr>
            <p:cNvPr id="177" name="Line 7"/>
            <p:cNvSpPr>
              <a:spLocks noChangeShapeType="1"/>
            </p:cNvSpPr>
            <p:nvPr/>
          </p:nvSpPr>
          <p:spPr bwMode="auto">
            <a:xfrm flipH="1">
              <a:off x="5508104" y="3242956"/>
              <a:ext cx="2592288" cy="648072"/>
            </a:xfrm>
            <a:prstGeom prst="line">
              <a:avLst/>
            </a:prstGeom>
            <a:noFill/>
            <a:ln w="44450">
              <a:solidFill>
                <a:schemeClr val="bg1">
                  <a:lumMod val="75000"/>
                </a:schemeClr>
              </a:solidFill>
              <a:prstDash val="solid"/>
              <a:round/>
              <a:headEnd/>
              <a:tailEnd type="triangle" w="med" len="med"/>
            </a:ln>
            <a:effectLst/>
          </p:spPr>
          <p:txBody>
            <a:bodyPr lIns="0" tIns="0" rIns="0" bIns="0" anchor="ctr"/>
            <a:lstStyle/>
            <a:p>
              <a:endParaRPr lang="en-US" dirty="0"/>
            </a:p>
          </p:txBody>
        </p:sp>
        <p:pic>
          <p:nvPicPr>
            <p:cNvPr id="178" name="Picture 177" descr="TP_tmp.emf"/>
            <p:cNvPicPr>
              <a:picLocks noChangeAspect="1"/>
            </p:cNvPicPr>
            <p:nvPr>
              <p:custDataLst>
                <p:tags r:id="rId6"/>
              </p:custDataLst>
            </p:nvPr>
          </p:nvPicPr>
          <p:blipFill>
            <a:blip r:embed="rId17" cstate="print">
              <a:clrChange>
                <a:clrFrom>
                  <a:srgbClr val="FFFFFF"/>
                </a:clrFrom>
                <a:clrTo>
                  <a:srgbClr val="FFFFFF">
                    <a:alpha val="0"/>
                  </a:srgbClr>
                </a:clrTo>
              </a:clrChange>
            </a:blip>
            <a:stretch>
              <a:fillRect/>
            </a:stretch>
          </p:blipFill>
          <p:spPr bwMode="auto">
            <a:xfrm>
              <a:off x="6876256" y="3212976"/>
              <a:ext cx="170821" cy="240796"/>
            </a:xfrm>
            <a:prstGeom prst="rect">
              <a:avLst/>
            </a:prstGeom>
            <a:noFill/>
            <a:ln/>
            <a:effectLst/>
          </p:spPr>
        </p:pic>
      </p:grpSp>
      <p:grpSp>
        <p:nvGrpSpPr>
          <p:cNvPr id="182" name="Group 181"/>
          <p:cNvGrpSpPr/>
          <p:nvPr/>
        </p:nvGrpSpPr>
        <p:grpSpPr>
          <a:xfrm>
            <a:off x="2495600" y="1931824"/>
            <a:ext cx="2880320" cy="807077"/>
            <a:chOff x="971600" y="3083950"/>
            <a:chExt cx="2880320" cy="807077"/>
          </a:xfrm>
        </p:grpSpPr>
        <p:sp>
          <p:nvSpPr>
            <p:cNvPr id="183" name="Line 7"/>
            <p:cNvSpPr>
              <a:spLocks noChangeShapeType="1"/>
            </p:cNvSpPr>
            <p:nvPr/>
          </p:nvSpPr>
          <p:spPr bwMode="auto">
            <a:xfrm>
              <a:off x="971600" y="3083950"/>
              <a:ext cx="2880320" cy="807077"/>
            </a:xfrm>
            <a:prstGeom prst="line">
              <a:avLst/>
            </a:prstGeom>
            <a:noFill/>
            <a:ln w="44450">
              <a:solidFill>
                <a:schemeClr val="bg1">
                  <a:lumMod val="75000"/>
                </a:schemeClr>
              </a:solidFill>
              <a:prstDash val="solid"/>
              <a:round/>
              <a:headEnd/>
              <a:tailEnd type="triangle" w="med" len="med"/>
            </a:ln>
            <a:effectLst/>
          </p:spPr>
          <p:txBody>
            <a:bodyPr lIns="0" tIns="0" rIns="0" bIns="0" anchor="ctr"/>
            <a:lstStyle/>
            <a:p>
              <a:endParaRPr lang="en-US" dirty="0"/>
            </a:p>
          </p:txBody>
        </p:sp>
        <p:pic>
          <p:nvPicPr>
            <p:cNvPr id="184" name="Picture 183" descr="TP_tmp.emf"/>
            <p:cNvPicPr>
              <a:picLocks noChangeAspect="1"/>
            </p:cNvPicPr>
            <p:nvPr>
              <p:custDataLst>
                <p:tags r:id="rId5"/>
              </p:custDataLst>
            </p:nvPr>
          </p:nvPicPr>
          <p:blipFill>
            <a:blip r:embed="rId18" cstate="print">
              <a:clrChange>
                <a:clrFrom>
                  <a:srgbClr val="FFFFFF"/>
                </a:clrFrom>
                <a:clrTo>
                  <a:srgbClr val="FFFFFF">
                    <a:alpha val="0"/>
                  </a:srgbClr>
                </a:clrTo>
              </a:clrChange>
            </a:blip>
            <a:stretch>
              <a:fillRect/>
            </a:stretch>
          </p:blipFill>
          <p:spPr bwMode="auto">
            <a:xfrm>
              <a:off x="2267744" y="3186658"/>
              <a:ext cx="240110" cy="170334"/>
            </a:xfrm>
            <a:prstGeom prst="rect">
              <a:avLst/>
            </a:prstGeom>
            <a:noFill/>
            <a:ln/>
            <a:effectLst/>
          </p:spPr>
        </p:pic>
      </p:grpSp>
      <p:grpSp>
        <p:nvGrpSpPr>
          <p:cNvPr id="14" name="Group 13"/>
          <p:cNvGrpSpPr/>
          <p:nvPr/>
        </p:nvGrpSpPr>
        <p:grpSpPr>
          <a:xfrm>
            <a:off x="4445004" y="2330450"/>
            <a:ext cx="3549617" cy="1026543"/>
            <a:chOff x="2921000" y="2330450"/>
            <a:chExt cx="3549617" cy="1026542"/>
          </a:xfrm>
        </p:grpSpPr>
        <p:grpSp>
          <p:nvGrpSpPr>
            <p:cNvPr id="194" name="Group 193"/>
            <p:cNvGrpSpPr/>
            <p:nvPr/>
          </p:nvGrpSpPr>
          <p:grpSpPr>
            <a:xfrm>
              <a:off x="6228184" y="2636912"/>
              <a:ext cx="242433" cy="720080"/>
              <a:chOff x="6228184" y="3789040"/>
              <a:chExt cx="242433" cy="720080"/>
            </a:xfrm>
          </p:grpSpPr>
          <p:sp>
            <p:nvSpPr>
              <p:cNvPr id="195" name="Line 7"/>
              <p:cNvSpPr>
                <a:spLocks noChangeShapeType="1"/>
              </p:cNvSpPr>
              <p:nvPr/>
            </p:nvSpPr>
            <p:spPr bwMode="auto">
              <a:xfrm>
                <a:off x="6228184" y="3789040"/>
                <a:ext cx="0" cy="720080"/>
              </a:xfrm>
              <a:prstGeom prst="line">
                <a:avLst/>
              </a:prstGeom>
              <a:noFill/>
              <a:ln w="50800">
                <a:solidFill>
                  <a:srgbClr val="FF0000"/>
                </a:solidFill>
                <a:prstDash val="solid"/>
                <a:round/>
                <a:headEnd/>
                <a:tailEnd type="triangle" w="med" len="med"/>
              </a:ln>
              <a:effectLst/>
            </p:spPr>
            <p:txBody>
              <a:bodyPr lIns="0" tIns="0" rIns="0" bIns="0" anchor="ctr"/>
              <a:lstStyle/>
              <a:p>
                <a:endParaRPr lang="en-US" dirty="0"/>
              </a:p>
            </p:txBody>
          </p:sp>
          <p:pic>
            <p:nvPicPr>
              <p:cNvPr id="196" name="Picture 195" descr="TP_tmp.emf"/>
              <p:cNvPicPr>
                <a:picLocks noChangeAspect="1"/>
              </p:cNvPicPr>
              <p:nvPr>
                <p:custDataLst>
                  <p:tags r:id="rId4"/>
                </p:custDataLst>
              </p:nvPr>
            </p:nvPicPr>
            <p:blipFill>
              <a:blip r:embed="rId19" cstate="print">
                <a:clrChange>
                  <a:clrFrom>
                    <a:srgbClr val="FFFFFF"/>
                  </a:clrFrom>
                  <a:clrTo>
                    <a:srgbClr val="FFFFFF">
                      <a:alpha val="0"/>
                    </a:srgbClr>
                  </a:clrTo>
                </a:clrChange>
              </a:blip>
              <a:stretch>
                <a:fillRect/>
              </a:stretch>
            </p:blipFill>
            <p:spPr bwMode="auto">
              <a:xfrm>
                <a:off x="6300192" y="3933056"/>
                <a:ext cx="170425" cy="240238"/>
              </a:xfrm>
              <a:prstGeom prst="rect">
                <a:avLst/>
              </a:prstGeom>
              <a:noFill/>
              <a:ln/>
              <a:effectLst/>
            </p:spPr>
          </p:pic>
        </p:grpSp>
        <p:sp>
          <p:nvSpPr>
            <p:cNvPr id="202" name="Line 7"/>
            <p:cNvSpPr>
              <a:spLocks noChangeShapeType="1"/>
            </p:cNvSpPr>
            <p:nvPr/>
          </p:nvSpPr>
          <p:spPr bwMode="auto">
            <a:xfrm flipH="1">
              <a:off x="2921000" y="2546474"/>
              <a:ext cx="3307184" cy="810518"/>
            </a:xfrm>
            <a:prstGeom prst="line">
              <a:avLst/>
            </a:prstGeom>
            <a:noFill/>
            <a:ln w="50800">
              <a:solidFill>
                <a:srgbClr val="FF0000"/>
              </a:solidFill>
              <a:prstDash val="solid"/>
              <a:round/>
              <a:headEnd/>
              <a:tailEnd type="triangle" w="med" len="med"/>
            </a:ln>
            <a:effectLst/>
          </p:spPr>
          <p:txBody>
            <a:bodyPr lIns="0" tIns="0" rIns="0" bIns="0" anchor="ctr"/>
            <a:lstStyle/>
            <a:p>
              <a:endParaRPr lang="en-US" dirty="0"/>
            </a:p>
          </p:txBody>
        </p:sp>
        <p:pic>
          <p:nvPicPr>
            <p:cNvPr id="8" name="Picture 7" descr="TP_tmp.png"/>
            <p:cNvPicPr>
              <a:picLocks noChangeAspect="1"/>
            </p:cNvPicPr>
            <p:nvPr>
              <p:custDataLst>
                <p:tags r:id="rId3"/>
              </p:custDataLst>
            </p:nvPr>
          </p:nvPicPr>
          <p:blipFill>
            <a:blip r:embed="rId2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5500428" y="2330450"/>
              <a:ext cx="170425" cy="238595"/>
            </a:xfrm>
            <a:prstGeom prst="rect">
              <a:avLst/>
            </a:prstGeom>
            <a:noFill/>
            <a:ln/>
            <a:effectLst/>
            <a:extLst>
              <a:ext uri="{909E8E84-426E-40dd-AFC4-6F175D3DCCD1}">
                <a14:hiddenFill xmlns:a14="http://schemas.microsoft.com/office/drawing/2010/main" xmlns="">
                  <a:solidFill>
                    <a:srgbClr val="FFFFFF">
                      <a:alpha val="0"/>
                    </a:srgbClr>
                  </a:solidFill>
                </a14:hiddenFill>
              </a:ext>
              <a:ext uri="{AF507438-7753-43e0-B8FC-AC1667EBCBE1}">
                <a14:hiddenEffects xmlns:a14="http://schemas.microsoft.com/office/drawing/2010/main" xmlns="">
                  <a:effectLst>
                    <a:outerShdw blurRad="63500" dist="37357" dir="2700000" rotWithShape="0">
                      <a:scrgbClr r="0" g="0" b="0"/>
                    </a:outerShdw>
                  </a:effectLst>
                </a14:hiddenEffects>
              </a:ext>
              <a:ext uri="{31F19639-BCED-4a60-ADC4-E9642A236FB7}">
                <a14:hiddenScene3d xmlns:a14="http://schemas.microsoft.com/office/drawing/2010/main" xmlns="">
                  <a:camera prst="orthographicFront">
                    <a:rot lat="0" lon="0" rev="0"/>
                  </a:camera>
                  <a:lightRig rig="threePt" dir="t">
                    <a:rot lat="0" lon="0" rev="0"/>
                  </a:lightRig>
                </a14:hiddenScene3d>
              </a:ext>
              <a:ext uri="{E45631CC-5BF2-4c18-A39C-3461C7D3F71A}">
                <a14:hiddenSp3d xmlns:a14="http://schemas.microsoft.com/office/drawing/2010/main" xmlns="" extrusionH="457200">
                  <a:contourClr>
                    <a:srgbClr val="000000"/>
                  </a:contourClr>
                </a14:hiddenSp3d>
              </a:ext>
              <a:ext uri="{53640926-AAD7-44d8-BBD7-CCE9431645EC}">
                <a14:shadowObscured xmlns:a14="http://schemas.microsoft.com/office/drawing/2010/main" xmlns=""/>
              </a:ext>
            </a:extLst>
          </p:spPr>
        </p:pic>
      </p:grpSp>
      <p:grpSp>
        <p:nvGrpSpPr>
          <p:cNvPr id="15" name="Group 14"/>
          <p:cNvGrpSpPr/>
          <p:nvPr/>
        </p:nvGrpSpPr>
        <p:grpSpPr>
          <a:xfrm>
            <a:off x="4079777" y="2348881"/>
            <a:ext cx="3698975" cy="1077343"/>
            <a:chOff x="2555776" y="2348880"/>
            <a:chExt cx="3698974" cy="1077342"/>
          </a:xfrm>
        </p:grpSpPr>
        <p:grpSp>
          <p:nvGrpSpPr>
            <p:cNvPr id="185" name="Group 184"/>
            <p:cNvGrpSpPr/>
            <p:nvPr/>
          </p:nvGrpSpPr>
          <p:grpSpPr>
            <a:xfrm>
              <a:off x="2555776" y="2564904"/>
              <a:ext cx="360040" cy="720080"/>
              <a:chOff x="2627784" y="3717032"/>
              <a:chExt cx="360040" cy="720080"/>
            </a:xfrm>
          </p:grpSpPr>
          <p:sp>
            <p:nvSpPr>
              <p:cNvPr id="189" name="Line 7"/>
              <p:cNvSpPr>
                <a:spLocks noChangeShapeType="1"/>
              </p:cNvSpPr>
              <p:nvPr/>
            </p:nvSpPr>
            <p:spPr bwMode="auto">
              <a:xfrm>
                <a:off x="2987824" y="3717032"/>
                <a:ext cx="0" cy="720080"/>
              </a:xfrm>
              <a:prstGeom prst="line">
                <a:avLst/>
              </a:prstGeom>
              <a:noFill/>
              <a:ln w="50800">
                <a:solidFill>
                  <a:srgbClr val="FF0000"/>
                </a:solidFill>
                <a:prstDash val="solid"/>
                <a:round/>
                <a:headEnd/>
                <a:tailEnd type="triangle" w="med" len="med"/>
              </a:ln>
              <a:effectLst/>
            </p:spPr>
            <p:txBody>
              <a:bodyPr lIns="0" tIns="0" rIns="0" bIns="0" anchor="ctr"/>
              <a:lstStyle/>
              <a:p>
                <a:endParaRPr lang="en-US" dirty="0"/>
              </a:p>
            </p:txBody>
          </p:sp>
          <p:pic>
            <p:nvPicPr>
              <p:cNvPr id="190" name="Picture 189" descr="TP_tmp.emf"/>
              <p:cNvPicPr>
                <a:picLocks noChangeAspect="1"/>
              </p:cNvPicPr>
              <p:nvPr>
                <p:custDataLst>
                  <p:tags r:id="rId2"/>
                </p:custDataLst>
              </p:nvPr>
            </p:nvPicPr>
            <p:blipFill>
              <a:blip r:embed="rId21" cstate="print">
                <a:clrChange>
                  <a:clrFrom>
                    <a:srgbClr val="FFFFFF"/>
                  </a:clrFrom>
                  <a:clrTo>
                    <a:srgbClr val="FFFFFF">
                      <a:alpha val="0"/>
                    </a:srgbClr>
                  </a:clrTo>
                </a:clrChange>
              </a:blip>
              <a:stretch>
                <a:fillRect/>
              </a:stretch>
            </p:blipFill>
            <p:spPr bwMode="auto">
              <a:xfrm>
                <a:off x="2627784" y="3861048"/>
                <a:ext cx="239554" cy="169940"/>
              </a:xfrm>
              <a:prstGeom prst="rect">
                <a:avLst/>
              </a:prstGeom>
              <a:noFill/>
              <a:ln/>
              <a:effectLst/>
            </p:spPr>
          </p:pic>
        </p:grpSp>
        <p:sp>
          <p:nvSpPr>
            <p:cNvPr id="198" name="Line 7"/>
            <p:cNvSpPr>
              <a:spLocks noChangeShapeType="1"/>
            </p:cNvSpPr>
            <p:nvPr/>
          </p:nvSpPr>
          <p:spPr bwMode="auto">
            <a:xfrm>
              <a:off x="2895600" y="2480072"/>
              <a:ext cx="3359150" cy="946150"/>
            </a:xfrm>
            <a:prstGeom prst="line">
              <a:avLst/>
            </a:prstGeom>
            <a:noFill/>
            <a:ln w="50800">
              <a:solidFill>
                <a:srgbClr val="FF0000"/>
              </a:solidFill>
              <a:prstDash val="solid"/>
              <a:round/>
              <a:headEnd/>
              <a:tailEnd type="triangle" w="med" len="med"/>
            </a:ln>
            <a:effectLst/>
          </p:spPr>
          <p:txBody>
            <a:bodyPr lIns="0" tIns="0" rIns="0" bIns="0" anchor="ctr"/>
            <a:lstStyle/>
            <a:p>
              <a:endParaRPr lang="en-US" dirty="0"/>
            </a:p>
          </p:txBody>
        </p:sp>
        <p:pic>
          <p:nvPicPr>
            <p:cNvPr id="2" name="Picture 1" descr="TP_tmp.png"/>
            <p:cNvPicPr>
              <a:picLocks noChangeAspect="1"/>
            </p:cNvPicPr>
            <p:nvPr>
              <p:custDataLst>
                <p:tags r:id="rId1"/>
              </p:custDataLst>
            </p:nvPr>
          </p:nvPicPr>
          <p:blipFill>
            <a:blip r:embed="rId2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3347864" y="2348880"/>
              <a:ext cx="205332" cy="171110"/>
            </a:xfrm>
            <a:prstGeom prst="rect">
              <a:avLst/>
            </a:prstGeom>
            <a:noFill/>
            <a:ln/>
            <a:effectLst/>
            <a:extLst>
              <a:ext uri="{909E8E84-426E-40dd-AFC4-6F175D3DCCD1}">
                <a14:hiddenFill xmlns:a14="http://schemas.microsoft.com/office/drawing/2010/main" xmlns="">
                  <a:solidFill>
                    <a:srgbClr val="FFFFFF">
                      <a:alpha val="0"/>
                    </a:srgbClr>
                  </a:solidFill>
                </a14:hiddenFill>
              </a:ext>
              <a:ext uri="{AF507438-7753-43e0-B8FC-AC1667EBCBE1}">
                <a14:hiddenEffects xmlns:a14="http://schemas.microsoft.com/office/drawing/2010/main" xmlns="">
                  <a:effectLst>
                    <a:outerShdw blurRad="63500" dist="37357" dir="2700000" rotWithShape="0">
                      <a:scrgbClr r="0" g="0" b="0"/>
                    </a:outerShdw>
                  </a:effectLst>
                </a14:hiddenEffects>
              </a:ext>
              <a:ext uri="{31F19639-BCED-4a60-ADC4-E9642A236FB7}">
                <a14:hiddenScene3d xmlns:a14="http://schemas.microsoft.com/office/drawing/2010/main" xmlns="">
                  <a:camera prst="orthographicFront">
                    <a:rot lat="0" lon="0" rev="0"/>
                  </a:camera>
                  <a:lightRig rig="threePt" dir="t">
                    <a:rot lat="0" lon="0" rev="0"/>
                  </a:lightRig>
                </a14:hiddenScene3d>
              </a:ext>
              <a:ext uri="{E45631CC-5BF2-4c18-A39C-3461C7D3F71A}">
                <a14:hiddenSp3d xmlns:a14="http://schemas.microsoft.com/office/drawing/2010/main" xmlns="" extrusionH="457200">
                  <a:contourClr>
                    <a:srgbClr val="000000"/>
                  </a:contourClr>
                </a14:hiddenSp3d>
              </a:ext>
              <a:ext uri="{53640926-AAD7-44d8-BBD7-CCE9431645EC}">
                <a14:shadowObscured xmlns:a14="http://schemas.microsoft.com/office/drawing/2010/main" xmlns=""/>
              </a:ext>
            </a:extLst>
          </p:spPr>
        </p:pic>
      </p:grpSp>
      <p:sp>
        <p:nvSpPr>
          <p:cNvPr id="45" name="Line 7"/>
          <p:cNvSpPr>
            <a:spLocks noChangeShapeType="1"/>
          </p:cNvSpPr>
          <p:nvPr/>
        </p:nvSpPr>
        <p:spPr bwMode="auto">
          <a:xfrm flipV="1">
            <a:off x="3791744" y="2708920"/>
            <a:ext cx="576064" cy="2376264"/>
          </a:xfrm>
          <a:prstGeom prst="line">
            <a:avLst/>
          </a:prstGeom>
          <a:noFill/>
          <a:ln w="44450">
            <a:solidFill>
              <a:srgbClr val="0000FF"/>
            </a:solidFill>
            <a:prstDash val="solid"/>
            <a:round/>
            <a:headEnd/>
            <a:tailEnd type="triangle" w="med" len="med"/>
          </a:ln>
          <a:effectLst/>
        </p:spPr>
        <p:txBody>
          <a:bodyPr lIns="0" tIns="0" rIns="0" bIns="0" anchor="ctr"/>
          <a:lstStyle/>
          <a:p>
            <a:endParaRPr lang="en-US" dirty="0"/>
          </a:p>
        </p:txBody>
      </p:sp>
      <p:sp>
        <p:nvSpPr>
          <p:cNvPr id="46" name="Line 7"/>
          <p:cNvSpPr>
            <a:spLocks noChangeShapeType="1"/>
          </p:cNvSpPr>
          <p:nvPr/>
        </p:nvSpPr>
        <p:spPr bwMode="auto">
          <a:xfrm flipV="1">
            <a:off x="4367808" y="2708920"/>
            <a:ext cx="3240360" cy="2376264"/>
          </a:xfrm>
          <a:prstGeom prst="line">
            <a:avLst/>
          </a:prstGeom>
          <a:noFill/>
          <a:ln w="44450">
            <a:solidFill>
              <a:srgbClr val="0000FF"/>
            </a:solidFill>
            <a:prstDash val="solid"/>
            <a:round/>
            <a:headEnd/>
            <a:tailEnd type="triangle" w="med" len="med"/>
          </a:ln>
          <a:effectLst/>
        </p:spPr>
        <p:txBody>
          <a:bodyPr lIns="0" tIns="0" rIns="0" bIns="0" anchor="ctr"/>
          <a:lstStyle/>
          <a:p>
            <a:endParaRPr lang="en-US" dirty="0"/>
          </a:p>
        </p:txBody>
      </p:sp>
      <p:grpSp>
        <p:nvGrpSpPr>
          <p:cNvPr id="43" name="Group 42"/>
          <p:cNvGrpSpPr/>
          <p:nvPr/>
        </p:nvGrpSpPr>
        <p:grpSpPr>
          <a:xfrm>
            <a:off x="7248128" y="4797152"/>
            <a:ext cx="3096344" cy="1368152"/>
            <a:chOff x="2915816" y="3284984"/>
            <a:chExt cx="3096344" cy="1368152"/>
          </a:xfrm>
        </p:grpSpPr>
        <p:pic>
          <p:nvPicPr>
            <p:cNvPr id="44" name="Picture 9" descr="dolly"/>
            <p:cNvPicPr>
              <a:picLocks noChangeAspect="1" noChangeArrowheads="1"/>
            </p:cNvPicPr>
            <p:nvPr/>
          </p:nvPicPr>
          <p:blipFill>
            <a:blip r:embed="rId23" cstate="print"/>
            <a:srcRect/>
            <a:stretch>
              <a:fillRect/>
            </a:stretch>
          </p:blipFill>
          <p:spPr bwMode="auto">
            <a:xfrm>
              <a:off x="3059832" y="3284984"/>
              <a:ext cx="1368152" cy="1258766"/>
            </a:xfrm>
            <a:prstGeom prst="rect">
              <a:avLst/>
            </a:prstGeom>
            <a:noFill/>
          </p:spPr>
        </p:pic>
        <p:pic>
          <p:nvPicPr>
            <p:cNvPr id="47" name="Picture 9" descr="dolly"/>
            <p:cNvPicPr>
              <a:picLocks noChangeAspect="1" noChangeArrowheads="1"/>
            </p:cNvPicPr>
            <p:nvPr/>
          </p:nvPicPr>
          <p:blipFill>
            <a:blip r:embed="rId23" cstate="print"/>
            <a:srcRect/>
            <a:stretch>
              <a:fillRect/>
            </a:stretch>
          </p:blipFill>
          <p:spPr bwMode="auto">
            <a:xfrm>
              <a:off x="4499992" y="3284984"/>
              <a:ext cx="1368152" cy="1258766"/>
            </a:xfrm>
            <a:prstGeom prst="rect">
              <a:avLst/>
            </a:prstGeom>
            <a:noFill/>
          </p:spPr>
        </p:pic>
        <p:grpSp>
          <p:nvGrpSpPr>
            <p:cNvPr id="48" name="Group 74"/>
            <p:cNvGrpSpPr/>
            <p:nvPr/>
          </p:nvGrpSpPr>
          <p:grpSpPr>
            <a:xfrm>
              <a:off x="2915816" y="3284984"/>
              <a:ext cx="3096344" cy="1368152"/>
              <a:chOff x="2809127" y="3501009"/>
              <a:chExt cx="3326202" cy="2232248"/>
            </a:xfrm>
          </p:grpSpPr>
          <p:sp>
            <p:nvSpPr>
              <p:cNvPr id="49" name="Line 150"/>
              <p:cNvSpPr>
                <a:spLocks noChangeShapeType="1"/>
              </p:cNvSpPr>
              <p:nvPr/>
            </p:nvSpPr>
            <p:spPr bwMode="auto">
              <a:xfrm flipH="1">
                <a:off x="2875934" y="3554362"/>
                <a:ext cx="3259394" cy="2153264"/>
              </a:xfrm>
              <a:prstGeom prst="line">
                <a:avLst/>
              </a:prstGeom>
              <a:noFill/>
              <a:ln w="76200">
                <a:solidFill>
                  <a:srgbClr val="FF0000"/>
                </a:solidFill>
                <a:round/>
                <a:headEnd/>
                <a:tailEnd/>
              </a:ln>
              <a:effectLst/>
            </p:spPr>
            <p:txBody>
              <a:bodyPr anchor="ctr" anchorCtr="1"/>
              <a:lstStyle/>
              <a:p>
                <a:endParaRPr lang="en-US"/>
              </a:p>
            </p:txBody>
          </p:sp>
          <p:sp>
            <p:nvSpPr>
              <p:cNvPr id="50" name="Line 150"/>
              <p:cNvSpPr>
                <a:spLocks noChangeShapeType="1"/>
              </p:cNvSpPr>
              <p:nvPr/>
            </p:nvSpPr>
            <p:spPr bwMode="auto">
              <a:xfrm>
                <a:off x="2809127" y="3501009"/>
                <a:ext cx="3326202" cy="2232248"/>
              </a:xfrm>
              <a:prstGeom prst="line">
                <a:avLst/>
              </a:prstGeom>
              <a:noFill/>
              <a:ln w="76200">
                <a:solidFill>
                  <a:srgbClr val="FF0000"/>
                </a:solidFill>
                <a:round/>
                <a:headEnd/>
                <a:tailEnd/>
              </a:ln>
              <a:effectLst/>
            </p:spPr>
            <p:txBody>
              <a:bodyPr anchor="ctr" anchorCtr="1"/>
              <a:lstStyle/>
              <a:p>
                <a:endParaRPr lang="en-US"/>
              </a:p>
            </p:txBody>
          </p:sp>
        </p:grpSp>
      </p:grpSp>
    </p:spTree>
    <p:extLst>
      <p:ext uri="{BB962C8B-B14F-4D97-AF65-F5344CB8AC3E}">
        <p14:creationId xmlns:p14="http://schemas.microsoft.com/office/powerpoint/2010/main" val="39107229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up)">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3">
                                            <p:txEl>
                                              <p:pRg st="1" end="1"/>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43">
                                            <p:txEl>
                                              <p:pRg st="2" end="2"/>
                                            </p:txEl>
                                          </p:spTgt>
                                        </p:tgtEl>
                                        <p:attrNameLst>
                                          <p:attrName>style.visibility</p:attrName>
                                        </p:attrNameLst>
                                      </p:cBhvr>
                                      <p:to>
                                        <p:strVal val="visible"/>
                                      </p:to>
                                    </p:set>
                                  </p:childTnLst>
                                </p:cTn>
                              </p:par>
                              <p:par>
                                <p:cTn id="25" presetID="6" presetClass="entr" presetSubtype="32" fill="hold" nodeType="withEffect">
                                  <p:stCondLst>
                                    <p:cond delay="0"/>
                                  </p:stCondLst>
                                  <p:childTnLst>
                                    <p:set>
                                      <p:cBhvr>
                                        <p:cTn id="26" dur="1" fill="hold">
                                          <p:stCondLst>
                                            <p:cond delay="0"/>
                                          </p:stCondLst>
                                        </p:cTn>
                                        <p:tgtEl>
                                          <p:spTgt spid="43"/>
                                        </p:tgtEl>
                                        <p:attrNameLst>
                                          <p:attrName>style.visibility</p:attrName>
                                        </p:attrNameLst>
                                      </p:cBhvr>
                                      <p:to>
                                        <p:strVal val="visible"/>
                                      </p:to>
                                    </p:set>
                                    <p:animEffect transition="in" filter="circle(out)">
                                      <p:cBhvr>
                                        <p:cTn id="27" dur="10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 grpId="0" build="p"/>
      <p:bldP spid="45" grpId="0" animBg="1"/>
      <p:bldP spid="4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Line 7"/>
          <p:cNvSpPr>
            <a:spLocks noChangeShapeType="1"/>
          </p:cNvSpPr>
          <p:nvPr/>
        </p:nvSpPr>
        <p:spPr bwMode="auto">
          <a:xfrm>
            <a:off x="2423592" y="2424356"/>
            <a:ext cx="7416824" cy="0"/>
          </a:xfrm>
          <a:prstGeom prst="line">
            <a:avLst/>
          </a:prstGeom>
          <a:noFill/>
          <a:ln w="44450">
            <a:solidFill>
              <a:srgbClr val="000000"/>
            </a:solidFill>
            <a:prstDash val="solid"/>
            <a:round/>
            <a:headEnd/>
            <a:tailEnd type="none" w="med" len="med"/>
          </a:ln>
          <a:effectLst/>
        </p:spPr>
        <p:txBody>
          <a:bodyPr lIns="0" tIns="0" rIns="0" bIns="0" anchor="ctr"/>
          <a:lstStyle/>
          <a:p>
            <a:endParaRPr lang="en-US" dirty="0"/>
          </a:p>
        </p:txBody>
      </p:sp>
      <p:grpSp>
        <p:nvGrpSpPr>
          <p:cNvPr id="3" name="Group 33"/>
          <p:cNvGrpSpPr/>
          <p:nvPr/>
        </p:nvGrpSpPr>
        <p:grpSpPr>
          <a:xfrm>
            <a:off x="1919539" y="912188"/>
            <a:ext cx="1150423" cy="1656184"/>
            <a:chOff x="395536" y="912188"/>
            <a:chExt cx="1150423" cy="1656184"/>
          </a:xfrm>
        </p:grpSpPr>
        <p:sp>
          <p:nvSpPr>
            <p:cNvPr id="61" name="Line 7"/>
            <p:cNvSpPr>
              <a:spLocks noChangeShapeType="1"/>
            </p:cNvSpPr>
            <p:nvPr/>
          </p:nvSpPr>
          <p:spPr bwMode="auto">
            <a:xfrm>
              <a:off x="1115616" y="2280340"/>
              <a:ext cx="0" cy="288032"/>
            </a:xfrm>
            <a:prstGeom prst="line">
              <a:avLst/>
            </a:prstGeom>
            <a:noFill/>
            <a:ln w="44450">
              <a:solidFill>
                <a:srgbClr val="000000"/>
              </a:solidFill>
              <a:prstDash val="solid"/>
              <a:round/>
              <a:headEnd/>
              <a:tailEnd type="none" w="med" len="med"/>
            </a:ln>
            <a:effectLst/>
          </p:spPr>
          <p:txBody>
            <a:bodyPr lIns="0" tIns="0" rIns="0" bIns="0" anchor="ctr"/>
            <a:lstStyle/>
            <a:p>
              <a:endParaRPr lang="en-US" dirty="0"/>
            </a:p>
          </p:txBody>
        </p:sp>
        <p:pic>
          <p:nvPicPr>
            <p:cNvPr id="65" name="Picture 64" descr="AliceBlue.eps"/>
            <p:cNvPicPr>
              <a:picLocks noChangeAspect="1"/>
            </p:cNvPicPr>
            <p:nvPr/>
          </p:nvPicPr>
          <p:blipFill>
            <a:blip r:embed="rId6" cstate="print"/>
            <a:srcRect b="23529"/>
            <a:stretch>
              <a:fillRect/>
            </a:stretch>
          </p:blipFill>
          <p:spPr>
            <a:xfrm>
              <a:off x="395536" y="912188"/>
              <a:ext cx="1150423" cy="1296144"/>
            </a:xfrm>
            <a:prstGeom prst="rect">
              <a:avLst/>
            </a:prstGeom>
          </p:spPr>
        </p:pic>
      </p:grpSp>
      <p:grpSp>
        <p:nvGrpSpPr>
          <p:cNvPr id="4" name="Group 35"/>
          <p:cNvGrpSpPr/>
          <p:nvPr/>
        </p:nvGrpSpPr>
        <p:grpSpPr>
          <a:xfrm>
            <a:off x="9065021" y="912188"/>
            <a:ext cx="1135439" cy="1656184"/>
            <a:chOff x="7541017" y="912188"/>
            <a:chExt cx="1135439" cy="1656184"/>
          </a:xfrm>
        </p:grpSpPr>
        <p:sp>
          <p:nvSpPr>
            <p:cNvPr id="62" name="Line 7"/>
            <p:cNvSpPr>
              <a:spLocks noChangeShapeType="1"/>
            </p:cNvSpPr>
            <p:nvPr/>
          </p:nvSpPr>
          <p:spPr bwMode="auto">
            <a:xfrm>
              <a:off x="8028384" y="2280340"/>
              <a:ext cx="0" cy="288032"/>
            </a:xfrm>
            <a:prstGeom prst="line">
              <a:avLst/>
            </a:prstGeom>
            <a:noFill/>
            <a:ln w="44450">
              <a:solidFill>
                <a:srgbClr val="000000"/>
              </a:solidFill>
              <a:prstDash val="solid"/>
              <a:round/>
              <a:headEnd/>
              <a:tailEnd type="none" w="med" len="med"/>
            </a:ln>
            <a:effectLst/>
          </p:spPr>
          <p:txBody>
            <a:bodyPr lIns="0" tIns="0" rIns="0" bIns="0" anchor="ctr"/>
            <a:lstStyle/>
            <a:p>
              <a:endParaRPr lang="en-US" dirty="0"/>
            </a:p>
          </p:txBody>
        </p:sp>
        <p:pic>
          <p:nvPicPr>
            <p:cNvPr id="70" name="Picture 69" descr="AliceBlue.eps"/>
            <p:cNvPicPr>
              <a:picLocks noChangeAspect="1"/>
            </p:cNvPicPr>
            <p:nvPr/>
          </p:nvPicPr>
          <p:blipFill>
            <a:blip r:embed="rId7" cstate="print"/>
            <a:srcRect b="22520"/>
            <a:stretch>
              <a:fillRect/>
            </a:stretch>
          </p:blipFill>
          <p:spPr>
            <a:xfrm flipH="1">
              <a:off x="7541017" y="912188"/>
              <a:ext cx="1135439" cy="1296144"/>
            </a:xfrm>
            <a:prstGeom prst="rect">
              <a:avLst/>
            </a:prstGeom>
          </p:spPr>
        </p:pic>
      </p:grpSp>
      <p:grpSp>
        <p:nvGrpSpPr>
          <p:cNvPr id="5" name="Group 36"/>
          <p:cNvGrpSpPr/>
          <p:nvPr/>
        </p:nvGrpSpPr>
        <p:grpSpPr>
          <a:xfrm>
            <a:off x="5591945" y="1052737"/>
            <a:ext cx="949855" cy="1515636"/>
            <a:chOff x="4211960" y="1052736"/>
            <a:chExt cx="949854" cy="1515636"/>
          </a:xfrm>
        </p:grpSpPr>
        <p:pic>
          <p:nvPicPr>
            <p:cNvPr id="47" name="Picture 4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211960" y="1052736"/>
              <a:ext cx="949854" cy="1209639"/>
            </a:xfrm>
            <a:prstGeom prst="rect">
              <a:avLst/>
            </a:prstGeom>
          </p:spPr>
        </p:pic>
        <p:sp>
          <p:nvSpPr>
            <p:cNvPr id="54" name="Line 7"/>
            <p:cNvSpPr>
              <a:spLocks noChangeShapeType="1"/>
            </p:cNvSpPr>
            <p:nvPr/>
          </p:nvSpPr>
          <p:spPr bwMode="auto">
            <a:xfrm>
              <a:off x="4644008" y="2280340"/>
              <a:ext cx="0" cy="288032"/>
            </a:xfrm>
            <a:prstGeom prst="line">
              <a:avLst/>
            </a:prstGeom>
            <a:noFill/>
            <a:ln w="44450">
              <a:solidFill>
                <a:srgbClr val="0000FF"/>
              </a:solidFill>
              <a:prstDash val="solid"/>
              <a:round/>
              <a:headEnd/>
              <a:tailEnd type="none" w="med" len="med"/>
            </a:ln>
            <a:effectLst/>
          </p:spPr>
          <p:txBody>
            <a:bodyPr lIns="0" tIns="0" rIns="0" bIns="0" anchor="ctr"/>
            <a:lstStyle/>
            <a:p>
              <a:endParaRPr lang="en-US" dirty="0"/>
            </a:p>
          </p:txBody>
        </p:sp>
      </p:grpSp>
      <p:sp>
        <p:nvSpPr>
          <p:cNvPr id="42" name="Line 7"/>
          <p:cNvSpPr>
            <a:spLocks noChangeShapeType="1"/>
          </p:cNvSpPr>
          <p:nvPr/>
        </p:nvSpPr>
        <p:spPr bwMode="auto">
          <a:xfrm>
            <a:off x="6023992" y="2276872"/>
            <a:ext cx="0" cy="288032"/>
          </a:xfrm>
          <a:prstGeom prst="line">
            <a:avLst/>
          </a:prstGeom>
          <a:noFill/>
          <a:ln w="44450">
            <a:solidFill>
              <a:srgbClr val="0000FF"/>
            </a:solidFill>
            <a:prstDash val="solid"/>
            <a:round/>
            <a:headEnd/>
            <a:tailEnd type="none" w="med" len="med"/>
          </a:ln>
          <a:effectLst/>
        </p:spPr>
        <p:txBody>
          <a:bodyPr lIns="0" tIns="0" rIns="0" bIns="0" anchor="ctr"/>
          <a:lstStyle/>
          <a:p>
            <a:endParaRPr lang="en-US" dirty="0"/>
          </a:p>
        </p:txBody>
      </p:sp>
      <p:grpSp>
        <p:nvGrpSpPr>
          <p:cNvPr id="2" name="Group 1"/>
          <p:cNvGrpSpPr/>
          <p:nvPr/>
        </p:nvGrpSpPr>
        <p:grpSpPr>
          <a:xfrm>
            <a:off x="7032104" y="3189049"/>
            <a:ext cx="2592288" cy="701983"/>
            <a:chOff x="5508104" y="3189045"/>
            <a:chExt cx="2592288" cy="701983"/>
          </a:xfrm>
        </p:grpSpPr>
        <p:sp>
          <p:nvSpPr>
            <p:cNvPr id="33" name="Line 7"/>
            <p:cNvSpPr>
              <a:spLocks noChangeShapeType="1"/>
            </p:cNvSpPr>
            <p:nvPr/>
          </p:nvSpPr>
          <p:spPr bwMode="auto">
            <a:xfrm flipH="1">
              <a:off x="5508104" y="3242956"/>
              <a:ext cx="2592288" cy="648072"/>
            </a:xfrm>
            <a:prstGeom prst="line">
              <a:avLst/>
            </a:prstGeom>
            <a:noFill/>
            <a:ln w="44450">
              <a:solidFill>
                <a:srgbClr val="000000"/>
              </a:solidFill>
              <a:prstDash val="solid"/>
              <a:round/>
              <a:headEnd/>
              <a:tailEnd type="triangle" w="med" len="med"/>
            </a:ln>
            <a:effectLst/>
          </p:spPr>
          <p:txBody>
            <a:bodyPr lIns="0" tIns="0" rIns="0" bIns="0" anchor="ctr"/>
            <a:lstStyle/>
            <a:p>
              <a:endParaRPr lang="en-US" dirty="0"/>
            </a:p>
          </p:txBody>
        </p:sp>
        <p:pic>
          <p:nvPicPr>
            <p:cNvPr id="8" name="Picture 7" descr="TP_tmp.png"/>
            <p:cNvPicPr>
              <a:picLocks noChangeAspect="1"/>
            </p:cNvPicPr>
            <p:nvPr>
              <p:custDataLst>
                <p:tags r:id="rId3"/>
              </p:custDataLst>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6601841" y="3189045"/>
              <a:ext cx="171250" cy="274000"/>
            </a:xfrm>
            <a:prstGeom prst="rect">
              <a:avLst/>
            </a:prstGeom>
            <a:noFill/>
            <a:ln/>
            <a:effectLst/>
            <a:extLst>
              <a:ext uri="{909E8E84-426E-40dd-AFC4-6F175D3DCCD1}">
                <a14:hiddenFill xmlns:a14="http://schemas.microsoft.com/office/drawing/2010/main" xmlns="">
                  <a:solidFill>
                    <a:srgbClr val="FFFFFF">
                      <a:alpha val="0"/>
                    </a:srgbClr>
                  </a:solidFill>
                </a14:hiddenFill>
              </a:ext>
              <a:ext uri="{AF507438-7753-43e0-B8FC-AC1667EBCBE1}">
                <a14:hiddenEffects xmlns:a14="http://schemas.microsoft.com/office/drawing/2010/main" xmlns="">
                  <a:effectLst>
                    <a:outerShdw blurRad="63500" dist="37357" dir="2700000" rotWithShape="0">
                      <a:scrgbClr r="0" g="0" b="0"/>
                    </a:outerShdw>
                  </a:effectLst>
                </a14:hiddenEffects>
              </a:ext>
              <a:ext uri="{31F19639-BCED-4a60-ADC4-E9642A236FB7}">
                <a14:hiddenScene3d xmlns:a14="http://schemas.microsoft.com/office/drawing/2010/main" xmlns="">
                  <a:camera prst="orthographicFront">
                    <a:rot lat="0" lon="0" rev="0"/>
                  </a:camera>
                  <a:lightRig rig="threePt" dir="t">
                    <a:rot lat="0" lon="0" rev="0"/>
                  </a:lightRig>
                </a14:hiddenScene3d>
              </a:ext>
              <a:ext uri="{E45631CC-5BF2-4c18-A39C-3461C7D3F71A}">
                <a14:hiddenSp3d xmlns:a14="http://schemas.microsoft.com/office/drawing/2010/main" xmlns="" extrusionH="457200">
                  <a:contourClr>
                    <a:srgbClr val="000000"/>
                  </a:contourClr>
                </a14:hiddenSp3d>
              </a:ext>
              <a:ext uri="{53640926-AAD7-44d8-BBD7-CCE9431645EC}">
                <a14:shadowObscured xmlns:a14="http://schemas.microsoft.com/office/drawing/2010/main" xmlns=""/>
              </a:ext>
            </a:extLst>
          </p:spPr>
        </p:pic>
      </p:grpSp>
      <p:sp>
        <p:nvSpPr>
          <p:cNvPr id="58" name="Rectangle 2"/>
          <p:cNvSpPr>
            <a:spLocks noGrp="1" noChangeArrowheads="1"/>
          </p:cNvSpPr>
          <p:nvPr>
            <p:ph type="title"/>
          </p:nvPr>
        </p:nvSpPr>
        <p:spPr>
          <a:xfrm>
            <a:off x="2246365" y="51488"/>
            <a:ext cx="8386139" cy="857232"/>
          </a:xfrm>
        </p:spPr>
        <p:txBody>
          <a:bodyPr>
            <a:normAutofit/>
          </a:bodyPr>
          <a:lstStyle/>
          <a:p>
            <a:r>
              <a:rPr lang="en-US" sz="4000" dirty="0"/>
              <a:t>Position Verification: Quantum Try</a:t>
            </a:r>
          </a:p>
        </p:txBody>
      </p:sp>
      <p:sp>
        <p:nvSpPr>
          <p:cNvPr id="59" name="Content Placeholder 1"/>
          <p:cNvSpPr txBox="1">
            <a:spLocks/>
          </p:cNvSpPr>
          <p:nvPr/>
        </p:nvSpPr>
        <p:spPr>
          <a:xfrm>
            <a:off x="2495600" y="620688"/>
            <a:ext cx="6912768" cy="432048"/>
          </a:xfrm>
          <a:prstGeom prst="rect">
            <a:avLst/>
          </a:prstGeom>
        </p:spPr>
        <p:txBody>
          <a:bodyPr/>
          <a:lstStyle/>
          <a:p>
            <a:pPr marL="342891" indent="-342891">
              <a:spcBef>
                <a:spcPct val="20000"/>
              </a:spcBef>
              <a:buClr>
                <a:schemeClr val="accent1"/>
              </a:buClr>
              <a:buSzPct val="65000"/>
              <a:defRPr/>
            </a:pPr>
            <a:r>
              <a:rPr lang="de-CH" sz="2000" dirty="0">
                <a:cs typeface="Arial" charset="0"/>
                <a:hlinkClick r:id="rId10"/>
              </a:rPr>
              <a:t>[Kent Munro </a:t>
            </a:r>
            <a:r>
              <a:rPr lang="de-CH" sz="2000" dirty="0" err="1">
                <a:cs typeface="Arial" charset="0"/>
                <a:hlinkClick r:id="rId10"/>
              </a:rPr>
              <a:t>Spiller</a:t>
            </a:r>
            <a:r>
              <a:rPr lang="de-CH" sz="2000" dirty="0">
                <a:cs typeface="Arial" charset="0"/>
                <a:hlinkClick r:id="rId10"/>
              </a:rPr>
              <a:t> 03/10</a:t>
            </a:r>
            <a:r>
              <a:rPr lang="en-US" sz="2000" dirty="0">
                <a:cs typeface="Arial" charset="0"/>
                <a:hlinkClick r:id="rId10"/>
              </a:rPr>
              <a:t>]</a:t>
            </a:r>
            <a:endParaRPr lang="en-US" sz="2000" dirty="0">
              <a:cs typeface="Arial" charset="0"/>
            </a:endParaRPr>
          </a:p>
        </p:txBody>
      </p:sp>
      <p:pic>
        <p:nvPicPr>
          <p:cNvPr id="6" name="Picture 5" descr="TP_tmp.png"/>
          <p:cNvPicPr>
            <a:picLocks noChangeAspect="1"/>
          </p:cNvPicPr>
          <p:nvPr>
            <p:custDataLst>
              <p:tags r:id="rId1"/>
            </p:custDataLst>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4682573" y="4598989"/>
            <a:ext cx="1092803" cy="273201"/>
          </a:xfrm>
          <a:prstGeom prst="rect">
            <a:avLst/>
          </a:prstGeom>
          <a:noFill/>
          <a:ln/>
          <a:effectLst/>
          <a:extLst>
            <a:ext uri="{909E8E84-426E-40dd-AFC4-6F175D3DCCD1}">
              <a14:hiddenFill xmlns:a14="http://schemas.microsoft.com/office/drawing/2010/main" xmlns="">
                <a:solidFill>
                  <a:srgbClr val="FFFFFF">
                    <a:alpha val="0"/>
                  </a:srgbClr>
                </a:solidFill>
              </a14:hiddenFill>
            </a:ext>
            <a:ext uri="{AF507438-7753-43e0-B8FC-AC1667EBCBE1}">
              <a14:hiddenEffects xmlns:a14="http://schemas.microsoft.com/office/drawing/2010/main" xmlns="">
                <a:effectLst>
                  <a:outerShdw blurRad="63500" dist="37357" dir="2700000" rotWithShape="0">
                    <a:scrgbClr r="0" g="0" b="0"/>
                  </a:outerShdw>
                </a:effectLst>
              </a14:hiddenEffects>
            </a:ext>
            <a:ext uri="{31F19639-BCED-4a60-ADC4-E9642A236FB7}">
              <a14:hiddenScene3d xmlns:a14="http://schemas.microsoft.com/office/drawing/2010/main" xmlns="">
                <a:camera prst="orthographicFront">
                  <a:rot lat="0" lon="0" rev="0"/>
                </a:camera>
                <a:lightRig rig="threePt" dir="t">
                  <a:rot lat="0" lon="0" rev="0"/>
                </a:lightRig>
              </a14:hiddenScene3d>
            </a:ext>
            <a:ext uri="{E45631CC-5BF2-4c18-A39C-3461C7D3F71A}">
              <a14:hiddenSp3d xmlns:a14="http://schemas.microsoft.com/office/drawing/2010/main" xmlns="" extrusionH="457200">
                <a:contourClr>
                  <a:srgbClr val="000000"/>
                </a:contourClr>
              </a14:hiddenSp3d>
            </a:ext>
            <a:ext uri="{53640926-AAD7-44d8-BBD7-CCE9431645EC}">
              <a14:shadowObscured xmlns:a14="http://schemas.microsoft.com/office/drawing/2010/main" xmlns=""/>
            </a:ext>
          </a:extLst>
        </p:spPr>
      </p:pic>
      <p:pic>
        <p:nvPicPr>
          <p:cNvPr id="11" name="Picture 10" descr="TP_tmp.png"/>
          <p:cNvPicPr>
            <a:picLocks noChangeAspect="1"/>
          </p:cNvPicPr>
          <p:nvPr>
            <p:custDataLst>
              <p:tags r:id="rId2"/>
            </p:custDataLst>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6744072" y="4598987"/>
            <a:ext cx="1119536" cy="279884"/>
          </a:xfrm>
          <a:prstGeom prst="rect">
            <a:avLst/>
          </a:prstGeom>
          <a:noFill/>
          <a:ln/>
          <a:effectLst/>
          <a:extLst>
            <a:ext uri="{909E8E84-426E-40dd-AFC4-6F175D3DCCD1}">
              <a14:hiddenFill xmlns:a14="http://schemas.microsoft.com/office/drawing/2010/main" xmlns="">
                <a:solidFill>
                  <a:srgbClr val="FFFFFF">
                    <a:alpha val="0"/>
                  </a:srgbClr>
                </a:solidFill>
              </a14:hiddenFill>
            </a:ext>
            <a:ext uri="{AF507438-7753-43e0-B8FC-AC1667EBCBE1}">
              <a14:hiddenEffects xmlns:a14="http://schemas.microsoft.com/office/drawing/2010/main" xmlns="">
                <a:effectLst>
                  <a:outerShdw blurRad="63500" dist="37357" dir="2700000" rotWithShape="0">
                    <a:scrgbClr r="0" g="0" b="0"/>
                  </a:outerShdw>
                </a:effectLst>
              </a14:hiddenEffects>
            </a:ext>
            <a:ext uri="{31F19639-BCED-4a60-ADC4-E9642A236FB7}">
              <a14:hiddenScene3d xmlns:a14="http://schemas.microsoft.com/office/drawing/2010/main" xmlns="">
                <a:camera prst="orthographicFront">
                  <a:rot lat="0" lon="0" rev="0"/>
                </a:camera>
                <a:lightRig rig="threePt" dir="t">
                  <a:rot lat="0" lon="0" rev="0"/>
                </a:lightRig>
              </a14:hiddenScene3d>
            </a:ext>
            <a:ext uri="{E45631CC-5BF2-4c18-A39C-3461C7D3F71A}">
              <a14:hiddenSp3d xmlns:a14="http://schemas.microsoft.com/office/drawing/2010/main" xmlns="" extrusionH="457200">
                <a:contourClr>
                  <a:srgbClr val="000000"/>
                </a:contourClr>
              </a14:hiddenSp3d>
            </a:ext>
            <a:ext uri="{53640926-AAD7-44d8-BBD7-CCE9431645EC}">
              <a14:shadowObscured xmlns:a14="http://schemas.microsoft.com/office/drawing/2010/main" xmlns=""/>
            </a:ext>
          </a:extLst>
        </p:spPr>
      </p:pic>
      <p:sp>
        <p:nvSpPr>
          <p:cNvPr id="121" name="Content Placeholder 1"/>
          <p:cNvSpPr txBox="1">
            <a:spLocks/>
          </p:cNvSpPr>
          <p:nvPr/>
        </p:nvSpPr>
        <p:spPr>
          <a:xfrm>
            <a:off x="1919537" y="5517232"/>
            <a:ext cx="8429684" cy="1124744"/>
          </a:xfrm>
          <a:prstGeom prst="rect">
            <a:avLst/>
          </a:prstGeom>
        </p:spPr>
        <p:txBody>
          <a:bodyPr/>
          <a:lstStyle/>
          <a:p>
            <a:pPr marL="342891" indent="-342891">
              <a:spcBef>
                <a:spcPct val="20000"/>
              </a:spcBef>
              <a:buClr>
                <a:schemeClr val="accent1"/>
              </a:buClr>
              <a:buSzPct val="65000"/>
              <a:buFont typeface="Wingdings" pitchFamily="2" charset="2"/>
              <a:buChar char="n"/>
              <a:defRPr/>
            </a:pPr>
            <a:r>
              <a:rPr lang="en-US" sz="2800" dirty="0">
                <a:cs typeface="Arial" charset="0"/>
              </a:rPr>
              <a:t>Can we brake the scheme now?</a:t>
            </a:r>
          </a:p>
        </p:txBody>
      </p:sp>
      <p:grpSp>
        <p:nvGrpSpPr>
          <p:cNvPr id="126" name="Group 125"/>
          <p:cNvGrpSpPr/>
          <p:nvPr/>
        </p:nvGrpSpPr>
        <p:grpSpPr>
          <a:xfrm>
            <a:off x="5951984" y="4077075"/>
            <a:ext cx="3744416" cy="1065131"/>
            <a:chOff x="4427984" y="4077072"/>
            <a:chExt cx="3744416" cy="1065131"/>
          </a:xfrm>
        </p:grpSpPr>
        <p:sp>
          <p:nvSpPr>
            <p:cNvPr id="35" name="Line 7"/>
            <p:cNvSpPr>
              <a:spLocks noChangeShapeType="1"/>
            </p:cNvSpPr>
            <p:nvPr/>
          </p:nvSpPr>
          <p:spPr bwMode="auto">
            <a:xfrm>
              <a:off x="5436096" y="4350115"/>
              <a:ext cx="2736304" cy="792088"/>
            </a:xfrm>
            <a:prstGeom prst="line">
              <a:avLst/>
            </a:prstGeom>
            <a:noFill/>
            <a:ln w="44450">
              <a:solidFill>
                <a:srgbClr val="000000"/>
              </a:solidFill>
              <a:prstDash val="sysDash"/>
              <a:round/>
              <a:headEnd/>
              <a:tailEnd type="triangle" w="med" len="med"/>
            </a:ln>
            <a:effectLst/>
          </p:spPr>
          <p:txBody>
            <a:bodyPr lIns="0" tIns="0" rIns="0" bIns="0" anchor="ctr"/>
            <a:lstStyle/>
            <a:p>
              <a:endParaRPr lang="en-US" dirty="0"/>
            </a:p>
          </p:txBody>
        </p:sp>
        <p:sp>
          <p:nvSpPr>
            <p:cNvPr id="120" name="Line 7"/>
            <p:cNvSpPr>
              <a:spLocks noChangeShapeType="1"/>
            </p:cNvSpPr>
            <p:nvPr/>
          </p:nvSpPr>
          <p:spPr bwMode="auto">
            <a:xfrm>
              <a:off x="4427984" y="4077072"/>
              <a:ext cx="864096" cy="216024"/>
            </a:xfrm>
            <a:prstGeom prst="line">
              <a:avLst/>
            </a:prstGeom>
            <a:noFill/>
            <a:ln w="28575">
              <a:solidFill>
                <a:srgbClr val="000000"/>
              </a:solidFill>
              <a:prstDash val="solid"/>
              <a:round/>
              <a:headEnd/>
              <a:tailEnd type="triangle" w="med" len="med"/>
            </a:ln>
            <a:effectLst/>
          </p:spPr>
          <p:txBody>
            <a:bodyPr lIns="0" tIns="0" rIns="0" bIns="0" anchor="ctr"/>
            <a:lstStyle/>
            <a:p>
              <a:endParaRPr lang="en-US" dirty="0"/>
            </a:p>
          </p:txBody>
        </p:sp>
        <p:sp>
          <p:nvSpPr>
            <p:cNvPr id="163" name="Line 38"/>
            <p:cNvSpPr>
              <a:spLocks noChangeShapeType="1"/>
            </p:cNvSpPr>
            <p:nvPr/>
          </p:nvSpPr>
          <p:spPr bwMode="auto">
            <a:xfrm rot="13500000">
              <a:off x="7106110" y="4268053"/>
              <a:ext cx="1014" cy="365749"/>
            </a:xfrm>
            <a:prstGeom prst="line">
              <a:avLst/>
            </a:prstGeom>
            <a:noFill/>
            <a:ln w="44450">
              <a:solidFill>
                <a:schemeClr val="bg1"/>
              </a:solidFill>
              <a:round/>
              <a:headEnd type="triangle" w="med" len="sm"/>
              <a:tailEnd type="triangle" w="med" len="sm"/>
            </a:ln>
            <a:effectLst/>
          </p:spPr>
          <p:txBody>
            <a:bodyPr anchor="ctr" anchorCtr="1"/>
            <a:lstStyle/>
            <a:p>
              <a:endParaRPr lang="de-DE"/>
            </a:p>
          </p:txBody>
        </p:sp>
        <p:grpSp>
          <p:nvGrpSpPr>
            <p:cNvPr id="106" name="Group 97"/>
            <p:cNvGrpSpPr/>
            <p:nvPr/>
          </p:nvGrpSpPr>
          <p:grpSpPr>
            <a:xfrm>
              <a:off x="6948264" y="4221089"/>
              <a:ext cx="457200" cy="523220"/>
              <a:chOff x="1018819" y="3721632"/>
              <a:chExt cx="719137" cy="809344"/>
            </a:xfrm>
            <a:effectLst>
              <a:outerShdw blurRad="50800" dist="38100" dir="2700000" algn="tl" rotWithShape="0">
                <a:prstClr val="black">
                  <a:alpha val="40000"/>
                </a:prstClr>
              </a:outerShdw>
            </a:effectLst>
          </p:grpSpPr>
          <p:sp>
            <p:nvSpPr>
              <p:cNvPr id="107" name="Oval 154"/>
              <p:cNvSpPr>
                <a:spLocks noChangeArrowheads="1"/>
              </p:cNvSpPr>
              <p:nvPr/>
            </p:nvSpPr>
            <p:spPr bwMode="auto">
              <a:xfrm>
                <a:off x="1018819" y="3771443"/>
                <a:ext cx="719137" cy="720725"/>
              </a:xfrm>
              <a:prstGeom prst="ellipse">
                <a:avLst/>
              </a:prstGeom>
              <a:solidFill>
                <a:schemeClr val="accent3">
                  <a:lumMod val="40000"/>
                  <a:lumOff val="60000"/>
                </a:schemeClr>
              </a:solidFill>
              <a:ln w="9525" algn="ctr">
                <a:solidFill>
                  <a:schemeClr val="tx1"/>
                </a:solidFill>
                <a:round/>
                <a:headEnd/>
                <a:tailEnd/>
              </a:ln>
              <a:effectLst/>
            </p:spPr>
            <p:txBody>
              <a:bodyPr wrap="none" anchor="ctr"/>
              <a:lstStyle/>
              <a:p>
                <a:pPr algn="ctr" eaLnBrk="0" hangingPunct="0"/>
                <a:endParaRPr lang="en-US" sz="2400" b="1">
                  <a:cs typeface="Arial" charset="0"/>
                </a:endParaRPr>
              </a:p>
            </p:txBody>
          </p:sp>
          <p:sp>
            <p:nvSpPr>
              <p:cNvPr id="108" name="Text Box 21"/>
              <p:cNvSpPr txBox="1">
                <a:spLocks noChangeArrowheads="1"/>
              </p:cNvSpPr>
              <p:nvPr/>
            </p:nvSpPr>
            <p:spPr bwMode="auto">
              <a:xfrm>
                <a:off x="1110827" y="3721632"/>
                <a:ext cx="404147" cy="809344"/>
              </a:xfrm>
              <a:prstGeom prst="rect">
                <a:avLst/>
              </a:prstGeom>
              <a:noFill/>
              <a:ln w="9525">
                <a:noFill/>
                <a:miter lim="800000"/>
                <a:headEnd/>
                <a:tailEnd/>
              </a:ln>
              <a:effectLst/>
            </p:spPr>
            <p:txBody>
              <a:bodyPr wrap="square">
                <a:spAutoFit/>
              </a:bodyPr>
              <a:lstStyle/>
              <a:p>
                <a:pPr eaLnBrk="0" hangingPunct="0">
                  <a:spcBef>
                    <a:spcPct val="50000"/>
                  </a:spcBef>
                </a:pPr>
                <a:r>
                  <a:rPr lang="en-US" sz="2800" dirty="0">
                    <a:cs typeface="Arial" charset="0"/>
                  </a:rPr>
                  <a:t>?</a:t>
                </a:r>
                <a:endParaRPr lang="de-CH" sz="2800" dirty="0">
                  <a:cs typeface="Arial" charset="0"/>
                </a:endParaRPr>
              </a:p>
            </p:txBody>
          </p:sp>
        </p:grpSp>
      </p:grpSp>
      <p:grpSp>
        <p:nvGrpSpPr>
          <p:cNvPr id="123" name="Group 122"/>
          <p:cNvGrpSpPr/>
          <p:nvPr/>
        </p:nvGrpSpPr>
        <p:grpSpPr>
          <a:xfrm>
            <a:off x="2495600" y="2780926"/>
            <a:ext cx="2880320" cy="1110100"/>
            <a:chOff x="971600" y="2780927"/>
            <a:chExt cx="2880320" cy="1110100"/>
          </a:xfrm>
        </p:grpSpPr>
        <p:sp>
          <p:nvSpPr>
            <p:cNvPr id="25" name="Line 7"/>
            <p:cNvSpPr>
              <a:spLocks noChangeShapeType="1"/>
            </p:cNvSpPr>
            <p:nvPr/>
          </p:nvSpPr>
          <p:spPr bwMode="auto">
            <a:xfrm>
              <a:off x="971600" y="3083950"/>
              <a:ext cx="2880320" cy="807077"/>
            </a:xfrm>
            <a:prstGeom prst="line">
              <a:avLst/>
            </a:prstGeom>
            <a:noFill/>
            <a:ln w="44450">
              <a:solidFill>
                <a:srgbClr val="000000"/>
              </a:solidFill>
              <a:prstDash val="sysDash"/>
              <a:round/>
              <a:headEnd/>
              <a:tailEnd type="triangle" w="med" len="med"/>
            </a:ln>
            <a:effectLst/>
          </p:spPr>
          <p:txBody>
            <a:bodyPr lIns="0" tIns="0" rIns="0" bIns="0" anchor="ctr"/>
            <a:lstStyle/>
            <a:p>
              <a:endParaRPr lang="en-US" dirty="0"/>
            </a:p>
          </p:txBody>
        </p:sp>
        <p:sp>
          <p:nvSpPr>
            <p:cNvPr id="157" name="Line 38"/>
            <p:cNvSpPr>
              <a:spLocks noChangeShapeType="1"/>
            </p:cNvSpPr>
            <p:nvPr/>
          </p:nvSpPr>
          <p:spPr bwMode="auto">
            <a:xfrm rot="13500000">
              <a:off x="1679867" y="2727239"/>
              <a:ext cx="1014" cy="365749"/>
            </a:xfrm>
            <a:prstGeom prst="line">
              <a:avLst/>
            </a:prstGeom>
            <a:noFill/>
            <a:ln w="44450">
              <a:solidFill>
                <a:schemeClr val="bg1"/>
              </a:solidFill>
              <a:round/>
              <a:headEnd type="triangle" w="med" len="sm"/>
              <a:tailEnd type="triangle" w="med" len="sm"/>
            </a:ln>
            <a:effectLst/>
          </p:spPr>
          <p:txBody>
            <a:bodyPr anchor="ctr" anchorCtr="1"/>
            <a:lstStyle/>
            <a:p>
              <a:endParaRPr lang="de-DE"/>
            </a:p>
          </p:txBody>
        </p:sp>
        <p:grpSp>
          <p:nvGrpSpPr>
            <p:cNvPr id="110" name="Group 97"/>
            <p:cNvGrpSpPr/>
            <p:nvPr/>
          </p:nvGrpSpPr>
          <p:grpSpPr>
            <a:xfrm>
              <a:off x="1763688" y="2780927"/>
              <a:ext cx="457200" cy="523220"/>
              <a:chOff x="1018819" y="3721632"/>
              <a:chExt cx="719137" cy="809345"/>
            </a:xfrm>
            <a:effectLst>
              <a:outerShdw blurRad="50800" dist="38100" dir="2700000" algn="tl" rotWithShape="0">
                <a:prstClr val="black">
                  <a:alpha val="40000"/>
                </a:prstClr>
              </a:outerShdw>
            </a:effectLst>
          </p:grpSpPr>
          <p:sp>
            <p:nvSpPr>
              <p:cNvPr id="111" name="Oval 154"/>
              <p:cNvSpPr>
                <a:spLocks noChangeArrowheads="1"/>
              </p:cNvSpPr>
              <p:nvPr/>
            </p:nvSpPr>
            <p:spPr bwMode="auto">
              <a:xfrm>
                <a:off x="1018819" y="3771443"/>
                <a:ext cx="719137" cy="720725"/>
              </a:xfrm>
              <a:prstGeom prst="ellipse">
                <a:avLst/>
              </a:prstGeom>
              <a:solidFill>
                <a:schemeClr val="accent3">
                  <a:lumMod val="40000"/>
                  <a:lumOff val="60000"/>
                </a:schemeClr>
              </a:solidFill>
              <a:ln w="9525" algn="ctr">
                <a:solidFill>
                  <a:schemeClr val="tx1"/>
                </a:solidFill>
                <a:round/>
                <a:headEnd/>
                <a:tailEnd/>
              </a:ln>
              <a:effectLst/>
            </p:spPr>
            <p:txBody>
              <a:bodyPr wrap="none" anchor="ctr"/>
              <a:lstStyle/>
              <a:p>
                <a:pPr algn="ctr" eaLnBrk="0" hangingPunct="0"/>
                <a:endParaRPr lang="en-US" sz="2400" b="1">
                  <a:cs typeface="Arial" charset="0"/>
                </a:endParaRPr>
              </a:p>
            </p:txBody>
          </p:sp>
          <p:sp>
            <p:nvSpPr>
              <p:cNvPr id="112" name="Text Box 21"/>
              <p:cNvSpPr txBox="1">
                <a:spLocks noChangeArrowheads="1"/>
              </p:cNvSpPr>
              <p:nvPr/>
            </p:nvSpPr>
            <p:spPr bwMode="auto">
              <a:xfrm>
                <a:off x="1110827" y="3721632"/>
                <a:ext cx="404147" cy="809345"/>
              </a:xfrm>
              <a:prstGeom prst="rect">
                <a:avLst/>
              </a:prstGeom>
              <a:noFill/>
              <a:ln w="9525">
                <a:noFill/>
                <a:miter lim="800000"/>
                <a:headEnd/>
                <a:tailEnd/>
              </a:ln>
              <a:effectLst/>
            </p:spPr>
            <p:txBody>
              <a:bodyPr wrap="square">
                <a:spAutoFit/>
              </a:bodyPr>
              <a:lstStyle/>
              <a:p>
                <a:pPr eaLnBrk="0" hangingPunct="0">
                  <a:spcBef>
                    <a:spcPct val="50000"/>
                  </a:spcBef>
                </a:pPr>
                <a:r>
                  <a:rPr lang="en-US" sz="2800" dirty="0">
                    <a:cs typeface="Arial" charset="0"/>
                  </a:rPr>
                  <a:t>?</a:t>
                </a:r>
                <a:endParaRPr lang="de-CH" sz="2800" dirty="0">
                  <a:cs typeface="Arial" charset="0"/>
                </a:endParaRPr>
              </a:p>
            </p:txBody>
          </p:sp>
        </p:grpSp>
      </p:grpSp>
      <p:grpSp>
        <p:nvGrpSpPr>
          <p:cNvPr id="125" name="Group 124"/>
          <p:cNvGrpSpPr/>
          <p:nvPr/>
        </p:nvGrpSpPr>
        <p:grpSpPr>
          <a:xfrm>
            <a:off x="2567608" y="3948296"/>
            <a:ext cx="3240360" cy="1064880"/>
            <a:chOff x="1043608" y="3948296"/>
            <a:chExt cx="3240360" cy="1064880"/>
          </a:xfrm>
        </p:grpSpPr>
        <p:sp>
          <p:nvSpPr>
            <p:cNvPr id="44" name="Line 7"/>
            <p:cNvSpPr>
              <a:spLocks noChangeShapeType="1"/>
            </p:cNvSpPr>
            <p:nvPr/>
          </p:nvSpPr>
          <p:spPr bwMode="auto">
            <a:xfrm flipH="1">
              <a:off x="1043608" y="4293791"/>
              <a:ext cx="2808312" cy="719385"/>
            </a:xfrm>
            <a:prstGeom prst="line">
              <a:avLst/>
            </a:prstGeom>
            <a:noFill/>
            <a:ln w="44450">
              <a:solidFill>
                <a:srgbClr val="000000"/>
              </a:solidFill>
              <a:prstDash val="sysDash"/>
              <a:round/>
              <a:headEnd/>
              <a:tailEnd type="triangle" w="med" len="med"/>
            </a:ln>
            <a:effectLst/>
          </p:spPr>
          <p:txBody>
            <a:bodyPr lIns="0" tIns="0" rIns="0" bIns="0" anchor="ctr"/>
            <a:lstStyle/>
            <a:p>
              <a:endParaRPr lang="en-US" dirty="0"/>
            </a:p>
          </p:txBody>
        </p:sp>
        <p:sp>
          <p:nvSpPr>
            <p:cNvPr id="118" name="Arc 117"/>
            <p:cNvSpPr/>
            <p:nvPr/>
          </p:nvSpPr>
          <p:spPr>
            <a:xfrm>
              <a:off x="3635896" y="3948296"/>
              <a:ext cx="648072" cy="288032"/>
            </a:xfrm>
            <a:prstGeom prst="arc">
              <a:avLst>
                <a:gd name="adj1" fmla="val 16200000"/>
                <a:gd name="adj2" fmla="val 5908363"/>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a:p>
          </p:txBody>
        </p:sp>
        <p:sp>
          <p:nvSpPr>
            <p:cNvPr id="160" name="Line 38"/>
            <p:cNvSpPr>
              <a:spLocks noChangeShapeType="1"/>
            </p:cNvSpPr>
            <p:nvPr/>
          </p:nvSpPr>
          <p:spPr bwMode="auto">
            <a:xfrm rot="13500000">
              <a:off x="2281574" y="4124037"/>
              <a:ext cx="1014" cy="365749"/>
            </a:xfrm>
            <a:prstGeom prst="line">
              <a:avLst/>
            </a:prstGeom>
            <a:noFill/>
            <a:ln w="44450">
              <a:solidFill>
                <a:schemeClr val="bg1"/>
              </a:solidFill>
              <a:round/>
              <a:headEnd type="triangle" w="med" len="sm"/>
              <a:tailEnd type="triangle" w="med" len="sm"/>
            </a:ln>
            <a:effectLst/>
          </p:spPr>
          <p:txBody>
            <a:bodyPr anchor="ctr" anchorCtr="1"/>
            <a:lstStyle/>
            <a:p>
              <a:endParaRPr lang="de-DE"/>
            </a:p>
          </p:txBody>
        </p:sp>
        <p:grpSp>
          <p:nvGrpSpPr>
            <p:cNvPr id="113" name="Group 97"/>
            <p:cNvGrpSpPr/>
            <p:nvPr/>
          </p:nvGrpSpPr>
          <p:grpSpPr>
            <a:xfrm>
              <a:off x="1907704" y="4077071"/>
              <a:ext cx="457200" cy="523220"/>
              <a:chOff x="1018819" y="3721632"/>
              <a:chExt cx="719137" cy="809345"/>
            </a:xfrm>
            <a:effectLst>
              <a:outerShdw blurRad="50800" dist="38100" dir="2700000" algn="tl" rotWithShape="0">
                <a:prstClr val="black">
                  <a:alpha val="40000"/>
                </a:prstClr>
              </a:outerShdw>
            </a:effectLst>
          </p:grpSpPr>
          <p:sp>
            <p:nvSpPr>
              <p:cNvPr id="114" name="Oval 154"/>
              <p:cNvSpPr>
                <a:spLocks noChangeArrowheads="1"/>
              </p:cNvSpPr>
              <p:nvPr/>
            </p:nvSpPr>
            <p:spPr bwMode="auto">
              <a:xfrm>
                <a:off x="1018819" y="3771443"/>
                <a:ext cx="719137" cy="720725"/>
              </a:xfrm>
              <a:prstGeom prst="ellipse">
                <a:avLst/>
              </a:prstGeom>
              <a:solidFill>
                <a:schemeClr val="accent3">
                  <a:lumMod val="40000"/>
                  <a:lumOff val="60000"/>
                </a:schemeClr>
              </a:solidFill>
              <a:ln w="9525" algn="ctr">
                <a:solidFill>
                  <a:schemeClr val="tx1"/>
                </a:solidFill>
                <a:round/>
                <a:headEnd/>
                <a:tailEnd/>
              </a:ln>
              <a:effectLst/>
            </p:spPr>
            <p:txBody>
              <a:bodyPr wrap="none" anchor="ctr"/>
              <a:lstStyle/>
              <a:p>
                <a:pPr algn="ctr" eaLnBrk="0" hangingPunct="0"/>
                <a:endParaRPr lang="en-US" sz="2400" b="1">
                  <a:cs typeface="Arial" charset="0"/>
                </a:endParaRPr>
              </a:p>
            </p:txBody>
          </p:sp>
          <p:sp>
            <p:nvSpPr>
              <p:cNvPr id="115" name="Text Box 21"/>
              <p:cNvSpPr txBox="1">
                <a:spLocks noChangeArrowheads="1"/>
              </p:cNvSpPr>
              <p:nvPr/>
            </p:nvSpPr>
            <p:spPr bwMode="auto">
              <a:xfrm>
                <a:off x="1110827" y="3721632"/>
                <a:ext cx="404147" cy="809345"/>
              </a:xfrm>
              <a:prstGeom prst="rect">
                <a:avLst/>
              </a:prstGeom>
              <a:noFill/>
              <a:ln w="9525">
                <a:noFill/>
                <a:miter lim="800000"/>
                <a:headEnd/>
                <a:tailEnd/>
              </a:ln>
              <a:effectLst/>
            </p:spPr>
            <p:txBody>
              <a:bodyPr wrap="square">
                <a:spAutoFit/>
              </a:bodyPr>
              <a:lstStyle/>
              <a:p>
                <a:pPr eaLnBrk="0" hangingPunct="0">
                  <a:spcBef>
                    <a:spcPct val="50000"/>
                  </a:spcBef>
                </a:pPr>
                <a:r>
                  <a:rPr lang="en-US" sz="2800" dirty="0">
                    <a:cs typeface="Arial" charset="0"/>
                  </a:rPr>
                  <a:t>?</a:t>
                </a:r>
                <a:endParaRPr lang="de-CH" sz="2800" dirty="0">
                  <a:cs typeface="Arial" charset="0"/>
                </a:endParaRPr>
              </a:p>
            </p:txBody>
          </p:sp>
        </p:grpSp>
      </p:grpSp>
      <p:grpSp>
        <p:nvGrpSpPr>
          <p:cNvPr id="103" name="Group 37"/>
          <p:cNvGrpSpPr/>
          <p:nvPr/>
        </p:nvGrpSpPr>
        <p:grpSpPr>
          <a:xfrm>
            <a:off x="7246888" y="1271592"/>
            <a:ext cx="1006872" cy="1293312"/>
            <a:chOff x="2483768" y="1275060"/>
            <a:chExt cx="1006872" cy="1293312"/>
          </a:xfrm>
        </p:grpSpPr>
        <p:pic>
          <p:nvPicPr>
            <p:cNvPr id="104" name="Picture 2" descr="D:\presentations\Noisy Storage\EvilCatTransparent.png"/>
            <p:cNvPicPr>
              <a:picLocks noChangeAspect="1" noChangeArrowheads="1"/>
            </p:cNvPicPr>
            <p:nvPr/>
          </p:nvPicPr>
          <p:blipFill>
            <a:blip r:embed="rId13" cstate="print"/>
            <a:srcRect/>
            <a:stretch>
              <a:fillRect/>
            </a:stretch>
          </p:blipFill>
          <p:spPr bwMode="auto">
            <a:xfrm flipH="1">
              <a:off x="2483768" y="1275060"/>
              <a:ext cx="1006872" cy="1001812"/>
            </a:xfrm>
            <a:prstGeom prst="rect">
              <a:avLst/>
            </a:prstGeom>
            <a:noFill/>
          </p:spPr>
        </p:pic>
        <p:sp>
          <p:nvSpPr>
            <p:cNvPr id="105" name="Line 7"/>
            <p:cNvSpPr>
              <a:spLocks noChangeShapeType="1"/>
            </p:cNvSpPr>
            <p:nvPr/>
          </p:nvSpPr>
          <p:spPr bwMode="auto">
            <a:xfrm>
              <a:off x="2987824" y="2280340"/>
              <a:ext cx="0" cy="288032"/>
            </a:xfrm>
            <a:prstGeom prst="line">
              <a:avLst/>
            </a:prstGeom>
            <a:noFill/>
            <a:ln w="44450">
              <a:solidFill>
                <a:srgbClr val="FF0000"/>
              </a:solidFill>
              <a:prstDash val="solid"/>
              <a:round/>
              <a:headEnd/>
              <a:tailEnd type="none" w="med" len="med"/>
            </a:ln>
            <a:effectLst/>
          </p:spPr>
          <p:txBody>
            <a:bodyPr lIns="0" tIns="0" rIns="0" bIns="0" anchor="ctr"/>
            <a:lstStyle/>
            <a:p>
              <a:endParaRPr lang="en-US" dirty="0"/>
            </a:p>
          </p:txBody>
        </p:sp>
      </p:grpSp>
      <p:grpSp>
        <p:nvGrpSpPr>
          <p:cNvPr id="116" name="Group 38"/>
          <p:cNvGrpSpPr/>
          <p:nvPr/>
        </p:nvGrpSpPr>
        <p:grpSpPr>
          <a:xfrm>
            <a:off x="4007768" y="1021213"/>
            <a:ext cx="917547" cy="1543692"/>
            <a:chOff x="5796136" y="1024680"/>
            <a:chExt cx="917546" cy="1543692"/>
          </a:xfrm>
        </p:grpSpPr>
        <p:pic>
          <p:nvPicPr>
            <p:cNvPr id="119" name="Picture 118"/>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796136" y="1024680"/>
              <a:ext cx="917546" cy="1180184"/>
            </a:xfrm>
            <a:prstGeom prst="rect">
              <a:avLst/>
            </a:prstGeom>
          </p:spPr>
        </p:pic>
        <p:sp>
          <p:nvSpPr>
            <p:cNvPr id="122" name="Line 7"/>
            <p:cNvSpPr>
              <a:spLocks noChangeShapeType="1"/>
            </p:cNvSpPr>
            <p:nvPr/>
          </p:nvSpPr>
          <p:spPr bwMode="auto">
            <a:xfrm>
              <a:off x="6228184" y="2280340"/>
              <a:ext cx="0" cy="288032"/>
            </a:xfrm>
            <a:prstGeom prst="line">
              <a:avLst/>
            </a:prstGeom>
            <a:noFill/>
            <a:ln w="44450">
              <a:solidFill>
                <a:srgbClr val="FF0000"/>
              </a:solidFill>
              <a:prstDash val="solid"/>
              <a:round/>
              <a:headEnd/>
              <a:tailEnd type="none" w="med" len="med"/>
            </a:ln>
            <a:effectLst/>
          </p:spPr>
          <p:txBody>
            <a:bodyPr lIns="0" tIns="0" rIns="0" bIns="0" anchor="ctr"/>
            <a:lstStyle/>
            <a:p>
              <a:endParaRPr lang="en-US" dirty="0"/>
            </a:p>
          </p:txBody>
        </p:sp>
      </p:grpSp>
    </p:spTree>
    <p:extLst>
      <p:ext uri="{BB962C8B-B14F-4D97-AF65-F5344CB8AC3E}">
        <p14:creationId xmlns:p14="http://schemas.microsoft.com/office/powerpoint/2010/main" val="3344301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23"/>
                                        </p:tgtEl>
                                        <p:attrNameLst>
                                          <p:attrName>style.visibility</p:attrName>
                                        </p:attrNameLst>
                                      </p:cBhvr>
                                      <p:to>
                                        <p:strVal val="visible"/>
                                      </p:to>
                                    </p:set>
                                    <p:animEffect transition="in" filter="wipe(left)">
                                      <p:cBhvr>
                                        <p:cTn id="7" dur="500"/>
                                        <p:tgtEl>
                                          <p:spTgt spid="123"/>
                                        </p:tgtEl>
                                      </p:cBhvr>
                                    </p:animEffect>
                                  </p:childTnLst>
                                </p:cTn>
                              </p:par>
                              <p:par>
                                <p:cTn id="8" presetID="22" presetClass="entr" presetSubtype="2"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right)">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nodeType="clickEffect">
                                  <p:stCondLst>
                                    <p:cond delay="0"/>
                                  </p:stCondLst>
                                  <p:childTnLst>
                                    <p:set>
                                      <p:cBhvr>
                                        <p:cTn id="18" dur="1" fill="hold">
                                          <p:stCondLst>
                                            <p:cond delay="0"/>
                                          </p:stCondLst>
                                        </p:cTn>
                                        <p:tgtEl>
                                          <p:spTgt spid="125"/>
                                        </p:tgtEl>
                                        <p:attrNameLst>
                                          <p:attrName>style.visibility</p:attrName>
                                        </p:attrNameLst>
                                      </p:cBhvr>
                                      <p:to>
                                        <p:strVal val="visible"/>
                                      </p:to>
                                    </p:set>
                                    <p:animEffect transition="in" filter="wipe(right)">
                                      <p:cBhvr>
                                        <p:cTn id="19" dur="500"/>
                                        <p:tgtEl>
                                          <p:spTgt spid="125"/>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childTnLst>
                                </p:cTn>
                              </p:par>
                              <p:par>
                                <p:cTn id="24" presetID="9" presetClass="emph" presetSubtype="0" nodeType="withEffect">
                                  <p:stCondLst>
                                    <p:cond delay="0"/>
                                  </p:stCondLst>
                                  <p:childTnLst>
                                    <p:set>
                                      <p:cBhvr rctx="PPT">
                                        <p:cTn id="25" dur="indefinite"/>
                                        <p:tgtEl>
                                          <p:spTgt spid="6"/>
                                        </p:tgtEl>
                                        <p:attrNameLst>
                                          <p:attrName>style.opacity</p:attrName>
                                        </p:attrNameLst>
                                      </p:cBhvr>
                                      <p:to>
                                        <p:strVal val="0.5"/>
                                      </p:to>
                                    </p:set>
                                    <p:animEffect filter="image" prLst="opacity: 0.5">
                                      <p:cBhvr rctx="IE">
                                        <p:cTn id="26" dur="indefinite"/>
                                        <p:tgtEl>
                                          <p:spTgt spid="6"/>
                                        </p:tgtEl>
                                      </p:cBhvr>
                                    </p:animEffect>
                                  </p:childTnLst>
                                </p:cTn>
                              </p:par>
                              <p:par>
                                <p:cTn id="27" presetID="9" presetClass="emph" presetSubtype="0" nodeType="withEffect">
                                  <p:stCondLst>
                                    <p:cond delay="0"/>
                                  </p:stCondLst>
                                  <p:childTnLst>
                                    <p:set>
                                      <p:cBhvr rctx="PPT">
                                        <p:cTn id="28" dur="indefinite"/>
                                        <p:tgtEl>
                                          <p:spTgt spid="125"/>
                                        </p:tgtEl>
                                        <p:attrNameLst>
                                          <p:attrName>style.opacity</p:attrName>
                                        </p:attrNameLst>
                                      </p:cBhvr>
                                      <p:to>
                                        <p:strVal val="0.5"/>
                                      </p:to>
                                    </p:set>
                                    <p:animEffect filter="image" prLst="opacity: 0.5">
                                      <p:cBhvr rctx="IE">
                                        <p:cTn id="29" dur="indefinite"/>
                                        <p:tgtEl>
                                          <p:spTgt spid="12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26"/>
                                        </p:tgtEl>
                                        <p:attrNameLst>
                                          <p:attrName>style.visibility</p:attrName>
                                        </p:attrNameLst>
                                      </p:cBhvr>
                                      <p:to>
                                        <p:strVal val="visible"/>
                                      </p:to>
                                    </p:set>
                                    <p:animEffect transition="in" filter="wipe(left)">
                                      <p:cBhvr>
                                        <p:cTn id="34" dur="500"/>
                                        <p:tgtEl>
                                          <p:spTgt spid="126"/>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0" fill="hold" nodeType="clickEffect">
                                  <p:stCondLst>
                                    <p:cond delay="0"/>
                                  </p:stCondLst>
                                  <p:childTnLst>
                                    <p:set>
                                      <p:cBhvr>
                                        <p:cTn id="38" dur="1" fill="hold">
                                          <p:stCondLst>
                                            <p:cond delay="0"/>
                                          </p:stCondLst>
                                        </p:cTn>
                                        <p:tgtEl>
                                          <p:spTgt spid="103"/>
                                        </p:tgtEl>
                                        <p:attrNameLst>
                                          <p:attrName>style.visibility</p:attrName>
                                        </p:attrNameLst>
                                      </p:cBhvr>
                                      <p:to>
                                        <p:strVal val="visible"/>
                                      </p:to>
                                    </p:set>
                                    <p:anim calcmode="lin" valueType="num">
                                      <p:cBhvr>
                                        <p:cTn id="39" dur="500" fill="hold"/>
                                        <p:tgtEl>
                                          <p:spTgt spid="103"/>
                                        </p:tgtEl>
                                        <p:attrNameLst>
                                          <p:attrName>ppt_w</p:attrName>
                                        </p:attrNameLst>
                                      </p:cBhvr>
                                      <p:tavLst>
                                        <p:tav tm="0">
                                          <p:val>
                                            <p:fltVal val="0"/>
                                          </p:val>
                                        </p:tav>
                                        <p:tav tm="100000">
                                          <p:val>
                                            <p:strVal val="#ppt_w"/>
                                          </p:val>
                                        </p:tav>
                                      </p:tavLst>
                                    </p:anim>
                                    <p:anim calcmode="lin" valueType="num">
                                      <p:cBhvr>
                                        <p:cTn id="40" dur="500" fill="hold"/>
                                        <p:tgtEl>
                                          <p:spTgt spid="103"/>
                                        </p:tgtEl>
                                        <p:attrNameLst>
                                          <p:attrName>ppt_h</p:attrName>
                                        </p:attrNameLst>
                                      </p:cBhvr>
                                      <p:tavLst>
                                        <p:tav tm="0">
                                          <p:val>
                                            <p:fltVal val="0"/>
                                          </p:val>
                                        </p:tav>
                                        <p:tav tm="100000">
                                          <p:val>
                                            <p:strVal val="#ppt_h"/>
                                          </p:val>
                                        </p:tav>
                                      </p:tavLst>
                                    </p:anim>
                                    <p:animEffect transition="in" filter="fade">
                                      <p:cBhvr>
                                        <p:cTn id="41" dur="500"/>
                                        <p:tgtEl>
                                          <p:spTgt spid="103"/>
                                        </p:tgtEl>
                                      </p:cBhvr>
                                    </p:animEffect>
                                  </p:childTnLst>
                                </p:cTn>
                              </p:par>
                              <p:par>
                                <p:cTn id="42" presetID="53" presetClass="entr" presetSubtype="0" fill="hold" nodeType="withEffect">
                                  <p:stCondLst>
                                    <p:cond delay="0"/>
                                  </p:stCondLst>
                                  <p:childTnLst>
                                    <p:set>
                                      <p:cBhvr>
                                        <p:cTn id="43" dur="1" fill="hold">
                                          <p:stCondLst>
                                            <p:cond delay="0"/>
                                          </p:stCondLst>
                                        </p:cTn>
                                        <p:tgtEl>
                                          <p:spTgt spid="116"/>
                                        </p:tgtEl>
                                        <p:attrNameLst>
                                          <p:attrName>style.visibility</p:attrName>
                                        </p:attrNameLst>
                                      </p:cBhvr>
                                      <p:to>
                                        <p:strVal val="visible"/>
                                      </p:to>
                                    </p:set>
                                    <p:anim calcmode="lin" valueType="num">
                                      <p:cBhvr>
                                        <p:cTn id="44" dur="500" fill="hold"/>
                                        <p:tgtEl>
                                          <p:spTgt spid="116"/>
                                        </p:tgtEl>
                                        <p:attrNameLst>
                                          <p:attrName>ppt_w</p:attrName>
                                        </p:attrNameLst>
                                      </p:cBhvr>
                                      <p:tavLst>
                                        <p:tav tm="0">
                                          <p:val>
                                            <p:fltVal val="0"/>
                                          </p:val>
                                        </p:tav>
                                        <p:tav tm="100000">
                                          <p:val>
                                            <p:strVal val="#ppt_w"/>
                                          </p:val>
                                        </p:tav>
                                      </p:tavLst>
                                    </p:anim>
                                    <p:anim calcmode="lin" valueType="num">
                                      <p:cBhvr>
                                        <p:cTn id="45" dur="500" fill="hold"/>
                                        <p:tgtEl>
                                          <p:spTgt spid="116"/>
                                        </p:tgtEl>
                                        <p:attrNameLst>
                                          <p:attrName>ppt_h</p:attrName>
                                        </p:attrNameLst>
                                      </p:cBhvr>
                                      <p:tavLst>
                                        <p:tav tm="0">
                                          <p:val>
                                            <p:fltVal val="0"/>
                                          </p:val>
                                        </p:tav>
                                        <p:tav tm="100000">
                                          <p:val>
                                            <p:strVal val="#ppt_h"/>
                                          </p:val>
                                        </p:tav>
                                      </p:tavLst>
                                    </p:anim>
                                    <p:animEffect transition="in" filter="fade">
                                      <p:cBhvr>
                                        <p:cTn id="46" dur="500"/>
                                        <p:tgtEl>
                                          <p:spTgt spid="116"/>
                                        </p:tgtEl>
                                      </p:cBhvr>
                                    </p:animEffect>
                                  </p:childTnLst>
                                </p:cTn>
                              </p:par>
                              <p:par>
                                <p:cTn id="47" presetID="53" presetClass="exit" presetSubtype="0" fill="hold" nodeType="withEffect">
                                  <p:stCondLst>
                                    <p:cond delay="0"/>
                                  </p:stCondLst>
                                  <p:childTnLst>
                                    <p:anim calcmode="lin" valueType="num">
                                      <p:cBhvr>
                                        <p:cTn id="48" dur="500"/>
                                        <p:tgtEl>
                                          <p:spTgt spid="5"/>
                                        </p:tgtEl>
                                        <p:attrNameLst>
                                          <p:attrName>ppt_w</p:attrName>
                                        </p:attrNameLst>
                                      </p:cBhvr>
                                      <p:tavLst>
                                        <p:tav tm="0">
                                          <p:val>
                                            <p:strVal val="ppt_w"/>
                                          </p:val>
                                        </p:tav>
                                        <p:tav tm="100000">
                                          <p:val>
                                            <p:fltVal val="0"/>
                                          </p:val>
                                        </p:tav>
                                      </p:tavLst>
                                    </p:anim>
                                    <p:anim calcmode="lin" valueType="num">
                                      <p:cBhvr>
                                        <p:cTn id="49" dur="500"/>
                                        <p:tgtEl>
                                          <p:spTgt spid="5"/>
                                        </p:tgtEl>
                                        <p:attrNameLst>
                                          <p:attrName>ppt_h</p:attrName>
                                        </p:attrNameLst>
                                      </p:cBhvr>
                                      <p:tavLst>
                                        <p:tav tm="0">
                                          <p:val>
                                            <p:strVal val="ppt_h"/>
                                          </p:val>
                                        </p:tav>
                                        <p:tav tm="100000">
                                          <p:val>
                                            <p:fltVal val="0"/>
                                          </p:val>
                                        </p:tav>
                                      </p:tavLst>
                                    </p:anim>
                                    <p:animEffect transition="out" filter="fade">
                                      <p:cBhvr>
                                        <p:cTn id="50" dur="500"/>
                                        <p:tgtEl>
                                          <p:spTgt spid="5"/>
                                        </p:tgtEl>
                                      </p:cBhvr>
                                    </p:animEffect>
                                    <p:set>
                                      <p:cBhvr>
                                        <p:cTn id="51" dur="1" fill="hold">
                                          <p:stCondLst>
                                            <p:cond delay="499"/>
                                          </p:stCondLst>
                                        </p:cTn>
                                        <p:tgtEl>
                                          <p:spTgt spid="5"/>
                                        </p:tgtEl>
                                        <p:attrNameLst>
                                          <p:attrName>style.visibility</p:attrName>
                                        </p:attrNameLst>
                                      </p:cBhvr>
                                      <p:to>
                                        <p:strVal val="hidden"/>
                                      </p:to>
                                    </p:set>
                                  </p:childTnLst>
                                </p:cTn>
                              </p:par>
                            </p:childTnLst>
                          </p:cTn>
                        </p:par>
                        <p:par>
                          <p:cTn id="52" fill="hold">
                            <p:stCondLst>
                              <p:cond delay="500"/>
                            </p:stCondLst>
                            <p:childTnLst>
                              <p:par>
                                <p:cTn id="53" presetID="1" presetClass="entr" presetSubtype="0" fill="hold" grpId="0" nodeType="afterEffect">
                                  <p:stCondLst>
                                    <p:cond delay="0"/>
                                  </p:stCondLst>
                                  <p:childTnLst>
                                    <p:set>
                                      <p:cBhvr>
                                        <p:cTn id="54" dur="1" fill="hold">
                                          <p:stCondLst>
                                            <p:cond delay="0"/>
                                          </p:stCondLst>
                                        </p:cTn>
                                        <p:tgtEl>
                                          <p:spTgt spid="12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 name="Group 40"/>
          <p:cNvGrpSpPr/>
          <p:nvPr/>
        </p:nvGrpSpPr>
        <p:grpSpPr>
          <a:xfrm>
            <a:off x="2495600" y="1628798"/>
            <a:ext cx="2880320" cy="1110100"/>
            <a:chOff x="971600" y="2780927"/>
            <a:chExt cx="2880320" cy="1110100"/>
          </a:xfrm>
        </p:grpSpPr>
        <p:sp>
          <p:nvSpPr>
            <p:cNvPr id="42" name="Line 7"/>
            <p:cNvSpPr>
              <a:spLocks noChangeShapeType="1"/>
            </p:cNvSpPr>
            <p:nvPr/>
          </p:nvSpPr>
          <p:spPr bwMode="auto">
            <a:xfrm>
              <a:off x="971600" y="3083950"/>
              <a:ext cx="2880320" cy="807077"/>
            </a:xfrm>
            <a:prstGeom prst="line">
              <a:avLst/>
            </a:prstGeom>
            <a:noFill/>
            <a:ln w="44450">
              <a:solidFill>
                <a:schemeClr val="bg1">
                  <a:lumMod val="75000"/>
                </a:schemeClr>
              </a:solidFill>
              <a:prstDash val="sysDash"/>
              <a:round/>
              <a:headEnd/>
              <a:tailEnd type="triangle" w="med" len="med"/>
            </a:ln>
            <a:effectLst/>
          </p:spPr>
          <p:txBody>
            <a:bodyPr lIns="0" tIns="0" rIns="0" bIns="0" anchor="ctr"/>
            <a:lstStyle/>
            <a:p>
              <a:endParaRPr lang="en-US" dirty="0"/>
            </a:p>
          </p:txBody>
        </p:sp>
        <p:sp>
          <p:nvSpPr>
            <p:cNvPr id="44" name="Line 38"/>
            <p:cNvSpPr>
              <a:spLocks noChangeShapeType="1"/>
            </p:cNvSpPr>
            <p:nvPr/>
          </p:nvSpPr>
          <p:spPr bwMode="auto">
            <a:xfrm rot="13500000">
              <a:off x="1679867" y="2727239"/>
              <a:ext cx="1014" cy="365749"/>
            </a:xfrm>
            <a:prstGeom prst="line">
              <a:avLst/>
            </a:prstGeom>
            <a:noFill/>
            <a:ln w="44450">
              <a:solidFill>
                <a:schemeClr val="bg1"/>
              </a:solidFill>
              <a:round/>
              <a:headEnd type="triangle" w="med" len="sm"/>
              <a:tailEnd type="triangle" w="med" len="sm"/>
            </a:ln>
            <a:effectLst/>
          </p:spPr>
          <p:txBody>
            <a:bodyPr anchor="ctr" anchorCtr="1"/>
            <a:lstStyle/>
            <a:p>
              <a:endParaRPr lang="de-DE"/>
            </a:p>
          </p:txBody>
        </p:sp>
        <p:grpSp>
          <p:nvGrpSpPr>
            <p:cNvPr id="45" name="Group 97"/>
            <p:cNvGrpSpPr/>
            <p:nvPr/>
          </p:nvGrpSpPr>
          <p:grpSpPr>
            <a:xfrm>
              <a:off x="1763688" y="2780927"/>
              <a:ext cx="457200" cy="523220"/>
              <a:chOff x="1018819" y="3721632"/>
              <a:chExt cx="719137" cy="809345"/>
            </a:xfrm>
            <a:effectLst>
              <a:outerShdw blurRad="50800" dist="38100" dir="2700000" algn="tl" rotWithShape="0">
                <a:prstClr val="black">
                  <a:alpha val="40000"/>
                </a:prstClr>
              </a:outerShdw>
            </a:effectLst>
          </p:grpSpPr>
          <p:sp>
            <p:nvSpPr>
              <p:cNvPr id="46" name="Oval 154"/>
              <p:cNvSpPr>
                <a:spLocks noChangeArrowheads="1"/>
              </p:cNvSpPr>
              <p:nvPr/>
            </p:nvSpPr>
            <p:spPr bwMode="auto">
              <a:xfrm>
                <a:off x="1018819" y="3771443"/>
                <a:ext cx="719137" cy="720725"/>
              </a:xfrm>
              <a:prstGeom prst="ellipse">
                <a:avLst/>
              </a:prstGeom>
              <a:solidFill>
                <a:schemeClr val="accent3">
                  <a:lumMod val="40000"/>
                  <a:lumOff val="60000"/>
                </a:schemeClr>
              </a:solidFill>
              <a:ln w="9525" algn="ctr">
                <a:solidFill>
                  <a:schemeClr val="tx1"/>
                </a:solidFill>
                <a:round/>
                <a:headEnd/>
                <a:tailEnd/>
              </a:ln>
              <a:effectLst/>
            </p:spPr>
            <p:txBody>
              <a:bodyPr wrap="none" anchor="ctr"/>
              <a:lstStyle/>
              <a:p>
                <a:pPr algn="ctr" eaLnBrk="0" hangingPunct="0"/>
                <a:endParaRPr lang="en-US" sz="2400" b="1">
                  <a:cs typeface="Arial" charset="0"/>
                </a:endParaRPr>
              </a:p>
            </p:txBody>
          </p:sp>
          <p:sp>
            <p:nvSpPr>
              <p:cNvPr id="47" name="Text Box 21"/>
              <p:cNvSpPr txBox="1">
                <a:spLocks noChangeArrowheads="1"/>
              </p:cNvSpPr>
              <p:nvPr/>
            </p:nvSpPr>
            <p:spPr bwMode="auto">
              <a:xfrm>
                <a:off x="1110827" y="3721632"/>
                <a:ext cx="404147" cy="809345"/>
              </a:xfrm>
              <a:prstGeom prst="rect">
                <a:avLst/>
              </a:prstGeom>
              <a:noFill/>
              <a:ln w="9525">
                <a:noFill/>
                <a:miter lim="800000"/>
                <a:headEnd/>
                <a:tailEnd/>
              </a:ln>
              <a:effectLst/>
            </p:spPr>
            <p:txBody>
              <a:bodyPr wrap="square">
                <a:spAutoFit/>
              </a:bodyPr>
              <a:lstStyle/>
              <a:p>
                <a:pPr eaLnBrk="0" hangingPunct="0">
                  <a:spcBef>
                    <a:spcPct val="50000"/>
                  </a:spcBef>
                </a:pPr>
                <a:r>
                  <a:rPr lang="en-US" sz="2800" dirty="0">
                    <a:cs typeface="Arial" charset="0"/>
                  </a:rPr>
                  <a:t>?</a:t>
                </a:r>
                <a:endParaRPr lang="de-CH" sz="2800" dirty="0">
                  <a:cs typeface="Arial" charset="0"/>
                </a:endParaRPr>
              </a:p>
            </p:txBody>
          </p:sp>
        </p:grpSp>
      </p:grpSp>
      <p:sp>
        <p:nvSpPr>
          <p:cNvPr id="98" name="Rectangle 2"/>
          <p:cNvSpPr>
            <a:spLocks noGrp="1" noChangeArrowheads="1"/>
          </p:cNvSpPr>
          <p:nvPr>
            <p:ph type="title"/>
          </p:nvPr>
        </p:nvSpPr>
        <p:spPr>
          <a:xfrm>
            <a:off x="1847529" y="51488"/>
            <a:ext cx="8784976" cy="857232"/>
          </a:xfrm>
        </p:spPr>
        <p:txBody>
          <a:bodyPr>
            <a:normAutofit/>
          </a:bodyPr>
          <a:lstStyle/>
          <a:p>
            <a:r>
              <a:rPr lang="en-US" sz="4000" dirty="0"/>
              <a:t>Attacking Game</a:t>
            </a:r>
          </a:p>
        </p:txBody>
      </p:sp>
      <p:sp>
        <p:nvSpPr>
          <p:cNvPr id="39" name="Line 7"/>
          <p:cNvSpPr>
            <a:spLocks noChangeShapeType="1"/>
          </p:cNvSpPr>
          <p:nvPr/>
        </p:nvSpPr>
        <p:spPr bwMode="auto">
          <a:xfrm flipH="1">
            <a:off x="7032104" y="2090828"/>
            <a:ext cx="2592288" cy="648072"/>
          </a:xfrm>
          <a:prstGeom prst="line">
            <a:avLst/>
          </a:prstGeom>
          <a:noFill/>
          <a:ln w="44450">
            <a:solidFill>
              <a:schemeClr val="bg1">
                <a:lumMod val="75000"/>
              </a:schemeClr>
            </a:solidFill>
            <a:prstDash val="solid"/>
            <a:round/>
            <a:headEnd/>
            <a:tailEnd type="triangle" w="med" len="med"/>
          </a:ln>
          <a:effectLst/>
        </p:spPr>
        <p:txBody>
          <a:bodyPr lIns="0" tIns="0" rIns="0" bIns="0" anchor="ctr"/>
          <a:lstStyle/>
          <a:p>
            <a:endParaRPr lang="en-US" dirty="0"/>
          </a:p>
        </p:txBody>
      </p:sp>
      <p:sp>
        <p:nvSpPr>
          <p:cNvPr id="143" name="Content Placeholder 1"/>
          <p:cNvSpPr txBox="1">
            <a:spLocks/>
          </p:cNvSpPr>
          <p:nvPr/>
        </p:nvSpPr>
        <p:spPr>
          <a:xfrm>
            <a:off x="1919536" y="4941168"/>
            <a:ext cx="4752528" cy="1728192"/>
          </a:xfrm>
          <a:prstGeom prst="rect">
            <a:avLst/>
          </a:prstGeom>
        </p:spPr>
        <p:txBody>
          <a:bodyPr/>
          <a:lstStyle/>
          <a:p>
            <a:pPr marL="342891" indent="-342891">
              <a:spcBef>
                <a:spcPct val="20000"/>
              </a:spcBef>
              <a:buClr>
                <a:schemeClr val="accent1"/>
              </a:buClr>
              <a:buSzPct val="65000"/>
              <a:buFont typeface="Wingdings" pitchFamily="2" charset="2"/>
              <a:buChar char="n"/>
              <a:defRPr/>
            </a:pPr>
            <a:r>
              <a:rPr lang="en-US" sz="2800" dirty="0">
                <a:solidFill>
                  <a:srgbClr val="0000FF"/>
                </a:solidFill>
                <a:cs typeface="Arial" charset="0"/>
              </a:rPr>
              <a:t>Impossible to cheat </a:t>
            </a:r>
            <a:r>
              <a:rPr lang="en-US" sz="2800" dirty="0">
                <a:cs typeface="Arial" charset="0"/>
              </a:rPr>
              <a:t>due to </a:t>
            </a:r>
            <a:br>
              <a:rPr lang="en-US" sz="2800" dirty="0">
                <a:cs typeface="Arial" charset="0"/>
              </a:rPr>
            </a:br>
            <a:r>
              <a:rPr lang="en-US" sz="2800" dirty="0">
                <a:cs typeface="Arial" charset="0"/>
              </a:rPr>
              <a:t>no-cloning theorem</a:t>
            </a:r>
          </a:p>
          <a:p>
            <a:pPr marL="342891" indent="-342891">
              <a:spcBef>
                <a:spcPct val="20000"/>
              </a:spcBef>
              <a:buClr>
                <a:schemeClr val="accent1"/>
              </a:buClr>
              <a:buSzPct val="65000"/>
              <a:buFont typeface="Wingdings" pitchFamily="2" charset="2"/>
              <a:buChar char="n"/>
              <a:defRPr/>
            </a:pPr>
            <a:r>
              <a:rPr lang="en-US" sz="2800" dirty="0">
                <a:cs typeface="Arial" charset="0"/>
              </a:rPr>
              <a:t>Or not?</a:t>
            </a:r>
          </a:p>
        </p:txBody>
      </p:sp>
      <p:pic>
        <p:nvPicPr>
          <p:cNvPr id="76" name="Picture 2" descr="D:\presentations\Noisy Storage\EvilCatTransparent.png"/>
          <p:cNvPicPr>
            <a:picLocks noChangeAspect="1" noChangeArrowheads="1"/>
          </p:cNvPicPr>
          <p:nvPr/>
        </p:nvPicPr>
        <p:blipFill>
          <a:blip r:embed="rId8" cstate="print"/>
          <a:srcRect/>
          <a:stretch>
            <a:fillRect/>
          </a:stretch>
        </p:blipFill>
        <p:spPr bwMode="auto">
          <a:xfrm flipH="1">
            <a:off x="7248128" y="908721"/>
            <a:ext cx="1006872" cy="1001812"/>
          </a:xfrm>
          <a:prstGeom prst="rect">
            <a:avLst/>
          </a:prstGeom>
          <a:noFill/>
        </p:spPr>
      </p:pic>
      <p:pic>
        <p:nvPicPr>
          <p:cNvPr id="3" name="Picture 2" descr="TP_tmp.png"/>
          <p:cNvPicPr>
            <a:picLocks noChangeAspect="1"/>
          </p:cNvPicPr>
          <p:nvPr>
            <p:custDataLst>
              <p:tags r:id="rId1"/>
            </p:custDataLst>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8125841" y="2036917"/>
            <a:ext cx="171251" cy="274000"/>
          </a:xfrm>
          <a:prstGeom prst="rect">
            <a:avLst/>
          </a:prstGeom>
          <a:noFill/>
          <a:ln/>
          <a:effectLst/>
          <a:extLst>
            <a:ext uri="{909E8E84-426E-40dd-AFC4-6F175D3DCCD1}">
              <a14:hiddenFill xmlns:a14="http://schemas.microsoft.com/office/drawing/2010/main" xmlns="">
                <a:solidFill>
                  <a:srgbClr val="FFFFFF">
                    <a:alpha val="0"/>
                  </a:srgbClr>
                </a:solidFill>
              </a14:hiddenFill>
            </a:ext>
            <a:ext uri="{AF507438-7753-43e0-B8FC-AC1667EBCBE1}">
              <a14:hiddenEffects xmlns:a14="http://schemas.microsoft.com/office/drawing/2010/main" xmlns="">
                <a:effectLst>
                  <a:outerShdw blurRad="63500" dist="37357" dir="2700000" rotWithShape="0">
                    <a:scrgbClr r="0" g="0" b="0"/>
                  </a:outerShdw>
                </a:effectLst>
              </a14:hiddenEffects>
            </a:ext>
            <a:ext uri="{31F19639-BCED-4a60-ADC4-E9642A236FB7}">
              <a14:hiddenScene3d xmlns:a14="http://schemas.microsoft.com/office/drawing/2010/main" xmlns="">
                <a:camera prst="orthographicFront">
                  <a:rot lat="0" lon="0" rev="0"/>
                </a:camera>
                <a:lightRig rig="threePt" dir="t">
                  <a:rot lat="0" lon="0" rev="0"/>
                </a:lightRig>
              </a14:hiddenScene3d>
            </a:ext>
            <a:ext uri="{E45631CC-5BF2-4c18-A39C-3461C7D3F71A}">
              <a14:hiddenSp3d xmlns:a14="http://schemas.microsoft.com/office/drawing/2010/main" xmlns="" extrusionH="457200">
                <a:contourClr>
                  <a:srgbClr val="000000"/>
                </a:contourClr>
              </a14:hiddenSp3d>
            </a:ext>
            <a:ext uri="{53640926-AAD7-44d8-BBD7-CCE9431645EC}">
              <a14:shadowObscured xmlns:a14="http://schemas.microsoft.com/office/drawing/2010/main" xmlns=""/>
            </a:ext>
          </a:extLst>
        </p:spPr>
      </p:pic>
      <p:pic>
        <p:nvPicPr>
          <p:cNvPr id="77" name="Picture 7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938823" y="764704"/>
            <a:ext cx="842476" cy="1083627"/>
          </a:xfrm>
          <a:prstGeom prst="rect">
            <a:avLst/>
          </a:prstGeom>
        </p:spPr>
      </p:pic>
      <p:grpSp>
        <p:nvGrpSpPr>
          <p:cNvPr id="11" name="Group 10"/>
          <p:cNvGrpSpPr/>
          <p:nvPr/>
        </p:nvGrpSpPr>
        <p:grpSpPr>
          <a:xfrm>
            <a:off x="3863752" y="2564904"/>
            <a:ext cx="576064" cy="720080"/>
            <a:chOff x="2339752" y="2564904"/>
            <a:chExt cx="576064" cy="720080"/>
          </a:xfrm>
        </p:grpSpPr>
        <p:sp>
          <p:nvSpPr>
            <p:cNvPr id="189" name="Line 7"/>
            <p:cNvSpPr>
              <a:spLocks noChangeShapeType="1"/>
            </p:cNvSpPr>
            <p:nvPr/>
          </p:nvSpPr>
          <p:spPr bwMode="auto">
            <a:xfrm>
              <a:off x="2915816" y="2564904"/>
              <a:ext cx="0" cy="720080"/>
            </a:xfrm>
            <a:prstGeom prst="line">
              <a:avLst/>
            </a:prstGeom>
            <a:noFill/>
            <a:ln w="50800">
              <a:solidFill>
                <a:srgbClr val="FF0000"/>
              </a:solidFill>
              <a:prstDash val="sysDash"/>
              <a:round/>
              <a:headEnd/>
              <a:tailEnd type="triangle" w="med" len="med"/>
            </a:ln>
            <a:effectLst/>
          </p:spPr>
          <p:txBody>
            <a:bodyPr lIns="0" tIns="0" rIns="0" bIns="0" anchor="ctr"/>
            <a:lstStyle/>
            <a:p>
              <a:endParaRPr lang="en-US" dirty="0"/>
            </a:p>
          </p:txBody>
        </p:sp>
        <p:grpSp>
          <p:nvGrpSpPr>
            <p:cNvPr id="51" name="Group 50"/>
            <p:cNvGrpSpPr/>
            <p:nvPr/>
          </p:nvGrpSpPr>
          <p:grpSpPr>
            <a:xfrm>
              <a:off x="2339752" y="2564904"/>
              <a:ext cx="457200" cy="526126"/>
              <a:chOff x="3779912" y="2000652"/>
              <a:chExt cx="457200" cy="526126"/>
            </a:xfrm>
          </p:grpSpPr>
          <p:sp>
            <p:nvSpPr>
              <p:cNvPr id="52" name="Oval 154"/>
              <p:cNvSpPr>
                <a:spLocks noChangeArrowheads="1"/>
              </p:cNvSpPr>
              <p:nvPr/>
            </p:nvSpPr>
            <p:spPr bwMode="auto">
              <a:xfrm>
                <a:off x="3779912" y="2060848"/>
                <a:ext cx="457200" cy="465930"/>
              </a:xfrm>
              <a:prstGeom prst="ellipse">
                <a:avLst/>
              </a:prstGeom>
              <a:solidFill>
                <a:schemeClr val="accent6"/>
              </a:solidFill>
              <a:ln w="9525" algn="ctr">
                <a:solidFill>
                  <a:schemeClr val="tx1"/>
                </a:solidFill>
                <a:round/>
                <a:headEnd/>
                <a:tailEnd/>
              </a:ln>
              <a:effectLst/>
            </p:spPr>
            <p:txBody>
              <a:bodyPr wrap="none" anchor="ctr"/>
              <a:lstStyle/>
              <a:p>
                <a:pPr algn="ctr" eaLnBrk="0" hangingPunct="0"/>
                <a:endParaRPr lang="en-US" sz="2400" b="1">
                  <a:cs typeface="Arial" charset="0"/>
                </a:endParaRPr>
              </a:p>
            </p:txBody>
          </p:sp>
          <p:sp>
            <p:nvSpPr>
              <p:cNvPr id="53" name="Text Box 21"/>
              <p:cNvSpPr txBox="1">
                <a:spLocks noChangeArrowheads="1"/>
              </p:cNvSpPr>
              <p:nvPr/>
            </p:nvSpPr>
            <p:spPr bwMode="auto">
              <a:xfrm>
                <a:off x="3851920" y="2000652"/>
                <a:ext cx="256941" cy="523220"/>
              </a:xfrm>
              <a:prstGeom prst="rect">
                <a:avLst/>
              </a:prstGeom>
              <a:noFill/>
              <a:ln w="9525">
                <a:noFill/>
                <a:miter lim="800000"/>
                <a:headEnd/>
                <a:tailEnd/>
              </a:ln>
              <a:effectLst/>
            </p:spPr>
            <p:txBody>
              <a:bodyPr wrap="square">
                <a:spAutoFit/>
              </a:bodyPr>
              <a:lstStyle/>
              <a:p>
                <a:pPr eaLnBrk="0" hangingPunct="0">
                  <a:spcBef>
                    <a:spcPct val="50000"/>
                  </a:spcBef>
                </a:pPr>
                <a:r>
                  <a:rPr lang="en-US" sz="2800" dirty="0">
                    <a:cs typeface="Arial" charset="0"/>
                  </a:rPr>
                  <a:t>?</a:t>
                </a:r>
                <a:endParaRPr lang="de-CH" sz="2800" dirty="0">
                  <a:cs typeface="Arial" charset="0"/>
                </a:endParaRPr>
              </a:p>
            </p:txBody>
          </p:sp>
        </p:grpSp>
      </p:grpSp>
      <p:sp>
        <p:nvSpPr>
          <p:cNvPr id="62" name="Line 7"/>
          <p:cNvSpPr>
            <a:spLocks noChangeShapeType="1"/>
          </p:cNvSpPr>
          <p:nvPr/>
        </p:nvSpPr>
        <p:spPr bwMode="auto">
          <a:xfrm flipH="1">
            <a:off x="2567608" y="3141666"/>
            <a:ext cx="2808312" cy="719385"/>
          </a:xfrm>
          <a:prstGeom prst="line">
            <a:avLst/>
          </a:prstGeom>
          <a:noFill/>
          <a:ln w="44450">
            <a:solidFill>
              <a:schemeClr val="bg1">
                <a:lumMod val="75000"/>
              </a:schemeClr>
            </a:solidFill>
            <a:prstDash val="sysDash"/>
            <a:round/>
            <a:headEnd/>
            <a:tailEnd type="triangle" w="med" len="med"/>
          </a:ln>
          <a:effectLst/>
        </p:spPr>
        <p:txBody>
          <a:bodyPr lIns="0" tIns="0" rIns="0" bIns="0" anchor="ctr"/>
          <a:lstStyle/>
          <a:p>
            <a:endParaRPr lang="en-US" dirty="0"/>
          </a:p>
        </p:txBody>
      </p:sp>
      <p:sp>
        <p:nvSpPr>
          <p:cNvPr id="63" name="Arc 62"/>
          <p:cNvSpPr/>
          <p:nvPr/>
        </p:nvSpPr>
        <p:spPr>
          <a:xfrm>
            <a:off x="5159896" y="2796168"/>
            <a:ext cx="648072" cy="288032"/>
          </a:xfrm>
          <a:prstGeom prst="arc">
            <a:avLst>
              <a:gd name="adj1" fmla="val 16200000"/>
              <a:gd name="adj2" fmla="val 5908363"/>
            </a:avLst>
          </a:prstGeom>
          <a:ln w="28575">
            <a:solidFill>
              <a:schemeClr val="bg1">
                <a:lumMod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a:p>
        </p:txBody>
      </p:sp>
      <p:sp>
        <p:nvSpPr>
          <p:cNvPr id="64" name="Line 38"/>
          <p:cNvSpPr>
            <a:spLocks noChangeShapeType="1"/>
          </p:cNvSpPr>
          <p:nvPr/>
        </p:nvSpPr>
        <p:spPr bwMode="auto">
          <a:xfrm rot="13500000">
            <a:off x="3805574" y="2971912"/>
            <a:ext cx="1015" cy="365749"/>
          </a:xfrm>
          <a:prstGeom prst="line">
            <a:avLst/>
          </a:prstGeom>
          <a:noFill/>
          <a:ln w="44450">
            <a:solidFill>
              <a:schemeClr val="bg1"/>
            </a:solidFill>
            <a:round/>
            <a:headEnd type="triangle" w="med" len="sm"/>
            <a:tailEnd type="triangle" w="med" len="sm"/>
          </a:ln>
          <a:effectLst/>
        </p:spPr>
        <p:txBody>
          <a:bodyPr anchor="ctr" anchorCtr="1"/>
          <a:lstStyle/>
          <a:p>
            <a:endParaRPr lang="de-DE"/>
          </a:p>
        </p:txBody>
      </p:sp>
      <p:grpSp>
        <p:nvGrpSpPr>
          <p:cNvPr id="65" name="Group 97"/>
          <p:cNvGrpSpPr/>
          <p:nvPr/>
        </p:nvGrpSpPr>
        <p:grpSpPr>
          <a:xfrm>
            <a:off x="3431704" y="2924942"/>
            <a:ext cx="457200" cy="523220"/>
            <a:chOff x="1018819" y="3721632"/>
            <a:chExt cx="719137" cy="809346"/>
          </a:xfrm>
          <a:effectLst>
            <a:outerShdw blurRad="50800" dist="38100" dir="2700000" algn="tl" rotWithShape="0">
              <a:prstClr val="black">
                <a:alpha val="40000"/>
              </a:prstClr>
            </a:outerShdw>
          </a:effectLst>
        </p:grpSpPr>
        <p:sp>
          <p:nvSpPr>
            <p:cNvPr id="66" name="Oval 154"/>
            <p:cNvSpPr>
              <a:spLocks noChangeArrowheads="1"/>
            </p:cNvSpPr>
            <p:nvPr/>
          </p:nvSpPr>
          <p:spPr bwMode="auto">
            <a:xfrm>
              <a:off x="1018819" y="3771443"/>
              <a:ext cx="719137" cy="720725"/>
            </a:xfrm>
            <a:prstGeom prst="ellipse">
              <a:avLst/>
            </a:prstGeom>
            <a:solidFill>
              <a:schemeClr val="accent3">
                <a:lumMod val="40000"/>
                <a:lumOff val="60000"/>
              </a:schemeClr>
            </a:solidFill>
            <a:ln w="9525" algn="ctr">
              <a:solidFill>
                <a:schemeClr val="tx1"/>
              </a:solidFill>
              <a:round/>
              <a:headEnd/>
              <a:tailEnd/>
            </a:ln>
            <a:effectLst/>
          </p:spPr>
          <p:txBody>
            <a:bodyPr wrap="none" anchor="ctr"/>
            <a:lstStyle/>
            <a:p>
              <a:pPr algn="ctr" eaLnBrk="0" hangingPunct="0"/>
              <a:endParaRPr lang="en-US" sz="2400" b="1">
                <a:cs typeface="Arial" charset="0"/>
              </a:endParaRPr>
            </a:p>
          </p:txBody>
        </p:sp>
        <p:sp>
          <p:nvSpPr>
            <p:cNvPr id="67" name="Text Box 21"/>
            <p:cNvSpPr txBox="1">
              <a:spLocks noChangeArrowheads="1"/>
            </p:cNvSpPr>
            <p:nvPr/>
          </p:nvSpPr>
          <p:spPr bwMode="auto">
            <a:xfrm>
              <a:off x="1110827" y="3721632"/>
              <a:ext cx="404147" cy="809346"/>
            </a:xfrm>
            <a:prstGeom prst="rect">
              <a:avLst/>
            </a:prstGeom>
            <a:noFill/>
            <a:ln w="9525">
              <a:noFill/>
              <a:miter lim="800000"/>
              <a:headEnd/>
              <a:tailEnd/>
            </a:ln>
            <a:effectLst/>
          </p:spPr>
          <p:txBody>
            <a:bodyPr wrap="square">
              <a:spAutoFit/>
            </a:bodyPr>
            <a:lstStyle/>
            <a:p>
              <a:pPr eaLnBrk="0" hangingPunct="0">
                <a:spcBef>
                  <a:spcPct val="50000"/>
                </a:spcBef>
              </a:pPr>
              <a:r>
                <a:rPr lang="en-US" sz="2800" dirty="0">
                  <a:cs typeface="Arial" charset="0"/>
                </a:rPr>
                <a:t>?</a:t>
              </a:r>
              <a:endParaRPr lang="de-CH" sz="2800" dirty="0">
                <a:cs typeface="Arial" charset="0"/>
              </a:endParaRPr>
            </a:p>
          </p:txBody>
        </p:sp>
      </p:grpSp>
      <p:sp>
        <p:nvSpPr>
          <p:cNvPr id="69" name="Line 7"/>
          <p:cNvSpPr>
            <a:spLocks noChangeShapeType="1"/>
          </p:cNvSpPr>
          <p:nvPr/>
        </p:nvSpPr>
        <p:spPr bwMode="auto">
          <a:xfrm>
            <a:off x="6960096" y="3197987"/>
            <a:ext cx="2736304" cy="792088"/>
          </a:xfrm>
          <a:prstGeom prst="line">
            <a:avLst/>
          </a:prstGeom>
          <a:noFill/>
          <a:ln w="44450">
            <a:solidFill>
              <a:schemeClr val="bg1">
                <a:lumMod val="75000"/>
              </a:schemeClr>
            </a:solidFill>
            <a:prstDash val="sysDash"/>
            <a:round/>
            <a:headEnd/>
            <a:tailEnd type="triangle" w="med" len="med"/>
          </a:ln>
          <a:effectLst/>
        </p:spPr>
        <p:txBody>
          <a:bodyPr lIns="0" tIns="0" rIns="0" bIns="0" anchor="ctr"/>
          <a:lstStyle/>
          <a:p>
            <a:endParaRPr lang="en-US" dirty="0"/>
          </a:p>
        </p:txBody>
      </p:sp>
      <p:sp>
        <p:nvSpPr>
          <p:cNvPr id="70" name="Line 7"/>
          <p:cNvSpPr>
            <a:spLocks noChangeShapeType="1"/>
          </p:cNvSpPr>
          <p:nvPr/>
        </p:nvSpPr>
        <p:spPr bwMode="auto">
          <a:xfrm>
            <a:off x="5951984" y="2924944"/>
            <a:ext cx="864096" cy="216024"/>
          </a:xfrm>
          <a:prstGeom prst="line">
            <a:avLst/>
          </a:prstGeom>
          <a:noFill/>
          <a:ln w="28575">
            <a:solidFill>
              <a:schemeClr val="bg1">
                <a:lumMod val="75000"/>
              </a:schemeClr>
            </a:solidFill>
            <a:prstDash val="solid"/>
            <a:round/>
            <a:headEnd/>
            <a:tailEnd type="triangle" w="med" len="med"/>
          </a:ln>
          <a:effectLst/>
        </p:spPr>
        <p:txBody>
          <a:bodyPr lIns="0" tIns="0" rIns="0" bIns="0" anchor="ctr"/>
          <a:lstStyle/>
          <a:p>
            <a:endParaRPr lang="en-US" dirty="0"/>
          </a:p>
        </p:txBody>
      </p:sp>
      <p:sp>
        <p:nvSpPr>
          <p:cNvPr id="71" name="Line 38"/>
          <p:cNvSpPr>
            <a:spLocks noChangeShapeType="1"/>
          </p:cNvSpPr>
          <p:nvPr/>
        </p:nvSpPr>
        <p:spPr bwMode="auto">
          <a:xfrm rot="13500000">
            <a:off x="8630110" y="3115928"/>
            <a:ext cx="1015" cy="365749"/>
          </a:xfrm>
          <a:prstGeom prst="line">
            <a:avLst/>
          </a:prstGeom>
          <a:noFill/>
          <a:ln w="44450">
            <a:solidFill>
              <a:schemeClr val="bg1"/>
            </a:solidFill>
            <a:round/>
            <a:headEnd type="triangle" w="med" len="sm"/>
            <a:tailEnd type="triangle" w="med" len="sm"/>
          </a:ln>
          <a:effectLst/>
        </p:spPr>
        <p:txBody>
          <a:bodyPr anchor="ctr" anchorCtr="1"/>
          <a:lstStyle/>
          <a:p>
            <a:endParaRPr lang="de-DE"/>
          </a:p>
        </p:txBody>
      </p:sp>
      <p:grpSp>
        <p:nvGrpSpPr>
          <p:cNvPr id="72" name="Group 97"/>
          <p:cNvGrpSpPr/>
          <p:nvPr/>
        </p:nvGrpSpPr>
        <p:grpSpPr>
          <a:xfrm>
            <a:off x="8472264" y="3068958"/>
            <a:ext cx="457200" cy="523220"/>
            <a:chOff x="1018819" y="3721632"/>
            <a:chExt cx="719137" cy="809346"/>
          </a:xfrm>
          <a:effectLst>
            <a:outerShdw blurRad="50800" dist="38100" dir="2700000" algn="tl" rotWithShape="0">
              <a:prstClr val="black">
                <a:alpha val="40000"/>
              </a:prstClr>
            </a:outerShdw>
          </a:effectLst>
        </p:grpSpPr>
        <p:sp>
          <p:nvSpPr>
            <p:cNvPr id="73" name="Oval 154"/>
            <p:cNvSpPr>
              <a:spLocks noChangeArrowheads="1"/>
            </p:cNvSpPr>
            <p:nvPr/>
          </p:nvSpPr>
          <p:spPr bwMode="auto">
            <a:xfrm>
              <a:off x="1018819" y="3771443"/>
              <a:ext cx="719137" cy="720725"/>
            </a:xfrm>
            <a:prstGeom prst="ellipse">
              <a:avLst/>
            </a:prstGeom>
            <a:solidFill>
              <a:schemeClr val="accent3">
                <a:lumMod val="40000"/>
                <a:lumOff val="60000"/>
              </a:schemeClr>
            </a:solidFill>
            <a:ln w="9525" algn="ctr">
              <a:solidFill>
                <a:schemeClr val="tx1"/>
              </a:solidFill>
              <a:round/>
              <a:headEnd/>
              <a:tailEnd/>
            </a:ln>
            <a:effectLst/>
          </p:spPr>
          <p:txBody>
            <a:bodyPr wrap="none" anchor="ctr"/>
            <a:lstStyle/>
            <a:p>
              <a:pPr algn="ctr" eaLnBrk="0" hangingPunct="0"/>
              <a:endParaRPr lang="en-US" sz="2400" b="1">
                <a:cs typeface="Arial" charset="0"/>
              </a:endParaRPr>
            </a:p>
          </p:txBody>
        </p:sp>
        <p:sp>
          <p:nvSpPr>
            <p:cNvPr id="74" name="Text Box 21"/>
            <p:cNvSpPr txBox="1">
              <a:spLocks noChangeArrowheads="1"/>
            </p:cNvSpPr>
            <p:nvPr/>
          </p:nvSpPr>
          <p:spPr bwMode="auto">
            <a:xfrm>
              <a:off x="1110827" y="3721632"/>
              <a:ext cx="404147" cy="809346"/>
            </a:xfrm>
            <a:prstGeom prst="rect">
              <a:avLst/>
            </a:prstGeom>
            <a:noFill/>
            <a:ln w="9525">
              <a:noFill/>
              <a:miter lim="800000"/>
              <a:headEnd/>
              <a:tailEnd/>
            </a:ln>
            <a:effectLst/>
          </p:spPr>
          <p:txBody>
            <a:bodyPr wrap="square">
              <a:spAutoFit/>
            </a:bodyPr>
            <a:lstStyle/>
            <a:p>
              <a:pPr eaLnBrk="0" hangingPunct="0">
                <a:spcBef>
                  <a:spcPct val="50000"/>
                </a:spcBef>
              </a:pPr>
              <a:r>
                <a:rPr lang="en-US" sz="2800" dirty="0">
                  <a:cs typeface="Arial" charset="0"/>
                </a:rPr>
                <a:t>?</a:t>
              </a:r>
              <a:endParaRPr lang="de-CH" sz="2800" dirty="0">
                <a:cs typeface="Arial" charset="0"/>
              </a:endParaRPr>
            </a:p>
          </p:txBody>
        </p:sp>
      </p:grpSp>
      <p:grpSp>
        <p:nvGrpSpPr>
          <p:cNvPr id="9" name="Group 8"/>
          <p:cNvGrpSpPr/>
          <p:nvPr/>
        </p:nvGrpSpPr>
        <p:grpSpPr>
          <a:xfrm>
            <a:off x="7941802" y="2636912"/>
            <a:ext cx="242433" cy="720080"/>
            <a:chOff x="6228184" y="2636912"/>
            <a:chExt cx="242433" cy="720080"/>
          </a:xfrm>
        </p:grpSpPr>
        <p:sp>
          <p:nvSpPr>
            <p:cNvPr id="195" name="Line 7"/>
            <p:cNvSpPr>
              <a:spLocks noChangeShapeType="1"/>
            </p:cNvSpPr>
            <p:nvPr/>
          </p:nvSpPr>
          <p:spPr bwMode="auto">
            <a:xfrm>
              <a:off x="6228184" y="2636912"/>
              <a:ext cx="0" cy="720080"/>
            </a:xfrm>
            <a:prstGeom prst="line">
              <a:avLst/>
            </a:prstGeom>
            <a:noFill/>
            <a:ln w="50800">
              <a:solidFill>
                <a:srgbClr val="FF0000"/>
              </a:solidFill>
              <a:prstDash val="solid"/>
              <a:round/>
              <a:headEnd/>
              <a:tailEnd type="triangle" w="med" len="med"/>
            </a:ln>
            <a:effectLst/>
          </p:spPr>
          <p:txBody>
            <a:bodyPr lIns="0" tIns="0" rIns="0" bIns="0" anchor="ctr"/>
            <a:lstStyle/>
            <a:p>
              <a:endParaRPr lang="en-US" dirty="0"/>
            </a:p>
          </p:txBody>
        </p:sp>
        <p:pic>
          <p:nvPicPr>
            <p:cNvPr id="5" name="Picture 4" descr="TP_tmp.png"/>
            <p:cNvPicPr>
              <a:picLocks noChangeAspect="1"/>
            </p:cNvPicPr>
            <p:nvPr>
              <p:custDataLst>
                <p:tags r:id="rId5"/>
              </p:custDataLst>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6300192" y="2708920"/>
              <a:ext cx="170425" cy="272680"/>
            </a:xfrm>
            <a:prstGeom prst="rect">
              <a:avLst/>
            </a:prstGeom>
            <a:noFill/>
            <a:ln/>
            <a:effectLst/>
            <a:extLst>
              <a:ext uri="{909E8E84-426E-40dd-AFC4-6F175D3DCCD1}">
                <a14:hiddenFill xmlns:a14="http://schemas.microsoft.com/office/drawing/2010/main" xmlns="">
                  <a:solidFill>
                    <a:srgbClr val="FFFFFF">
                      <a:alpha val="0"/>
                    </a:srgbClr>
                  </a:solidFill>
                </a14:hiddenFill>
              </a:ext>
              <a:ext uri="{AF507438-7753-43e0-B8FC-AC1667EBCBE1}">
                <a14:hiddenEffects xmlns:a14="http://schemas.microsoft.com/office/drawing/2010/main" xmlns="">
                  <a:effectLst>
                    <a:outerShdw blurRad="63500" dist="37357" dir="2700000" rotWithShape="0">
                      <a:scrgbClr r="0" g="0" b="0"/>
                    </a:outerShdw>
                  </a:effectLst>
                </a14:hiddenEffects>
              </a:ext>
              <a:ext uri="{31F19639-BCED-4a60-ADC4-E9642A236FB7}">
                <a14:hiddenScene3d xmlns:a14="http://schemas.microsoft.com/office/drawing/2010/main" xmlns="">
                  <a:camera prst="orthographicFront">
                    <a:rot lat="0" lon="0" rev="0"/>
                  </a:camera>
                  <a:lightRig rig="threePt" dir="t">
                    <a:rot lat="0" lon="0" rev="0"/>
                  </a:lightRig>
                </a14:hiddenScene3d>
              </a:ext>
              <a:ext uri="{E45631CC-5BF2-4c18-A39C-3461C7D3F71A}">
                <a14:hiddenSp3d xmlns:a14="http://schemas.microsoft.com/office/drawing/2010/main" xmlns="" extrusionH="457200">
                  <a:contourClr>
                    <a:srgbClr val="000000"/>
                  </a:contourClr>
                </a14:hiddenSp3d>
              </a:ext>
              <a:ext uri="{53640926-AAD7-44d8-BBD7-CCE9431645EC}">
                <a14:shadowObscured xmlns:a14="http://schemas.microsoft.com/office/drawing/2010/main" xmlns=""/>
              </a:ext>
            </a:extLst>
          </p:spPr>
        </p:pic>
      </p:grpSp>
      <p:pic>
        <p:nvPicPr>
          <p:cNvPr id="6" name="Picture 5" descr="TP_tmp.png"/>
          <p:cNvPicPr>
            <a:picLocks noChangeAspect="1"/>
          </p:cNvPicPr>
          <p:nvPr>
            <p:custDataLst>
              <p:tags r:id="rId2"/>
            </p:custDataLst>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4007768" y="3645028"/>
            <a:ext cx="1092803" cy="273201"/>
          </a:xfrm>
          <a:prstGeom prst="rect">
            <a:avLst/>
          </a:prstGeom>
          <a:noFill/>
          <a:ln/>
          <a:effectLst/>
          <a:extLst>
            <a:ext uri="{909E8E84-426E-40dd-AFC4-6F175D3DCCD1}">
              <a14:hiddenFill xmlns:a14="http://schemas.microsoft.com/office/drawing/2010/main" xmlns="">
                <a:solidFill>
                  <a:srgbClr val="FFFFFF">
                    <a:alpha val="0"/>
                  </a:srgbClr>
                </a:solidFill>
              </a14:hiddenFill>
            </a:ext>
            <a:ext uri="{AF507438-7753-43e0-B8FC-AC1667EBCBE1}">
              <a14:hiddenEffects xmlns:a14="http://schemas.microsoft.com/office/drawing/2010/main" xmlns="">
                <a:effectLst>
                  <a:outerShdw blurRad="63500" dist="37357" dir="2700000" rotWithShape="0">
                    <a:scrgbClr r="0" g="0" b="0"/>
                  </a:outerShdw>
                </a:effectLst>
              </a14:hiddenEffects>
            </a:ext>
            <a:ext uri="{31F19639-BCED-4a60-ADC4-E9642A236FB7}">
              <a14:hiddenScene3d xmlns:a14="http://schemas.microsoft.com/office/drawing/2010/main" xmlns="">
                <a:camera prst="orthographicFront">
                  <a:rot lat="0" lon="0" rev="0"/>
                </a:camera>
                <a:lightRig rig="threePt" dir="t">
                  <a:rot lat="0" lon="0" rev="0"/>
                </a:lightRig>
              </a14:hiddenScene3d>
            </a:ext>
            <a:ext uri="{E45631CC-5BF2-4c18-A39C-3461C7D3F71A}">
              <a14:hiddenSp3d xmlns:a14="http://schemas.microsoft.com/office/drawing/2010/main" xmlns="" extrusionH="457200">
                <a:contourClr>
                  <a:srgbClr val="000000"/>
                </a:contourClr>
              </a14:hiddenSp3d>
            </a:ext>
            <a:ext uri="{53640926-AAD7-44d8-BBD7-CCE9431645EC}">
              <a14:shadowObscured xmlns:a14="http://schemas.microsoft.com/office/drawing/2010/main" xmlns=""/>
            </a:ext>
          </a:extLst>
        </p:spPr>
      </p:pic>
      <p:pic>
        <p:nvPicPr>
          <p:cNvPr id="7" name="Picture 6" descr="TP_tmp.png"/>
          <p:cNvPicPr>
            <a:picLocks noChangeAspect="1"/>
          </p:cNvPicPr>
          <p:nvPr>
            <p:custDataLst>
              <p:tags r:id="rId3"/>
            </p:custDataLst>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7032107" y="3645028"/>
            <a:ext cx="1092803" cy="273201"/>
          </a:xfrm>
          <a:prstGeom prst="rect">
            <a:avLst/>
          </a:prstGeom>
          <a:noFill/>
          <a:ln/>
          <a:effectLst/>
          <a:extLst>
            <a:ext uri="{909E8E84-426E-40dd-AFC4-6F175D3DCCD1}">
              <a14:hiddenFill xmlns:a14="http://schemas.microsoft.com/office/drawing/2010/main" xmlns="">
                <a:solidFill>
                  <a:srgbClr val="FFFFFF">
                    <a:alpha val="0"/>
                  </a:srgbClr>
                </a:solidFill>
              </a14:hiddenFill>
            </a:ext>
            <a:ext uri="{AF507438-7753-43e0-B8FC-AC1667EBCBE1}">
              <a14:hiddenEffects xmlns:a14="http://schemas.microsoft.com/office/drawing/2010/main" xmlns="">
                <a:effectLst>
                  <a:outerShdw blurRad="63500" dist="37357" dir="2700000" rotWithShape="0">
                    <a:scrgbClr r="0" g="0" b="0"/>
                  </a:outerShdw>
                </a:effectLst>
              </a14:hiddenEffects>
            </a:ext>
            <a:ext uri="{31F19639-BCED-4a60-ADC4-E9642A236FB7}">
              <a14:hiddenScene3d xmlns:a14="http://schemas.microsoft.com/office/drawing/2010/main" xmlns="">
                <a:camera prst="orthographicFront">
                  <a:rot lat="0" lon="0" rev="0"/>
                </a:camera>
                <a:lightRig rig="threePt" dir="t">
                  <a:rot lat="0" lon="0" rev="0"/>
                </a:lightRig>
              </a14:hiddenScene3d>
            </a:ext>
            <a:ext uri="{E45631CC-5BF2-4c18-A39C-3461C7D3F71A}">
              <a14:hiddenSp3d xmlns:a14="http://schemas.microsoft.com/office/drawing/2010/main" xmlns="" extrusionH="457200">
                <a:contourClr>
                  <a:srgbClr val="000000"/>
                </a:contourClr>
              </a14:hiddenSp3d>
            </a:ext>
            <a:ext uri="{53640926-AAD7-44d8-BBD7-CCE9431645EC}">
              <a14:shadowObscured xmlns:a14="http://schemas.microsoft.com/office/drawing/2010/main" xmlns=""/>
            </a:ext>
          </a:extLst>
        </p:spPr>
      </p:pic>
      <p:grpSp>
        <p:nvGrpSpPr>
          <p:cNvPr id="10" name="Group 9"/>
          <p:cNvGrpSpPr/>
          <p:nvPr/>
        </p:nvGrpSpPr>
        <p:grpSpPr>
          <a:xfrm>
            <a:off x="4511825" y="1988841"/>
            <a:ext cx="3359151" cy="1450207"/>
            <a:chOff x="2987824" y="1988840"/>
            <a:chExt cx="3359150" cy="1450206"/>
          </a:xfrm>
        </p:grpSpPr>
        <p:grpSp>
          <p:nvGrpSpPr>
            <p:cNvPr id="2" name="Group 1"/>
            <p:cNvGrpSpPr/>
            <p:nvPr/>
          </p:nvGrpSpPr>
          <p:grpSpPr>
            <a:xfrm>
              <a:off x="3419872" y="1988840"/>
              <a:ext cx="457200" cy="526126"/>
              <a:chOff x="3779912" y="2000652"/>
              <a:chExt cx="457200" cy="526126"/>
            </a:xfrm>
          </p:grpSpPr>
          <p:sp>
            <p:nvSpPr>
              <p:cNvPr id="48" name="Oval 154"/>
              <p:cNvSpPr>
                <a:spLocks noChangeArrowheads="1"/>
              </p:cNvSpPr>
              <p:nvPr/>
            </p:nvSpPr>
            <p:spPr bwMode="auto">
              <a:xfrm>
                <a:off x="3779912" y="2060848"/>
                <a:ext cx="457200" cy="465930"/>
              </a:xfrm>
              <a:prstGeom prst="ellipse">
                <a:avLst/>
              </a:prstGeom>
              <a:solidFill>
                <a:schemeClr val="accent6"/>
              </a:solidFill>
              <a:ln w="9525" algn="ctr">
                <a:solidFill>
                  <a:schemeClr val="tx1"/>
                </a:solidFill>
                <a:round/>
                <a:headEnd/>
                <a:tailEnd/>
              </a:ln>
              <a:effectLst/>
            </p:spPr>
            <p:txBody>
              <a:bodyPr wrap="none" anchor="ctr"/>
              <a:lstStyle/>
              <a:p>
                <a:pPr algn="ctr" eaLnBrk="0" hangingPunct="0"/>
                <a:endParaRPr lang="en-US" sz="2400" b="1">
                  <a:cs typeface="Arial" charset="0"/>
                </a:endParaRPr>
              </a:p>
            </p:txBody>
          </p:sp>
          <p:sp>
            <p:nvSpPr>
              <p:cNvPr id="49" name="Text Box 21"/>
              <p:cNvSpPr txBox="1">
                <a:spLocks noChangeArrowheads="1"/>
              </p:cNvSpPr>
              <p:nvPr/>
            </p:nvSpPr>
            <p:spPr bwMode="auto">
              <a:xfrm>
                <a:off x="3851920" y="2000652"/>
                <a:ext cx="256941" cy="523220"/>
              </a:xfrm>
              <a:prstGeom prst="rect">
                <a:avLst/>
              </a:prstGeom>
              <a:noFill/>
              <a:ln w="9525">
                <a:noFill/>
                <a:miter lim="800000"/>
                <a:headEnd/>
                <a:tailEnd/>
              </a:ln>
              <a:effectLst/>
            </p:spPr>
            <p:txBody>
              <a:bodyPr wrap="square">
                <a:spAutoFit/>
              </a:bodyPr>
              <a:lstStyle/>
              <a:p>
                <a:pPr eaLnBrk="0" hangingPunct="0">
                  <a:spcBef>
                    <a:spcPct val="50000"/>
                  </a:spcBef>
                </a:pPr>
                <a:r>
                  <a:rPr lang="en-US" sz="2800" dirty="0">
                    <a:cs typeface="Arial" charset="0"/>
                  </a:rPr>
                  <a:t>?</a:t>
                </a:r>
                <a:endParaRPr lang="de-CH" sz="2800" dirty="0">
                  <a:cs typeface="Arial" charset="0"/>
                </a:endParaRPr>
              </a:p>
            </p:txBody>
          </p:sp>
        </p:grpSp>
        <p:sp>
          <p:nvSpPr>
            <p:cNvPr id="198" name="Line 7"/>
            <p:cNvSpPr>
              <a:spLocks noChangeShapeType="1"/>
            </p:cNvSpPr>
            <p:nvPr/>
          </p:nvSpPr>
          <p:spPr bwMode="auto">
            <a:xfrm>
              <a:off x="2987824" y="2492896"/>
              <a:ext cx="3359150" cy="946150"/>
            </a:xfrm>
            <a:prstGeom prst="line">
              <a:avLst/>
            </a:prstGeom>
            <a:noFill/>
            <a:ln w="50800">
              <a:solidFill>
                <a:srgbClr val="FF0000"/>
              </a:solidFill>
              <a:prstDash val="sysDash"/>
              <a:round/>
              <a:headEnd/>
              <a:tailEnd type="triangle" w="med" len="med"/>
            </a:ln>
            <a:effectLst/>
          </p:spPr>
          <p:txBody>
            <a:bodyPr lIns="0" tIns="0" rIns="0" bIns="0" anchor="ctr"/>
            <a:lstStyle/>
            <a:p>
              <a:endParaRPr lang="en-US" dirty="0"/>
            </a:p>
          </p:txBody>
        </p:sp>
      </p:grpSp>
      <p:grpSp>
        <p:nvGrpSpPr>
          <p:cNvPr id="8" name="Group 7"/>
          <p:cNvGrpSpPr/>
          <p:nvPr/>
        </p:nvGrpSpPr>
        <p:grpSpPr>
          <a:xfrm>
            <a:off x="4445000" y="2348881"/>
            <a:ext cx="3307184" cy="1026543"/>
            <a:chOff x="2921000" y="2348880"/>
            <a:chExt cx="3307184" cy="1026542"/>
          </a:xfrm>
        </p:grpSpPr>
        <p:pic>
          <p:nvPicPr>
            <p:cNvPr id="4" name="Picture 3" descr="TP_tmp.png"/>
            <p:cNvPicPr>
              <a:picLocks noChangeAspect="1"/>
            </p:cNvPicPr>
            <p:nvPr>
              <p:custDataLst>
                <p:tags r:id="rId4"/>
              </p:custDataLst>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5580112" y="2348880"/>
              <a:ext cx="170425" cy="272680"/>
            </a:xfrm>
            <a:prstGeom prst="rect">
              <a:avLst/>
            </a:prstGeom>
            <a:noFill/>
            <a:ln/>
            <a:effectLst/>
            <a:extLst>
              <a:ext uri="{909E8E84-426E-40dd-AFC4-6F175D3DCCD1}">
                <a14:hiddenFill xmlns:a14="http://schemas.microsoft.com/office/drawing/2010/main" xmlns="">
                  <a:solidFill>
                    <a:srgbClr val="FFFFFF">
                      <a:alpha val="0"/>
                    </a:srgbClr>
                  </a:solidFill>
                </a14:hiddenFill>
              </a:ext>
              <a:ext uri="{AF507438-7753-43e0-B8FC-AC1667EBCBE1}">
                <a14:hiddenEffects xmlns:a14="http://schemas.microsoft.com/office/drawing/2010/main" xmlns="">
                  <a:effectLst>
                    <a:outerShdw blurRad="63500" dist="37357" dir="2700000" rotWithShape="0">
                      <a:scrgbClr r="0" g="0" b="0"/>
                    </a:outerShdw>
                  </a:effectLst>
                </a14:hiddenEffects>
              </a:ext>
              <a:ext uri="{31F19639-BCED-4a60-ADC4-E9642A236FB7}">
                <a14:hiddenScene3d xmlns:a14="http://schemas.microsoft.com/office/drawing/2010/main" xmlns="">
                  <a:camera prst="orthographicFront">
                    <a:rot lat="0" lon="0" rev="0"/>
                  </a:camera>
                  <a:lightRig rig="threePt" dir="t">
                    <a:rot lat="0" lon="0" rev="0"/>
                  </a:lightRig>
                </a14:hiddenScene3d>
              </a:ext>
              <a:ext uri="{E45631CC-5BF2-4c18-A39C-3461C7D3F71A}">
                <a14:hiddenSp3d xmlns:a14="http://schemas.microsoft.com/office/drawing/2010/main" xmlns="" extrusionH="457200">
                  <a:contourClr>
                    <a:srgbClr val="000000"/>
                  </a:contourClr>
                </a14:hiddenSp3d>
              </a:ext>
              <a:ext uri="{53640926-AAD7-44d8-BBD7-CCE9431645EC}">
                <a14:shadowObscured xmlns:a14="http://schemas.microsoft.com/office/drawing/2010/main" xmlns=""/>
              </a:ext>
            </a:extLst>
          </p:spPr>
        </p:pic>
        <p:sp>
          <p:nvSpPr>
            <p:cNvPr id="202" name="Line 7"/>
            <p:cNvSpPr>
              <a:spLocks noChangeShapeType="1"/>
            </p:cNvSpPr>
            <p:nvPr/>
          </p:nvSpPr>
          <p:spPr bwMode="auto">
            <a:xfrm flipH="1">
              <a:off x="2921000" y="2564904"/>
              <a:ext cx="3307184" cy="810518"/>
            </a:xfrm>
            <a:prstGeom prst="line">
              <a:avLst/>
            </a:prstGeom>
            <a:noFill/>
            <a:ln w="50800">
              <a:solidFill>
                <a:srgbClr val="FF0000"/>
              </a:solidFill>
              <a:prstDash val="solid"/>
              <a:round/>
              <a:headEnd/>
              <a:tailEnd type="triangle" w="med" len="med"/>
            </a:ln>
            <a:effectLst/>
          </p:spPr>
          <p:txBody>
            <a:bodyPr lIns="0" tIns="0" rIns="0" bIns="0" anchor="ctr"/>
            <a:lstStyle/>
            <a:p>
              <a:endParaRPr lang="en-US" dirty="0"/>
            </a:p>
          </p:txBody>
        </p:sp>
      </p:grpSp>
      <p:grpSp>
        <p:nvGrpSpPr>
          <p:cNvPr id="59" name="Group 58"/>
          <p:cNvGrpSpPr/>
          <p:nvPr/>
        </p:nvGrpSpPr>
        <p:grpSpPr>
          <a:xfrm>
            <a:off x="7248128" y="4797152"/>
            <a:ext cx="3096344" cy="1368152"/>
            <a:chOff x="2915816" y="3284984"/>
            <a:chExt cx="3096344" cy="1368152"/>
          </a:xfrm>
        </p:grpSpPr>
        <p:pic>
          <p:nvPicPr>
            <p:cNvPr id="60" name="Picture 9" descr="dolly"/>
            <p:cNvPicPr>
              <a:picLocks noChangeAspect="1" noChangeArrowheads="1"/>
            </p:cNvPicPr>
            <p:nvPr/>
          </p:nvPicPr>
          <p:blipFill>
            <a:blip r:embed="rId14" cstate="print"/>
            <a:srcRect/>
            <a:stretch>
              <a:fillRect/>
            </a:stretch>
          </p:blipFill>
          <p:spPr bwMode="auto">
            <a:xfrm>
              <a:off x="3059832" y="3284984"/>
              <a:ext cx="1368152" cy="1258766"/>
            </a:xfrm>
            <a:prstGeom prst="rect">
              <a:avLst/>
            </a:prstGeom>
            <a:noFill/>
          </p:spPr>
        </p:pic>
        <p:pic>
          <p:nvPicPr>
            <p:cNvPr id="61" name="Picture 9" descr="dolly"/>
            <p:cNvPicPr>
              <a:picLocks noChangeAspect="1" noChangeArrowheads="1"/>
            </p:cNvPicPr>
            <p:nvPr/>
          </p:nvPicPr>
          <p:blipFill>
            <a:blip r:embed="rId14" cstate="print"/>
            <a:srcRect/>
            <a:stretch>
              <a:fillRect/>
            </a:stretch>
          </p:blipFill>
          <p:spPr bwMode="auto">
            <a:xfrm>
              <a:off x="4499992" y="3284984"/>
              <a:ext cx="1368152" cy="1258766"/>
            </a:xfrm>
            <a:prstGeom prst="rect">
              <a:avLst/>
            </a:prstGeom>
            <a:noFill/>
          </p:spPr>
        </p:pic>
        <p:grpSp>
          <p:nvGrpSpPr>
            <p:cNvPr id="68" name="Group 74"/>
            <p:cNvGrpSpPr/>
            <p:nvPr/>
          </p:nvGrpSpPr>
          <p:grpSpPr>
            <a:xfrm>
              <a:off x="2915816" y="3284984"/>
              <a:ext cx="3096344" cy="1368152"/>
              <a:chOff x="2809127" y="3501009"/>
              <a:chExt cx="3326202" cy="2232248"/>
            </a:xfrm>
          </p:grpSpPr>
          <p:sp>
            <p:nvSpPr>
              <p:cNvPr id="75" name="Line 150"/>
              <p:cNvSpPr>
                <a:spLocks noChangeShapeType="1"/>
              </p:cNvSpPr>
              <p:nvPr/>
            </p:nvSpPr>
            <p:spPr bwMode="auto">
              <a:xfrm flipH="1">
                <a:off x="2875934" y="3554362"/>
                <a:ext cx="3259394" cy="2153264"/>
              </a:xfrm>
              <a:prstGeom prst="line">
                <a:avLst/>
              </a:prstGeom>
              <a:noFill/>
              <a:ln w="76200">
                <a:solidFill>
                  <a:srgbClr val="FF0000"/>
                </a:solidFill>
                <a:round/>
                <a:headEnd/>
                <a:tailEnd/>
              </a:ln>
              <a:effectLst/>
            </p:spPr>
            <p:txBody>
              <a:bodyPr anchor="ctr" anchorCtr="1"/>
              <a:lstStyle/>
              <a:p>
                <a:endParaRPr lang="en-US"/>
              </a:p>
            </p:txBody>
          </p:sp>
          <p:sp>
            <p:nvSpPr>
              <p:cNvPr id="78" name="Line 150"/>
              <p:cNvSpPr>
                <a:spLocks noChangeShapeType="1"/>
              </p:cNvSpPr>
              <p:nvPr/>
            </p:nvSpPr>
            <p:spPr bwMode="auto">
              <a:xfrm>
                <a:off x="2809127" y="3501009"/>
                <a:ext cx="3326202" cy="2232248"/>
              </a:xfrm>
              <a:prstGeom prst="line">
                <a:avLst/>
              </a:prstGeom>
              <a:noFill/>
              <a:ln w="76200">
                <a:solidFill>
                  <a:srgbClr val="FF0000"/>
                </a:solidFill>
                <a:round/>
                <a:headEnd/>
                <a:tailEnd/>
              </a:ln>
              <a:effectLst/>
            </p:spPr>
            <p:txBody>
              <a:bodyPr anchor="ctr" anchorCtr="1"/>
              <a:lstStyle/>
              <a:p>
                <a:endParaRPr lang="en-US"/>
              </a:p>
            </p:txBody>
          </p:sp>
        </p:grpSp>
      </p:grpSp>
    </p:spTree>
    <p:extLst>
      <p:ext uri="{BB962C8B-B14F-4D97-AF65-F5344CB8AC3E}">
        <p14:creationId xmlns:p14="http://schemas.microsoft.com/office/powerpoint/2010/main" val="36220171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par>
                                <p:cTn id="8" presetID="22" presetClass="entr" presetSubtype="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up)">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up)">
                                      <p:cBhvr>
                                        <p:cTn id="15" dur="500"/>
                                        <p:tgtEl>
                                          <p:spTgt spid="11"/>
                                        </p:tgtEl>
                                      </p:cBhvr>
                                    </p:animEffect>
                                  </p:childTnLst>
                                </p:cTn>
                              </p:par>
                              <p:par>
                                <p:cTn id="16" presetID="22" presetClass="entr" presetSubtype="8"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left)">
                                      <p:cBhvr>
                                        <p:cTn id="18" dur="500"/>
                                        <p:tgtEl>
                                          <p:spTgt spid="10"/>
                                        </p:tgtEl>
                                      </p:cBhvr>
                                    </p:animEffect>
                                  </p:childTnLst>
                                </p:cTn>
                              </p:par>
                            </p:childTnLst>
                          </p:cTn>
                        </p:par>
                        <p:par>
                          <p:cTn id="19" fill="hold">
                            <p:stCondLst>
                              <p:cond delay="500"/>
                            </p:stCondLst>
                            <p:childTnLst>
                              <p:par>
                                <p:cTn id="20" presetID="1" presetClass="entr" presetSubtype="0" fill="hold" grpId="0" nodeType="afterEffect">
                                  <p:stCondLst>
                                    <p:cond delay="0"/>
                                  </p:stCondLst>
                                  <p:childTnLst>
                                    <p:set>
                                      <p:cBhvr>
                                        <p:cTn id="21" dur="1" fill="hold">
                                          <p:stCondLst>
                                            <p:cond delay="0"/>
                                          </p:stCondLst>
                                        </p:cTn>
                                        <p:tgtEl>
                                          <p:spTgt spid="143">
                                            <p:txEl>
                                              <p:pRg st="0" end="0"/>
                                            </p:txEl>
                                          </p:spTgt>
                                        </p:tgtEl>
                                        <p:attrNameLst>
                                          <p:attrName>style.visibility</p:attrName>
                                        </p:attrNameLst>
                                      </p:cBhvr>
                                      <p:to>
                                        <p:strVal val="visible"/>
                                      </p:to>
                                    </p:set>
                                  </p:childTnLst>
                                </p:cTn>
                              </p:par>
                              <p:par>
                                <p:cTn id="22" presetID="6" presetClass="entr" presetSubtype="32" fill="hold" nodeType="withEffect">
                                  <p:stCondLst>
                                    <p:cond delay="0"/>
                                  </p:stCondLst>
                                  <p:childTnLst>
                                    <p:set>
                                      <p:cBhvr>
                                        <p:cTn id="23" dur="1" fill="hold">
                                          <p:stCondLst>
                                            <p:cond delay="0"/>
                                          </p:stCondLst>
                                        </p:cTn>
                                        <p:tgtEl>
                                          <p:spTgt spid="59"/>
                                        </p:tgtEl>
                                        <p:attrNameLst>
                                          <p:attrName>style.visibility</p:attrName>
                                        </p:attrNameLst>
                                      </p:cBhvr>
                                      <p:to>
                                        <p:strVal val="visible"/>
                                      </p:to>
                                    </p:set>
                                    <p:animEffect transition="in" filter="circle(out)">
                                      <p:cBhvr>
                                        <p:cTn id="24" dur="1000"/>
                                        <p:tgtEl>
                                          <p:spTgt spid="59"/>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4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 grpId="0" uiExpand="1"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85" name="Rectangle 9"/>
          <p:cNvSpPr>
            <a:spLocks noGrp="1" noChangeArrowheads="1"/>
          </p:cNvSpPr>
          <p:nvPr>
            <p:ph type="title"/>
          </p:nvPr>
        </p:nvSpPr>
        <p:spPr>
          <a:xfrm>
            <a:off x="1919289" y="188914"/>
            <a:ext cx="8713787" cy="647700"/>
          </a:xfrm>
        </p:spPr>
        <p:txBody>
          <a:bodyPr>
            <a:normAutofit fontScale="90000"/>
          </a:bodyPr>
          <a:lstStyle/>
          <a:p>
            <a:r>
              <a:rPr lang="en-US" dirty="0"/>
              <a:t>EPR Pairs</a:t>
            </a:r>
          </a:p>
        </p:txBody>
      </p:sp>
      <p:sp>
        <p:nvSpPr>
          <p:cNvPr id="255030" name="Oval 54"/>
          <p:cNvSpPr>
            <a:spLocks noChangeArrowheads="1"/>
          </p:cNvSpPr>
          <p:nvPr/>
        </p:nvSpPr>
        <p:spPr bwMode="auto">
          <a:xfrm>
            <a:off x="2927649" y="2204864"/>
            <a:ext cx="1008063" cy="2160240"/>
          </a:xfrm>
          <a:prstGeom prst="ellipse">
            <a:avLst/>
          </a:prstGeom>
          <a:gradFill rotWithShape="1">
            <a:gsLst>
              <a:gs pos="0">
                <a:srgbClr val="FF9900"/>
              </a:gs>
              <a:gs pos="100000">
                <a:srgbClr val="FF9900">
                  <a:gamma/>
                  <a:shade val="46275"/>
                  <a:invGamma/>
                  <a:alpha val="0"/>
                </a:srgbClr>
              </a:gs>
            </a:gsLst>
            <a:path path="shape">
              <a:fillToRect l="50000" t="50000" r="50000" b="50000"/>
            </a:path>
          </a:gradFill>
          <a:ln w="9525" algn="ctr">
            <a:noFill/>
            <a:round/>
            <a:headEnd/>
            <a:tailEnd/>
          </a:ln>
          <a:effectLst/>
        </p:spPr>
        <p:txBody>
          <a:bodyPr wrap="none" anchor="ctr"/>
          <a:lstStyle/>
          <a:p>
            <a:endParaRPr lang="de-CH"/>
          </a:p>
        </p:txBody>
      </p:sp>
      <p:sp>
        <p:nvSpPr>
          <p:cNvPr id="255032" name="Oval 56"/>
          <p:cNvSpPr>
            <a:spLocks noChangeArrowheads="1"/>
          </p:cNvSpPr>
          <p:nvPr/>
        </p:nvSpPr>
        <p:spPr bwMode="auto">
          <a:xfrm>
            <a:off x="3072109" y="2302274"/>
            <a:ext cx="719139" cy="720725"/>
          </a:xfrm>
          <a:prstGeom prst="ellipse">
            <a:avLst/>
          </a:prstGeom>
          <a:solidFill>
            <a:srgbClr val="66FF33"/>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CH"/>
          </a:p>
        </p:txBody>
      </p:sp>
      <p:sp>
        <p:nvSpPr>
          <p:cNvPr id="255033" name="Line 57"/>
          <p:cNvSpPr>
            <a:spLocks noChangeShapeType="1"/>
          </p:cNvSpPr>
          <p:nvPr/>
        </p:nvSpPr>
        <p:spPr bwMode="auto">
          <a:xfrm rot="10800000">
            <a:off x="3432473" y="2375299"/>
            <a:ext cx="0" cy="574675"/>
          </a:xfrm>
          <a:prstGeom prst="line">
            <a:avLst/>
          </a:prstGeom>
          <a:noFill/>
          <a:ln w="44450">
            <a:solidFill>
              <a:schemeClr val="tx1"/>
            </a:solidFill>
            <a:round/>
            <a:headEnd type="triangle" w="med" len="sm"/>
            <a:tailEnd type="triangle" w="med" len="sm"/>
          </a:ln>
          <a:effectLst/>
        </p:spPr>
        <p:txBody>
          <a:bodyPr anchor="ctr" anchorCtr="1"/>
          <a:lstStyle/>
          <a:p>
            <a:endParaRPr lang="de-CH"/>
          </a:p>
        </p:txBody>
      </p:sp>
      <p:sp>
        <p:nvSpPr>
          <p:cNvPr id="255034" name="Line 58"/>
          <p:cNvSpPr>
            <a:spLocks noChangeShapeType="1"/>
          </p:cNvSpPr>
          <p:nvPr/>
        </p:nvSpPr>
        <p:spPr bwMode="auto">
          <a:xfrm rot="-5400000">
            <a:off x="3431679" y="2374503"/>
            <a:ext cx="0" cy="576263"/>
          </a:xfrm>
          <a:prstGeom prst="line">
            <a:avLst/>
          </a:prstGeom>
          <a:noFill/>
          <a:ln w="44450">
            <a:solidFill>
              <a:schemeClr val="tx1"/>
            </a:solidFill>
            <a:round/>
            <a:headEnd type="triangle" w="med" len="sm"/>
            <a:tailEnd type="triangle" w="med" len="sm"/>
          </a:ln>
          <a:effectLst/>
        </p:spPr>
        <p:txBody>
          <a:bodyPr anchor="ctr" anchorCtr="1"/>
          <a:lstStyle/>
          <a:p>
            <a:endParaRPr lang="de-CH"/>
          </a:p>
        </p:txBody>
      </p:sp>
      <p:sp>
        <p:nvSpPr>
          <p:cNvPr id="255035" name="Line 59"/>
          <p:cNvSpPr>
            <a:spLocks noChangeShapeType="1"/>
          </p:cNvSpPr>
          <p:nvPr/>
        </p:nvSpPr>
        <p:spPr bwMode="auto">
          <a:xfrm rot="13500000">
            <a:off x="3430093" y="2374505"/>
            <a:ext cx="1588" cy="574675"/>
          </a:xfrm>
          <a:prstGeom prst="line">
            <a:avLst/>
          </a:prstGeom>
          <a:noFill/>
          <a:ln w="44450">
            <a:solidFill>
              <a:schemeClr val="tx1"/>
            </a:solidFill>
            <a:round/>
            <a:headEnd type="triangle" w="med" len="sm"/>
            <a:tailEnd type="triangle" w="med" len="sm"/>
          </a:ln>
          <a:effectLst/>
        </p:spPr>
        <p:txBody>
          <a:bodyPr anchor="ctr" anchorCtr="1"/>
          <a:lstStyle/>
          <a:p>
            <a:endParaRPr lang="de-CH"/>
          </a:p>
        </p:txBody>
      </p:sp>
      <p:sp>
        <p:nvSpPr>
          <p:cNvPr id="255036" name="Line 60"/>
          <p:cNvSpPr>
            <a:spLocks noChangeShapeType="1"/>
          </p:cNvSpPr>
          <p:nvPr/>
        </p:nvSpPr>
        <p:spPr bwMode="auto">
          <a:xfrm rot="-2700000">
            <a:off x="3427711" y="2375299"/>
            <a:ext cx="1588" cy="576263"/>
          </a:xfrm>
          <a:prstGeom prst="line">
            <a:avLst/>
          </a:prstGeom>
          <a:noFill/>
          <a:ln w="44450">
            <a:solidFill>
              <a:schemeClr val="tx1"/>
            </a:solidFill>
            <a:round/>
            <a:headEnd type="triangle" w="med" len="sm"/>
            <a:tailEnd type="triangle" w="med" len="sm"/>
          </a:ln>
          <a:effectLst/>
        </p:spPr>
        <p:txBody>
          <a:bodyPr anchor="ctr" anchorCtr="1"/>
          <a:lstStyle/>
          <a:p>
            <a:endParaRPr lang="de-CH"/>
          </a:p>
        </p:txBody>
      </p:sp>
      <p:grpSp>
        <p:nvGrpSpPr>
          <p:cNvPr id="61" name="Group 60"/>
          <p:cNvGrpSpPr/>
          <p:nvPr/>
        </p:nvGrpSpPr>
        <p:grpSpPr>
          <a:xfrm>
            <a:off x="3864149" y="2156991"/>
            <a:ext cx="2087563" cy="1008063"/>
            <a:chOff x="2340149" y="2156991"/>
            <a:chExt cx="2087562" cy="1008062"/>
          </a:xfrm>
        </p:grpSpPr>
        <p:grpSp>
          <p:nvGrpSpPr>
            <p:cNvPr id="102" name="Group 10"/>
            <p:cNvGrpSpPr>
              <a:grpSpLocks/>
            </p:cNvGrpSpPr>
            <p:nvPr/>
          </p:nvGrpSpPr>
          <p:grpSpPr bwMode="auto">
            <a:xfrm>
              <a:off x="2987849" y="2230016"/>
              <a:ext cx="865187" cy="792162"/>
              <a:chOff x="2148" y="2341"/>
              <a:chExt cx="545" cy="499"/>
            </a:xfrm>
          </p:grpSpPr>
          <p:sp>
            <p:nvSpPr>
              <p:cNvPr id="103" name="Oval 11"/>
              <p:cNvSpPr>
                <a:spLocks noChangeArrowheads="1"/>
              </p:cNvSpPr>
              <p:nvPr/>
            </p:nvSpPr>
            <p:spPr bwMode="auto">
              <a:xfrm>
                <a:off x="2239" y="2432"/>
                <a:ext cx="363" cy="363"/>
              </a:xfrm>
              <a:prstGeom prst="ellipse">
                <a:avLst/>
              </a:prstGeom>
              <a:noFill/>
              <a:ln w="50800" algn="ctr">
                <a:solidFill>
                  <a:schemeClr val="tx1"/>
                </a:solidFill>
                <a:round/>
                <a:headEnd/>
                <a:tailEnd/>
              </a:ln>
              <a:effectLst/>
            </p:spPr>
            <p:txBody>
              <a:bodyPr wrap="none" anchor="ctr"/>
              <a:lstStyle/>
              <a:p>
                <a:pPr algn="ctr" eaLnBrk="0" hangingPunct="0"/>
                <a:endParaRPr lang="en-US" sz="2400" b="1">
                  <a:cs typeface="Arial" charset="0"/>
                </a:endParaRPr>
              </a:p>
            </p:txBody>
          </p:sp>
          <p:sp useBgFill="1">
            <p:nvSpPr>
              <p:cNvPr id="104" name="Rectangle 12"/>
              <p:cNvSpPr>
                <a:spLocks noChangeArrowheads="1"/>
              </p:cNvSpPr>
              <p:nvPr/>
            </p:nvSpPr>
            <p:spPr bwMode="auto">
              <a:xfrm>
                <a:off x="2148" y="2568"/>
                <a:ext cx="545" cy="272"/>
              </a:xfrm>
              <a:prstGeom prst="rect">
                <a:avLst/>
              </a:prstGeom>
              <a:ln w="9525" algn="ctr">
                <a:noFill/>
                <a:miter lim="800000"/>
                <a:headEnd/>
                <a:tailEnd/>
              </a:ln>
              <a:effectLst/>
            </p:spPr>
            <p:txBody>
              <a:bodyPr wrap="none" anchor="ctr"/>
              <a:lstStyle/>
              <a:p>
                <a:pPr algn="ctr" eaLnBrk="0" hangingPunct="0"/>
                <a:endParaRPr lang="en-US" sz="4000" b="1">
                  <a:cs typeface="Arial" charset="0"/>
                </a:endParaRPr>
              </a:p>
            </p:txBody>
          </p:sp>
          <p:sp>
            <p:nvSpPr>
              <p:cNvPr id="105" name="Line 13"/>
              <p:cNvSpPr>
                <a:spLocks noChangeShapeType="1"/>
              </p:cNvSpPr>
              <p:nvPr/>
            </p:nvSpPr>
            <p:spPr bwMode="auto">
              <a:xfrm flipV="1">
                <a:off x="2420" y="2341"/>
                <a:ext cx="136" cy="182"/>
              </a:xfrm>
              <a:prstGeom prst="line">
                <a:avLst/>
              </a:prstGeom>
              <a:noFill/>
              <a:ln w="38100">
                <a:solidFill>
                  <a:schemeClr val="tx1"/>
                </a:solidFill>
                <a:round/>
                <a:headEnd/>
                <a:tailEnd type="triangle" w="med" len="med"/>
              </a:ln>
              <a:effectLst/>
            </p:spPr>
            <p:txBody>
              <a:bodyPr anchor="ctr" anchorCtr="1"/>
              <a:lstStyle/>
              <a:p>
                <a:endParaRPr lang="en-US"/>
              </a:p>
            </p:txBody>
          </p:sp>
        </p:grpSp>
        <p:grpSp>
          <p:nvGrpSpPr>
            <p:cNvPr id="108" name="Group 90"/>
            <p:cNvGrpSpPr/>
            <p:nvPr/>
          </p:nvGrpSpPr>
          <p:grpSpPr>
            <a:xfrm>
              <a:off x="3187060" y="2608968"/>
              <a:ext cx="504000" cy="504000"/>
              <a:chOff x="6948264" y="2780928"/>
              <a:chExt cx="457692" cy="460694"/>
            </a:xfrm>
          </p:grpSpPr>
          <p:sp>
            <p:nvSpPr>
              <p:cNvPr id="109" name="Oval 2"/>
              <p:cNvSpPr>
                <a:spLocks noChangeArrowheads="1"/>
              </p:cNvSpPr>
              <p:nvPr/>
            </p:nvSpPr>
            <p:spPr bwMode="auto">
              <a:xfrm>
                <a:off x="6948264" y="2780928"/>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grpSp>
            <p:nvGrpSpPr>
              <p:cNvPr id="110" name="Group 63"/>
              <p:cNvGrpSpPr/>
              <p:nvPr/>
            </p:nvGrpSpPr>
            <p:grpSpPr>
              <a:xfrm>
                <a:off x="6991697" y="2814836"/>
                <a:ext cx="360040" cy="367338"/>
                <a:chOff x="-986264" y="2827606"/>
                <a:chExt cx="360040" cy="367338"/>
              </a:xfrm>
            </p:grpSpPr>
            <p:sp>
              <p:nvSpPr>
                <p:cNvPr id="111" name="Line 5"/>
                <p:cNvSpPr>
                  <a:spLocks noChangeShapeType="1"/>
                </p:cNvSpPr>
                <p:nvPr/>
              </p:nvSpPr>
              <p:spPr bwMode="auto">
                <a:xfrm rot="10800000">
                  <a:off x="-815273" y="2827606"/>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sp>
              <p:nvSpPr>
                <p:cNvPr id="112" name="Line 5"/>
                <p:cNvSpPr>
                  <a:spLocks noChangeShapeType="1"/>
                </p:cNvSpPr>
                <p:nvPr/>
              </p:nvSpPr>
              <p:spPr bwMode="auto">
                <a:xfrm rot="10800000">
                  <a:off x="-986264" y="3003776"/>
                  <a:ext cx="360040" cy="729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sp>
          <p:nvSpPr>
            <p:cNvPr id="255031" name="Rectangle 55"/>
            <p:cNvSpPr>
              <a:spLocks noChangeArrowheads="1"/>
            </p:cNvSpPr>
            <p:nvPr/>
          </p:nvSpPr>
          <p:spPr bwMode="auto">
            <a:xfrm>
              <a:off x="2986261" y="2156991"/>
              <a:ext cx="865188" cy="1008062"/>
            </a:xfrm>
            <a:prstGeom prst="rect">
              <a:avLst/>
            </a:prstGeom>
            <a:noFill/>
            <a:ln w="28575" algn="ctr">
              <a:solidFill>
                <a:schemeClr val="tx1"/>
              </a:solidFill>
              <a:miter lim="800000"/>
              <a:headEnd/>
              <a:tailEnd/>
            </a:ln>
            <a:effectLst/>
          </p:spPr>
          <p:txBody>
            <a:bodyPr wrap="none" anchor="ctr"/>
            <a:lstStyle/>
            <a:p>
              <a:endParaRPr lang="de-CH"/>
            </a:p>
          </p:txBody>
        </p:sp>
        <p:sp>
          <p:nvSpPr>
            <p:cNvPr id="255037" name="Line 61"/>
            <p:cNvSpPr>
              <a:spLocks noChangeShapeType="1"/>
            </p:cNvSpPr>
            <p:nvPr/>
          </p:nvSpPr>
          <p:spPr bwMode="auto">
            <a:xfrm flipH="1" flipV="1">
              <a:off x="2340149" y="2660228"/>
              <a:ext cx="647700" cy="1588"/>
            </a:xfrm>
            <a:prstGeom prst="line">
              <a:avLst/>
            </a:prstGeom>
            <a:noFill/>
            <a:ln w="28575">
              <a:solidFill>
                <a:schemeClr val="tx1"/>
              </a:solidFill>
              <a:round/>
              <a:headEnd/>
              <a:tailEnd/>
            </a:ln>
            <a:effectLst/>
          </p:spPr>
          <p:txBody>
            <a:bodyPr anchor="ctr" anchorCtr="1"/>
            <a:lstStyle/>
            <a:p>
              <a:endParaRPr lang="de-CH"/>
            </a:p>
          </p:txBody>
        </p:sp>
        <p:sp>
          <p:nvSpPr>
            <p:cNvPr id="255038" name="Line 62"/>
            <p:cNvSpPr>
              <a:spLocks noChangeShapeType="1"/>
            </p:cNvSpPr>
            <p:nvPr/>
          </p:nvSpPr>
          <p:spPr bwMode="auto">
            <a:xfrm flipH="1">
              <a:off x="3853036" y="2661816"/>
              <a:ext cx="574675" cy="0"/>
            </a:xfrm>
            <a:prstGeom prst="line">
              <a:avLst/>
            </a:prstGeom>
            <a:noFill/>
            <a:ln w="28575">
              <a:solidFill>
                <a:schemeClr val="tx1"/>
              </a:solidFill>
              <a:round/>
              <a:headEnd/>
              <a:tailEnd/>
            </a:ln>
            <a:effectLst/>
          </p:spPr>
          <p:txBody>
            <a:bodyPr anchor="ctr" anchorCtr="1"/>
            <a:lstStyle/>
            <a:p>
              <a:endParaRPr lang="de-CH"/>
            </a:p>
          </p:txBody>
        </p:sp>
      </p:grpSp>
      <p:sp>
        <p:nvSpPr>
          <p:cNvPr id="255039" name="Line 63"/>
          <p:cNvSpPr>
            <a:spLocks noChangeShapeType="1"/>
          </p:cNvSpPr>
          <p:nvPr/>
        </p:nvSpPr>
        <p:spPr bwMode="auto">
          <a:xfrm flipH="1">
            <a:off x="3864149" y="3932287"/>
            <a:ext cx="2087563" cy="0"/>
          </a:xfrm>
          <a:prstGeom prst="line">
            <a:avLst/>
          </a:prstGeom>
          <a:noFill/>
          <a:ln w="28575">
            <a:solidFill>
              <a:schemeClr val="tx1"/>
            </a:solidFill>
            <a:round/>
            <a:headEnd/>
            <a:tailEnd/>
          </a:ln>
          <a:effectLst/>
        </p:spPr>
        <p:txBody>
          <a:bodyPr anchor="ctr" anchorCtr="1"/>
          <a:lstStyle/>
          <a:p>
            <a:endParaRPr lang="de-CH"/>
          </a:p>
        </p:txBody>
      </p:sp>
      <p:sp>
        <p:nvSpPr>
          <p:cNvPr id="255041" name="Text Box 65"/>
          <p:cNvSpPr txBox="1">
            <a:spLocks noChangeArrowheads="1"/>
          </p:cNvSpPr>
          <p:nvPr/>
        </p:nvSpPr>
        <p:spPr bwMode="auto">
          <a:xfrm>
            <a:off x="5448473" y="1772817"/>
            <a:ext cx="1655763" cy="461665"/>
          </a:xfrm>
          <a:prstGeom prst="rect">
            <a:avLst/>
          </a:prstGeom>
          <a:noFill/>
          <a:ln w="9525">
            <a:noFill/>
            <a:miter lim="800000"/>
            <a:headEnd/>
            <a:tailEnd/>
          </a:ln>
          <a:effectLst/>
        </p:spPr>
        <p:txBody>
          <a:bodyPr>
            <a:spAutoFit/>
          </a:bodyPr>
          <a:lstStyle/>
          <a:p>
            <a:pPr eaLnBrk="0" hangingPunct="0">
              <a:spcBef>
                <a:spcPct val="50000"/>
              </a:spcBef>
            </a:pPr>
            <a:r>
              <a:rPr lang="en-US" sz="2400" dirty="0">
                <a:cs typeface="Arial" charset="0"/>
              </a:rPr>
              <a:t>prob. ½ : 0</a:t>
            </a:r>
          </a:p>
        </p:txBody>
      </p:sp>
      <p:sp>
        <p:nvSpPr>
          <p:cNvPr id="255042" name="Text Box 66"/>
          <p:cNvSpPr txBox="1">
            <a:spLocks noChangeArrowheads="1"/>
          </p:cNvSpPr>
          <p:nvPr/>
        </p:nvSpPr>
        <p:spPr bwMode="auto">
          <a:xfrm>
            <a:off x="7320139" y="1772817"/>
            <a:ext cx="1655763" cy="461665"/>
          </a:xfrm>
          <a:prstGeom prst="rect">
            <a:avLst/>
          </a:prstGeom>
          <a:noFill/>
          <a:ln w="9525">
            <a:noFill/>
            <a:miter lim="800000"/>
            <a:headEnd/>
            <a:tailEnd/>
          </a:ln>
          <a:effectLst/>
        </p:spPr>
        <p:txBody>
          <a:bodyPr>
            <a:spAutoFit/>
          </a:bodyPr>
          <a:lstStyle/>
          <a:p>
            <a:pPr eaLnBrk="0" hangingPunct="0">
              <a:spcBef>
                <a:spcPct val="50000"/>
              </a:spcBef>
            </a:pPr>
            <a:r>
              <a:rPr lang="en-US" sz="2400" dirty="0">
                <a:cs typeface="Arial" charset="0"/>
              </a:rPr>
              <a:t>prob. ½ : 1</a:t>
            </a:r>
          </a:p>
        </p:txBody>
      </p:sp>
      <p:grpSp>
        <p:nvGrpSpPr>
          <p:cNvPr id="67" name="Group 66"/>
          <p:cNvGrpSpPr/>
          <p:nvPr/>
        </p:nvGrpSpPr>
        <p:grpSpPr>
          <a:xfrm>
            <a:off x="6797853" y="3429053"/>
            <a:ext cx="2106463" cy="1008063"/>
            <a:chOff x="5273849" y="3429049"/>
            <a:chExt cx="2106463" cy="1008063"/>
          </a:xfrm>
        </p:grpSpPr>
        <p:grpSp>
          <p:nvGrpSpPr>
            <p:cNvPr id="65" name="Group 64"/>
            <p:cNvGrpSpPr/>
            <p:nvPr/>
          </p:nvGrpSpPr>
          <p:grpSpPr>
            <a:xfrm>
              <a:off x="5940152" y="3429049"/>
              <a:ext cx="885403" cy="1008063"/>
              <a:chOff x="5940152" y="3429049"/>
              <a:chExt cx="885403" cy="1008063"/>
            </a:xfrm>
          </p:grpSpPr>
          <p:grpSp>
            <p:nvGrpSpPr>
              <p:cNvPr id="123" name="Group 10"/>
              <p:cNvGrpSpPr>
                <a:grpSpLocks/>
              </p:cNvGrpSpPr>
              <p:nvPr/>
            </p:nvGrpSpPr>
            <p:grpSpPr bwMode="auto">
              <a:xfrm>
                <a:off x="5960368" y="3475831"/>
                <a:ext cx="865187" cy="792162"/>
                <a:chOff x="2148" y="2341"/>
                <a:chExt cx="545" cy="499"/>
              </a:xfrm>
            </p:grpSpPr>
            <p:sp>
              <p:nvSpPr>
                <p:cNvPr id="124" name="Oval 11"/>
                <p:cNvSpPr>
                  <a:spLocks noChangeArrowheads="1"/>
                </p:cNvSpPr>
                <p:nvPr/>
              </p:nvSpPr>
              <p:spPr bwMode="auto">
                <a:xfrm>
                  <a:off x="2239" y="2432"/>
                  <a:ext cx="363" cy="363"/>
                </a:xfrm>
                <a:prstGeom prst="ellipse">
                  <a:avLst/>
                </a:prstGeom>
                <a:noFill/>
                <a:ln w="50800" algn="ctr">
                  <a:solidFill>
                    <a:schemeClr val="tx1"/>
                  </a:solidFill>
                  <a:round/>
                  <a:headEnd/>
                  <a:tailEnd/>
                </a:ln>
                <a:effectLst/>
              </p:spPr>
              <p:txBody>
                <a:bodyPr wrap="none" anchor="ctr"/>
                <a:lstStyle/>
                <a:p>
                  <a:pPr algn="ctr" eaLnBrk="0" hangingPunct="0"/>
                  <a:endParaRPr lang="en-US" sz="2400" b="1">
                    <a:cs typeface="Arial" charset="0"/>
                  </a:endParaRPr>
                </a:p>
              </p:txBody>
            </p:sp>
            <p:sp useBgFill="1">
              <p:nvSpPr>
                <p:cNvPr id="125" name="Rectangle 12"/>
                <p:cNvSpPr>
                  <a:spLocks noChangeArrowheads="1"/>
                </p:cNvSpPr>
                <p:nvPr/>
              </p:nvSpPr>
              <p:spPr bwMode="auto">
                <a:xfrm>
                  <a:off x="2148" y="2568"/>
                  <a:ext cx="545" cy="272"/>
                </a:xfrm>
                <a:prstGeom prst="rect">
                  <a:avLst/>
                </a:prstGeom>
                <a:ln w="9525" algn="ctr">
                  <a:noFill/>
                  <a:miter lim="800000"/>
                  <a:headEnd/>
                  <a:tailEnd/>
                </a:ln>
                <a:effectLst/>
              </p:spPr>
              <p:txBody>
                <a:bodyPr wrap="none" anchor="ctr"/>
                <a:lstStyle/>
                <a:p>
                  <a:pPr algn="ctr" eaLnBrk="0" hangingPunct="0"/>
                  <a:endParaRPr lang="en-US" sz="4000" b="1">
                    <a:cs typeface="Arial" charset="0"/>
                  </a:endParaRPr>
                </a:p>
              </p:txBody>
            </p:sp>
            <p:sp>
              <p:nvSpPr>
                <p:cNvPr id="126" name="Line 13"/>
                <p:cNvSpPr>
                  <a:spLocks noChangeShapeType="1"/>
                </p:cNvSpPr>
                <p:nvPr/>
              </p:nvSpPr>
              <p:spPr bwMode="auto">
                <a:xfrm flipV="1">
                  <a:off x="2420" y="2341"/>
                  <a:ext cx="136" cy="182"/>
                </a:xfrm>
                <a:prstGeom prst="line">
                  <a:avLst/>
                </a:prstGeom>
                <a:noFill/>
                <a:ln w="38100">
                  <a:solidFill>
                    <a:schemeClr val="tx1"/>
                  </a:solidFill>
                  <a:round/>
                  <a:headEnd/>
                  <a:tailEnd type="triangle" w="med" len="med"/>
                </a:ln>
                <a:effectLst/>
              </p:spPr>
              <p:txBody>
                <a:bodyPr anchor="ctr" anchorCtr="1"/>
                <a:lstStyle/>
                <a:p>
                  <a:endParaRPr lang="en-US"/>
                </a:p>
              </p:txBody>
            </p:sp>
          </p:grpSp>
          <p:grpSp>
            <p:nvGrpSpPr>
              <p:cNvPr id="127" name="Group 90"/>
              <p:cNvGrpSpPr/>
              <p:nvPr/>
            </p:nvGrpSpPr>
            <p:grpSpPr>
              <a:xfrm>
                <a:off x="6159579" y="3854783"/>
                <a:ext cx="504000" cy="504000"/>
                <a:chOff x="6948264" y="2780928"/>
                <a:chExt cx="457692" cy="460694"/>
              </a:xfrm>
            </p:grpSpPr>
            <p:sp>
              <p:nvSpPr>
                <p:cNvPr id="128" name="Oval 2"/>
                <p:cNvSpPr>
                  <a:spLocks noChangeArrowheads="1"/>
                </p:cNvSpPr>
                <p:nvPr/>
              </p:nvSpPr>
              <p:spPr bwMode="auto">
                <a:xfrm>
                  <a:off x="6948264" y="2780928"/>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grpSp>
              <p:nvGrpSpPr>
                <p:cNvPr id="129" name="Group 63"/>
                <p:cNvGrpSpPr/>
                <p:nvPr/>
              </p:nvGrpSpPr>
              <p:grpSpPr>
                <a:xfrm>
                  <a:off x="6991697" y="2814836"/>
                  <a:ext cx="360040" cy="367338"/>
                  <a:chOff x="-986264" y="2827606"/>
                  <a:chExt cx="360040" cy="367338"/>
                </a:xfrm>
              </p:grpSpPr>
              <p:sp>
                <p:nvSpPr>
                  <p:cNvPr id="130" name="Line 5"/>
                  <p:cNvSpPr>
                    <a:spLocks noChangeShapeType="1"/>
                  </p:cNvSpPr>
                  <p:nvPr/>
                </p:nvSpPr>
                <p:spPr bwMode="auto">
                  <a:xfrm rot="10800000">
                    <a:off x="-815273" y="2827606"/>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sp>
                <p:nvSpPr>
                  <p:cNvPr id="131" name="Line 5"/>
                  <p:cNvSpPr>
                    <a:spLocks noChangeShapeType="1"/>
                  </p:cNvSpPr>
                  <p:nvPr/>
                </p:nvSpPr>
                <p:spPr bwMode="auto">
                  <a:xfrm rot="10800000">
                    <a:off x="-986264" y="3003776"/>
                    <a:ext cx="360040" cy="729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sp>
            <p:nvSpPr>
              <p:cNvPr id="255064" name="Rectangle 88"/>
              <p:cNvSpPr>
                <a:spLocks noChangeArrowheads="1"/>
              </p:cNvSpPr>
              <p:nvPr/>
            </p:nvSpPr>
            <p:spPr bwMode="auto">
              <a:xfrm>
                <a:off x="5940152" y="3429049"/>
                <a:ext cx="865187" cy="1008063"/>
              </a:xfrm>
              <a:prstGeom prst="rect">
                <a:avLst/>
              </a:prstGeom>
              <a:noFill/>
              <a:ln w="28575" algn="ctr">
                <a:solidFill>
                  <a:schemeClr val="tx1"/>
                </a:solidFill>
                <a:miter lim="800000"/>
                <a:headEnd/>
                <a:tailEnd/>
              </a:ln>
              <a:effectLst/>
            </p:spPr>
            <p:txBody>
              <a:bodyPr wrap="none" anchor="ctr"/>
              <a:lstStyle/>
              <a:p>
                <a:endParaRPr lang="de-CH"/>
              </a:p>
            </p:txBody>
          </p:sp>
        </p:grpSp>
        <p:sp>
          <p:nvSpPr>
            <p:cNvPr id="255065" name="Line 89"/>
            <p:cNvSpPr>
              <a:spLocks noChangeShapeType="1"/>
            </p:cNvSpPr>
            <p:nvPr/>
          </p:nvSpPr>
          <p:spPr bwMode="auto">
            <a:xfrm flipH="1" flipV="1">
              <a:off x="5273849" y="3932287"/>
              <a:ext cx="647700" cy="1588"/>
            </a:xfrm>
            <a:prstGeom prst="line">
              <a:avLst/>
            </a:prstGeom>
            <a:noFill/>
            <a:ln w="28575">
              <a:solidFill>
                <a:schemeClr val="tx1"/>
              </a:solidFill>
              <a:round/>
              <a:headEnd/>
              <a:tailEnd/>
            </a:ln>
            <a:effectLst/>
          </p:spPr>
          <p:txBody>
            <a:bodyPr anchor="ctr" anchorCtr="1"/>
            <a:lstStyle/>
            <a:p>
              <a:endParaRPr lang="de-CH"/>
            </a:p>
          </p:txBody>
        </p:sp>
        <p:sp>
          <p:nvSpPr>
            <p:cNvPr id="255066" name="Line 90"/>
            <p:cNvSpPr>
              <a:spLocks noChangeShapeType="1"/>
            </p:cNvSpPr>
            <p:nvPr/>
          </p:nvSpPr>
          <p:spPr bwMode="auto">
            <a:xfrm flipH="1">
              <a:off x="6805637" y="3933874"/>
              <a:ext cx="574675" cy="0"/>
            </a:xfrm>
            <a:prstGeom prst="line">
              <a:avLst/>
            </a:prstGeom>
            <a:noFill/>
            <a:ln w="28575">
              <a:solidFill>
                <a:schemeClr val="tx1"/>
              </a:solidFill>
              <a:round/>
              <a:headEnd/>
              <a:tailEnd/>
            </a:ln>
            <a:effectLst/>
          </p:spPr>
          <p:txBody>
            <a:bodyPr anchor="ctr" anchorCtr="1"/>
            <a:lstStyle/>
            <a:p>
              <a:endParaRPr lang="de-CH"/>
            </a:p>
          </p:txBody>
        </p:sp>
      </p:grpSp>
      <p:sp>
        <p:nvSpPr>
          <p:cNvPr id="255067" name="Text Box 91"/>
          <p:cNvSpPr txBox="1">
            <a:spLocks noChangeArrowheads="1"/>
          </p:cNvSpPr>
          <p:nvPr/>
        </p:nvSpPr>
        <p:spPr bwMode="auto">
          <a:xfrm>
            <a:off x="8885414" y="3643363"/>
            <a:ext cx="1800225" cy="461665"/>
          </a:xfrm>
          <a:prstGeom prst="rect">
            <a:avLst/>
          </a:prstGeom>
          <a:noFill/>
          <a:ln w="9525">
            <a:noFill/>
            <a:miter lim="800000"/>
            <a:headEnd/>
            <a:tailEnd/>
          </a:ln>
          <a:effectLst/>
        </p:spPr>
        <p:txBody>
          <a:bodyPr>
            <a:spAutoFit/>
          </a:bodyPr>
          <a:lstStyle/>
          <a:p>
            <a:pPr eaLnBrk="0" hangingPunct="0">
              <a:spcBef>
                <a:spcPct val="50000"/>
              </a:spcBef>
            </a:pPr>
            <a:r>
              <a:rPr lang="en-US" sz="2400" dirty="0">
                <a:cs typeface="Arial" charset="0"/>
              </a:rPr>
              <a:t>prob. 1 : 0</a:t>
            </a:r>
          </a:p>
        </p:txBody>
      </p:sp>
      <p:sp>
        <p:nvSpPr>
          <p:cNvPr id="255068" name="Oval 92"/>
          <p:cNvSpPr>
            <a:spLocks noChangeArrowheads="1"/>
          </p:cNvSpPr>
          <p:nvPr/>
        </p:nvSpPr>
        <p:spPr bwMode="auto">
          <a:xfrm>
            <a:off x="3072109" y="3572744"/>
            <a:ext cx="719139" cy="720725"/>
          </a:xfrm>
          <a:prstGeom prst="ellipse">
            <a:avLst/>
          </a:prstGeom>
          <a:solidFill>
            <a:srgbClr val="66FF33"/>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CH"/>
          </a:p>
        </p:txBody>
      </p:sp>
      <p:sp>
        <p:nvSpPr>
          <p:cNvPr id="255069" name="Line 93"/>
          <p:cNvSpPr>
            <a:spLocks noChangeShapeType="1"/>
          </p:cNvSpPr>
          <p:nvPr/>
        </p:nvSpPr>
        <p:spPr bwMode="auto">
          <a:xfrm rot="10800000">
            <a:off x="3432473" y="3645769"/>
            <a:ext cx="0" cy="574675"/>
          </a:xfrm>
          <a:prstGeom prst="line">
            <a:avLst/>
          </a:prstGeom>
          <a:noFill/>
          <a:ln w="44450">
            <a:solidFill>
              <a:schemeClr val="tx1"/>
            </a:solidFill>
            <a:round/>
            <a:headEnd type="triangle" w="med" len="sm"/>
            <a:tailEnd type="triangle" w="med" len="sm"/>
          </a:ln>
          <a:effectLst/>
        </p:spPr>
        <p:txBody>
          <a:bodyPr anchor="ctr" anchorCtr="1"/>
          <a:lstStyle/>
          <a:p>
            <a:endParaRPr lang="de-CH"/>
          </a:p>
        </p:txBody>
      </p:sp>
      <p:sp>
        <p:nvSpPr>
          <p:cNvPr id="255070" name="Line 94"/>
          <p:cNvSpPr>
            <a:spLocks noChangeShapeType="1"/>
          </p:cNvSpPr>
          <p:nvPr/>
        </p:nvSpPr>
        <p:spPr bwMode="auto">
          <a:xfrm rot="-5400000">
            <a:off x="3431679" y="3644974"/>
            <a:ext cx="0" cy="576263"/>
          </a:xfrm>
          <a:prstGeom prst="line">
            <a:avLst/>
          </a:prstGeom>
          <a:noFill/>
          <a:ln w="44450">
            <a:solidFill>
              <a:schemeClr val="tx1"/>
            </a:solidFill>
            <a:round/>
            <a:headEnd type="triangle" w="med" len="sm"/>
            <a:tailEnd type="triangle" w="med" len="sm"/>
          </a:ln>
          <a:effectLst/>
        </p:spPr>
        <p:txBody>
          <a:bodyPr anchor="ctr" anchorCtr="1"/>
          <a:lstStyle/>
          <a:p>
            <a:endParaRPr lang="de-CH"/>
          </a:p>
        </p:txBody>
      </p:sp>
      <p:sp>
        <p:nvSpPr>
          <p:cNvPr id="255071" name="Line 95"/>
          <p:cNvSpPr>
            <a:spLocks noChangeShapeType="1"/>
          </p:cNvSpPr>
          <p:nvPr/>
        </p:nvSpPr>
        <p:spPr bwMode="auto">
          <a:xfrm rot="13500000">
            <a:off x="3430093" y="3644976"/>
            <a:ext cx="1588" cy="574675"/>
          </a:xfrm>
          <a:prstGeom prst="line">
            <a:avLst/>
          </a:prstGeom>
          <a:noFill/>
          <a:ln w="44450">
            <a:solidFill>
              <a:schemeClr val="tx1"/>
            </a:solidFill>
            <a:round/>
            <a:headEnd type="triangle" w="med" len="sm"/>
            <a:tailEnd type="triangle" w="med" len="sm"/>
          </a:ln>
          <a:effectLst/>
        </p:spPr>
        <p:txBody>
          <a:bodyPr anchor="ctr" anchorCtr="1"/>
          <a:lstStyle/>
          <a:p>
            <a:endParaRPr lang="de-CH"/>
          </a:p>
        </p:txBody>
      </p:sp>
      <p:sp>
        <p:nvSpPr>
          <p:cNvPr id="255072" name="Line 96"/>
          <p:cNvSpPr>
            <a:spLocks noChangeShapeType="1"/>
          </p:cNvSpPr>
          <p:nvPr/>
        </p:nvSpPr>
        <p:spPr bwMode="auto">
          <a:xfrm rot="-2700000">
            <a:off x="3427711" y="3645770"/>
            <a:ext cx="1588" cy="576263"/>
          </a:xfrm>
          <a:prstGeom prst="line">
            <a:avLst/>
          </a:prstGeom>
          <a:noFill/>
          <a:ln w="44450">
            <a:solidFill>
              <a:schemeClr val="tx1"/>
            </a:solidFill>
            <a:round/>
            <a:headEnd type="triangle" w="med" len="sm"/>
            <a:tailEnd type="triangle" w="med" len="sm"/>
          </a:ln>
          <a:effectLst/>
        </p:spPr>
        <p:txBody>
          <a:bodyPr anchor="ctr" anchorCtr="1"/>
          <a:lstStyle/>
          <a:p>
            <a:endParaRPr lang="de-CH"/>
          </a:p>
        </p:txBody>
      </p:sp>
      <p:pic>
        <p:nvPicPr>
          <p:cNvPr id="2050" name="Picture 2"/>
          <p:cNvPicPr>
            <a:picLocks noChangeAspect="1" noChangeArrowheads="1"/>
          </p:cNvPicPr>
          <p:nvPr/>
        </p:nvPicPr>
        <p:blipFill>
          <a:blip r:embed="rId3" cstate="print"/>
          <a:srcRect/>
          <a:stretch>
            <a:fillRect/>
          </a:stretch>
        </p:blipFill>
        <p:spPr bwMode="auto">
          <a:xfrm>
            <a:off x="6456040" y="188641"/>
            <a:ext cx="4032448" cy="1600289"/>
          </a:xfrm>
          <a:prstGeom prst="rect">
            <a:avLst/>
          </a:prstGeom>
          <a:noFill/>
          <a:ln w="9525">
            <a:noFill/>
            <a:miter lim="800000"/>
            <a:headEnd/>
            <a:tailEnd/>
          </a:ln>
        </p:spPr>
      </p:pic>
      <p:grpSp>
        <p:nvGrpSpPr>
          <p:cNvPr id="113" name="Group 112"/>
          <p:cNvGrpSpPr/>
          <p:nvPr/>
        </p:nvGrpSpPr>
        <p:grpSpPr>
          <a:xfrm>
            <a:off x="6024020" y="2302024"/>
            <a:ext cx="720000" cy="720000"/>
            <a:chOff x="7597839" y="4231316"/>
            <a:chExt cx="457692" cy="720000"/>
          </a:xfrm>
        </p:grpSpPr>
        <p:sp>
          <p:nvSpPr>
            <p:cNvPr id="114" name="Oval 2"/>
            <p:cNvSpPr>
              <a:spLocks noChangeArrowheads="1"/>
            </p:cNvSpPr>
            <p:nvPr/>
          </p:nvSpPr>
          <p:spPr bwMode="auto">
            <a:xfrm>
              <a:off x="7597839" y="4231316"/>
              <a:ext cx="457692" cy="720000"/>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115" name="Line 5"/>
            <p:cNvSpPr>
              <a:spLocks noChangeShapeType="1"/>
            </p:cNvSpPr>
            <p:nvPr/>
          </p:nvSpPr>
          <p:spPr bwMode="auto">
            <a:xfrm rot="5400000">
              <a:off x="7827264" y="4397776"/>
              <a:ext cx="0" cy="367338"/>
            </a:xfrm>
            <a:prstGeom prst="line">
              <a:avLst/>
            </a:prstGeom>
            <a:noFill/>
            <a:ln w="44450">
              <a:solidFill>
                <a:schemeClr val="tx1"/>
              </a:solidFill>
              <a:round/>
              <a:headEnd type="triangle" w="med" len="med"/>
              <a:tailEnd type="triangle" w="med" len="med"/>
            </a:ln>
            <a:effectLst/>
          </p:spPr>
          <p:txBody>
            <a:bodyPr anchor="ctr" anchorCtr="1"/>
            <a:lstStyle/>
            <a:p>
              <a:endParaRPr lang="de-DE"/>
            </a:p>
          </p:txBody>
        </p:sp>
      </p:grpSp>
      <p:grpSp>
        <p:nvGrpSpPr>
          <p:cNvPr id="116" name="Group 28"/>
          <p:cNvGrpSpPr/>
          <p:nvPr/>
        </p:nvGrpSpPr>
        <p:grpSpPr>
          <a:xfrm>
            <a:off x="7464177" y="2302024"/>
            <a:ext cx="720000" cy="720000"/>
            <a:chOff x="4214810" y="2000240"/>
            <a:chExt cx="457692" cy="460694"/>
          </a:xfrm>
        </p:grpSpPr>
        <p:sp>
          <p:nvSpPr>
            <p:cNvPr id="117" name="Oval 2"/>
            <p:cNvSpPr>
              <a:spLocks noChangeArrowheads="1"/>
            </p:cNvSpPr>
            <p:nvPr/>
          </p:nvSpPr>
          <p:spPr bwMode="auto">
            <a:xfrm>
              <a:off x="4214810" y="2000240"/>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118" name="Line 5"/>
            <p:cNvSpPr>
              <a:spLocks noChangeShapeType="1"/>
            </p:cNvSpPr>
            <p:nvPr/>
          </p:nvSpPr>
          <p:spPr bwMode="auto">
            <a:xfrm rot="10800000">
              <a:off x="4444161" y="2046918"/>
              <a:ext cx="0" cy="367338"/>
            </a:xfrm>
            <a:prstGeom prst="line">
              <a:avLst/>
            </a:prstGeom>
            <a:noFill/>
            <a:ln w="44450">
              <a:solidFill>
                <a:schemeClr val="tx1"/>
              </a:solidFill>
              <a:round/>
              <a:headEnd type="triangle" w="med" len="med"/>
              <a:tailEnd type="triangle" w="med" len="med"/>
            </a:ln>
            <a:effectLst/>
          </p:spPr>
          <p:txBody>
            <a:bodyPr anchor="ctr" anchorCtr="1"/>
            <a:lstStyle/>
            <a:p>
              <a:endParaRPr lang="de-DE"/>
            </a:p>
          </p:txBody>
        </p:sp>
      </p:grpSp>
      <p:sp>
        <p:nvSpPr>
          <p:cNvPr id="119" name="Content Placeholder 1"/>
          <p:cNvSpPr txBox="1">
            <a:spLocks/>
          </p:cNvSpPr>
          <p:nvPr/>
        </p:nvSpPr>
        <p:spPr>
          <a:xfrm>
            <a:off x="1919536" y="692696"/>
            <a:ext cx="3600400" cy="432048"/>
          </a:xfrm>
          <a:prstGeom prst="rect">
            <a:avLst/>
          </a:prstGeom>
        </p:spPr>
        <p:txBody>
          <a:bodyPr/>
          <a:lstStyle/>
          <a:p>
            <a:pPr marL="342891" indent="-342891">
              <a:spcBef>
                <a:spcPct val="20000"/>
              </a:spcBef>
              <a:buClr>
                <a:schemeClr val="accent1"/>
              </a:buClr>
              <a:buSzPct val="65000"/>
              <a:defRPr/>
            </a:pPr>
            <a:r>
              <a:rPr lang="de-CH" sz="2000" dirty="0">
                <a:cs typeface="Arial" charset="0"/>
                <a:hlinkClick r:id="rId4"/>
              </a:rPr>
              <a:t>[</a:t>
            </a:r>
            <a:r>
              <a:rPr lang="en-US" sz="2000" dirty="0">
                <a:cs typeface="Arial" charset="0"/>
                <a:hlinkClick r:id="rId4"/>
              </a:rPr>
              <a:t>Einstein </a:t>
            </a:r>
            <a:r>
              <a:rPr lang="en-US" sz="2000" dirty="0" err="1">
                <a:cs typeface="Arial" charset="0"/>
                <a:hlinkClick r:id="rId4"/>
              </a:rPr>
              <a:t>Podolsky</a:t>
            </a:r>
            <a:r>
              <a:rPr lang="en-US" sz="2000" dirty="0">
                <a:cs typeface="Arial" charset="0"/>
                <a:hlinkClick r:id="rId4"/>
              </a:rPr>
              <a:t> Rosen 1935]</a:t>
            </a:r>
            <a:endParaRPr lang="en-US" sz="2000" dirty="0">
              <a:cs typeface="Arial" charset="0"/>
            </a:endParaRPr>
          </a:p>
        </p:txBody>
      </p:sp>
      <p:grpSp>
        <p:nvGrpSpPr>
          <p:cNvPr id="120" name="Group 119"/>
          <p:cNvGrpSpPr/>
          <p:nvPr/>
        </p:nvGrpSpPr>
        <p:grpSpPr>
          <a:xfrm>
            <a:off x="6024017" y="3547839"/>
            <a:ext cx="720000" cy="720000"/>
            <a:chOff x="7597837" y="2707419"/>
            <a:chExt cx="457692" cy="460694"/>
          </a:xfrm>
        </p:grpSpPr>
        <p:sp>
          <p:nvSpPr>
            <p:cNvPr id="121" name="Oval 2"/>
            <p:cNvSpPr>
              <a:spLocks noChangeArrowheads="1"/>
            </p:cNvSpPr>
            <p:nvPr/>
          </p:nvSpPr>
          <p:spPr bwMode="auto">
            <a:xfrm>
              <a:off x="7597837" y="2707419"/>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122" name="Line 5"/>
            <p:cNvSpPr>
              <a:spLocks noChangeShapeType="1"/>
            </p:cNvSpPr>
            <p:nvPr/>
          </p:nvSpPr>
          <p:spPr bwMode="auto">
            <a:xfrm rot="5400000">
              <a:off x="7827188" y="2754097"/>
              <a:ext cx="0" cy="367338"/>
            </a:xfrm>
            <a:prstGeom prst="line">
              <a:avLst/>
            </a:prstGeom>
            <a:noFill/>
            <a:ln w="44450">
              <a:solidFill>
                <a:schemeClr val="tx1"/>
              </a:solidFill>
              <a:round/>
              <a:headEnd type="triangle" w="med" len="med"/>
              <a:tailEnd type="triangle" w="med" len="med"/>
            </a:ln>
            <a:effectLst/>
          </p:spPr>
          <p:txBody>
            <a:bodyPr anchor="ctr" anchorCtr="1"/>
            <a:lstStyle/>
            <a:p>
              <a:endParaRPr lang="de-DE"/>
            </a:p>
          </p:txBody>
        </p:sp>
      </p:grpSp>
      <p:sp>
        <p:nvSpPr>
          <p:cNvPr id="132" name="Content Placeholder 1"/>
          <p:cNvSpPr txBox="1">
            <a:spLocks/>
          </p:cNvSpPr>
          <p:nvPr/>
        </p:nvSpPr>
        <p:spPr>
          <a:xfrm>
            <a:off x="1919537" y="4509120"/>
            <a:ext cx="8429684" cy="2160240"/>
          </a:xfrm>
          <a:prstGeom prst="rect">
            <a:avLst/>
          </a:prstGeom>
        </p:spPr>
        <p:txBody>
          <a:bodyPr/>
          <a:lstStyle/>
          <a:p>
            <a:pPr marL="342891" indent="-342891">
              <a:spcBef>
                <a:spcPct val="20000"/>
              </a:spcBef>
              <a:buClr>
                <a:schemeClr val="accent1"/>
              </a:buClr>
              <a:buSzPct val="65000"/>
              <a:buFont typeface="Wingdings" pitchFamily="2" charset="2"/>
              <a:buChar char="n"/>
              <a:defRPr/>
            </a:pPr>
            <a:r>
              <a:rPr lang="en-US" sz="2600" dirty="0">
                <a:cs typeface="Arial" charset="0"/>
              </a:rPr>
              <a:t>“</a:t>
            </a:r>
            <a:r>
              <a:rPr lang="en-US" sz="2600" dirty="0" err="1">
                <a:cs typeface="Arial" charset="0"/>
              </a:rPr>
              <a:t>spukhafte</a:t>
            </a:r>
            <a:r>
              <a:rPr lang="en-US" sz="2600" dirty="0">
                <a:cs typeface="Arial" charset="0"/>
              </a:rPr>
              <a:t> </a:t>
            </a:r>
            <a:r>
              <a:rPr lang="en-US" sz="2600" dirty="0" err="1">
                <a:cs typeface="Arial" charset="0"/>
              </a:rPr>
              <a:t>Fernwirkung</a:t>
            </a:r>
            <a:r>
              <a:rPr lang="en-US" sz="2600" dirty="0">
                <a:cs typeface="Arial" charset="0"/>
              </a:rPr>
              <a:t>” (spooky action at a distance)</a:t>
            </a:r>
          </a:p>
          <a:p>
            <a:pPr marL="342891" indent="-342891">
              <a:spcBef>
                <a:spcPct val="20000"/>
              </a:spcBef>
              <a:buClr>
                <a:schemeClr val="accent1"/>
              </a:buClr>
              <a:buSzPct val="65000"/>
              <a:buFont typeface="Wingdings" pitchFamily="2" charset="2"/>
              <a:buChar char="n"/>
              <a:defRPr/>
            </a:pPr>
            <a:r>
              <a:rPr lang="en-US" sz="2600" dirty="0">
                <a:cs typeface="Arial" charset="0"/>
              </a:rPr>
              <a:t>EPR pairs </a:t>
            </a:r>
            <a:r>
              <a:rPr lang="en-US" sz="2600" dirty="0">
                <a:solidFill>
                  <a:srgbClr val="0000FF"/>
                </a:solidFill>
                <a:cs typeface="Arial" charset="0"/>
              </a:rPr>
              <a:t>do not allow to communicate </a:t>
            </a:r>
            <a:br>
              <a:rPr lang="en-US" sz="2600" dirty="0">
                <a:cs typeface="Arial" charset="0"/>
              </a:rPr>
            </a:br>
            <a:r>
              <a:rPr lang="en-US" sz="2600" dirty="0">
                <a:cs typeface="Arial" charset="0"/>
              </a:rPr>
              <a:t>(</a:t>
            </a:r>
            <a:r>
              <a:rPr lang="en-US" sz="2600" dirty="0">
                <a:solidFill>
                  <a:srgbClr val="0000FF"/>
                </a:solidFill>
                <a:cs typeface="Arial" charset="0"/>
              </a:rPr>
              <a:t>no contradiction </a:t>
            </a:r>
            <a:r>
              <a:rPr lang="en-US" sz="2600" dirty="0">
                <a:cs typeface="Arial" charset="0"/>
              </a:rPr>
              <a:t>to relativity theory)</a:t>
            </a:r>
          </a:p>
          <a:p>
            <a:pPr marL="342891" indent="-342891">
              <a:spcBef>
                <a:spcPct val="20000"/>
              </a:spcBef>
              <a:buClr>
                <a:schemeClr val="accent1"/>
              </a:buClr>
              <a:buSzPct val="65000"/>
              <a:buFont typeface="Wingdings" pitchFamily="2" charset="2"/>
              <a:buChar char="n"/>
              <a:defRPr/>
            </a:pPr>
            <a:r>
              <a:rPr lang="en-US" sz="2600" dirty="0">
                <a:cs typeface="Arial" charset="0"/>
              </a:rPr>
              <a:t>can provide a shared random bit</a:t>
            </a:r>
            <a:endParaRPr lang="en-US" sz="2800" dirty="0">
              <a:cs typeface="Arial" charset="0"/>
            </a:endParaRPr>
          </a:p>
        </p:txBody>
      </p:sp>
      <p:grpSp>
        <p:nvGrpSpPr>
          <p:cNvPr id="60" name="Group 59"/>
          <p:cNvGrpSpPr/>
          <p:nvPr/>
        </p:nvGrpSpPr>
        <p:grpSpPr>
          <a:xfrm>
            <a:off x="1775520" y="3140968"/>
            <a:ext cx="7488832" cy="288032"/>
            <a:chOff x="251520" y="3140968"/>
            <a:chExt cx="7488832" cy="288032"/>
          </a:xfrm>
        </p:grpSpPr>
        <p:sp>
          <p:nvSpPr>
            <p:cNvPr id="140" name="Line 61"/>
            <p:cNvSpPr>
              <a:spLocks noChangeShapeType="1"/>
            </p:cNvSpPr>
            <p:nvPr/>
          </p:nvSpPr>
          <p:spPr bwMode="auto">
            <a:xfrm flipH="1">
              <a:off x="323528" y="3140968"/>
              <a:ext cx="216024" cy="288032"/>
            </a:xfrm>
            <a:prstGeom prst="line">
              <a:avLst/>
            </a:prstGeom>
            <a:noFill/>
            <a:ln w="57150" cap="rnd">
              <a:solidFill>
                <a:srgbClr val="7030A0"/>
              </a:solidFill>
              <a:prstDash val="lgDash"/>
              <a:bevel/>
              <a:headEnd/>
              <a:tailEnd/>
            </a:ln>
            <a:effectLst>
              <a:outerShdw blurRad="50800" dist="38100" dir="2700000" algn="tl" rotWithShape="0">
                <a:prstClr val="black">
                  <a:alpha val="40000"/>
                </a:prstClr>
              </a:outerShdw>
            </a:effectLst>
          </p:spPr>
          <p:txBody>
            <a:bodyPr anchor="ctr" anchorCtr="1"/>
            <a:lstStyle/>
            <a:p>
              <a:endParaRPr lang="de-CH"/>
            </a:p>
          </p:txBody>
        </p:sp>
        <p:sp>
          <p:nvSpPr>
            <p:cNvPr id="141" name="Line 61"/>
            <p:cNvSpPr>
              <a:spLocks noChangeShapeType="1"/>
            </p:cNvSpPr>
            <p:nvPr/>
          </p:nvSpPr>
          <p:spPr bwMode="auto">
            <a:xfrm flipH="1">
              <a:off x="251520" y="3284984"/>
              <a:ext cx="7488832" cy="0"/>
            </a:xfrm>
            <a:prstGeom prst="line">
              <a:avLst/>
            </a:prstGeom>
            <a:noFill/>
            <a:ln w="57150" cap="rnd">
              <a:solidFill>
                <a:srgbClr val="7030A0"/>
              </a:solidFill>
              <a:prstDash val="lgDash"/>
              <a:bevel/>
              <a:headEnd/>
              <a:tailEnd/>
            </a:ln>
            <a:effectLst>
              <a:outerShdw blurRad="50800" dist="38100" dir="2700000" algn="tl" rotWithShape="0">
                <a:prstClr val="black">
                  <a:alpha val="40000"/>
                </a:prstClr>
              </a:outerShdw>
            </a:effectLst>
          </p:spPr>
          <p:txBody>
            <a:bodyPr anchor="ctr" anchorCtr="1"/>
            <a:lstStyle/>
            <a:p>
              <a:endParaRPr lang="de-CH"/>
            </a:p>
          </p:txBody>
        </p:sp>
        <p:sp>
          <p:nvSpPr>
            <p:cNvPr id="142" name="Line 61"/>
            <p:cNvSpPr>
              <a:spLocks noChangeShapeType="1"/>
            </p:cNvSpPr>
            <p:nvPr/>
          </p:nvSpPr>
          <p:spPr bwMode="auto">
            <a:xfrm flipH="1">
              <a:off x="467544" y="3140968"/>
              <a:ext cx="216024" cy="288032"/>
            </a:xfrm>
            <a:prstGeom prst="line">
              <a:avLst/>
            </a:prstGeom>
            <a:noFill/>
            <a:ln w="57150" cap="rnd">
              <a:solidFill>
                <a:srgbClr val="7030A0"/>
              </a:solidFill>
              <a:prstDash val="lgDash"/>
              <a:bevel/>
              <a:headEnd/>
              <a:tailEnd/>
            </a:ln>
            <a:effectLst>
              <a:outerShdw blurRad="50800" dist="38100" dir="2700000" algn="tl" rotWithShape="0">
                <a:prstClr val="black">
                  <a:alpha val="40000"/>
                </a:prstClr>
              </a:outerShdw>
            </a:effectLst>
          </p:spPr>
          <p:txBody>
            <a:bodyPr anchor="ctr" anchorCtr="1"/>
            <a:lstStyle/>
            <a:p>
              <a:endParaRPr lang="de-CH"/>
            </a:p>
          </p:txBody>
        </p:sp>
      </p:grpSp>
      <p:pic>
        <p:nvPicPr>
          <p:cNvPr id="144" name="Picture 143" descr="AliceBlue.eps"/>
          <p:cNvPicPr>
            <a:picLocks noChangeAspect="1"/>
          </p:cNvPicPr>
          <p:nvPr/>
        </p:nvPicPr>
        <p:blipFill>
          <a:blip r:embed="rId5" cstate="print"/>
          <a:stretch>
            <a:fillRect/>
          </a:stretch>
        </p:blipFill>
        <p:spPr>
          <a:xfrm flipH="1">
            <a:off x="1775523" y="1556795"/>
            <a:ext cx="1183899" cy="1206667"/>
          </a:xfrm>
          <a:prstGeom prst="rect">
            <a:avLst/>
          </a:prstGeom>
        </p:spPr>
      </p:pic>
      <p:pic>
        <p:nvPicPr>
          <p:cNvPr id="147" name="Picture 65"/>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1631507" y="3717036"/>
            <a:ext cx="1185639" cy="843305"/>
          </a:xfrm>
          <a:prstGeom prst="rect">
            <a:avLst/>
          </a:prstGeom>
          <a:noFill/>
        </p:spPr>
      </p:pic>
      <p:grpSp>
        <p:nvGrpSpPr>
          <p:cNvPr id="62" name="Group 28"/>
          <p:cNvGrpSpPr/>
          <p:nvPr/>
        </p:nvGrpSpPr>
        <p:grpSpPr>
          <a:xfrm>
            <a:off x="7464152" y="3573016"/>
            <a:ext cx="720000" cy="720000"/>
            <a:chOff x="4214810" y="2000240"/>
            <a:chExt cx="457692" cy="460694"/>
          </a:xfrm>
        </p:grpSpPr>
        <p:sp>
          <p:nvSpPr>
            <p:cNvPr id="63" name="Oval 2"/>
            <p:cNvSpPr>
              <a:spLocks noChangeArrowheads="1"/>
            </p:cNvSpPr>
            <p:nvPr/>
          </p:nvSpPr>
          <p:spPr bwMode="auto">
            <a:xfrm>
              <a:off x="4214810" y="2000240"/>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64" name="Line 5"/>
            <p:cNvSpPr>
              <a:spLocks noChangeShapeType="1"/>
            </p:cNvSpPr>
            <p:nvPr/>
          </p:nvSpPr>
          <p:spPr bwMode="auto">
            <a:xfrm rot="10800000">
              <a:off x="4444161" y="2046918"/>
              <a:ext cx="0" cy="367338"/>
            </a:xfrm>
            <a:prstGeom prst="line">
              <a:avLst/>
            </a:prstGeom>
            <a:noFill/>
            <a:ln w="44450">
              <a:solidFill>
                <a:schemeClr val="tx1"/>
              </a:solidFill>
              <a:round/>
              <a:headEnd type="triangle" w="med" len="med"/>
              <a:tailEnd type="triangle" w="med" len="med"/>
            </a:ln>
            <a:effectLst/>
          </p:spPr>
          <p:txBody>
            <a:bodyPr anchor="ctr" anchorCtr="1"/>
            <a:lstStyle/>
            <a:p>
              <a:endParaRPr lang="de-DE"/>
            </a:p>
          </p:txBody>
        </p:sp>
      </p:grpSp>
      <p:sp>
        <p:nvSpPr>
          <p:cNvPr id="255093" name="AutoShape 117"/>
          <p:cNvSpPr>
            <a:spLocks noChangeArrowheads="1"/>
          </p:cNvSpPr>
          <p:nvPr/>
        </p:nvSpPr>
        <p:spPr bwMode="auto">
          <a:xfrm>
            <a:off x="7626402" y="2535598"/>
            <a:ext cx="3438153" cy="1469469"/>
          </a:xfrm>
          <a:prstGeom prst="irregularSeal1">
            <a:avLst/>
          </a:prstGeom>
          <a:gradFill rotWithShape="1">
            <a:gsLst>
              <a:gs pos="0">
                <a:srgbClr val="00FF00"/>
              </a:gs>
              <a:gs pos="100000">
                <a:srgbClr val="00FF00">
                  <a:gamma/>
                  <a:tint val="95294"/>
                  <a:invGamma/>
                  <a:alpha val="59000"/>
                </a:srgbClr>
              </a:gs>
            </a:gsLst>
            <a:path path="shape">
              <a:fillToRect l="50000" t="50000" r="50000" b="50000"/>
            </a:path>
          </a:gradFill>
          <a:ln w="9525">
            <a:noFill/>
            <a:miter lim="800000"/>
            <a:headEnd/>
            <a:tailEnd/>
          </a:ln>
          <a:effectLst/>
        </p:spPr>
        <p:txBody>
          <a:bodyPr wrap="square">
            <a:spAutoFit/>
          </a:bodyPr>
          <a:lstStyle/>
          <a:p>
            <a:pPr algn="ctr" eaLnBrk="0" hangingPunct="0">
              <a:spcBef>
                <a:spcPct val="50000"/>
              </a:spcBef>
            </a:pPr>
            <a:r>
              <a:rPr lang="en-US" sz="2800" dirty="0">
                <a:cs typeface="Arial" charset="0"/>
              </a:rPr>
              <a:t>EPR magic!</a:t>
            </a:r>
            <a:endParaRPr lang="de-CH" sz="2800" dirty="0">
              <a:cs typeface="Arial" charset="0"/>
            </a:endParaRPr>
          </a:p>
        </p:txBody>
      </p:sp>
    </p:spTree>
    <p:extLst>
      <p:ext uri="{BB962C8B-B14F-4D97-AF65-F5344CB8AC3E}">
        <p14:creationId xmlns:p14="http://schemas.microsoft.com/office/powerpoint/2010/main" val="35322102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60"/>
                                        </p:tgtEl>
                                        <p:attrNameLst>
                                          <p:attrName>style.visibility</p:attrName>
                                        </p:attrNameLst>
                                      </p:cBhvr>
                                      <p:to>
                                        <p:strVal val="visible"/>
                                      </p:to>
                                    </p:set>
                                    <p:anim calcmode="lin" valueType="num">
                                      <p:cBhvr additive="base">
                                        <p:cTn id="7" dur="500" fill="hold"/>
                                        <p:tgtEl>
                                          <p:spTgt spid="60"/>
                                        </p:tgtEl>
                                        <p:attrNameLst>
                                          <p:attrName>ppt_x</p:attrName>
                                        </p:attrNameLst>
                                      </p:cBhvr>
                                      <p:tavLst>
                                        <p:tav tm="0">
                                          <p:val>
                                            <p:strVal val="1+#ppt_w/2"/>
                                          </p:val>
                                        </p:tav>
                                        <p:tav tm="100000">
                                          <p:val>
                                            <p:strVal val="#ppt_x"/>
                                          </p:val>
                                        </p:tav>
                                      </p:tavLst>
                                    </p:anim>
                                    <p:anim calcmode="lin" valueType="num">
                                      <p:cBhvr additive="base">
                                        <p:cTn id="8" dur="500" fill="hold"/>
                                        <p:tgtEl>
                                          <p:spTgt spid="6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5503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5504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1" nodeType="clickEffect">
                                  <p:stCondLst>
                                    <p:cond delay="0"/>
                                  </p:stCondLst>
                                  <p:childTnLst>
                                    <p:set>
                                      <p:cBhvr>
                                        <p:cTn id="24" dur="1" fill="hold">
                                          <p:stCondLst>
                                            <p:cond delay="0"/>
                                          </p:stCondLst>
                                        </p:cTn>
                                        <p:tgtEl>
                                          <p:spTgt spid="25504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2"/>
                                        </p:tgtEl>
                                        <p:attrNameLst>
                                          <p:attrName>style.visibility</p:attrName>
                                        </p:attrNameLst>
                                      </p:cBhvr>
                                      <p:to>
                                        <p:strVal val="visible"/>
                                      </p:to>
                                    </p:set>
                                  </p:childTnLst>
                                </p:cTn>
                              </p:par>
                              <p:par>
                                <p:cTn id="33" presetID="41" presetClass="entr" presetSubtype="0" fill="hold" grpId="0" nodeType="withEffect">
                                  <p:stCondLst>
                                    <p:cond delay="0"/>
                                  </p:stCondLst>
                                  <p:iterate type="lt">
                                    <p:tmPct val="10000"/>
                                  </p:iterate>
                                  <p:childTnLst>
                                    <p:set>
                                      <p:cBhvr>
                                        <p:cTn id="34" dur="1" fill="hold">
                                          <p:stCondLst>
                                            <p:cond delay="0"/>
                                          </p:stCondLst>
                                        </p:cTn>
                                        <p:tgtEl>
                                          <p:spTgt spid="255093"/>
                                        </p:tgtEl>
                                        <p:attrNameLst>
                                          <p:attrName>style.visibility</p:attrName>
                                        </p:attrNameLst>
                                      </p:cBhvr>
                                      <p:to>
                                        <p:strVal val="visible"/>
                                      </p:to>
                                    </p:set>
                                    <p:anim calcmode="lin" valueType="num">
                                      <p:cBhvr>
                                        <p:cTn id="35" dur="500" fill="hold"/>
                                        <p:tgtEl>
                                          <p:spTgt spid="255093"/>
                                        </p:tgtEl>
                                        <p:attrNameLst>
                                          <p:attrName>ppt_x</p:attrName>
                                        </p:attrNameLst>
                                      </p:cBhvr>
                                      <p:tavLst>
                                        <p:tav tm="0">
                                          <p:val>
                                            <p:strVal val="#ppt_x"/>
                                          </p:val>
                                        </p:tav>
                                        <p:tav tm="50000">
                                          <p:val>
                                            <p:strVal val="#ppt_x+.1"/>
                                          </p:val>
                                        </p:tav>
                                        <p:tav tm="100000">
                                          <p:val>
                                            <p:strVal val="#ppt_x"/>
                                          </p:val>
                                        </p:tav>
                                      </p:tavLst>
                                    </p:anim>
                                    <p:anim calcmode="lin" valueType="num">
                                      <p:cBhvr>
                                        <p:cTn id="36" dur="500" fill="hold"/>
                                        <p:tgtEl>
                                          <p:spTgt spid="255093"/>
                                        </p:tgtEl>
                                        <p:attrNameLst>
                                          <p:attrName>ppt_y</p:attrName>
                                        </p:attrNameLst>
                                      </p:cBhvr>
                                      <p:tavLst>
                                        <p:tav tm="0">
                                          <p:val>
                                            <p:strVal val="#ppt_y"/>
                                          </p:val>
                                        </p:tav>
                                        <p:tav tm="100000">
                                          <p:val>
                                            <p:strVal val="#ppt_y"/>
                                          </p:val>
                                        </p:tav>
                                      </p:tavLst>
                                    </p:anim>
                                    <p:anim calcmode="lin" valueType="num">
                                      <p:cBhvr>
                                        <p:cTn id="37" dur="500" fill="hold"/>
                                        <p:tgtEl>
                                          <p:spTgt spid="255093"/>
                                        </p:tgtEl>
                                        <p:attrNameLst>
                                          <p:attrName>ppt_h</p:attrName>
                                        </p:attrNameLst>
                                      </p:cBhvr>
                                      <p:tavLst>
                                        <p:tav tm="0">
                                          <p:val>
                                            <p:strVal val="#ppt_h/10"/>
                                          </p:val>
                                        </p:tav>
                                        <p:tav tm="50000">
                                          <p:val>
                                            <p:strVal val="#ppt_h+.01"/>
                                          </p:val>
                                        </p:tav>
                                        <p:tav tm="100000">
                                          <p:val>
                                            <p:strVal val="#ppt_h"/>
                                          </p:val>
                                        </p:tav>
                                      </p:tavLst>
                                    </p:anim>
                                    <p:anim calcmode="lin" valueType="num">
                                      <p:cBhvr>
                                        <p:cTn id="38" dur="500" fill="hold"/>
                                        <p:tgtEl>
                                          <p:spTgt spid="255093"/>
                                        </p:tgtEl>
                                        <p:attrNameLst>
                                          <p:attrName>ppt_w</p:attrName>
                                        </p:attrNameLst>
                                      </p:cBhvr>
                                      <p:tavLst>
                                        <p:tav tm="0">
                                          <p:val>
                                            <p:strVal val="#ppt_w/10"/>
                                          </p:val>
                                        </p:tav>
                                        <p:tav tm="50000">
                                          <p:val>
                                            <p:strVal val="#ppt_w+.01"/>
                                          </p:val>
                                        </p:tav>
                                        <p:tav tm="100000">
                                          <p:val>
                                            <p:strVal val="#ppt_w"/>
                                          </p:val>
                                        </p:tav>
                                      </p:tavLst>
                                    </p:anim>
                                    <p:animEffect transition="in" filter="fade">
                                      <p:cBhvr>
                                        <p:cTn id="39" dur="500" tmFilter="0,0; .5, 1; 1, 1"/>
                                        <p:tgtEl>
                                          <p:spTgt spid="255093"/>
                                        </p:tgtEl>
                                      </p:cBhvr>
                                    </p:animEffect>
                                  </p:childTnLst>
                                </p:cTn>
                              </p:par>
                            </p:childTnLst>
                          </p:cTn>
                        </p:par>
                        <p:par>
                          <p:cTn id="40" fill="hold">
                            <p:stCondLst>
                              <p:cond delay="900"/>
                            </p:stCondLst>
                            <p:childTnLst>
                              <p:par>
                                <p:cTn id="41" presetID="1" presetClass="entr" presetSubtype="0" fill="hold" grpId="0" nodeType="afterEffect">
                                  <p:stCondLst>
                                    <p:cond delay="0"/>
                                  </p:stCondLst>
                                  <p:childTnLst>
                                    <p:set>
                                      <p:cBhvr>
                                        <p:cTn id="42" dur="1" fill="hold">
                                          <p:stCondLst>
                                            <p:cond delay="0"/>
                                          </p:stCondLst>
                                        </p:cTn>
                                        <p:tgtEl>
                                          <p:spTgt spid="132">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255042"/>
                                        </p:tgtEl>
                                        <p:attrNameLst>
                                          <p:attrName>style.visibility</p:attrName>
                                        </p:attrNameLst>
                                      </p:cBhvr>
                                      <p:to>
                                        <p:strVal val="hidden"/>
                                      </p:to>
                                    </p:set>
                                  </p:childTnLst>
                                </p:cTn>
                              </p:par>
                              <p:par>
                                <p:cTn id="47" presetID="1" presetClass="exit" presetSubtype="0" fill="hold" grpId="1" nodeType="withEffect">
                                  <p:stCondLst>
                                    <p:cond delay="0"/>
                                  </p:stCondLst>
                                  <p:iterate type="lt">
                                    <p:tmAbs val="0"/>
                                  </p:iterate>
                                  <p:childTnLst>
                                    <p:set>
                                      <p:cBhvr>
                                        <p:cTn id="48" dur="1" fill="hold">
                                          <p:stCondLst>
                                            <p:cond delay="0"/>
                                          </p:stCondLst>
                                        </p:cTn>
                                        <p:tgtEl>
                                          <p:spTgt spid="255093"/>
                                        </p:tgtEl>
                                        <p:attrNameLst>
                                          <p:attrName>style.visibility</p:attrName>
                                        </p:attrNameLst>
                                      </p:cBhvr>
                                      <p:to>
                                        <p:strVal val="hidden"/>
                                      </p:to>
                                    </p:set>
                                  </p:childTnLst>
                                </p:cTn>
                              </p:par>
                              <p:par>
                                <p:cTn id="49" presetID="1" presetClass="exit" presetSubtype="0" fill="hold" nodeType="withEffect">
                                  <p:stCondLst>
                                    <p:cond delay="0"/>
                                  </p:stCondLst>
                                  <p:childTnLst>
                                    <p:set>
                                      <p:cBhvr>
                                        <p:cTn id="50" dur="1" fill="hold">
                                          <p:stCondLst>
                                            <p:cond delay="0"/>
                                          </p:stCondLst>
                                        </p:cTn>
                                        <p:tgtEl>
                                          <p:spTgt spid="62"/>
                                        </p:tgtEl>
                                        <p:attrNameLst>
                                          <p:attrName>style.visibility</p:attrName>
                                        </p:attrNameLst>
                                      </p:cBhvr>
                                      <p:to>
                                        <p:strVal val="hidden"/>
                                      </p:to>
                                    </p:set>
                                  </p:childTnLst>
                                </p:cTn>
                              </p:par>
                              <p:par>
                                <p:cTn id="51" presetID="1" presetClass="exit" presetSubtype="0" fill="hold" nodeType="withEffect">
                                  <p:stCondLst>
                                    <p:cond delay="0"/>
                                  </p:stCondLst>
                                  <p:childTnLst>
                                    <p:set>
                                      <p:cBhvr>
                                        <p:cTn id="52" dur="1" fill="hold">
                                          <p:stCondLst>
                                            <p:cond delay="0"/>
                                          </p:stCondLst>
                                        </p:cTn>
                                        <p:tgtEl>
                                          <p:spTgt spid="116"/>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67"/>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55067"/>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132">
                                            <p:txEl>
                                              <p:pRg st="1" end="1"/>
                                            </p:txEl>
                                          </p:spTgt>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13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5039" grpId="0" animBg="1"/>
      <p:bldP spid="255041" grpId="0"/>
      <p:bldP spid="255042" grpId="0"/>
      <p:bldP spid="255042" grpId="1"/>
      <p:bldP spid="255067" grpId="0"/>
      <p:bldP spid="132" grpId="0" build="p"/>
      <p:bldP spid="255093" grpId="0" animBg="1"/>
      <p:bldP spid="255093"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890105" y="114163"/>
            <a:ext cx="8047822" cy="930244"/>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defTabSz="914400">
              <a:lnSpc>
                <a:spcPct val="90000"/>
              </a:lnSpc>
            </a:pPr>
            <a:r>
              <a:rPr lang="en-US" sz="4000" dirty="0"/>
              <a:t>Ancient Cryptography</a:t>
            </a:r>
          </a:p>
        </p:txBody>
      </p:sp>
      <p:grpSp>
        <p:nvGrpSpPr>
          <p:cNvPr id="2" name="Group 1">
            <a:extLst>
              <a:ext uri="{FF2B5EF4-FFF2-40B4-BE49-F238E27FC236}">
                <a16:creationId xmlns:a16="http://schemas.microsoft.com/office/drawing/2014/main" id="{B41CCCD3-5292-E042-AFB7-84D0891199E4}"/>
              </a:ext>
            </a:extLst>
          </p:cNvPr>
          <p:cNvGrpSpPr/>
          <p:nvPr/>
        </p:nvGrpSpPr>
        <p:grpSpPr>
          <a:xfrm>
            <a:off x="1549815" y="963126"/>
            <a:ext cx="8917983" cy="5915244"/>
            <a:chOff x="1549815" y="963126"/>
            <a:chExt cx="8917983" cy="5915244"/>
          </a:xfrm>
        </p:grpSpPr>
        <p:grpSp>
          <p:nvGrpSpPr>
            <p:cNvPr id="8" name="Group 7"/>
            <p:cNvGrpSpPr/>
            <p:nvPr/>
          </p:nvGrpSpPr>
          <p:grpSpPr>
            <a:xfrm>
              <a:off x="2109305" y="4289358"/>
              <a:ext cx="3235346" cy="2589012"/>
              <a:chOff x="785509" y="4141474"/>
              <a:chExt cx="3235346" cy="2589012"/>
            </a:xfrm>
          </p:grpSpPr>
          <p:pic>
            <p:nvPicPr>
              <p:cNvPr id="9" name="Picture 8"/>
              <p:cNvPicPr>
                <a:picLocks noChangeAspect="1"/>
              </p:cNvPicPr>
              <p:nvPr/>
            </p:nvPicPr>
            <p:blipFill>
              <a:blip r:embed="rId3"/>
              <a:stretch>
                <a:fillRect/>
              </a:stretch>
            </p:blipFill>
            <p:spPr>
              <a:xfrm>
                <a:off x="1517973" y="4141474"/>
                <a:ext cx="1316277" cy="1733098"/>
              </a:xfrm>
              <a:prstGeom prst="rect">
                <a:avLst/>
              </a:prstGeom>
            </p:spPr>
          </p:pic>
          <p:sp>
            <p:nvSpPr>
              <p:cNvPr id="10" name="TextBox 9"/>
              <p:cNvSpPr txBox="1"/>
              <p:nvPr/>
            </p:nvSpPr>
            <p:spPr>
              <a:xfrm>
                <a:off x="785509" y="5899489"/>
                <a:ext cx="3235346" cy="830997"/>
              </a:xfrm>
              <a:prstGeom prst="rect">
                <a:avLst/>
              </a:prstGeom>
              <a:noFill/>
            </p:spPr>
            <p:txBody>
              <a:bodyPr wrap="square" rtlCol="0">
                <a:spAutoFit/>
              </a:bodyPr>
              <a:lstStyle/>
              <a:p>
                <a:r>
                  <a:rPr lang="en-US" sz="2400" dirty="0">
                    <a:cs typeface="Arial" pitchFamily="34" charset="0"/>
                  </a:rPr>
                  <a:t>Caesar Cipher (ROT4)</a:t>
                </a:r>
              </a:p>
              <a:p>
                <a:r>
                  <a:rPr lang="en-US" sz="2400" dirty="0">
                    <a:cs typeface="Arial" pitchFamily="34" charset="0"/>
                  </a:rPr>
                  <a:t>(variant still </a:t>
                </a:r>
                <a:r>
                  <a:rPr lang="en-US" sz="2400" dirty="0">
                    <a:cs typeface="Arial" pitchFamily="34" charset="0"/>
                    <a:hlinkClick r:id="rId4"/>
                  </a:rPr>
                  <a:t>in use</a:t>
                </a:r>
                <a:r>
                  <a:rPr lang="en-US" sz="2400" dirty="0">
                    <a:cs typeface="Arial" pitchFamily="34" charset="0"/>
                  </a:rPr>
                  <a:t>)</a:t>
                </a:r>
              </a:p>
            </p:txBody>
          </p:sp>
        </p:grpSp>
        <p:grpSp>
          <p:nvGrpSpPr>
            <p:cNvPr id="11" name="Group 10"/>
            <p:cNvGrpSpPr/>
            <p:nvPr/>
          </p:nvGrpSpPr>
          <p:grpSpPr>
            <a:xfrm>
              <a:off x="6927403" y="963126"/>
              <a:ext cx="2482876" cy="2205901"/>
              <a:chOff x="5603607" y="815239"/>
              <a:chExt cx="2482876" cy="2205901"/>
            </a:xfrm>
          </p:grpSpPr>
          <p:pic>
            <p:nvPicPr>
              <p:cNvPr id="15" name="Picture 14"/>
              <p:cNvPicPr>
                <a:picLocks noChangeAspect="1"/>
              </p:cNvPicPr>
              <p:nvPr/>
            </p:nvPicPr>
            <p:blipFill>
              <a:blip r:embed="rId5"/>
              <a:stretch>
                <a:fillRect/>
              </a:stretch>
            </p:blipFill>
            <p:spPr>
              <a:xfrm>
                <a:off x="6150631" y="1198929"/>
                <a:ext cx="1361863" cy="1822211"/>
              </a:xfrm>
              <a:prstGeom prst="rect">
                <a:avLst/>
              </a:prstGeom>
            </p:spPr>
          </p:pic>
          <p:sp>
            <p:nvSpPr>
              <p:cNvPr id="16" name="TextBox 15"/>
              <p:cNvSpPr txBox="1"/>
              <p:nvPr/>
            </p:nvSpPr>
            <p:spPr>
              <a:xfrm>
                <a:off x="5603607" y="815239"/>
                <a:ext cx="2482876" cy="461665"/>
              </a:xfrm>
              <a:prstGeom prst="rect">
                <a:avLst/>
              </a:prstGeom>
              <a:noFill/>
            </p:spPr>
            <p:txBody>
              <a:bodyPr wrap="square" rtlCol="0">
                <a:spAutoFit/>
              </a:bodyPr>
              <a:lstStyle/>
              <a:p>
                <a:r>
                  <a:rPr lang="en-US" sz="2400" dirty="0">
                    <a:cs typeface="Arial" pitchFamily="34" charset="0"/>
                  </a:rPr>
                  <a:t>Blaise de </a:t>
                </a:r>
                <a:r>
                  <a:rPr lang="en-US" sz="2400" dirty="0" err="1">
                    <a:cs typeface="Arial" pitchFamily="34" charset="0"/>
                  </a:rPr>
                  <a:t>Vigenère</a:t>
                </a:r>
                <a:endParaRPr lang="en-US" sz="2400" dirty="0">
                  <a:cs typeface="Arial" pitchFamily="34" charset="0"/>
                </a:endParaRPr>
              </a:p>
            </p:txBody>
          </p:sp>
        </p:grpSp>
        <p:grpSp>
          <p:nvGrpSpPr>
            <p:cNvPr id="17" name="Group 16"/>
            <p:cNvGrpSpPr/>
            <p:nvPr/>
          </p:nvGrpSpPr>
          <p:grpSpPr>
            <a:xfrm>
              <a:off x="1549815" y="1229014"/>
              <a:ext cx="8917983" cy="3682970"/>
              <a:chOff x="226016" y="1081130"/>
              <a:chExt cx="8917983" cy="3682970"/>
            </a:xfrm>
          </p:grpSpPr>
          <p:sp>
            <p:nvSpPr>
              <p:cNvPr id="18" name="Line 7"/>
              <p:cNvSpPr>
                <a:spLocks noChangeShapeType="1"/>
              </p:cNvSpPr>
              <p:nvPr/>
            </p:nvSpPr>
            <p:spPr bwMode="auto">
              <a:xfrm>
                <a:off x="226016" y="3573463"/>
                <a:ext cx="8917983" cy="0"/>
              </a:xfrm>
              <a:prstGeom prst="line">
                <a:avLst/>
              </a:prstGeom>
              <a:noFill/>
              <a:ln w="76200">
                <a:solidFill>
                  <a:srgbClr val="000000"/>
                </a:solidFill>
                <a:prstDash val="solid"/>
                <a:round/>
                <a:headEnd type="none"/>
                <a:tailEnd type="triangle" w="med" len="med"/>
              </a:ln>
              <a:effectLst/>
            </p:spPr>
            <p:txBody>
              <a:bodyPr lIns="0" tIns="0" rIns="0" bIns="0" anchor="ctr"/>
              <a:lstStyle/>
              <a:p>
                <a:endParaRPr lang="en-US"/>
              </a:p>
            </p:txBody>
          </p:sp>
          <p:sp>
            <p:nvSpPr>
              <p:cNvPr id="19" name="Line 7"/>
              <p:cNvSpPr>
                <a:spLocks noChangeShapeType="1"/>
              </p:cNvSpPr>
              <p:nvPr/>
            </p:nvSpPr>
            <p:spPr bwMode="auto">
              <a:xfrm>
                <a:off x="2100743" y="3571607"/>
                <a:ext cx="0" cy="490787"/>
              </a:xfrm>
              <a:prstGeom prst="line">
                <a:avLst/>
              </a:prstGeom>
              <a:noFill/>
              <a:ln w="76200">
                <a:solidFill>
                  <a:srgbClr val="000000"/>
                </a:solidFill>
                <a:prstDash val="solid"/>
                <a:round/>
                <a:headEnd type="none"/>
                <a:tailEnd type="triangle" w="med" len="med"/>
              </a:ln>
              <a:effectLst/>
            </p:spPr>
            <p:txBody>
              <a:bodyPr lIns="0" tIns="0" rIns="0" bIns="0" anchor="ctr"/>
              <a:lstStyle/>
              <a:p>
                <a:endParaRPr lang="en-US"/>
              </a:p>
            </p:txBody>
          </p:sp>
          <p:sp>
            <p:nvSpPr>
              <p:cNvPr id="20" name="TextBox 19"/>
              <p:cNvSpPr txBox="1"/>
              <p:nvPr/>
            </p:nvSpPr>
            <p:spPr>
              <a:xfrm>
                <a:off x="1804794" y="3144828"/>
                <a:ext cx="742637" cy="369332"/>
              </a:xfrm>
              <a:prstGeom prst="rect">
                <a:avLst/>
              </a:prstGeom>
              <a:noFill/>
            </p:spPr>
            <p:txBody>
              <a:bodyPr wrap="square" rtlCol="0">
                <a:spAutoFit/>
              </a:bodyPr>
              <a:lstStyle/>
              <a:p>
                <a:r>
                  <a:rPr lang="en-US" dirty="0">
                    <a:cs typeface="Arial" pitchFamily="34" charset="0"/>
                  </a:rPr>
                  <a:t>50 BC</a:t>
                </a:r>
                <a:endParaRPr lang="en-US" dirty="0">
                  <a:cs typeface="Consolas"/>
                </a:endParaRPr>
              </a:p>
            </p:txBody>
          </p:sp>
          <p:sp>
            <p:nvSpPr>
              <p:cNvPr id="21" name="Line 7"/>
              <p:cNvSpPr>
                <a:spLocks noChangeShapeType="1"/>
              </p:cNvSpPr>
              <p:nvPr/>
            </p:nvSpPr>
            <p:spPr bwMode="auto">
              <a:xfrm flipV="1">
                <a:off x="514815" y="3077409"/>
                <a:ext cx="13482" cy="488931"/>
              </a:xfrm>
              <a:prstGeom prst="line">
                <a:avLst/>
              </a:prstGeom>
              <a:noFill/>
              <a:ln w="76200">
                <a:solidFill>
                  <a:srgbClr val="000000"/>
                </a:solidFill>
                <a:prstDash val="solid"/>
                <a:round/>
                <a:headEnd type="none"/>
                <a:tailEnd type="triangle" w="med" len="med"/>
              </a:ln>
              <a:effectLst/>
            </p:spPr>
            <p:txBody>
              <a:bodyPr lIns="0" tIns="0" rIns="0" bIns="0" anchor="ctr"/>
              <a:lstStyle/>
              <a:p>
                <a:endParaRPr lang="en-US"/>
              </a:p>
            </p:txBody>
          </p:sp>
          <p:sp>
            <p:nvSpPr>
              <p:cNvPr id="22" name="TextBox 21"/>
              <p:cNvSpPr txBox="1"/>
              <p:nvPr/>
            </p:nvSpPr>
            <p:spPr>
              <a:xfrm>
                <a:off x="719171" y="3693062"/>
                <a:ext cx="959315" cy="369332"/>
              </a:xfrm>
              <a:prstGeom prst="rect">
                <a:avLst/>
              </a:prstGeom>
              <a:noFill/>
            </p:spPr>
            <p:txBody>
              <a:bodyPr wrap="square" rtlCol="0">
                <a:spAutoFit/>
              </a:bodyPr>
              <a:lstStyle/>
              <a:p>
                <a:r>
                  <a:rPr lang="en-US" dirty="0">
                    <a:cs typeface="Arial" pitchFamily="34" charset="0"/>
                  </a:rPr>
                  <a:t>500 BC</a:t>
                </a:r>
                <a:endParaRPr lang="en-US" dirty="0">
                  <a:cs typeface="Consolas"/>
                </a:endParaRPr>
              </a:p>
            </p:txBody>
          </p:sp>
          <p:pic>
            <p:nvPicPr>
              <p:cNvPr id="23" name="Picture 22"/>
              <p:cNvPicPr>
                <a:picLocks noChangeAspect="1"/>
              </p:cNvPicPr>
              <p:nvPr/>
            </p:nvPicPr>
            <p:blipFill>
              <a:blip r:embed="rId6"/>
              <a:stretch>
                <a:fillRect/>
              </a:stretch>
            </p:blipFill>
            <p:spPr>
              <a:xfrm>
                <a:off x="250521" y="1571916"/>
                <a:ext cx="2215654" cy="1266295"/>
              </a:xfrm>
              <a:prstGeom prst="rect">
                <a:avLst/>
              </a:prstGeom>
            </p:spPr>
          </p:pic>
          <p:sp>
            <p:nvSpPr>
              <p:cNvPr id="24" name="TextBox 23"/>
              <p:cNvSpPr txBox="1"/>
              <p:nvPr/>
            </p:nvSpPr>
            <p:spPr>
              <a:xfrm>
                <a:off x="406740" y="1081130"/>
                <a:ext cx="1584176" cy="461665"/>
              </a:xfrm>
              <a:prstGeom prst="rect">
                <a:avLst/>
              </a:prstGeom>
              <a:noFill/>
            </p:spPr>
            <p:txBody>
              <a:bodyPr wrap="square" rtlCol="0">
                <a:spAutoFit/>
              </a:bodyPr>
              <a:lstStyle/>
              <a:p>
                <a:r>
                  <a:rPr lang="en-US" sz="2400" dirty="0">
                    <a:cs typeface="Arial" pitchFamily="34" charset="0"/>
                  </a:rPr>
                  <a:t>Scytale</a:t>
                </a:r>
              </a:p>
            </p:txBody>
          </p:sp>
          <p:sp>
            <p:nvSpPr>
              <p:cNvPr id="25" name="Line 7"/>
              <p:cNvSpPr>
                <a:spLocks noChangeShapeType="1"/>
              </p:cNvSpPr>
              <p:nvPr/>
            </p:nvSpPr>
            <p:spPr bwMode="auto">
              <a:xfrm flipV="1">
                <a:off x="3673189" y="3082677"/>
                <a:ext cx="13482" cy="488931"/>
              </a:xfrm>
              <a:prstGeom prst="line">
                <a:avLst/>
              </a:prstGeom>
              <a:noFill/>
              <a:ln w="76200">
                <a:solidFill>
                  <a:srgbClr val="000000"/>
                </a:solidFill>
                <a:prstDash val="solid"/>
                <a:round/>
                <a:headEnd type="none"/>
                <a:tailEnd type="triangle" w="med" len="med"/>
              </a:ln>
              <a:effectLst/>
            </p:spPr>
            <p:txBody>
              <a:bodyPr lIns="0" tIns="0" rIns="0" bIns="0" anchor="ctr"/>
              <a:lstStyle/>
              <a:p>
                <a:endParaRPr lang="en-US"/>
              </a:p>
            </p:txBody>
          </p:sp>
          <p:sp>
            <p:nvSpPr>
              <p:cNvPr id="26" name="Line 7"/>
              <p:cNvSpPr>
                <a:spLocks noChangeShapeType="1"/>
              </p:cNvSpPr>
              <p:nvPr/>
            </p:nvSpPr>
            <p:spPr bwMode="auto">
              <a:xfrm flipV="1">
                <a:off x="6831563" y="3084532"/>
                <a:ext cx="13482" cy="488931"/>
              </a:xfrm>
              <a:prstGeom prst="line">
                <a:avLst/>
              </a:prstGeom>
              <a:noFill/>
              <a:ln w="76200">
                <a:solidFill>
                  <a:srgbClr val="000000"/>
                </a:solidFill>
                <a:prstDash val="solid"/>
                <a:round/>
                <a:headEnd type="none"/>
                <a:tailEnd type="triangle" w="med" len="med"/>
              </a:ln>
              <a:effectLst/>
            </p:spPr>
            <p:txBody>
              <a:bodyPr lIns="0" tIns="0" rIns="0" bIns="0" anchor="ctr"/>
              <a:lstStyle/>
              <a:p>
                <a:endParaRPr lang="en-US"/>
              </a:p>
            </p:txBody>
          </p:sp>
          <p:sp>
            <p:nvSpPr>
              <p:cNvPr id="27" name="TextBox 26"/>
              <p:cNvSpPr txBox="1"/>
              <p:nvPr/>
            </p:nvSpPr>
            <p:spPr>
              <a:xfrm>
                <a:off x="3214574" y="3639520"/>
                <a:ext cx="988623" cy="369332"/>
              </a:xfrm>
              <a:prstGeom prst="rect">
                <a:avLst/>
              </a:prstGeom>
              <a:noFill/>
            </p:spPr>
            <p:txBody>
              <a:bodyPr wrap="square" rtlCol="0">
                <a:spAutoFit/>
              </a:bodyPr>
              <a:lstStyle/>
              <a:p>
                <a:r>
                  <a:rPr lang="en-US">
                    <a:cs typeface="Arial" pitchFamily="34" charset="0"/>
                  </a:rPr>
                  <a:t>500 AD</a:t>
                </a:r>
                <a:endParaRPr lang="en-US" dirty="0">
                  <a:cs typeface="Consolas"/>
                </a:endParaRPr>
              </a:p>
            </p:txBody>
          </p:sp>
          <p:sp>
            <p:nvSpPr>
              <p:cNvPr id="28" name="Line 7"/>
              <p:cNvSpPr>
                <a:spLocks noChangeShapeType="1"/>
              </p:cNvSpPr>
              <p:nvPr/>
            </p:nvSpPr>
            <p:spPr bwMode="auto">
              <a:xfrm>
                <a:off x="5259117" y="3571607"/>
                <a:ext cx="0" cy="490787"/>
              </a:xfrm>
              <a:prstGeom prst="line">
                <a:avLst/>
              </a:prstGeom>
              <a:noFill/>
              <a:ln w="76200">
                <a:solidFill>
                  <a:srgbClr val="000000"/>
                </a:solidFill>
                <a:prstDash val="solid"/>
                <a:round/>
                <a:headEnd type="none"/>
                <a:tailEnd type="triangle" w="med" len="med"/>
              </a:ln>
              <a:effectLst/>
            </p:spPr>
            <p:txBody>
              <a:bodyPr lIns="0" tIns="0" rIns="0" bIns="0" anchor="ctr"/>
              <a:lstStyle/>
              <a:p>
                <a:endParaRPr lang="en-US"/>
              </a:p>
            </p:txBody>
          </p:sp>
          <p:sp>
            <p:nvSpPr>
              <p:cNvPr id="29" name="TextBox 28"/>
              <p:cNvSpPr txBox="1"/>
              <p:nvPr/>
            </p:nvSpPr>
            <p:spPr>
              <a:xfrm>
                <a:off x="4752233" y="3122905"/>
                <a:ext cx="988623" cy="369332"/>
              </a:xfrm>
              <a:prstGeom prst="rect">
                <a:avLst/>
              </a:prstGeom>
              <a:noFill/>
            </p:spPr>
            <p:txBody>
              <a:bodyPr wrap="square" rtlCol="0">
                <a:spAutoFit/>
              </a:bodyPr>
              <a:lstStyle/>
              <a:p>
                <a:r>
                  <a:rPr lang="en-US" dirty="0">
                    <a:cs typeface="Arial" pitchFamily="34" charset="0"/>
                  </a:rPr>
                  <a:t>1000 AD</a:t>
                </a:r>
                <a:endParaRPr lang="en-US" dirty="0">
                  <a:cs typeface="Consolas"/>
                </a:endParaRPr>
              </a:p>
            </p:txBody>
          </p:sp>
          <p:sp>
            <p:nvSpPr>
              <p:cNvPr id="30" name="TextBox 29"/>
              <p:cNvSpPr txBox="1"/>
              <p:nvPr/>
            </p:nvSpPr>
            <p:spPr>
              <a:xfrm>
                <a:off x="7923178" y="3114303"/>
                <a:ext cx="988623" cy="369332"/>
              </a:xfrm>
              <a:prstGeom prst="rect">
                <a:avLst/>
              </a:prstGeom>
              <a:solidFill>
                <a:schemeClr val="bg1">
                  <a:alpha val="67000"/>
                </a:schemeClr>
              </a:solidFill>
            </p:spPr>
            <p:txBody>
              <a:bodyPr wrap="square" rtlCol="0">
                <a:spAutoFit/>
              </a:bodyPr>
              <a:lstStyle/>
              <a:p>
                <a:r>
                  <a:rPr lang="en-US" dirty="0">
                    <a:cs typeface="Arial" pitchFamily="34" charset="0"/>
                  </a:rPr>
                  <a:t>2015 AD</a:t>
                </a:r>
                <a:endParaRPr lang="en-US" dirty="0">
                  <a:cs typeface="Consolas"/>
                </a:endParaRPr>
              </a:p>
            </p:txBody>
          </p:sp>
          <p:sp>
            <p:nvSpPr>
              <p:cNvPr id="31" name="Line 7"/>
              <p:cNvSpPr>
                <a:spLocks noChangeShapeType="1"/>
              </p:cNvSpPr>
              <p:nvPr/>
            </p:nvSpPr>
            <p:spPr bwMode="auto">
              <a:xfrm>
                <a:off x="8417490" y="3578793"/>
                <a:ext cx="0" cy="490787"/>
              </a:xfrm>
              <a:prstGeom prst="line">
                <a:avLst/>
              </a:prstGeom>
              <a:noFill/>
              <a:ln w="76200">
                <a:solidFill>
                  <a:srgbClr val="000000"/>
                </a:solidFill>
                <a:prstDash val="solid"/>
                <a:round/>
                <a:headEnd type="none"/>
                <a:tailEnd type="triangle" w="med" len="med"/>
              </a:ln>
              <a:effectLst/>
            </p:spPr>
            <p:txBody>
              <a:bodyPr lIns="0" tIns="0" rIns="0" bIns="0" anchor="ctr"/>
              <a:lstStyle/>
              <a:p>
                <a:endParaRPr lang="en-US"/>
              </a:p>
            </p:txBody>
          </p:sp>
          <p:sp>
            <p:nvSpPr>
              <p:cNvPr id="32" name="TextBox 31"/>
              <p:cNvSpPr txBox="1"/>
              <p:nvPr/>
            </p:nvSpPr>
            <p:spPr>
              <a:xfrm>
                <a:off x="6315038" y="3700248"/>
                <a:ext cx="988623" cy="369332"/>
              </a:xfrm>
              <a:prstGeom prst="rect">
                <a:avLst/>
              </a:prstGeom>
              <a:noFill/>
            </p:spPr>
            <p:txBody>
              <a:bodyPr wrap="square" rtlCol="0">
                <a:spAutoFit/>
              </a:bodyPr>
              <a:lstStyle/>
              <a:p>
                <a:r>
                  <a:rPr lang="en-US" dirty="0">
                    <a:cs typeface="Arial" pitchFamily="34" charset="0"/>
                  </a:rPr>
                  <a:t>1500 AD</a:t>
                </a:r>
                <a:endParaRPr lang="en-US" dirty="0">
                  <a:cs typeface="Consolas"/>
                </a:endParaRPr>
              </a:p>
            </p:txBody>
          </p:sp>
          <p:pic>
            <p:nvPicPr>
              <p:cNvPr id="33" name="Picture 3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86799" y="4289500"/>
                <a:ext cx="1791447" cy="474600"/>
              </a:xfrm>
              <a:prstGeom prst="rect">
                <a:avLst/>
              </a:prstGeom>
              <a:solidFill>
                <a:schemeClr val="bg1">
                  <a:alpha val="59000"/>
                </a:schemeClr>
              </a:solidFill>
            </p:spPr>
          </p:pic>
        </p:grpSp>
      </p:grpSp>
    </p:spTree>
    <p:extLst>
      <p:ext uri="{BB962C8B-B14F-4D97-AF65-F5344CB8AC3E}">
        <p14:creationId xmlns:p14="http://schemas.microsoft.com/office/powerpoint/2010/main" val="2728344166"/>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85" name="Rectangle 9"/>
          <p:cNvSpPr>
            <a:spLocks noGrp="1" noChangeArrowheads="1"/>
          </p:cNvSpPr>
          <p:nvPr>
            <p:ph type="title"/>
          </p:nvPr>
        </p:nvSpPr>
        <p:spPr>
          <a:xfrm>
            <a:off x="1919289" y="188913"/>
            <a:ext cx="8713787" cy="647700"/>
          </a:xfrm>
        </p:spPr>
        <p:txBody>
          <a:bodyPr>
            <a:normAutofit fontScale="90000"/>
          </a:bodyPr>
          <a:lstStyle/>
          <a:p>
            <a:r>
              <a:rPr lang="en-US" dirty="0"/>
              <a:t>Quantum Teleportation</a:t>
            </a:r>
          </a:p>
        </p:txBody>
      </p:sp>
      <p:sp>
        <p:nvSpPr>
          <p:cNvPr id="255039" name="Line 63"/>
          <p:cNvSpPr>
            <a:spLocks noChangeShapeType="1"/>
          </p:cNvSpPr>
          <p:nvPr/>
        </p:nvSpPr>
        <p:spPr bwMode="auto">
          <a:xfrm flipH="1">
            <a:off x="3879389" y="3943335"/>
            <a:ext cx="2087562" cy="0"/>
          </a:xfrm>
          <a:prstGeom prst="line">
            <a:avLst/>
          </a:prstGeom>
          <a:noFill/>
          <a:ln w="28575">
            <a:solidFill>
              <a:schemeClr val="tx1"/>
            </a:solidFill>
            <a:round/>
            <a:headEnd/>
            <a:tailEnd/>
          </a:ln>
          <a:effectLst/>
        </p:spPr>
        <p:txBody>
          <a:bodyPr anchor="ctr" anchorCtr="1"/>
          <a:lstStyle/>
          <a:p>
            <a:endParaRPr lang="de-CH"/>
          </a:p>
        </p:txBody>
      </p:sp>
      <p:grpSp>
        <p:nvGrpSpPr>
          <p:cNvPr id="96" name="Group 95"/>
          <p:cNvGrpSpPr/>
          <p:nvPr/>
        </p:nvGrpSpPr>
        <p:grpSpPr>
          <a:xfrm>
            <a:off x="2942888" y="2215912"/>
            <a:ext cx="1008062" cy="2160240"/>
            <a:chOff x="1418888" y="2215912"/>
            <a:chExt cx="1008062" cy="2160240"/>
          </a:xfrm>
        </p:grpSpPr>
        <p:sp>
          <p:nvSpPr>
            <p:cNvPr id="255030" name="Oval 54"/>
            <p:cNvSpPr>
              <a:spLocks noChangeArrowheads="1"/>
            </p:cNvSpPr>
            <p:nvPr/>
          </p:nvSpPr>
          <p:spPr bwMode="auto">
            <a:xfrm>
              <a:off x="1418888" y="2215912"/>
              <a:ext cx="1008062" cy="2160240"/>
            </a:xfrm>
            <a:prstGeom prst="ellipse">
              <a:avLst/>
            </a:prstGeom>
            <a:gradFill rotWithShape="1">
              <a:gsLst>
                <a:gs pos="0">
                  <a:srgbClr val="FF9900"/>
                </a:gs>
                <a:gs pos="100000">
                  <a:srgbClr val="FF9900">
                    <a:gamma/>
                    <a:shade val="46275"/>
                    <a:invGamma/>
                    <a:alpha val="0"/>
                  </a:srgbClr>
                </a:gs>
              </a:gsLst>
              <a:path path="shape">
                <a:fillToRect l="50000" t="50000" r="50000" b="50000"/>
              </a:path>
            </a:gradFill>
            <a:ln w="9525" algn="ctr">
              <a:noFill/>
              <a:round/>
              <a:headEnd/>
              <a:tailEnd/>
            </a:ln>
            <a:effectLst/>
          </p:spPr>
          <p:txBody>
            <a:bodyPr wrap="none" anchor="ctr"/>
            <a:lstStyle/>
            <a:p>
              <a:endParaRPr lang="de-CH"/>
            </a:p>
          </p:txBody>
        </p:sp>
        <p:sp>
          <p:nvSpPr>
            <p:cNvPr id="255032" name="Oval 56"/>
            <p:cNvSpPr>
              <a:spLocks noChangeArrowheads="1"/>
            </p:cNvSpPr>
            <p:nvPr/>
          </p:nvSpPr>
          <p:spPr bwMode="auto">
            <a:xfrm>
              <a:off x="1563350" y="2313319"/>
              <a:ext cx="719138" cy="720725"/>
            </a:xfrm>
            <a:prstGeom prst="ellipse">
              <a:avLst/>
            </a:prstGeom>
            <a:solidFill>
              <a:srgbClr val="66FF33"/>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CH"/>
            </a:p>
          </p:txBody>
        </p:sp>
        <p:sp>
          <p:nvSpPr>
            <p:cNvPr id="255033" name="Line 57"/>
            <p:cNvSpPr>
              <a:spLocks noChangeShapeType="1"/>
            </p:cNvSpPr>
            <p:nvPr/>
          </p:nvSpPr>
          <p:spPr bwMode="auto">
            <a:xfrm rot="10800000">
              <a:off x="1923713" y="2386344"/>
              <a:ext cx="0" cy="574675"/>
            </a:xfrm>
            <a:prstGeom prst="line">
              <a:avLst/>
            </a:prstGeom>
            <a:noFill/>
            <a:ln w="44450">
              <a:solidFill>
                <a:schemeClr val="tx1"/>
              </a:solidFill>
              <a:round/>
              <a:headEnd type="triangle" w="med" len="sm"/>
              <a:tailEnd type="triangle" w="med" len="sm"/>
            </a:ln>
            <a:effectLst/>
          </p:spPr>
          <p:txBody>
            <a:bodyPr anchor="ctr" anchorCtr="1"/>
            <a:lstStyle/>
            <a:p>
              <a:endParaRPr lang="de-CH"/>
            </a:p>
          </p:txBody>
        </p:sp>
        <p:sp>
          <p:nvSpPr>
            <p:cNvPr id="255034" name="Line 58"/>
            <p:cNvSpPr>
              <a:spLocks noChangeShapeType="1"/>
            </p:cNvSpPr>
            <p:nvPr/>
          </p:nvSpPr>
          <p:spPr bwMode="auto">
            <a:xfrm rot="-5400000">
              <a:off x="1922919" y="2385551"/>
              <a:ext cx="0" cy="576262"/>
            </a:xfrm>
            <a:prstGeom prst="line">
              <a:avLst/>
            </a:prstGeom>
            <a:noFill/>
            <a:ln w="44450">
              <a:solidFill>
                <a:schemeClr val="tx1"/>
              </a:solidFill>
              <a:round/>
              <a:headEnd type="triangle" w="med" len="sm"/>
              <a:tailEnd type="triangle" w="med" len="sm"/>
            </a:ln>
            <a:effectLst/>
          </p:spPr>
          <p:txBody>
            <a:bodyPr anchor="ctr" anchorCtr="1"/>
            <a:lstStyle/>
            <a:p>
              <a:endParaRPr lang="de-CH"/>
            </a:p>
          </p:txBody>
        </p:sp>
        <p:sp>
          <p:nvSpPr>
            <p:cNvPr id="255035" name="Line 59"/>
            <p:cNvSpPr>
              <a:spLocks noChangeShapeType="1"/>
            </p:cNvSpPr>
            <p:nvPr/>
          </p:nvSpPr>
          <p:spPr bwMode="auto">
            <a:xfrm rot="13500000">
              <a:off x="1921332" y="2385550"/>
              <a:ext cx="1588" cy="574675"/>
            </a:xfrm>
            <a:prstGeom prst="line">
              <a:avLst/>
            </a:prstGeom>
            <a:noFill/>
            <a:ln w="44450">
              <a:solidFill>
                <a:schemeClr val="tx1"/>
              </a:solidFill>
              <a:round/>
              <a:headEnd type="triangle" w="med" len="sm"/>
              <a:tailEnd type="triangle" w="med" len="sm"/>
            </a:ln>
            <a:effectLst/>
          </p:spPr>
          <p:txBody>
            <a:bodyPr anchor="ctr" anchorCtr="1"/>
            <a:lstStyle/>
            <a:p>
              <a:endParaRPr lang="de-CH"/>
            </a:p>
          </p:txBody>
        </p:sp>
        <p:sp>
          <p:nvSpPr>
            <p:cNvPr id="255036" name="Line 60"/>
            <p:cNvSpPr>
              <a:spLocks noChangeShapeType="1"/>
            </p:cNvSpPr>
            <p:nvPr/>
          </p:nvSpPr>
          <p:spPr bwMode="auto">
            <a:xfrm rot="-2700000">
              <a:off x="1918950" y="2386344"/>
              <a:ext cx="1588" cy="576263"/>
            </a:xfrm>
            <a:prstGeom prst="line">
              <a:avLst/>
            </a:prstGeom>
            <a:noFill/>
            <a:ln w="44450">
              <a:solidFill>
                <a:schemeClr val="tx1"/>
              </a:solidFill>
              <a:round/>
              <a:headEnd type="triangle" w="med" len="sm"/>
              <a:tailEnd type="triangle" w="med" len="sm"/>
            </a:ln>
            <a:effectLst/>
          </p:spPr>
          <p:txBody>
            <a:bodyPr anchor="ctr" anchorCtr="1"/>
            <a:lstStyle/>
            <a:p>
              <a:endParaRPr lang="de-CH"/>
            </a:p>
          </p:txBody>
        </p:sp>
        <p:sp>
          <p:nvSpPr>
            <p:cNvPr id="255068" name="Oval 92"/>
            <p:cNvSpPr>
              <a:spLocks noChangeArrowheads="1"/>
            </p:cNvSpPr>
            <p:nvPr/>
          </p:nvSpPr>
          <p:spPr bwMode="auto">
            <a:xfrm>
              <a:off x="1563350" y="3583790"/>
              <a:ext cx="719138" cy="720725"/>
            </a:xfrm>
            <a:prstGeom prst="ellipse">
              <a:avLst/>
            </a:prstGeom>
            <a:solidFill>
              <a:srgbClr val="66FF33"/>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CH"/>
            </a:p>
          </p:txBody>
        </p:sp>
        <p:sp>
          <p:nvSpPr>
            <p:cNvPr id="255069" name="Line 93"/>
            <p:cNvSpPr>
              <a:spLocks noChangeShapeType="1"/>
            </p:cNvSpPr>
            <p:nvPr/>
          </p:nvSpPr>
          <p:spPr bwMode="auto">
            <a:xfrm rot="10800000">
              <a:off x="1923713" y="3656815"/>
              <a:ext cx="0" cy="574675"/>
            </a:xfrm>
            <a:prstGeom prst="line">
              <a:avLst/>
            </a:prstGeom>
            <a:noFill/>
            <a:ln w="44450">
              <a:solidFill>
                <a:schemeClr val="tx1"/>
              </a:solidFill>
              <a:round/>
              <a:headEnd type="triangle" w="med" len="sm"/>
              <a:tailEnd type="triangle" w="med" len="sm"/>
            </a:ln>
            <a:effectLst/>
          </p:spPr>
          <p:txBody>
            <a:bodyPr anchor="ctr" anchorCtr="1"/>
            <a:lstStyle/>
            <a:p>
              <a:endParaRPr lang="de-CH"/>
            </a:p>
          </p:txBody>
        </p:sp>
        <p:sp>
          <p:nvSpPr>
            <p:cNvPr id="255070" name="Line 94"/>
            <p:cNvSpPr>
              <a:spLocks noChangeShapeType="1"/>
            </p:cNvSpPr>
            <p:nvPr/>
          </p:nvSpPr>
          <p:spPr bwMode="auto">
            <a:xfrm rot="-5400000">
              <a:off x="1922919" y="3656022"/>
              <a:ext cx="0" cy="576262"/>
            </a:xfrm>
            <a:prstGeom prst="line">
              <a:avLst/>
            </a:prstGeom>
            <a:noFill/>
            <a:ln w="44450">
              <a:solidFill>
                <a:schemeClr val="tx1"/>
              </a:solidFill>
              <a:round/>
              <a:headEnd type="triangle" w="med" len="sm"/>
              <a:tailEnd type="triangle" w="med" len="sm"/>
            </a:ln>
            <a:effectLst/>
          </p:spPr>
          <p:txBody>
            <a:bodyPr anchor="ctr" anchorCtr="1"/>
            <a:lstStyle/>
            <a:p>
              <a:endParaRPr lang="de-CH"/>
            </a:p>
          </p:txBody>
        </p:sp>
        <p:sp>
          <p:nvSpPr>
            <p:cNvPr id="255071" name="Line 95"/>
            <p:cNvSpPr>
              <a:spLocks noChangeShapeType="1"/>
            </p:cNvSpPr>
            <p:nvPr/>
          </p:nvSpPr>
          <p:spPr bwMode="auto">
            <a:xfrm rot="13500000">
              <a:off x="1921332" y="3656021"/>
              <a:ext cx="1588" cy="574675"/>
            </a:xfrm>
            <a:prstGeom prst="line">
              <a:avLst/>
            </a:prstGeom>
            <a:noFill/>
            <a:ln w="44450">
              <a:solidFill>
                <a:schemeClr val="tx1"/>
              </a:solidFill>
              <a:round/>
              <a:headEnd type="triangle" w="med" len="sm"/>
              <a:tailEnd type="triangle" w="med" len="sm"/>
            </a:ln>
            <a:effectLst/>
          </p:spPr>
          <p:txBody>
            <a:bodyPr anchor="ctr" anchorCtr="1"/>
            <a:lstStyle/>
            <a:p>
              <a:endParaRPr lang="de-CH"/>
            </a:p>
          </p:txBody>
        </p:sp>
        <p:sp>
          <p:nvSpPr>
            <p:cNvPr id="255072" name="Line 96"/>
            <p:cNvSpPr>
              <a:spLocks noChangeShapeType="1"/>
            </p:cNvSpPr>
            <p:nvPr/>
          </p:nvSpPr>
          <p:spPr bwMode="auto">
            <a:xfrm rot="-2700000">
              <a:off x="1918950" y="3656815"/>
              <a:ext cx="1588" cy="576263"/>
            </a:xfrm>
            <a:prstGeom prst="line">
              <a:avLst/>
            </a:prstGeom>
            <a:noFill/>
            <a:ln w="44450">
              <a:solidFill>
                <a:schemeClr val="tx1"/>
              </a:solidFill>
              <a:round/>
              <a:headEnd type="triangle" w="med" len="sm"/>
              <a:tailEnd type="triangle" w="med" len="sm"/>
            </a:ln>
            <a:effectLst/>
          </p:spPr>
          <p:txBody>
            <a:bodyPr anchor="ctr" anchorCtr="1"/>
            <a:lstStyle/>
            <a:p>
              <a:endParaRPr lang="de-CH"/>
            </a:p>
          </p:txBody>
        </p:sp>
      </p:grpSp>
      <p:sp>
        <p:nvSpPr>
          <p:cNvPr id="119" name="Content Placeholder 1"/>
          <p:cNvSpPr txBox="1">
            <a:spLocks/>
          </p:cNvSpPr>
          <p:nvPr/>
        </p:nvSpPr>
        <p:spPr>
          <a:xfrm>
            <a:off x="1919536" y="692696"/>
            <a:ext cx="8496944" cy="432048"/>
          </a:xfrm>
          <a:prstGeom prst="rect">
            <a:avLst/>
          </a:prstGeom>
        </p:spPr>
        <p:txBody>
          <a:bodyPr/>
          <a:lstStyle/>
          <a:p>
            <a:pPr marL="342900" indent="-342900">
              <a:spcBef>
                <a:spcPct val="20000"/>
              </a:spcBef>
              <a:buClr>
                <a:schemeClr val="accent1"/>
              </a:buClr>
              <a:buSzPct val="65000"/>
              <a:defRPr/>
            </a:pPr>
            <a:r>
              <a:rPr lang="de-CH" sz="2000" dirty="0">
                <a:cs typeface="Arial" charset="0"/>
              </a:rPr>
              <a:t>[</a:t>
            </a:r>
            <a:r>
              <a:rPr lang="en-US" sz="2000" dirty="0">
                <a:cs typeface="Arial" charset="0"/>
              </a:rPr>
              <a:t>Bennett Brassard Cr</a:t>
            </a:r>
            <a:r>
              <a:rPr lang="de-CH" sz="2000" dirty="0">
                <a:cs typeface="Arial" charset="0"/>
              </a:rPr>
              <a:t>é</a:t>
            </a:r>
            <a:r>
              <a:rPr lang="en-US" sz="2000" dirty="0" err="1">
                <a:cs typeface="Arial" charset="0"/>
              </a:rPr>
              <a:t>peau</a:t>
            </a:r>
            <a:r>
              <a:rPr lang="en-US" sz="2000" dirty="0">
                <a:cs typeface="Arial" charset="0"/>
              </a:rPr>
              <a:t> </a:t>
            </a:r>
            <a:r>
              <a:rPr lang="en-US" sz="2000" dirty="0" err="1">
                <a:cs typeface="Arial" charset="0"/>
              </a:rPr>
              <a:t>Jozsa</a:t>
            </a:r>
            <a:r>
              <a:rPr lang="en-US" sz="2000" dirty="0">
                <a:cs typeface="Arial" charset="0"/>
              </a:rPr>
              <a:t> Peres </a:t>
            </a:r>
            <a:r>
              <a:rPr lang="en-US" sz="2000" dirty="0" err="1">
                <a:cs typeface="Arial" charset="0"/>
              </a:rPr>
              <a:t>Wootters</a:t>
            </a:r>
            <a:r>
              <a:rPr lang="en-US" sz="2000" dirty="0">
                <a:cs typeface="Arial" charset="0"/>
              </a:rPr>
              <a:t> 1993]</a:t>
            </a:r>
          </a:p>
        </p:txBody>
      </p:sp>
      <mc:AlternateContent xmlns:mc="http://schemas.openxmlformats.org/markup-compatibility/2006" xmlns:a14="http://schemas.microsoft.com/office/drawing/2010/main">
        <mc:Choice Requires="a14">
          <p:sp>
            <p:nvSpPr>
              <p:cNvPr id="132" name="Content Placeholder 1"/>
              <p:cNvSpPr txBox="1">
                <a:spLocks/>
              </p:cNvSpPr>
              <p:nvPr/>
            </p:nvSpPr>
            <p:spPr>
              <a:xfrm>
                <a:off x="1919536" y="4869160"/>
                <a:ext cx="8429684" cy="1944216"/>
              </a:xfrm>
              <a:prstGeom prst="rect">
                <a:avLst/>
              </a:prstGeom>
            </p:spPr>
            <p:txBody>
              <a:bodyPr/>
              <a:lstStyle/>
              <a:p>
                <a:pPr marL="342900" indent="-342900">
                  <a:spcBef>
                    <a:spcPct val="20000"/>
                  </a:spcBef>
                  <a:buClr>
                    <a:schemeClr val="accent1"/>
                  </a:buClr>
                  <a:buSzPct val="65000"/>
                  <a:buFont typeface="Wingdings" pitchFamily="2" charset="2"/>
                  <a:buChar char="n"/>
                  <a:defRPr/>
                </a:pPr>
                <a:r>
                  <a:rPr lang="en-US" sz="2600" dirty="0">
                    <a:cs typeface="Arial" charset="0"/>
                  </a:rPr>
                  <a:t>does </a:t>
                </a:r>
                <a:r>
                  <a:rPr lang="en-US" sz="2600" dirty="0">
                    <a:solidFill>
                      <a:srgbClr val="FF0000"/>
                    </a:solidFill>
                    <a:cs typeface="Arial" charset="0"/>
                  </a:rPr>
                  <a:t>not contradict relativity theory</a:t>
                </a:r>
              </a:p>
              <a:p>
                <a:pPr marL="342900" indent="-342900">
                  <a:spcBef>
                    <a:spcPct val="20000"/>
                  </a:spcBef>
                  <a:buClr>
                    <a:schemeClr val="accent1"/>
                  </a:buClr>
                  <a:buSzPct val="65000"/>
                  <a:buFont typeface="Wingdings" pitchFamily="2" charset="2"/>
                  <a:buChar char="n"/>
                  <a:defRPr/>
                </a:pPr>
                <a:r>
                  <a:rPr lang="en-US" sz="2600" dirty="0">
                    <a:cs typeface="Arial" charset="0"/>
                  </a:rPr>
                  <a:t>teleported state can only be recovered </a:t>
                </a:r>
                <a:br>
                  <a:rPr lang="en-US" sz="2600" dirty="0">
                    <a:cs typeface="Arial" charset="0"/>
                  </a:rPr>
                </a:br>
                <a:r>
                  <a:rPr lang="en-US" sz="2600" dirty="0">
                    <a:cs typeface="Arial" charset="0"/>
                  </a:rPr>
                  <a:t>once the classical information </a:t>
                </a:r>
                <a14:m>
                  <m:oMath xmlns:m="http://schemas.openxmlformats.org/officeDocument/2006/math">
                    <m:r>
                      <a:rPr lang="en-US" sz="2600" i="1" dirty="0">
                        <a:latin typeface="Cambria Math" panose="02040503050406030204" pitchFamily="18" charset="0"/>
                        <a:cs typeface="Arial" charset="0"/>
                      </a:rPr>
                      <m:t>𝜎</m:t>
                    </m:r>
                  </m:oMath>
                </a14:m>
                <a:r>
                  <a:rPr lang="en-US" sz="2600" dirty="0">
                    <a:cs typeface="Arial" charset="0"/>
                  </a:rPr>
                  <a:t> arrives</a:t>
                </a:r>
              </a:p>
            </p:txBody>
          </p:sp>
        </mc:Choice>
        <mc:Fallback xmlns="">
          <p:sp>
            <p:nvSpPr>
              <p:cNvPr id="132" name="Content Placeholder 1"/>
              <p:cNvSpPr txBox="1">
                <a:spLocks noRot="1" noChangeAspect="1" noMove="1" noResize="1" noEditPoints="1" noAdjustHandles="1" noChangeArrowheads="1" noChangeShapeType="1" noTextEdit="1"/>
              </p:cNvSpPr>
              <p:nvPr/>
            </p:nvSpPr>
            <p:spPr>
              <a:xfrm>
                <a:off x="1919536" y="4869160"/>
                <a:ext cx="8429684" cy="1944216"/>
              </a:xfrm>
              <a:prstGeom prst="rect">
                <a:avLst/>
              </a:prstGeom>
              <a:blipFill>
                <a:blip r:embed="rId6"/>
                <a:stretch>
                  <a:fillRect l="-451" t="-2597"/>
                </a:stretch>
              </a:blipFill>
            </p:spPr>
            <p:txBody>
              <a:bodyPr/>
              <a:lstStyle/>
              <a:p>
                <a:r>
                  <a:rPr lang="en-NL">
                    <a:noFill/>
                  </a:rPr>
                  <a:t> </a:t>
                </a:r>
              </a:p>
            </p:txBody>
          </p:sp>
        </mc:Fallback>
      </mc:AlternateContent>
      <p:pic>
        <p:nvPicPr>
          <p:cNvPr id="3074" name="Picture 2"/>
          <p:cNvPicPr>
            <a:picLocks noChangeAspect="1" noChangeArrowheads="1"/>
          </p:cNvPicPr>
          <p:nvPr/>
        </p:nvPicPr>
        <p:blipFill>
          <a:blip r:embed="rId7" cstate="print"/>
          <a:srcRect b="18621"/>
          <a:stretch>
            <a:fillRect/>
          </a:stretch>
        </p:blipFill>
        <p:spPr bwMode="auto">
          <a:xfrm>
            <a:off x="7877176" y="0"/>
            <a:ext cx="2790825" cy="1844824"/>
          </a:xfrm>
          <a:prstGeom prst="rect">
            <a:avLst/>
          </a:prstGeom>
          <a:noFill/>
          <a:ln w="9525">
            <a:noFill/>
            <a:miter lim="800000"/>
            <a:headEnd/>
            <a:tailEnd/>
          </a:ln>
        </p:spPr>
      </p:pic>
      <p:grpSp>
        <p:nvGrpSpPr>
          <p:cNvPr id="56" name="Group 97"/>
          <p:cNvGrpSpPr/>
          <p:nvPr/>
        </p:nvGrpSpPr>
        <p:grpSpPr>
          <a:xfrm>
            <a:off x="3072608" y="1412777"/>
            <a:ext cx="719137" cy="720725"/>
            <a:chOff x="1018819" y="3771443"/>
            <a:chExt cx="719137" cy="720725"/>
          </a:xfrm>
          <a:effectLst>
            <a:outerShdw blurRad="50800" dist="38100" dir="2700000" algn="tl" rotWithShape="0">
              <a:prstClr val="black">
                <a:alpha val="40000"/>
              </a:prstClr>
            </a:outerShdw>
          </a:effectLst>
        </p:grpSpPr>
        <p:sp>
          <p:nvSpPr>
            <p:cNvPr id="57" name="Oval 154"/>
            <p:cNvSpPr>
              <a:spLocks noChangeArrowheads="1"/>
            </p:cNvSpPr>
            <p:nvPr/>
          </p:nvSpPr>
          <p:spPr bwMode="auto">
            <a:xfrm>
              <a:off x="1018819" y="3771443"/>
              <a:ext cx="719137" cy="720725"/>
            </a:xfrm>
            <a:prstGeom prst="ellipse">
              <a:avLst/>
            </a:prstGeom>
            <a:solidFill>
              <a:schemeClr val="accent3">
                <a:lumMod val="40000"/>
                <a:lumOff val="60000"/>
              </a:schemeClr>
            </a:solidFill>
            <a:ln w="9525" algn="ctr">
              <a:solidFill>
                <a:schemeClr val="tx1"/>
              </a:solidFill>
              <a:round/>
              <a:headEnd/>
              <a:tailEnd/>
            </a:ln>
            <a:effectLst/>
          </p:spPr>
          <p:txBody>
            <a:bodyPr wrap="none" anchor="ctr"/>
            <a:lstStyle/>
            <a:p>
              <a:pPr algn="ctr" eaLnBrk="0" hangingPunct="0"/>
              <a:endParaRPr lang="en-US" sz="2400" b="1">
                <a:cs typeface="Arial" charset="0"/>
              </a:endParaRPr>
            </a:p>
          </p:txBody>
        </p:sp>
        <p:sp>
          <p:nvSpPr>
            <p:cNvPr id="58" name="Text Box 21"/>
            <p:cNvSpPr txBox="1">
              <a:spLocks noChangeArrowheads="1"/>
            </p:cNvSpPr>
            <p:nvPr/>
          </p:nvSpPr>
          <p:spPr bwMode="auto">
            <a:xfrm>
              <a:off x="1196792" y="3838580"/>
              <a:ext cx="404146" cy="584775"/>
            </a:xfrm>
            <a:prstGeom prst="rect">
              <a:avLst/>
            </a:prstGeom>
            <a:noFill/>
            <a:ln w="9525">
              <a:noFill/>
              <a:miter lim="800000"/>
              <a:headEnd/>
              <a:tailEnd/>
            </a:ln>
            <a:effectLst/>
          </p:spPr>
          <p:txBody>
            <a:bodyPr wrap="square">
              <a:spAutoFit/>
            </a:bodyPr>
            <a:lstStyle/>
            <a:p>
              <a:pPr eaLnBrk="0" hangingPunct="0">
                <a:spcBef>
                  <a:spcPct val="50000"/>
                </a:spcBef>
              </a:pPr>
              <a:r>
                <a:rPr lang="en-US" sz="3200" dirty="0">
                  <a:cs typeface="Arial" charset="0"/>
                </a:rPr>
                <a:t>?</a:t>
              </a:r>
              <a:endParaRPr lang="de-CH" sz="3200" dirty="0">
                <a:cs typeface="Arial" charset="0"/>
              </a:endParaRPr>
            </a:p>
          </p:txBody>
        </p:sp>
      </p:grpSp>
      <p:grpSp>
        <p:nvGrpSpPr>
          <p:cNvPr id="85" name="Group 84"/>
          <p:cNvGrpSpPr/>
          <p:nvPr/>
        </p:nvGrpSpPr>
        <p:grpSpPr>
          <a:xfrm>
            <a:off x="3879389" y="1351816"/>
            <a:ext cx="1583804" cy="1849348"/>
            <a:chOff x="2355389" y="1351816"/>
            <a:chExt cx="1583804" cy="1849348"/>
          </a:xfrm>
        </p:grpSpPr>
        <p:grpSp>
          <p:nvGrpSpPr>
            <p:cNvPr id="5" name="Group 10"/>
            <p:cNvGrpSpPr>
              <a:grpSpLocks/>
            </p:cNvGrpSpPr>
            <p:nvPr/>
          </p:nvGrpSpPr>
          <p:grpSpPr bwMode="auto">
            <a:xfrm>
              <a:off x="3003089" y="1423750"/>
              <a:ext cx="865187" cy="792162"/>
              <a:chOff x="2148" y="2341"/>
              <a:chExt cx="545" cy="499"/>
            </a:xfrm>
          </p:grpSpPr>
          <p:sp>
            <p:nvSpPr>
              <p:cNvPr id="103" name="Oval 11"/>
              <p:cNvSpPr>
                <a:spLocks noChangeArrowheads="1"/>
              </p:cNvSpPr>
              <p:nvPr/>
            </p:nvSpPr>
            <p:spPr bwMode="auto">
              <a:xfrm>
                <a:off x="2239" y="2432"/>
                <a:ext cx="363" cy="363"/>
              </a:xfrm>
              <a:prstGeom prst="ellipse">
                <a:avLst/>
              </a:prstGeom>
              <a:noFill/>
              <a:ln w="50800" algn="ctr">
                <a:solidFill>
                  <a:schemeClr val="tx1"/>
                </a:solidFill>
                <a:round/>
                <a:headEnd/>
                <a:tailEnd/>
              </a:ln>
              <a:effectLst/>
            </p:spPr>
            <p:txBody>
              <a:bodyPr wrap="none" anchor="ctr"/>
              <a:lstStyle/>
              <a:p>
                <a:pPr algn="ctr" eaLnBrk="0" hangingPunct="0"/>
                <a:endParaRPr lang="en-US" sz="2400" b="1">
                  <a:cs typeface="Arial" charset="0"/>
                </a:endParaRPr>
              </a:p>
            </p:txBody>
          </p:sp>
          <p:sp useBgFill="1">
            <p:nvSpPr>
              <p:cNvPr id="104" name="Rectangle 12"/>
              <p:cNvSpPr>
                <a:spLocks noChangeArrowheads="1"/>
              </p:cNvSpPr>
              <p:nvPr/>
            </p:nvSpPr>
            <p:spPr bwMode="auto">
              <a:xfrm>
                <a:off x="2148" y="2568"/>
                <a:ext cx="545" cy="272"/>
              </a:xfrm>
              <a:prstGeom prst="rect">
                <a:avLst/>
              </a:prstGeom>
              <a:ln w="9525" algn="ctr">
                <a:noFill/>
                <a:miter lim="800000"/>
                <a:headEnd/>
                <a:tailEnd/>
              </a:ln>
              <a:effectLst/>
            </p:spPr>
            <p:txBody>
              <a:bodyPr wrap="none" anchor="ctr"/>
              <a:lstStyle/>
              <a:p>
                <a:pPr algn="ctr" eaLnBrk="0" hangingPunct="0"/>
                <a:endParaRPr lang="en-US" sz="4000" b="1">
                  <a:cs typeface="Arial" charset="0"/>
                </a:endParaRPr>
              </a:p>
            </p:txBody>
          </p:sp>
          <p:sp>
            <p:nvSpPr>
              <p:cNvPr id="105" name="Line 13"/>
              <p:cNvSpPr>
                <a:spLocks noChangeShapeType="1"/>
              </p:cNvSpPr>
              <p:nvPr/>
            </p:nvSpPr>
            <p:spPr bwMode="auto">
              <a:xfrm flipV="1">
                <a:off x="2420" y="2341"/>
                <a:ext cx="136" cy="182"/>
              </a:xfrm>
              <a:prstGeom prst="line">
                <a:avLst/>
              </a:prstGeom>
              <a:noFill/>
              <a:ln w="38100">
                <a:solidFill>
                  <a:schemeClr val="tx1"/>
                </a:solidFill>
                <a:round/>
                <a:headEnd/>
                <a:tailEnd type="triangle" w="med" len="med"/>
              </a:ln>
              <a:effectLst/>
            </p:spPr>
            <p:txBody>
              <a:bodyPr anchor="ctr" anchorCtr="1"/>
              <a:lstStyle/>
              <a:p>
                <a:endParaRPr lang="en-US"/>
              </a:p>
            </p:txBody>
          </p:sp>
        </p:grpSp>
        <p:sp>
          <p:nvSpPr>
            <p:cNvPr id="255031" name="Rectangle 55"/>
            <p:cNvSpPr>
              <a:spLocks noChangeArrowheads="1"/>
            </p:cNvSpPr>
            <p:nvPr/>
          </p:nvSpPr>
          <p:spPr bwMode="auto">
            <a:xfrm>
              <a:off x="3001501" y="1351816"/>
              <a:ext cx="865188" cy="1824285"/>
            </a:xfrm>
            <a:prstGeom prst="rect">
              <a:avLst/>
            </a:prstGeom>
            <a:noFill/>
            <a:ln w="28575" algn="ctr">
              <a:solidFill>
                <a:schemeClr val="tx1"/>
              </a:solidFill>
              <a:miter lim="800000"/>
              <a:headEnd/>
              <a:tailEnd/>
            </a:ln>
            <a:effectLst/>
          </p:spPr>
          <p:txBody>
            <a:bodyPr wrap="none" anchor="ctr"/>
            <a:lstStyle/>
            <a:p>
              <a:endParaRPr lang="de-CH"/>
            </a:p>
          </p:txBody>
        </p:sp>
        <p:sp>
          <p:nvSpPr>
            <p:cNvPr id="255037" name="Line 61"/>
            <p:cNvSpPr>
              <a:spLocks noChangeShapeType="1"/>
            </p:cNvSpPr>
            <p:nvPr/>
          </p:nvSpPr>
          <p:spPr bwMode="auto">
            <a:xfrm flipH="1" flipV="1">
              <a:off x="2355389" y="2671276"/>
              <a:ext cx="647700" cy="1588"/>
            </a:xfrm>
            <a:prstGeom prst="line">
              <a:avLst/>
            </a:prstGeom>
            <a:noFill/>
            <a:ln w="28575">
              <a:solidFill>
                <a:schemeClr val="tx1"/>
              </a:solidFill>
              <a:round/>
              <a:headEnd/>
              <a:tailEnd/>
            </a:ln>
            <a:effectLst/>
          </p:spPr>
          <p:txBody>
            <a:bodyPr anchor="ctr" anchorCtr="1"/>
            <a:lstStyle/>
            <a:p>
              <a:endParaRPr lang="de-CH"/>
            </a:p>
          </p:txBody>
        </p:sp>
        <p:sp>
          <p:nvSpPr>
            <p:cNvPr id="59" name="Line 61"/>
            <p:cNvSpPr>
              <a:spLocks noChangeShapeType="1"/>
            </p:cNvSpPr>
            <p:nvPr/>
          </p:nvSpPr>
          <p:spPr bwMode="auto">
            <a:xfrm flipH="1" flipV="1">
              <a:off x="2355389" y="1783864"/>
              <a:ext cx="647700" cy="1588"/>
            </a:xfrm>
            <a:prstGeom prst="line">
              <a:avLst/>
            </a:prstGeom>
            <a:noFill/>
            <a:ln w="28575">
              <a:solidFill>
                <a:schemeClr val="tx1"/>
              </a:solidFill>
              <a:round/>
              <a:headEnd/>
              <a:tailEnd/>
            </a:ln>
            <a:effectLst/>
          </p:spPr>
          <p:txBody>
            <a:bodyPr anchor="ctr" anchorCtr="1"/>
            <a:lstStyle/>
            <a:p>
              <a:endParaRPr lang="de-CH"/>
            </a:p>
          </p:txBody>
        </p:sp>
        <p:pic>
          <p:nvPicPr>
            <p:cNvPr id="60" name="Picture 4"/>
            <p:cNvPicPr>
              <a:picLocks noChangeAspect="1" noChangeArrowheads="1"/>
            </p:cNvPicPr>
            <p:nvPr/>
          </p:nvPicPr>
          <p:blipFill>
            <a:blip r:embed="rId8" cstate="print"/>
            <a:srcRect l="25971" t="1606" r="25971" b="56540"/>
            <a:stretch>
              <a:fillRect/>
            </a:stretch>
          </p:blipFill>
          <p:spPr bwMode="auto">
            <a:xfrm>
              <a:off x="3059857" y="1855872"/>
              <a:ext cx="760585" cy="936104"/>
            </a:xfrm>
            <a:prstGeom prst="rect">
              <a:avLst/>
            </a:prstGeom>
            <a:noFill/>
            <a:ln w="9525">
              <a:noFill/>
              <a:miter lim="800000"/>
              <a:headEnd/>
              <a:tailEnd/>
            </a:ln>
          </p:spPr>
        </p:pic>
        <p:sp>
          <p:nvSpPr>
            <p:cNvPr id="61" name="Content Placeholder 1"/>
            <p:cNvSpPr txBox="1">
              <a:spLocks/>
            </p:cNvSpPr>
            <p:nvPr/>
          </p:nvSpPr>
          <p:spPr>
            <a:xfrm>
              <a:off x="3075097" y="2769116"/>
              <a:ext cx="864096" cy="432048"/>
            </a:xfrm>
            <a:prstGeom prst="rect">
              <a:avLst/>
            </a:prstGeom>
          </p:spPr>
          <p:txBody>
            <a:bodyPr/>
            <a:lstStyle/>
            <a:p>
              <a:pPr marL="342900" indent="-342900">
                <a:spcBef>
                  <a:spcPct val="20000"/>
                </a:spcBef>
                <a:buClr>
                  <a:schemeClr val="accent1"/>
                </a:buClr>
                <a:buSzPct val="65000"/>
                <a:defRPr/>
              </a:pPr>
              <a:r>
                <a:rPr lang="de-CH" sz="2000" dirty="0">
                  <a:cs typeface="Arial" charset="0"/>
                </a:rPr>
                <a:t>[</a:t>
              </a:r>
              <a:r>
                <a:rPr lang="en-US" sz="2000" dirty="0">
                  <a:cs typeface="Arial" charset="0"/>
                </a:rPr>
                <a:t>Bell]</a:t>
              </a:r>
            </a:p>
          </p:txBody>
        </p:sp>
      </p:grpSp>
      <p:grpSp>
        <p:nvGrpSpPr>
          <p:cNvPr id="4" name="Group 3"/>
          <p:cNvGrpSpPr/>
          <p:nvPr/>
        </p:nvGrpSpPr>
        <p:grpSpPr bwMode="auto">
          <a:xfrm>
            <a:off x="5577413" y="1844825"/>
            <a:ext cx="3302072" cy="409701"/>
            <a:chOff x="3867185" y="1844824"/>
            <a:chExt cx="3302072" cy="409701"/>
          </a:xfrm>
        </p:grpSpPr>
        <p:sp>
          <p:nvSpPr>
            <p:cNvPr id="255038" name="Line 62"/>
            <p:cNvSpPr>
              <a:spLocks noChangeShapeType="1"/>
            </p:cNvSpPr>
            <p:nvPr/>
          </p:nvSpPr>
          <p:spPr bwMode="auto">
            <a:xfrm flipH="1">
              <a:off x="3867185" y="2060848"/>
              <a:ext cx="574675" cy="0"/>
            </a:xfrm>
            <a:prstGeom prst="line">
              <a:avLst/>
            </a:prstGeom>
            <a:noFill/>
            <a:ln w="28575">
              <a:solidFill>
                <a:schemeClr val="tx1"/>
              </a:solidFill>
              <a:round/>
              <a:headEnd/>
              <a:tailEnd/>
            </a:ln>
            <a:effectLst/>
          </p:spPr>
          <p:txBody>
            <a:bodyPr anchor="ctr" anchorCtr="1"/>
            <a:lstStyle/>
            <a:p>
              <a:endParaRPr lang="de-CH"/>
            </a:p>
          </p:txBody>
        </p:sp>
        <p:pic>
          <p:nvPicPr>
            <p:cNvPr id="2" name="Picture 1" descr="TP_tmp.png"/>
            <p:cNvPicPr>
              <a:picLocks noChangeAspect="1"/>
            </p:cNvPicPr>
            <p:nvPr>
              <p:custDataLst>
                <p:tags r:id="rId3"/>
              </p:custDataLst>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4673804" y="1844824"/>
              <a:ext cx="2495453" cy="409701"/>
            </a:xfrm>
            <a:prstGeom prst="rect">
              <a:avLst/>
            </a:prstGeom>
            <a:noFill/>
            <a:ln/>
            <a:effectLst/>
            <a:extLst>
              <a:ext uri="{909E8E84-426E-40dd-AFC4-6F175D3DCCD1}">
                <a14:hiddenFill xmlns:a14="http://schemas.microsoft.com/office/drawing/2010/main" xmlns="">
                  <a:solidFill>
                    <a:srgbClr val="FFFFFF">
                      <a:alpha val="0"/>
                    </a:srgbClr>
                  </a:solidFill>
                </a14:hiddenFill>
              </a:ext>
              <a:ext uri="{AF507438-7753-43e0-B8FC-AC1667EBCBE1}">
                <a14:hiddenEffects xmlns:a14="http://schemas.microsoft.com/office/drawing/2010/main" xmlns="">
                  <a:effectLst>
                    <a:outerShdw blurRad="63500" dist="37357" dir="2700000" rotWithShape="0">
                      <a:scrgbClr r="0" g="0" b="0"/>
                    </a:outerShdw>
                  </a:effectLst>
                </a14:hiddenEffects>
              </a:ext>
              <a:ext uri="{31F19639-BCED-4a60-ADC4-E9642A236FB7}">
                <a14:hiddenScene3d xmlns:a14="http://schemas.microsoft.com/office/drawing/2010/main" xmlns="">
                  <a:camera prst="orthographicFront">
                    <a:rot lat="0" lon="0" rev="0"/>
                  </a:camera>
                  <a:lightRig rig="threePt" dir="t">
                    <a:rot lat="0" lon="0" rev="0"/>
                  </a:lightRig>
                </a14:hiddenScene3d>
              </a:ext>
              <a:ext uri="{E45631CC-5BF2-4c18-A39C-3461C7D3F71A}">
                <a14:hiddenSp3d xmlns:a14="http://schemas.microsoft.com/office/drawing/2010/main" xmlns="" extrusionH="457200">
                  <a:contourClr>
                    <a:srgbClr val="000000"/>
                  </a:contourClr>
                </a14:hiddenSp3d>
              </a:ext>
              <a:ext uri="{53640926-AAD7-44d8-BBD7-CCE9431645EC}">
                <a14:shadowObscured xmlns:a14="http://schemas.microsoft.com/office/drawing/2010/main" xmlns=""/>
              </a:ext>
            </a:extLst>
          </p:spPr>
        </p:pic>
      </p:grpSp>
      <p:grpSp>
        <p:nvGrpSpPr>
          <p:cNvPr id="64" name="Group 97"/>
          <p:cNvGrpSpPr/>
          <p:nvPr/>
        </p:nvGrpSpPr>
        <p:grpSpPr>
          <a:xfrm>
            <a:off x="6039258" y="3584065"/>
            <a:ext cx="719137" cy="720725"/>
            <a:chOff x="1018819" y="3771443"/>
            <a:chExt cx="719137" cy="720725"/>
          </a:xfrm>
          <a:effectLst>
            <a:outerShdw blurRad="50800" dist="38100" dir="2700000" algn="tl" rotWithShape="0">
              <a:prstClr val="black">
                <a:alpha val="40000"/>
              </a:prstClr>
            </a:outerShdw>
          </a:effectLst>
        </p:grpSpPr>
        <p:sp>
          <p:nvSpPr>
            <p:cNvPr id="65" name="Oval 154"/>
            <p:cNvSpPr>
              <a:spLocks noChangeArrowheads="1"/>
            </p:cNvSpPr>
            <p:nvPr/>
          </p:nvSpPr>
          <p:spPr bwMode="auto">
            <a:xfrm>
              <a:off x="1018819" y="3771443"/>
              <a:ext cx="719137" cy="720725"/>
            </a:xfrm>
            <a:prstGeom prst="ellipse">
              <a:avLst/>
            </a:prstGeom>
            <a:solidFill>
              <a:schemeClr val="accent3">
                <a:lumMod val="40000"/>
                <a:lumOff val="60000"/>
              </a:schemeClr>
            </a:solidFill>
            <a:ln w="9525" algn="ctr">
              <a:solidFill>
                <a:schemeClr val="tx1"/>
              </a:solidFill>
              <a:round/>
              <a:headEnd/>
              <a:tailEnd/>
            </a:ln>
            <a:effectLst/>
          </p:spPr>
          <p:txBody>
            <a:bodyPr wrap="none" anchor="ctr"/>
            <a:lstStyle/>
            <a:p>
              <a:pPr algn="ctr" eaLnBrk="0" hangingPunct="0"/>
              <a:endParaRPr lang="en-US" sz="2400" b="1">
                <a:cs typeface="Arial" charset="0"/>
              </a:endParaRPr>
            </a:p>
          </p:txBody>
        </p:sp>
        <p:sp>
          <p:nvSpPr>
            <p:cNvPr id="66" name="Text Box 21"/>
            <p:cNvSpPr txBox="1">
              <a:spLocks noChangeArrowheads="1"/>
            </p:cNvSpPr>
            <p:nvPr/>
          </p:nvSpPr>
          <p:spPr bwMode="auto">
            <a:xfrm>
              <a:off x="1196792" y="3838580"/>
              <a:ext cx="404146" cy="584775"/>
            </a:xfrm>
            <a:prstGeom prst="rect">
              <a:avLst/>
            </a:prstGeom>
            <a:noFill/>
            <a:ln w="9525">
              <a:noFill/>
              <a:miter lim="800000"/>
              <a:headEnd/>
              <a:tailEnd/>
            </a:ln>
            <a:effectLst/>
          </p:spPr>
          <p:txBody>
            <a:bodyPr wrap="square">
              <a:spAutoFit/>
            </a:bodyPr>
            <a:lstStyle/>
            <a:p>
              <a:pPr eaLnBrk="0" hangingPunct="0">
                <a:spcBef>
                  <a:spcPct val="50000"/>
                </a:spcBef>
              </a:pPr>
              <a:r>
                <a:rPr lang="en-US" sz="3200" dirty="0">
                  <a:cs typeface="Arial" charset="0"/>
                </a:rPr>
                <a:t>?</a:t>
              </a:r>
              <a:endParaRPr lang="de-CH" sz="3200" dirty="0">
                <a:cs typeface="Arial" charset="0"/>
              </a:endParaRPr>
            </a:p>
          </p:txBody>
        </p:sp>
      </p:grpSp>
      <p:pic>
        <p:nvPicPr>
          <p:cNvPr id="3080" name="Picture 8" descr="C:\Users\Chris\AppData\Local\Microsoft\Windows\Temporary Internet Files\Content.IE5\F9XHMMME\MC900431599[1].png"/>
          <p:cNvPicPr>
            <a:picLocks noChangeAspect="1" noChangeArrowheads="1"/>
          </p:cNvPicPr>
          <p:nvPr/>
        </p:nvPicPr>
        <p:blipFill>
          <a:blip r:embed="rId10" cstate="print"/>
          <a:srcRect/>
          <a:stretch>
            <a:fillRect/>
          </a:stretch>
        </p:blipFill>
        <p:spPr bwMode="auto">
          <a:xfrm>
            <a:off x="5951984" y="3501008"/>
            <a:ext cx="892468" cy="892468"/>
          </a:xfrm>
          <a:prstGeom prst="rect">
            <a:avLst/>
          </a:prstGeom>
          <a:noFill/>
        </p:spPr>
      </p:pic>
      <p:grpSp>
        <p:nvGrpSpPr>
          <p:cNvPr id="90" name="Group 89"/>
          <p:cNvGrpSpPr/>
          <p:nvPr/>
        </p:nvGrpSpPr>
        <p:grpSpPr>
          <a:xfrm>
            <a:off x="6813089" y="3584064"/>
            <a:ext cx="2087562" cy="936104"/>
            <a:chOff x="5289089" y="3584064"/>
            <a:chExt cx="2087562" cy="936104"/>
          </a:xfrm>
        </p:grpSpPr>
        <p:sp>
          <p:nvSpPr>
            <p:cNvPr id="255064" name="Rectangle 88"/>
            <p:cNvSpPr>
              <a:spLocks noChangeArrowheads="1"/>
            </p:cNvSpPr>
            <p:nvPr/>
          </p:nvSpPr>
          <p:spPr bwMode="auto">
            <a:xfrm>
              <a:off x="5935201" y="3584064"/>
              <a:ext cx="865187" cy="792088"/>
            </a:xfrm>
            <a:prstGeom prst="rect">
              <a:avLst/>
            </a:prstGeom>
            <a:noFill/>
            <a:ln w="28575" algn="ctr">
              <a:solidFill>
                <a:schemeClr val="tx1"/>
              </a:solidFill>
              <a:miter lim="800000"/>
              <a:headEnd/>
              <a:tailEnd/>
            </a:ln>
            <a:effectLst/>
          </p:spPr>
          <p:txBody>
            <a:bodyPr wrap="none" anchor="ctr"/>
            <a:lstStyle/>
            <a:p>
              <a:endParaRPr lang="de-CH"/>
            </a:p>
          </p:txBody>
        </p:sp>
        <p:sp>
          <p:nvSpPr>
            <p:cNvPr id="255065" name="Line 89"/>
            <p:cNvSpPr>
              <a:spLocks noChangeShapeType="1"/>
            </p:cNvSpPr>
            <p:nvPr/>
          </p:nvSpPr>
          <p:spPr bwMode="auto">
            <a:xfrm flipH="1" flipV="1">
              <a:off x="5289089" y="3943335"/>
              <a:ext cx="647700" cy="1588"/>
            </a:xfrm>
            <a:prstGeom prst="line">
              <a:avLst/>
            </a:prstGeom>
            <a:noFill/>
            <a:ln w="28575">
              <a:solidFill>
                <a:schemeClr val="tx1"/>
              </a:solidFill>
              <a:round/>
              <a:headEnd/>
              <a:tailEnd/>
            </a:ln>
            <a:effectLst/>
          </p:spPr>
          <p:txBody>
            <a:bodyPr anchor="ctr" anchorCtr="1"/>
            <a:lstStyle/>
            <a:p>
              <a:endParaRPr lang="de-CH"/>
            </a:p>
          </p:txBody>
        </p:sp>
        <p:sp>
          <p:nvSpPr>
            <p:cNvPr id="255066" name="Line 90"/>
            <p:cNvSpPr>
              <a:spLocks noChangeShapeType="1"/>
            </p:cNvSpPr>
            <p:nvPr/>
          </p:nvSpPr>
          <p:spPr bwMode="auto">
            <a:xfrm flipH="1">
              <a:off x="6801976" y="3944922"/>
              <a:ext cx="574675" cy="0"/>
            </a:xfrm>
            <a:prstGeom prst="line">
              <a:avLst/>
            </a:prstGeom>
            <a:noFill/>
            <a:ln w="28575">
              <a:solidFill>
                <a:schemeClr val="tx1"/>
              </a:solidFill>
              <a:round/>
              <a:headEnd/>
              <a:tailEnd/>
            </a:ln>
            <a:effectLst/>
          </p:spPr>
          <p:txBody>
            <a:bodyPr anchor="ctr" anchorCtr="1"/>
            <a:lstStyle/>
            <a:p>
              <a:endParaRPr lang="de-CH"/>
            </a:p>
          </p:txBody>
        </p:sp>
        <p:pic>
          <p:nvPicPr>
            <p:cNvPr id="3084" name="Picture 12" descr="C:\Users\Chris\AppData\Local\Microsoft\Windows\Temporary Internet Files\Content.IE5\F9XHMMME\MC900431598[1].png"/>
            <p:cNvPicPr>
              <a:picLocks noChangeAspect="1" noChangeArrowheads="1"/>
            </p:cNvPicPr>
            <p:nvPr/>
          </p:nvPicPr>
          <p:blipFill>
            <a:blip r:embed="rId11" cstate="print"/>
            <a:srcRect/>
            <a:stretch>
              <a:fillRect/>
            </a:stretch>
          </p:blipFill>
          <p:spPr bwMode="auto">
            <a:xfrm>
              <a:off x="6314514" y="4016112"/>
              <a:ext cx="504056" cy="504056"/>
            </a:xfrm>
            <a:prstGeom prst="rect">
              <a:avLst/>
            </a:prstGeom>
            <a:noFill/>
          </p:spPr>
        </p:pic>
        <p:pic>
          <p:nvPicPr>
            <p:cNvPr id="80" name="Picture 79" descr="TP_tmp.emf"/>
            <p:cNvPicPr>
              <a:picLocks noChangeAspect="1"/>
            </p:cNvPicPr>
            <p:nvPr>
              <p:custDataLst>
                <p:tags r:id="rId2"/>
              </p:custDataLst>
            </p:nvPr>
          </p:nvPicPr>
          <p:blipFill>
            <a:blip r:embed="rId12" cstate="print">
              <a:clrChange>
                <a:clrFrom>
                  <a:srgbClr val="FFFFFF"/>
                </a:clrFrom>
                <a:clrTo>
                  <a:srgbClr val="FFFFFF">
                    <a:alpha val="0"/>
                  </a:srgbClr>
                </a:clrTo>
              </a:clrChange>
            </a:blip>
            <a:stretch>
              <a:fillRect/>
            </a:stretch>
          </p:blipFill>
          <p:spPr bwMode="auto">
            <a:xfrm>
              <a:off x="6170498" y="3800088"/>
              <a:ext cx="362968" cy="257490"/>
            </a:xfrm>
            <a:prstGeom prst="rect">
              <a:avLst/>
            </a:prstGeom>
            <a:noFill/>
            <a:ln/>
            <a:effectLst/>
          </p:spPr>
        </p:pic>
      </p:grpSp>
      <p:grpSp>
        <p:nvGrpSpPr>
          <p:cNvPr id="81" name="Group 97"/>
          <p:cNvGrpSpPr/>
          <p:nvPr/>
        </p:nvGrpSpPr>
        <p:grpSpPr>
          <a:xfrm>
            <a:off x="8991586" y="3584065"/>
            <a:ext cx="719137" cy="720725"/>
            <a:chOff x="1018819" y="3771443"/>
            <a:chExt cx="719137" cy="720725"/>
          </a:xfrm>
          <a:effectLst>
            <a:outerShdw blurRad="50800" dist="38100" dir="2700000" algn="tl" rotWithShape="0">
              <a:prstClr val="black">
                <a:alpha val="40000"/>
              </a:prstClr>
            </a:outerShdw>
          </a:effectLst>
        </p:grpSpPr>
        <p:sp>
          <p:nvSpPr>
            <p:cNvPr id="82" name="Oval 154"/>
            <p:cNvSpPr>
              <a:spLocks noChangeArrowheads="1"/>
            </p:cNvSpPr>
            <p:nvPr/>
          </p:nvSpPr>
          <p:spPr bwMode="auto">
            <a:xfrm>
              <a:off x="1018819" y="3771443"/>
              <a:ext cx="719137" cy="720725"/>
            </a:xfrm>
            <a:prstGeom prst="ellipse">
              <a:avLst/>
            </a:prstGeom>
            <a:solidFill>
              <a:schemeClr val="accent3">
                <a:lumMod val="40000"/>
                <a:lumOff val="60000"/>
              </a:schemeClr>
            </a:solidFill>
            <a:ln w="9525" algn="ctr">
              <a:solidFill>
                <a:schemeClr val="tx1"/>
              </a:solidFill>
              <a:round/>
              <a:headEnd/>
              <a:tailEnd/>
            </a:ln>
            <a:effectLst/>
          </p:spPr>
          <p:txBody>
            <a:bodyPr wrap="none" anchor="ctr"/>
            <a:lstStyle/>
            <a:p>
              <a:pPr algn="ctr" eaLnBrk="0" hangingPunct="0"/>
              <a:endParaRPr lang="en-US" sz="2400" b="1">
                <a:cs typeface="Arial" charset="0"/>
              </a:endParaRPr>
            </a:p>
          </p:txBody>
        </p:sp>
        <p:sp>
          <p:nvSpPr>
            <p:cNvPr id="83" name="Text Box 21"/>
            <p:cNvSpPr txBox="1">
              <a:spLocks noChangeArrowheads="1"/>
            </p:cNvSpPr>
            <p:nvPr/>
          </p:nvSpPr>
          <p:spPr bwMode="auto">
            <a:xfrm>
              <a:off x="1196792" y="3838580"/>
              <a:ext cx="404146" cy="584775"/>
            </a:xfrm>
            <a:prstGeom prst="rect">
              <a:avLst/>
            </a:prstGeom>
            <a:noFill/>
            <a:ln w="9525">
              <a:noFill/>
              <a:miter lim="800000"/>
              <a:headEnd/>
              <a:tailEnd/>
            </a:ln>
            <a:effectLst/>
          </p:spPr>
          <p:txBody>
            <a:bodyPr wrap="square">
              <a:spAutoFit/>
            </a:bodyPr>
            <a:lstStyle/>
            <a:p>
              <a:pPr eaLnBrk="0" hangingPunct="0">
                <a:spcBef>
                  <a:spcPct val="50000"/>
                </a:spcBef>
              </a:pPr>
              <a:r>
                <a:rPr lang="en-US" sz="3200" dirty="0">
                  <a:cs typeface="Arial" charset="0"/>
                </a:rPr>
                <a:t>?</a:t>
              </a:r>
              <a:endParaRPr lang="de-CH" sz="3200" dirty="0">
                <a:cs typeface="Arial" charset="0"/>
              </a:endParaRPr>
            </a:p>
          </p:txBody>
        </p:sp>
      </p:grpSp>
      <p:grpSp>
        <p:nvGrpSpPr>
          <p:cNvPr id="89" name="Group 88"/>
          <p:cNvGrpSpPr/>
          <p:nvPr/>
        </p:nvGrpSpPr>
        <p:grpSpPr>
          <a:xfrm>
            <a:off x="7896200" y="2287920"/>
            <a:ext cx="428630" cy="1285096"/>
            <a:chOff x="6372200" y="2287920"/>
            <a:chExt cx="428630" cy="1285096"/>
          </a:xfrm>
        </p:grpSpPr>
        <p:sp>
          <p:nvSpPr>
            <p:cNvPr id="86" name="Line 7"/>
            <p:cNvSpPr>
              <a:spLocks noChangeShapeType="1"/>
            </p:cNvSpPr>
            <p:nvPr/>
          </p:nvSpPr>
          <p:spPr bwMode="auto">
            <a:xfrm flipH="1">
              <a:off x="6372200" y="2287920"/>
              <a:ext cx="15264" cy="1285096"/>
            </a:xfrm>
            <a:prstGeom prst="line">
              <a:avLst/>
            </a:prstGeom>
            <a:noFill/>
            <a:ln w="44450">
              <a:solidFill>
                <a:srgbClr val="000000"/>
              </a:solidFill>
              <a:prstDash val="solid"/>
              <a:round/>
              <a:headEnd/>
              <a:tailEnd type="triangle" w="med" len="med"/>
            </a:ln>
            <a:effectLst/>
          </p:spPr>
          <p:txBody>
            <a:bodyPr lIns="0" tIns="0" rIns="0" bIns="0" anchor="ctr"/>
            <a:lstStyle/>
            <a:p>
              <a:endParaRPr lang="en-US" dirty="0"/>
            </a:p>
          </p:txBody>
        </p:sp>
        <p:pic>
          <p:nvPicPr>
            <p:cNvPr id="88" name="Picture 87" descr="TP_tmp.emf"/>
            <p:cNvPicPr>
              <a:picLocks noChangeAspect="1"/>
            </p:cNvPicPr>
            <p:nvPr>
              <p:custDataLst>
                <p:tags r:id="rId1"/>
              </p:custDataLst>
            </p:nvPr>
          </p:nvPicPr>
          <p:blipFill>
            <a:blip r:embed="rId12" cstate="print">
              <a:clrChange>
                <a:clrFrom>
                  <a:srgbClr val="FFFFFF"/>
                </a:clrFrom>
                <a:clrTo>
                  <a:srgbClr val="FFFFFF">
                    <a:alpha val="0"/>
                  </a:srgbClr>
                </a:clrTo>
              </a:clrChange>
            </a:blip>
            <a:stretch>
              <a:fillRect/>
            </a:stretch>
          </p:blipFill>
          <p:spPr bwMode="auto">
            <a:xfrm>
              <a:off x="6458530" y="2647960"/>
              <a:ext cx="342300" cy="242828"/>
            </a:xfrm>
            <a:prstGeom prst="rect">
              <a:avLst/>
            </a:prstGeom>
            <a:noFill/>
            <a:ln/>
            <a:effectLst/>
          </p:spPr>
        </p:pic>
      </p:grpSp>
      <p:sp>
        <p:nvSpPr>
          <p:cNvPr id="51" name="Line 61"/>
          <p:cNvSpPr>
            <a:spLocks noChangeShapeType="1"/>
          </p:cNvSpPr>
          <p:nvPr/>
        </p:nvSpPr>
        <p:spPr bwMode="auto">
          <a:xfrm flipH="1">
            <a:off x="1847528" y="3140968"/>
            <a:ext cx="216024" cy="288032"/>
          </a:xfrm>
          <a:prstGeom prst="line">
            <a:avLst/>
          </a:prstGeom>
          <a:noFill/>
          <a:ln w="57150" cap="rnd">
            <a:solidFill>
              <a:srgbClr val="7030A0"/>
            </a:solidFill>
            <a:prstDash val="lgDash"/>
            <a:bevel/>
            <a:headEnd/>
            <a:tailEnd/>
          </a:ln>
          <a:effectLst>
            <a:outerShdw blurRad="50800" dist="38100" dir="2700000" algn="tl" rotWithShape="0">
              <a:prstClr val="black">
                <a:alpha val="40000"/>
              </a:prstClr>
            </a:outerShdw>
          </a:effectLst>
        </p:spPr>
        <p:txBody>
          <a:bodyPr anchor="ctr" anchorCtr="1"/>
          <a:lstStyle/>
          <a:p>
            <a:endParaRPr lang="de-CH"/>
          </a:p>
        </p:txBody>
      </p:sp>
      <p:sp>
        <p:nvSpPr>
          <p:cNvPr id="52" name="Line 61"/>
          <p:cNvSpPr>
            <a:spLocks noChangeShapeType="1"/>
          </p:cNvSpPr>
          <p:nvPr/>
        </p:nvSpPr>
        <p:spPr bwMode="auto">
          <a:xfrm flipH="1">
            <a:off x="1775520" y="3284984"/>
            <a:ext cx="7488832" cy="0"/>
          </a:xfrm>
          <a:prstGeom prst="line">
            <a:avLst/>
          </a:prstGeom>
          <a:noFill/>
          <a:ln w="57150" cap="rnd">
            <a:solidFill>
              <a:srgbClr val="7030A0"/>
            </a:solidFill>
            <a:prstDash val="lgDash"/>
            <a:bevel/>
            <a:headEnd/>
            <a:tailEnd/>
          </a:ln>
          <a:effectLst>
            <a:outerShdw blurRad="50800" dist="38100" dir="2700000" algn="tl" rotWithShape="0">
              <a:prstClr val="black">
                <a:alpha val="40000"/>
              </a:prstClr>
            </a:outerShdw>
          </a:effectLst>
        </p:spPr>
        <p:txBody>
          <a:bodyPr anchor="ctr" anchorCtr="1"/>
          <a:lstStyle/>
          <a:p>
            <a:endParaRPr lang="de-CH"/>
          </a:p>
        </p:txBody>
      </p:sp>
      <p:sp>
        <p:nvSpPr>
          <p:cNvPr id="53" name="Line 61"/>
          <p:cNvSpPr>
            <a:spLocks noChangeShapeType="1"/>
          </p:cNvSpPr>
          <p:nvPr/>
        </p:nvSpPr>
        <p:spPr bwMode="auto">
          <a:xfrm flipH="1">
            <a:off x="1991544" y="3140968"/>
            <a:ext cx="216024" cy="288032"/>
          </a:xfrm>
          <a:prstGeom prst="line">
            <a:avLst/>
          </a:prstGeom>
          <a:noFill/>
          <a:ln w="57150" cap="rnd">
            <a:solidFill>
              <a:srgbClr val="7030A0"/>
            </a:solidFill>
            <a:prstDash val="lgDash"/>
            <a:bevel/>
            <a:headEnd/>
            <a:tailEnd/>
          </a:ln>
          <a:effectLst>
            <a:outerShdw blurRad="50800" dist="38100" dir="2700000" algn="tl" rotWithShape="0">
              <a:prstClr val="black">
                <a:alpha val="40000"/>
              </a:prstClr>
            </a:outerShdw>
          </a:effectLst>
        </p:spPr>
        <p:txBody>
          <a:bodyPr anchor="ctr" anchorCtr="1"/>
          <a:lstStyle/>
          <a:p>
            <a:endParaRPr lang="de-CH"/>
          </a:p>
        </p:txBody>
      </p:sp>
      <p:pic>
        <p:nvPicPr>
          <p:cNvPr id="62" name="Picture 2" descr="startrek-beam"/>
          <p:cNvPicPr>
            <a:picLocks noChangeAspect="1" noChangeArrowheads="1"/>
          </p:cNvPicPr>
          <p:nvPr/>
        </p:nvPicPr>
        <p:blipFill>
          <a:blip r:embed="rId13" cstate="print"/>
          <a:srcRect/>
          <a:stretch>
            <a:fillRect/>
          </a:stretch>
        </p:blipFill>
        <p:spPr bwMode="auto">
          <a:xfrm>
            <a:off x="7356648" y="-27384"/>
            <a:ext cx="3347864" cy="4941322"/>
          </a:xfrm>
          <a:prstGeom prst="rect">
            <a:avLst/>
          </a:prstGeom>
          <a:noFill/>
        </p:spPr>
      </p:pic>
      <p:pic>
        <p:nvPicPr>
          <p:cNvPr id="79" name="Picture 78" descr="AliceBlue.eps"/>
          <p:cNvPicPr>
            <a:picLocks noChangeAspect="1"/>
          </p:cNvPicPr>
          <p:nvPr/>
        </p:nvPicPr>
        <p:blipFill>
          <a:blip r:embed="rId14" cstate="print"/>
          <a:stretch>
            <a:fillRect/>
          </a:stretch>
        </p:blipFill>
        <p:spPr>
          <a:xfrm flipH="1">
            <a:off x="1775521" y="1556793"/>
            <a:ext cx="1183899" cy="1206667"/>
          </a:xfrm>
          <a:prstGeom prst="rect">
            <a:avLst/>
          </a:prstGeom>
        </p:spPr>
      </p:pic>
      <p:pic>
        <p:nvPicPr>
          <p:cNvPr id="84" name="Picture 65"/>
          <p:cNvPicPr>
            <a:picLocks noChangeAspect="1" noChangeArrowheads="1"/>
          </p:cNvPicPr>
          <p:nvPr/>
        </p:nvPicPr>
        <p:blipFill>
          <a:blip r:embed="rId15">
            <a:extLst>
              <a:ext uri="{28A0092B-C50C-407E-A947-70E740481C1C}">
                <a14:useLocalDpi xmlns:a14="http://schemas.microsoft.com/office/drawing/2010/main" val="0"/>
              </a:ext>
            </a:extLst>
          </a:blip>
          <a:stretch>
            <a:fillRect/>
          </a:stretch>
        </p:blipFill>
        <p:spPr bwMode="auto">
          <a:xfrm>
            <a:off x="1587548" y="3717033"/>
            <a:ext cx="1214870" cy="864096"/>
          </a:xfrm>
          <a:prstGeom prst="rect">
            <a:avLst/>
          </a:prstGeom>
          <a:noFill/>
        </p:spPr>
      </p:pic>
    </p:spTree>
    <p:extLst>
      <p:ext uri="{BB962C8B-B14F-4D97-AF65-F5344CB8AC3E}">
        <p14:creationId xmlns:p14="http://schemas.microsoft.com/office/powerpoint/2010/main" val="39609685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xit" presetSubtype="16" fill="hold" nodeType="clickEffect">
                                  <p:stCondLst>
                                    <p:cond delay="0"/>
                                  </p:stCondLst>
                                  <p:childTnLst>
                                    <p:animEffect transition="out" filter="box(in)">
                                      <p:cBhvr>
                                        <p:cTn id="6" dur="500"/>
                                        <p:tgtEl>
                                          <p:spTgt spid="62"/>
                                        </p:tgtEl>
                                      </p:cBhvr>
                                    </p:animEffect>
                                    <p:set>
                                      <p:cBhvr>
                                        <p:cTn id="7" dur="1" fill="hold">
                                          <p:stCondLst>
                                            <p:cond delay="499"/>
                                          </p:stCondLst>
                                        </p:cTn>
                                        <p:tgtEl>
                                          <p:spTgt spid="62"/>
                                        </p:tgtEl>
                                        <p:attrNameLst>
                                          <p:attrName>style.visibility</p:attrName>
                                        </p:attrNameLst>
                                      </p:cBhvr>
                                      <p:to>
                                        <p:strVal val="hidden"/>
                                      </p:to>
                                    </p:se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3074"/>
                                        </p:tgtEl>
                                        <p:attrNameLst>
                                          <p:attrName>style.visibility</p:attrName>
                                        </p:attrNameLst>
                                      </p:cBhvr>
                                      <p:to>
                                        <p:strVal val="visible"/>
                                      </p:to>
                                    </p:set>
                                    <p:animEffect transition="in" filter="box(out)">
                                      <p:cBhvr>
                                        <p:cTn id="11" dur="500"/>
                                        <p:tgtEl>
                                          <p:spTgt spid="3074"/>
                                        </p:tgtEl>
                                      </p:cBhvr>
                                    </p:animEffect>
                                  </p:childTnLst>
                                </p:cTn>
                              </p:par>
                            </p:childTnLst>
                          </p:cTn>
                        </p:par>
                        <p:par>
                          <p:cTn id="12" fill="hold">
                            <p:stCondLst>
                              <p:cond delay="1000"/>
                            </p:stCondLst>
                            <p:childTnLst>
                              <p:par>
                                <p:cTn id="13" presetID="1" presetClass="entr" presetSubtype="0" fill="hold" grpId="0" nodeType="afterEffect">
                                  <p:stCondLst>
                                    <p:cond delay="0"/>
                                  </p:stCondLst>
                                  <p:childTnLst>
                                    <p:set>
                                      <p:cBhvr>
                                        <p:cTn id="14" dur="1" fill="hold">
                                          <p:stCondLst>
                                            <p:cond delay="0"/>
                                          </p:stCondLst>
                                        </p:cTn>
                                        <p:tgtEl>
                                          <p:spTgt spid="1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255039"/>
                                        </p:tgtEl>
                                        <p:attrNameLst>
                                          <p:attrName>style.visibility</p:attrName>
                                        </p:attrNameLst>
                                      </p:cBhvr>
                                      <p:to>
                                        <p:strVal val="visible"/>
                                      </p:to>
                                    </p:set>
                                    <p:animEffect transition="in" filter="wipe(left)">
                                      <p:cBhvr>
                                        <p:cTn id="35" dur="500"/>
                                        <p:tgtEl>
                                          <p:spTgt spid="255039"/>
                                        </p:tgtEl>
                                      </p:cBhvr>
                                    </p:animEffect>
                                  </p:childTnLst>
                                </p:cTn>
                              </p:par>
                            </p:childTnLst>
                          </p:cTn>
                        </p:par>
                        <p:par>
                          <p:cTn id="36" fill="hold">
                            <p:stCondLst>
                              <p:cond delay="500"/>
                            </p:stCondLst>
                            <p:childTnLst>
                              <p:par>
                                <p:cTn id="37" presetID="1" presetClass="entr" presetSubtype="0" fill="hold" nodeType="afterEffect">
                                  <p:stCondLst>
                                    <p:cond delay="0"/>
                                  </p:stCondLst>
                                  <p:childTnLst>
                                    <p:set>
                                      <p:cBhvr>
                                        <p:cTn id="38" dur="1" fill="hold">
                                          <p:stCondLst>
                                            <p:cond delay="0"/>
                                          </p:stCondLst>
                                        </p:cTn>
                                        <p:tgtEl>
                                          <p:spTgt spid="6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08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nodeType="clickEffect">
                                  <p:stCondLst>
                                    <p:cond delay="0"/>
                                  </p:stCondLst>
                                  <p:childTnLst>
                                    <p:set>
                                      <p:cBhvr>
                                        <p:cTn id="46" dur="1" fill="hold">
                                          <p:stCondLst>
                                            <p:cond delay="0"/>
                                          </p:stCondLst>
                                        </p:cTn>
                                        <p:tgtEl>
                                          <p:spTgt spid="89"/>
                                        </p:tgtEl>
                                        <p:attrNameLst>
                                          <p:attrName>style.visibility</p:attrName>
                                        </p:attrNameLst>
                                      </p:cBhvr>
                                      <p:to>
                                        <p:strVal val="visible"/>
                                      </p:to>
                                    </p:set>
                                    <p:animEffect transition="in" filter="wipe(up)">
                                      <p:cBhvr>
                                        <p:cTn id="47" dur="500"/>
                                        <p:tgtEl>
                                          <p:spTgt spid="89"/>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90"/>
                                        </p:tgtEl>
                                        <p:attrNameLst>
                                          <p:attrName>style.visibility</p:attrName>
                                        </p:attrNameLst>
                                      </p:cBhvr>
                                      <p:to>
                                        <p:strVal val="visible"/>
                                      </p:to>
                                    </p:set>
                                    <p:animEffect transition="in" filter="wipe(left)">
                                      <p:cBhvr>
                                        <p:cTn id="52" dur="500"/>
                                        <p:tgtEl>
                                          <p:spTgt spid="90"/>
                                        </p:tgtEl>
                                      </p:cBhvr>
                                    </p:animEffect>
                                  </p:childTnLst>
                                </p:cTn>
                              </p:par>
                            </p:childTnLst>
                          </p:cTn>
                        </p:par>
                        <p:par>
                          <p:cTn id="53" fill="hold">
                            <p:stCondLst>
                              <p:cond delay="500"/>
                            </p:stCondLst>
                            <p:childTnLst>
                              <p:par>
                                <p:cTn id="54" presetID="1" presetClass="entr" presetSubtype="0" fill="hold" nodeType="afterEffect">
                                  <p:stCondLst>
                                    <p:cond delay="0"/>
                                  </p:stCondLst>
                                  <p:childTnLst>
                                    <p:set>
                                      <p:cBhvr>
                                        <p:cTn id="55" dur="1" fill="hold">
                                          <p:stCondLst>
                                            <p:cond delay="0"/>
                                          </p:stCondLst>
                                        </p:cTn>
                                        <p:tgtEl>
                                          <p:spTgt spid="81"/>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132">
                                            <p:txEl>
                                              <p:pRg st="0" end="0"/>
                                            </p:txEl>
                                          </p:spTgt>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grpId="0" nodeType="clickEffect">
                                  <p:stCondLst>
                                    <p:cond delay="0"/>
                                  </p:stCondLst>
                                  <p:childTnLst>
                                    <p:set>
                                      <p:cBhvr>
                                        <p:cTn id="63" dur="1" fill="hold">
                                          <p:stCondLst>
                                            <p:cond delay="0"/>
                                          </p:stCondLst>
                                        </p:cTn>
                                        <p:tgtEl>
                                          <p:spTgt spid="13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5039" grpId="0" animBg="1"/>
      <p:bldP spid="119" grpId="0"/>
      <p:bldP spid="132"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Line 7"/>
          <p:cNvSpPr>
            <a:spLocks noChangeShapeType="1"/>
          </p:cNvSpPr>
          <p:nvPr/>
        </p:nvSpPr>
        <p:spPr bwMode="auto">
          <a:xfrm flipH="1">
            <a:off x="7032104" y="2090828"/>
            <a:ext cx="2592288" cy="648072"/>
          </a:xfrm>
          <a:prstGeom prst="line">
            <a:avLst/>
          </a:prstGeom>
          <a:noFill/>
          <a:ln w="44450">
            <a:solidFill>
              <a:schemeClr val="bg1">
                <a:lumMod val="75000"/>
              </a:schemeClr>
            </a:solidFill>
            <a:prstDash val="solid"/>
            <a:round/>
            <a:headEnd/>
            <a:tailEnd type="triangle" w="med" len="med"/>
          </a:ln>
          <a:effectLst/>
        </p:spPr>
        <p:txBody>
          <a:bodyPr lIns="0" tIns="0" rIns="0" bIns="0" anchor="ctr"/>
          <a:lstStyle/>
          <a:p>
            <a:endParaRPr lang="en-US" dirty="0"/>
          </a:p>
        </p:txBody>
      </p:sp>
      <p:grpSp>
        <p:nvGrpSpPr>
          <p:cNvPr id="41" name="Group 40"/>
          <p:cNvGrpSpPr/>
          <p:nvPr/>
        </p:nvGrpSpPr>
        <p:grpSpPr>
          <a:xfrm>
            <a:off x="2495600" y="1757479"/>
            <a:ext cx="2880320" cy="981420"/>
            <a:chOff x="971600" y="2909607"/>
            <a:chExt cx="2880320" cy="981420"/>
          </a:xfrm>
        </p:grpSpPr>
        <p:sp>
          <p:nvSpPr>
            <p:cNvPr id="42" name="Line 7"/>
            <p:cNvSpPr>
              <a:spLocks noChangeShapeType="1"/>
            </p:cNvSpPr>
            <p:nvPr/>
          </p:nvSpPr>
          <p:spPr bwMode="auto">
            <a:xfrm>
              <a:off x="971600" y="3083950"/>
              <a:ext cx="2880320" cy="807077"/>
            </a:xfrm>
            <a:prstGeom prst="line">
              <a:avLst/>
            </a:prstGeom>
            <a:noFill/>
            <a:ln w="44450">
              <a:solidFill>
                <a:schemeClr val="bg1">
                  <a:lumMod val="75000"/>
                </a:schemeClr>
              </a:solidFill>
              <a:prstDash val="sysDash"/>
              <a:round/>
              <a:headEnd/>
              <a:tailEnd type="triangle" w="med" len="med"/>
            </a:ln>
            <a:effectLst/>
          </p:spPr>
          <p:txBody>
            <a:bodyPr lIns="0" tIns="0" rIns="0" bIns="0" anchor="ctr"/>
            <a:lstStyle/>
            <a:p>
              <a:endParaRPr lang="en-US" dirty="0"/>
            </a:p>
          </p:txBody>
        </p:sp>
        <p:sp>
          <p:nvSpPr>
            <p:cNvPr id="44" name="Line 38"/>
            <p:cNvSpPr>
              <a:spLocks noChangeShapeType="1"/>
            </p:cNvSpPr>
            <p:nvPr/>
          </p:nvSpPr>
          <p:spPr bwMode="auto">
            <a:xfrm rot="13500000">
              <a:off x="1679867" y="2727239"/>
              <a:ext cx="1014" cy="365749"/>
            </a:xfrm>
            <a:prstGeom prst="line">
              <a:avLst/>
            </a:prstGeom>
            <a:noFill/>
            <a:ln w="44450">
              <a:solidFill>
                <a:schemeClr val="bg1"/>
              </a:solidFill>
              <a:round/>
              <a:headEnd type="triangle" w="med" len="sm"/>
              <a:tailEnd type="triangle" w="med" len="sm"/>
            </a:ln>
            <a:effectLst/>
          </p:spPr>
          <p:txBody>
            <a:bodyPr anchor="ctr" anchorCtr="1"/>
            <a:lstStyle/>
            <a:p>
              <a:endParaRPr lang="de-DE"/>
            </a:p>
          </p:txBody>
        </p:sp>
      </p:grpSp>
      <p:sp>
        <p:nvSpPr>
          <p:cNvPr id="98" name="Rectangle 2"/>
          <p:cNvSpPr>
            <a:spLocks noGrp="1" noChangeArrowheads="1"/>
          </p:cNvSpPr>
          <p:nvPr>
            <p:ph type="title"/>
          </p:nvPr>
        </p:nvSpPr>
        <p:spPr>
          <a:xfrm>
            <a:off x="1847529" y="51488"/>
            <a:ext cx="8784976" cy="857232"/>
          </a:xfrm>
        </p:spPr>
        <p:txBody>
          <a:bodyPr>
            <a:normAutofit/>
          </a:bodyPr>
          <a:lstStyle/>
          <a:p>
            <a:r>
              <a:rPr lang="en-US" sz="4000" dirty="0"/>
              <a:t>Teleportation Attack</a:t>
            </a:r>
          </a:p>
        </p:txBody>
      </p:sp>
      <p:sp>
        <p:nvSpPr>
          <p:cNvPr id="143" name="Content Placeholder 1"/>
          <p:cNvSpPr txBox="1">
            <a:spLocks/>
          </p:cNvSpPr>
          <p:nvPr/>
        </p:nvSpPr>
        <p:spPr>
          <a:xfrm>
            <a:off x="1919536" y="4509120"/>
            <a:ext cx="6840760" cy="1728192"/>
          </a:xfrm>
          <a:prstGeom prst="rect">
            <a:avLst/>
          </a:prstGeom>
        </p:spPr>
        <p:txBody>
          <a:bodyPr/>
          <a:lstStyle/>
          <a:p>
            <a:pPr marL="342891" indent="-342891">
              <a:spcBef>
                <a:spcPct val="20000"/>
              </a:spcBef>
              <a:buClr>
                <a:schemeClr val="accent1"/>
              </a:buClr>
              <a:buSzPct val="65000"/>
              <a:buFont typeface="Wingdings" pitchFamily="2" charset="2"/>
              <a:buChar char="n"/>
              <a:defRPr/>
            </a:pPr>
            <a:r>
              <a:rPr lang="en-US" sz="2800" dirty="0">
                <a:cs typeface="Arial" charset="0"/>
              </a:rPr>
              <a:t>It is </a:t>
            </a:r>
            <a:r>
              <a:rPr lang="en-US" sz="2800" dirty="0">
                <a:solidFill>
                  <a:srgbClr val="0000FF"/>
                </a:solidFill>
                <a:cs typeface="Arial" charset="0"/>
              </a:rPr>
              <a:t>possible to cheat </a:t>
            </a:r>
            <a:r>
              <a:rPr lang="en-US" sz="2800" dirty="0">
                <a:cs typeface="Arial" charset="0"/>
              </a:rPr>
              <a:t>with </a:t>
            </a:r>
            <a:r>
              <a:rPr lang="en-US" sz="2800" dirty="0">
                <a:cs typeface="Arial" charset="0"/>
                <a:hlinkClick r:id="rId6"/>
              </a:rPr>
              <a:t>entanglement </a:t>
            </a:r>
            <a:r>
              <a:rPr lang="en-US" sz="2800" dirty="0">
                <a:cs typeface="Arial" charset="0"/>
              </a:rPr>
              <a:t>!!</a:t>
            </a:r>
          </a:p>
          <a:p>
            <a:pPr marL="342891" indent="-342891">
              <a:spcBef>
                <a:spcPct val="20000"/>
              </a:spcBef>
              <a:buClr>
                <a:schemeClr val="accent1"/>
              </a:buClr>
              <a:buSzPct val="65000"/>
              <a:buFont typeface="Wingdings" pitchFamily="2" charset="2"/>
              <a:buChar char="n"/>
              <a:defRPr/>
            </a:pPr>
            <a:r>
              <a:rPr lang="en-US" sz="2800" dirty="0">
                <a:cs typeface="Arial" charset="0"/>
                <a:hlinkClick r:id="rId7"/>
              </a:rPr>
              <a:t>Quantum teleportation</a:t>
            </a:r>
            <a:r>
              <a:rPr lang="en-US" sz="2800" dirty="0">
                <a:cs typeface="Arial" charset="0"/>
              </a:rPr>
              <a:t> allows to </a:t>
            </a:r>
            <a:br>
              <a:rPr lang="en-US" sz="2800" dirty="0">
                <a:cs typeface="Arial" charset="0"/>
              </a:rPr>
            </a:br>
            <a:r>
              <a:rPr lang="en-US" sz="2800" dirty="0">
                <a:solidFill>
                  <a:srgbClr val="0000FF"/>
                </a:solidFill>
                <a:cs typeface="Arial" charset="0"/>
              </a:rPr>
              <a:t>break the protocol perfectly</a:t>
            </a:r>
            <a:r>
              <a:rPr lang="en-US" sz="2800" dirty="0">
                <a:cs typeface="Arial" charset="0"/>
              </a:rPr>
              <a:t>.</a:t>
            </a:r>
          </a:p>
          <a:p>
            <a:pPr marL="342891" indent="-342891">
              <a:spcBef>
                <a:spcPct val="20000"/>
              </a:spcBef>
              <a:buClr>
                <a:schemeClr val="accent1"/>
              </a:buClr>
              <a:buSzPct val="65000"/>
              <a:buFont typeface="Wingdings" pitchFamily="2" charset="2"/>
              <a:buChar char="n"/>
              <a:defRPr/>
            </a:pPr>
            <a:endParaRPr lang="en-US" sz="2800" dirty="0">
              <a:latin typeface="cmmi10"/>
              <a:cs typeface="Arial" charset="0"/>
            </a:endParaRPr>
          </a:p>
        </p:txBody>
      </p:sp>
      <p:pic>
        <p:nvPicPr>
          <p:cNvPr id="76" name="Picture 2" descr="D:\presentations\Noisy Storage\EvilCatTransparent.png"/>
          <p:cNvPicPr>
            <a:picLocks noChangeAspect="1" noChangeArrowheads="1"/>
          </p:cNvPicPr>
          <p:nvPr/>
        </p:nvPicPr>
        <p:blipFill>
          <a:blip r:embed="rId8" cstate="print"/>
          <a:srcRect/>
          <a:stretch>
            <a:fillRect/>
          </a:stretch>
        </p:blipFill>
        <p:spPr bwMode="auto">
          <a:xfrm flipH="1">
            <a:off x="9480376" y="764705"/>
            <a:ext cx="1006872" cy="1001812"/>
          </a:xfrm>
          <a:prstGeom prst="rect">
            <a:avLst/>
          </a:prstGeom>
          <a:noFill/>
        </p:spPr>
      </p:pic>
      <p:pic>
        <p:nvPicPr>
          <p:cNvPr id="3" name="Picture 2" descr="TP_tmp.png"/>
          <p:cNvPicPr>
            <a:picLocks noChangeAspect="1"/>
          </p:cNvPicPr>
          <p:nvPr>
            <p:custDataLst>
              <p:tags r:id="rId1"/>
            </p:custDataLst>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8125841" y="2036917"/>
            <a:ext cx="171251" cy="274000"/>
          </a:xfrm>
          <a:prstGeom prst="rect">
            <a:avLst/>
          </a:prstGeom>
          <a:noFill/>
          <a:ln/>
          <a:effectLst/>
          <a:extLst>
            <a:ext uri="{909E8E84-426E-40dd-AFC4-6F175D3DCCD1}">
              <a14:hiddenFill xmlns:a14="http://schemas.microsoft.com/office/drawing/2010/main" xmlns="">
                <a:solidFill>
                  <a:srgbClr val="FFFFFF">
                    <a:alpha val="0"/>
                  </a:srgbClr>
                </a:solidFill>
              </a14:hiddenFill>
            </a:ext>
            <a:ext uri="{AF507438-7753-43e0-B8FC-AC1667EBCBE1}">
              <a14:hiddenEffects xmlns:a14="http://schemas.microsoft.com/office/drawing/2010/main" xmlns="">
                <a:effectLst>
                  <a:outerShdw blurRad="63500" dist="37357" dir="2700000" rotWithShape="0">
                    <a:scrgbClr r="0" g="0" b="0"/>
                  </a:outerShdw>
                </a:effectLst>
              </a14:hiddenEffects>
            </a:ext>
            <a:ext uri="{31F19639-BCED-4a60-ADC4-E9642A236FB7}">
              <a14:hiddenScene3d xmlns:a14="http://schemas.microsoft.com/office/drawing/2010/main" xmlns="">
                <a:camera prst="orthographicFront">
                  <a:rot lat="0" lon="0" rev="0"/>
                </a:camera>
                <a:lightRig rig="threePt" dir="t">
                  <a:rot lat="0" lon="0" rev="0"/>
                </a:lightRig>
              </a14:hiddenScene3d>
            </a:ext>
            <a:ext uri="{E45631CC-5BF2-4c18-A39C-3461C7D3F71A}">
              <a14:hiddenSp3d xmlns:a14="http://schemas.microsoft.com/office/drawing/2010/main" xmlns="" extrusionH="457200">
                <a:contourClr>
                  <a:srgbClr val="000000"/>
                </a:contourClr>
              </a14:hiddenSp3d>
            </a:ext>
            <a:ext uri="{53640926-AAD7-44d8-BBD7-CCE9431645EC}">
              <a14:shadowObscured xmlns:a14="http://schemas.microsoft.com/office/drawing/2010/main" xmlns=""/>
            </a:ext>
          </a:extLst>
        </p:spPr>
      </p:pic>
      <p:pic>
        <p:nvPicPr>
          <p:cNvPr id="77" name="Picture 7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631505" y="764704"/>
            <a:ext cx="842476" cy="1083627"/>
          </a:xfrm>
          <a:prstGeom prst="rect">
            <a:avLst/>
          </a:prstGeom>
        </p:spPr>
      </p:pic>
      <p:sp>
        <p:nvSpPr>
          <p:cNvPr id="62" name="Line 7"/>
          <p:cNvSpPr>
            <a:spLocks noChangeShapeType="1"/>
          </p:cNvSpPr>
          <p:nvPr/>
        </p:nvSpPr>
        <p:spPr bwMode="auto">
          <a:xfrm flipH="1">
            <a:off x="2567608" y="3141666"/>
            <a:ext cx="2808312" cy="719385"/>
          </a:xfrm>
          <a:prstGeom prst="line">
            <a:avLst/>
          </a:prstGeom>
          <a:noFill/>
          <a:ln w="44450">
            <a:solidFill>
              <a:schemeClr val="bg1">
                <a:lumMod val="75000"/>
              </a:schemeClr>
            </a:solidFill>
            <a:prstDash val="sysDash"/>
            <a:round/>
            <a:headEnd/>
            <a:tailEnd type="triangle" w="med" len="med"/>
          </a:ln>
          <a:effectLst/>
        </p:spPr>
        <p:txBody>
          <a:bodyPr lIns="0" tIns="0" rIns="0" bIns="0" anchor="ctr"/>
          <a:lstStyle/>
          <a:p>
            <a:endParaRPr lang="en-US" dirty="0"/>
          </a:p>
        </p:txBody>
      </p:sp>
      <p:sp>
        <p:nvSpPr>
          <p:cNvPr id="63" name="Arc 62"/>
          <p:cNvSpPr/>
          <p:nvPr/>
        </p:nvSpPr>
        <p:spPr>
          <a:xfrm>
            <a:off x="5159896" y="2796168"/>
            <a:ext cx="648072" cy="288032"/>
          </a:xfrm>
          <a:prstGeom prst="arc">
            <a:avLst>
              <a:gd name="adj1" fmla="val 16200000"/>
              <a:gd name="adj2" fmla="val 5908363"/>
            </a:avLst>
          </a:prstGeom>
          <a:ln w="28575">
            <a:solidFill>
              <a:schemeClr val="bg1">
                <a:lumMod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a:p>
        </p:txBody>
      </p:sp>
      <p:sp>
        <p:nvSpPr>
          <p:cNvPr id="64" name="Line 38"/>
          <p:cNvSpPr>
            <a:spLocks noChangeShapeType="1"/>
          </p:cNvSpPr>
          <p:nvPr/>
        </p:nvSpPr>
        <p:spPr bwMode="auto">
          <a:xfrm rot="13500000">
            <a:off x="3805574" y="2971912"/>
            <a:ext cx="1015" cy="365749"/>
          </a:xfrm>
          <a:prstGeom prst="line">
            <a:avLst/>
          </a:prstGeom>
          <a:noFill/>
          <a:ln w="44450">
            <a:solidFill>
              <a:schemeClr val="bg1"/>
            </a:solidFill>
            <a:round/>
            <a:headEnd type="triangle" w="med" len="sm"/>
            <a:tailEnd type="triangle" w="med" len="sm"/>
          </a:ln>
          <a:effectLst/>
        </p:spPr>
        <p:txBody>
          <a:bodyPr anchor="ctr" anchorCtr="1"/>
          <a:lstStyle/>
          <a:p>
            <a:endParaRPr lang="de-DE"/>
          </a:p>
        </p:txBody>
      </p:sp>
      <p:grpSp>
        <p:nvGrpSpPr>
          <p:cNvPr id="65" name="Group 97"/>
          <p:cNvGrpSpPr/>
          <p:nvPr/>
        </p:nvGrpSpPr>
        <p:grpSpPr>
          <a:xfrm>
            <a:off x="3431704" y="2924942"/>
            <a:ext cx="457200" cy="523220"/>
            <a:chOff x="1018819" y="3721632"/>
            <a:chExt cx="719137" cy="809346"/>
          </a:xfrm>
          <a:effectLst>
            <a:outerShdw blurRad="50800" dist="38100" dir="2700000" algn="tl" rotWithShape="0">
              <a:prstClr val="black">
                <a:alpha val="40000"/>
              </a:prstClr>
            </a:outerShdw>
          </a:effectLst>
        </p:grpSpPr>
        <p:sp>
          <p:nvSpPr>
            <p:cNvPr id="66" name="Oval 154"/>
            <p:cNvSpPr>
              <a:spLocks noChangeArrowheads="1"/>
            </p:cNvSpPr>
            <p:nvPr/>
          </p:nvSpPr>
          <p:spPr bwMode="auto">
            <a:xfrm>
              <a:off x="1018819" y="3771443"/>
              <a:ext cx="719137" cy="720725"/>
            </a:xfrm>
            <a:prstGeom prst="ellipse">
              <a:avLst/>
            </a:prstGeom>
            <a:solidFill>
              <a:schemeClr val="accent3">
                <a:lumMod val="40000"/>
                <a:lumOff val="60000"/>
              </a:schemeClr>
            </a:solidFill>
            <a:ln w="9525" algn="ctr">
              <a:solidFill>
                <a:schemeClr val="tx1"/>
              </a:solidFill>
              <a:round/>
              <a:headEnd/>
              <a:tailEnd/>
            </a:ln>
            <a:effectLst/>
          </p:spPr>
          <p:txBody>
            <a:bodyPr wrap="none" anchor="ctr"/>
            <a:lstStyle/>
            <a:p>
              <a:pPr algn="ctr" eaLnBrk="0" hangingPunct="0"/>
              <a:endParaRPr lang="en-US" sz="2400" b="1">
                <a:cs typeface="Arial" charset="0"/>
              </a:endParaRPr>
            </a:p>
          </p:txBody>
        </p:sp>
        <p:sp>
          <p:nvSpPr>
            <p:cNvPr id="67" name="Text Box 21"/>
            <p:cNvSpPr txBox="1">
              <a:spLocks noChangeArrowheads="1"/>
            </p:cNvSpPr>
            <p:nvPr/>
          </p:nvSpPr>
          <p:spPr bwMode="auto">
            <a:xfrm>
              <a:off x="1110827" y="3721632"/>
              <a:ext cx="404147" cy="809346"/>
            </a:xfrm>
            <a:prstGeom prst="rect">
              <a:avLst/>
            </a:prstGeom>
            <a:noFill/>
            <a:ln w="9525">
              <a:noFill/>
              <a:miter lim="800000"/>
              <a:headEnd/>
              <a:tailEnd/>
            </a:ln>
            <a:effectLst/>
          </p:spPr>
          <p:txBody>
            <a:bodyPr wrap="square">
              <a:spAutoFit/>
            </a:bodyPr>
            <a:lstStyle/>
            <a:p>
              <a:pPr eaLnBrk="0" hangingPunct="0">
                <a:spcBef>
                  <a:spcPct val="50000"/>
                </a:spcBef>
              </a:pPr>
              <a:r>
                <a:rPr lang="en-US" sz="2800" dirty="0">
                  <a:cs typeface="Arial" charset="0"/>
                </a:rPr>
                <a:t>?</a:t>
              </a:r>
              <a:endParaRPr lang="de-CH" sz="2800" dirty="0">
                <a:cs typeface="Arial" charset="0"/>
              </a:endParaRPr>
            </a:p>
          </p:txBody>
        </p:sp>
      </p:grpSp>
      <p:sp>
        <p:nvSpPr>
          <p:cNvPr id="69" name="Line 7"/>
          <p:cNvSpPr>
            <a:spLocks noChangeShapeType="1"/>
          </p:cNvSpPr>
          <p:nvPr/>
        </p:nvSpPr>
        <p:spPr bwMode="auto">
          <a:xfrm>
            <a:off x="6960096" y="3197987"/>
            <a:ext cx="2736304" cy="792088"/>
          </a:xfrm>
          <a:prstGeom prst="line">
            <a:avLst/>
          </a:prstGeom>
          <a:noFill/>
          <a:ln w="44450">
            <a:solidFill>
              <a:schemeClr val="bg1">
                <a:lumMod val="75000"/>
              </a:schemeClr>
            </a:solidFill>
            <a:prstDash val="sysDash"/>
            <a:round/>
            <a:headEnd/>
            <a:tailEnd type="triangle" w="med" len="med"/>
          </a:ln>
          <a:effectLst/>
        </p:spPr>
        <p:txBody>
          <a:bodyPr lIns="0" tIns="0" rIns="0" bIns="0" anchor="ctr"/>
          <a:lstStyle/>
          <a:p>
            <a:endParaRPr lang="en-US" dirty="0"/>
          </a:p>
        </p:txBody>
      </p:sp>
      <p:sp>
        <p:nvSpPr>
          <p:cNvPr id="70" name="Line 7"/>
          <p:cNvSpPr>
            <a:spLocks noChangeShapeType="1"/>
          </p:cNvSpPr>
          <p:nvPr/>
        </p:nvSpPr>
        <p:spPr bwMode="auto">
          <a:xfrm>
            <a:off x="5951984" y="2924944"/>
            <a:ext cx="864096" cy="216024"/>
          </a:xfrm>
          <a:prstGeom prst="line">
            <a:avLst/>
          </a:prstGeom>
          <a:noFill/>
          <a:ln w="28575">
            <a:solidFill>
              <a:schemeClr val="bg1">
                <a:lumMod val="75000"/>
              </a:schemeClr>
            </a:solidFill>
            <a:prstDash val="solid"/>
            <a:round/>
            <a:headEnd/>
            <a:tailEnd type="triangle" w="med" len="med"/>
          </a:ln>
          <a:effectLst/>
        </p:spPr>
        <p:txBody>
          <a:bodyPr lIns="0" tIns="0" rIns="0" bIns="0" anchor="ctr"/>
          <a:lstStyle/>
          <a:p>
            <a:endParaRPr lang="en-US" dirty="0"/>
          </a:p>
        </p:txBody>
      </p:sp>
      <p:sp>
        <p:nvSpPr>
          <p:cNvPr id="71" name="Line 38"/>
          <p:cNvSpPr>
            <a:spLocks noChangeShapeType="1"/>
          </p:cNvSpPr>
          <p:nvPr/>
        </p:nvSpPr>
        <p:spPr bwMode="auto">
          <a:xfrm rot="13500000">
            <a:off x="8630110" y="3115928"/>
            <a:ext cx="1015" cy="365749"/>
          </a:xfrm>
          <a:prstGeom prst="line">
            <a:avLst/>
          </a:prstGeom>
          <a:noFill/>
          <a:ln w="44450">
            <a:solidFill>
              <a:schemeClr val="bg1"/>
            </a:solidFill>
            <a:round/>
            <a:headEnd type="triangle" w="med" len="sm"/>
            <a:tailEnd type="triangle" w="med" len="sm"/>
          </a:ln>
          <a:effectLst/>
        </p:spPr>
        <p:txBody>
          <a:bodyPr anchor="ctr" anchorCtr="1"/>
          <a:lstStyle/>
          <a:p>
            <a:endParaRPr lang="de-DE"/>
          </a:p>
        </p:txBody>
      </p:sp>
      <p:grpSp>
        <p:nvGrpSpPr>
          <p:cNvPr id="72" name="Group 97"/>
          <p:cNvGrpSpPr/>
          <p:nvPr/>
        </p:nvGrpSpPr>
        <p:grpSpPr>
          <a:xfrm>
            <a:off x="8472264" y="3068958"/>
            <a:ext cx="457200" cy="523220"/>
            <a:chOff x="1018819" y="3721632"/>
            <a:chExt cx="719137" cy="809346"/>
          </a:xfrm>
          <a:effectLst>
            <a:outerShdw blurRad="50800" dist="38100" dir="2700000" algn="tl" rotWithShape="0">
              <a:prstClr val="black">
                <a:alpha val="40000"/>
              </a:prstClr>
            </a:outerShdw>
          </a:effectLst>
        </p:grpSpPr>
        <p:sp>
          <p:nvSpPr>
            <p:cNvPr id="73" name="Oval 154"/>
            <p:cNvSpPr>
              <a:spLocks noChangeArrowheads="1"/>
            </p:cNvSpPr>
            <p:nvPr/>
          </p:nvSpPr>
          <p:spPr bwMode="auto">
            <a:xfrm>
              <a:off x="1018819" y="3771443"/>
              <a:ext cx="719137" cy="720725"/>
            </a:xfrm>
            <a:prstGeom prst="ellipse">
              <a:avLst/>
            </a:prstGeom>
            <a:solidFill>
              <a:schemeClr val="accent3">
                <a:lumMod val="40000"/>
                <a:lumOff val="60000"/>
              </a:schemeClr>
            </a:solidFill>
            <a:ln w="9525" algn="ctr">
              <a:solidFill>
                <a:schemeClr val="tx1"/>
              </a:solidFill>
              <a:round/>
              <a:headEnd/>
              <a:tailEnd/>
            </a:ln>
            <a:effectLst/>
          </p:spPr>
          <p:txBody>
            <a:bodyPr wrap="none" anchor="ctr"/>
            <a:lstStyle/>
            <a:p>
              <a:pPr algn="ctr" eaLnBrk="0" hangingPunct="0"/>
              <a:endParaRPr lang="en-US" sz="2400" b="1">
                <a:cs typeface="Arial" charset="0"/>
              </a:endParaRPr>
            </a:p>
          </p:txBody>
        </p:sp>
        <p:sp>
          <p:nvSpPr>
            <p:cNvPr id="74" name="Text Box 21"/>
            <p:cNvSpPr txBox="1">
              <a:spLocks noChangeArrowheads="1"/>
            </p:cNvSpPr>
            <p:nvPr/>
          </p:nvSpPr>
          <p:spPr bwMode="auto">
            <a:xfrm>
              <a:off x="1110827" y="3721632"/>
              <a:ext cx="404147" cy="809346"/>
            </a:xfrm>
            <a:prstGeom prst="rect">
              <a:avLst/>
            </a:prstGeom>
            <a:noFill/>
            <a:ln w="9525">
              <a:noFill/>
              <a:miter lim="800000"/>
              <a:headEnd/>
              <a:tailEnd/>
            </a:ln>
            <a:effectLst/>
          </p:spPr>
          <p:txBody>
            <a:bodyPr wrap="square">
              <a:spAutoFit/>
            </a:bodyPr>
            <a:lstStyle/>
            <a:p>
              <a:pPr eaLnBrk="0" hangingPunct="0">
                <a:spcBef>
                  <a:spcPct val="50000"/>
                </a:spcBef>
              </a:pPr>
              <a:r>
                <a:rPr lang="en-US" sz="2800" dirty="0">
                  <a:cs typeface="Arial" charset="0"/>
                </a:rPr>
                <a:t>?</a:t>
              </a:r>
              <a:endParaRPr lang="de-CH" sz="2800" dirty="0">
                <a:cs typeface="Arial" charset="0"/>
              </a:endParaRPr>
            </a:p>
          </p:txBody>
        </p:sp>
      </p:grpSp>
      <p:pic>
        <p:nvPicPr>
          <p:cNvPr id="6" name="Picture 5" descr="TP_tmp.png"/>
          <p:cNvPicPr>
            <a:picLocks noChangeAspect="1"/>
          </p:cNvPicPr>
          <p:nvPr>
            <p:custDataLst>
              <p:tags r:id="rId2"/>
            </p:custDataLst>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4007768" y="3645028"/>
            <a:ext cx="1092803" cy="273201"/>
          </a:xfrm>
          <a:prstGeom prst="rect">
            <a:avLst/>
          </a:prstGeom>
          <a:noFill/>
          <a:ln/>
          <a:effectLst/>
          <a:extLst>
            <a:ext uri="{909E8E84-426E-40dd-AFC4-6F175D3DCCD1}">
              <a14:hiddenFill xmlns:a14="http://schemas.microsoft.com/office/drawing/2010/main" xmlns="">
                <a:solidFill>
                  <a:srgbClr val="FFFFFF">
                    <a:alpha val="0"/>
                  </a:srgbClr>
                </a:solidFill>
              </a14:hiddenFill>
            </a:ext>
            <a:ext uri="{AF507438-7753-43e0-B8FC-AC1667EBCBE1}">
              <a14:hiddenEffects xmlns:a14="http://schemas.microsoft.com/office/drawing/2010/main" xmlns="">
                <a:effectLst>
                  <a:outerShdw blurRad="63500" dist="37357" dir="2700000" rotWithShape="0">
                    <a:scrgbClr r="0" g="0" b="0"/>
                  </a:outerShdw>
                </a:effectLst>
              </a14:hiddenEffects>
            </a:ext>
            <a:ext uri="{31F19639-BCED-4a60-ADC4-E9642A236FB7}">
              <a14:hiddenScene3d xmlns:a14="http://schemas.microsoft.com/office/drawing/2010/main" xmlns="">
                <a:camera prst="orthographicFront">
                  <a:rot lat="0" lon="0" rev="0"/>
                </a:camera>
                <a:lightRig rig="threePt" dir="t">
                  <a:rot lat="0" lon="0" rev="0"/>
                </a:lightRig>
              </a14:hiddenScene3d>
            </a:ext>
            <a:ext uri="{E45631CC-5BF2-4c18-A39C-3461C7D3F71A}">
              <a14:hiddenSp3d xmlns:a14="http://schemas.microsoft.com/office/drawing/2010/main" xmlns="" extrusionH="457200">
                <a:contourClr>
                  <a:srgbClr val="000000"/>
                </a:contourClr>
              </a14:hiddenSp3d>
            </a:ext>
            <a:ext uri="{53640926-AAD7-44d8-BBD7-CCE9431645EC}">
              <a14:shadowObscured xmlns:a14="http://schemas.microsoft.com/office/drawing/2010/main" xmlns=""/>
            </a:ext>
          </a:extLst>
        </p:spPr>
      </p:pic>
      <p:pic>
        <p:nvPicPr>
          <p:cNvPr id="7" name="Picture 6" descr="TP_tmp.png"/>
          <p:cNvPicPr>
            <a:picLocks noChangeAspect="1"/>
          </p:cNvPicPr>
          <p:nvPr>
            <p:custDataLst>
              <p:tags r:id="rId3"/>
            </p:custDataLst>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7032107" y="3645028"/>
            <a:ext cx="1092803" cy="273201"/>
          </a:xfrm>
          <a:prstGeom prst="rect">
            <a:avLst/>
          </a:prstGeom>
          <a:noFill/>
          <a:ln/>
          <a:effectLst/>
          <a:extLst>
            <a:ext uri="{909E8E84-426E-40dd-AFC4-6F175D3DCCD1}">
              <a14:hiddenFill xmlns:a14="http://schemas.microsoft.com/office/drawing/2010/main" xmlns="">
                <a:solidFill>
                  <a:srgbClr val="FFFFFF">
                    <a:alpha val="0"/>
                  </a:srgbClr>
                </a:solidFill>
              </a14:hiddenFill>
            </a:ext>
            <a:ext uri="{AF507438-7753-43e0-B8FC-AC1667EBCBE1}">
              <a14:hiddenEffects xmlns:a14="http://schemas.microsoft.com/office/drawing/2010/main" xmlns="">
                <a:effectLst>
                  <a:outerShdw blurRad="63500" dist="37357" dir="2700000" rotWithShape="0">
                    <a:scrgbClr r="0" g="0" b="0"/>
                  </a:outerShdw>
                </a:effectLst>
              </a14:hiddenEffects>
            </a:ext>
            <a:ext uri="{31F19639-BCED-4a60-ADC4-E9642A236FB7}">
              <a14:hiddenScene3d xmlns:a14="http://schemas.microsoft.com/office/drawing/2010/main" xmlns="">
                <a:camera prst="orthographicFront">
                  <a:rot lat="0" lon="0" rev="0"/>
                </a:camera>
                <a:lightRig rig="threePt" dir="t">
                  <a:rot lat="0" lon="0" rev="0"/>
                </a:lightRig>
              </a14:hiddenScene3d>
            </a:ext>
            <a:ext uri="{E45631CC-5BF2-4c18-A39C-3461C7D3F71A}">
              <a14:hiddenSp3d xmlns:a14="http://schemas.microsoft.com/office/drawing/2010/main" xmlns="" extrusionH="457200">
                <a:contourClr>
                  <a:srgbClr val="000000"/>
                </a:contourClr>
              </a14:hiddenSp3d>
            </a:ext>
            <a:ext uri="{53640926-AAD7-44d8-BBD7-CCE9431645EC}">
              <a14:shadowObscured xmlns:a14="http://schemas.microsoft.com/office/drawing/2010/main" xmlns=""/>
            </a:ext>
          </a:extLst>
        </p:spPr>
      </p:pic>
      <p:grpSp>
        <p:nvGrpSpPr>
          <p:cNvPr id="84" name="Group 83"/>
          <p:cNvGrpSpPr/>
          <p:nvPr/>
        </p:nvGrpSpPr>
        <p:grpSpPr>
          <a:xfrm>
            <a:off x="3575720" y="836712"/>
            <a:ext cx="4752528" cy="648072"/>
            <a:chOff x="4572000" y="3212976"/>
            <a:chExt cx="4752528" cy="648072"/>
          </a:xfrm>
        </p:grpSpPr>
        <p:sp>
          <p:nvSpPr>
            <p:cNvPr id="85" name="Oval 54"/>
            <p:cNvSpPr>
              <a:spLocks noChangeArrowheads="1"/>
            </p:cNvSpPr>
            <p:nvPr/>
          </p:nvSpPr>
          <p:spPr bwMode="auto">
            <a:xfrm rot="16200000">
              <a:off x="6624228" y="1160748"/>
              <a:ext cx="648072" cy="4752528"/>
            </a:xfrm>
            <a:prstGeom prst="ellipse">
              <a:avLst/>
            </a:prstGeom>
            <a:gradFill rotWithShape="1">
              <a:gsLst>
                <a:gs pos="0">
                  <a:srgbClr val="FF9900"/>
                </a:gs>
                <a:gs pos="100000">
                  <a:srgbClr val="FF9900">
                    <a:gamma/>
                    <a:shade val="46275"/>
                    <a:invGamma/>
                    <a:alpha val="0"/>
                  </a:srgbClr>
                </a:gs>
              </a:gsLst>
              <a:path path="shape">
                <a:fillToRect l="50000" t="50000" r="50000" b="50000"/>
              </a:path>
            </a:gradFill>
            <a:ln w="9525" algn="ctr">
              <a:noFill/>
              <a:round/>
              <a:headEnd/>
              <a:tailEnd/>
            </a:ln>
            <a:effectLst/>
          </p:spPr>
          <p:txBody>
            <a:bodyPr wrap="none" anchor="ctr"/>
            <a:lstStyle/>
            <a:p>
              <a:endParaRPr lang="de-CH"/>
            </a:p>
          </p:txBody>
        </p:sp>
        <p:grpSp>
          <p:nvGrpSpPr>
            <p:cNvPr id="86" name="Group 172"/>
            <p:cNvGrpSpPr/>
            <p:nvPr/>
          </p:nvGrpSpPr>
          <p:grpSpPr>
            <a:xfrm>
              <a:off x="5652120" y="3284984"/>
              <a:ext cx="457692" cy="460694"/>
              <a:chOff x="3731760" y="2948800"/>
              <a:chExt cx="457692" cy="460694"/>
            </a:xfrm>
          </p:grpSpPr>
          <p:sp>
            <p:nvSpPr>
              <p:cNvPr id="93" name="Oval 2"/>
              <p:cNvSpPr>
                <a:spLocks noChangeArrowheads="1"/>
              </p:cNvSpPr>
              <p:nvPr/>
            </p:nvSpPr>
            <p:spPr bwMode="auto">
              <a:xfrm>
                <a:off x="3731760" y="2948800"/>
                <a:ext cx="457692" cy="460694"/>
              </a:xfrm>
              <a:prstGeom prst="ellipse">
                <a:avLst/>
              </a:prstGeom>
              <a:solidFill>
                <a:srgbClr val="66FF33"/>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94" name="Line 44"/>
              <p:cNvSpPr>
                <a:spLocks noChangeShapeType="1"/>
              </p:cNvSpPr>
              <p:nvPr/>
            </p:nvSpPr>
            <p:spPr bwMode="auto">
              <a:xfrm rot="10800000">
                <a:off x="3960489" y="2976129"/>
                <a:ext cx="0" cy="402800"/>
              </a:xfrm>
              <a:prstGeom prst="line">
                <a:avLst/>
              </a:prstGeom>
              <a:solidFill>
                <a:srgbClr val="00FF00"/>
              </a:solidFill>
              <a:ln w="28575">
                <a:solidFill>
                  <a:schemeClr val="tx1"/>
                </a:solidFill>
                <a:round/>
                <a:headEnd type="triangle" w="med" len="med"/>
                <a:tailEnd type="triangle" w="med" len="med"/>
              </a:ln>
              <a:effectLst/>
            </p:spPr>
            <p:txBody>
              <a:bodyPr anchor="ctr" anchorCtr="1"/>
              <a:lstStyle/>
              <a:p>
                <a:endParaRPr lang="de-DE"/>
              </a:p>
            </p:txBody>
          </p:sp>
          <p:sp>
            <p:nvSpPr>
              <p:cNvPr id="95" name="Line 45"/>
              <p:cNvSpPr>
                <a:spLocks noChangeShapeType="1"/>
              </p:cNvSpPr>
              <p:nvPr/>
            </p:nvSpPr>
            <p:spPr bwMode="auto">
              <a:xfrm rot="16200000">
                <a:off x="3959933" y="2975574"/>
                <a:ext cx="0" cy="403912"/>
              </a:xfrm>
              <a:prstGeom prst="line">
                <a:avLst/>
              </a:prstGeom>
              <a:solidFill>
                <a:srgbClr val="00FF00"/>
              </a:solidFill>
              <a:ln w="28575">
                <a:solidFill>
                  <a:schemeClr val="tx1"/>
                </a:solidFill>
                <a:round/>
                <a:headEnd type="triangle" w="med" len="med"/>
                <a:tailEnd type="triangle" w="med" len="med"/>
              </a:ln>
              <a:effectLst/>
            </p:spPr>
            <p:txBody>
              <a:bodyPr anchor="ctr" anchorCtr="1"/>
              <a:lstStyle/>
              <a:p>
                <a:endParaRPr lang="de-DE"/>
              </a:p>
            </p:txBody>
          </p:sp>
          <p:sp>
            <p:nvSpPr>
              <p:cNvPr id="96" name="Line 46"/>
              <p:cNvSpPr>
                <a:spLocks noChangeShapeType="1"/>
              </p:cNvSpPr>
              <p:nvPr/>
            </p:nvSpPr>
            <p:spPr bwMode="auto">
              <a:xfrm rot="13500000">
                <a:off x="3958820" y="2975573"/>
                <a:ext cx="1113" cy="402799"/>
              </a:xfrm>
              <a:prstGeom prst="line">
                <a:avLst/>
              </a:prstGeom>
              <a:solidFill>
                <a:srgbClr val="00FF00"/>
              </a:solidFill>
              <a:ln w="28575">
                <a:solidFill>
                  <a:schemeClr val="tx1"/>
                </a:solidFill>
                <a:round/>
                <a:headEnd type="triangle" w="med" len="med"/>
                <a:tailEnd type="triangle" w="med" len="med"/>
              </a:ln>
              <a:effectLst/>
            </p:spPr>
            <p:txBody>
              <a:bodyPr anchor="ctr" anchorCtr="1"/>
              <a:lstStyle/>
              <a:p>
                <a:endParaRPr lang="de-DE"/>
              </a:p>
            </p:txBody>
          </p:sp>
          <p:sp>
            <p:nvSpPr>
              <p:cNvPr id="97" name="Line 47"/>
              <p:cNvSpPr>
                <a:spLocks noChangeShapeType="1"/>
              </p:cNvSpPr>
              <p:nvPr/>
            </p:nvSpPr>
            <p:spPr bwMode="auto">
              <a:xfrm rot="18900000">
                <a:off x="3957151" y="2976129"/>
                <a:ext cx="1113" cy="403913"/>
              </a:xfrm>
              <a:prstGeom prst="line">
                <a:avLst/>
              </a:prstGeom>
              <a:solidFill>
                <a:srgbClr val="00FF00"/>
              </a:solidFill>
              <a:ln w="28575">
                <a:solidFill>
                  <a:schemeClr val="tx1"/>
                </a:solidFill>
                <a:round/>
                <a:headEnd type="triangle" w="med" len="med"/>
                <a:tailEnd type="triangle" w="med" len="med"/>
              </a:ln>
              <a:effectLst/>
            </p:spPr>
            <p:txBody>
              <a:bodyPr anchor="ctr" anchorCtr="1"/>
              <a:lstStyle/>
              <a:p>
                <a:endParaRPr lang="de-DE"/>
              </a:p>
            </p:txBody>
          </p:sp>
        </p:grpSp>
        <p:grpSp>
          <p:nvGrpSpPr>
            <p:cNvPr id="87" name="Group 173"/>
            <p:cNvGrpSpPr/>
            <p:nvPr/>
          </p:nvGrpSpPr>
          <p:grpSpPr>
            <a:xfrm>
              <a:off x="7884368" y="3284984"/>
              <a:ext cx="457692" cy="460694"/>
              <a:chOff x="3731760" y="2948800"/>
              <a:chExt cx="457692" cy="460694"/>
            </a:xfrm>
          </p:grpSpPr>
          <p:sp>
            <p:nvSpPr>
              <p:cNvPr id="88" name="Oval 2"/>
              <p:cNvSpPr>
                <a:spLocks noChangeArrowheads="1"/>
              </p:cNvSpPr>
              <p:nvPr/>
            </p:nvSpPr>
            <p:spPr bwMode="auto">
              <a:xfrm>
                <a:off x="3731760" y="2948800"/>
                <a:ext cx="457692" cy="460694"/>
              </a:xfrm>
              <a:prstGeom prst="ellipse">
                <a:avLst/>
              </a:prstGeom>
              <a:solidFill>
                <a:srgbClr val="66FF33"/>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89" name="Line 44"/>
              <p:cNvSpPr>
                <a:spLocks noChangeShapeType="1"/>
              </p:cNvSpPr>
              <p:nvPr/>
            </p:nvSpPr>
            <p:spPr bwMode="auto">
              <a:xfrm rot="10800000">
                <a:off x="3960489" y="2976129"/>
                <a:ext cx="0" cy="402800"/>
              </a:xfrm>
              <a:prstGeom prst="line">
                <a:avLst/>
              </a:prstGeom>
              <a:solidFill>
                <a:srgbClr val="00FF00"/>
              </a:solidFill>
              <a:ln w="28575">
                <a:solidFill>
                  <a:schemeClr val="tx1"/>
                </a:solidFill>
                <a:round/>
                <a:headEnd type="triangle" w="med" len="med"/>
                <a:tailEnd type="triangle" w="med" len="med"/>
              </a:ln>
              <a:effectLst/>
            </p:spPr>
            <p:txBody>
              <a:bodyPr anchor="ctr" anchorCtr="1"/>
              <a:lstStyle/>
              <a:p>
                <a:endParaRPr lang="de-DE"/>
              </a:p>
            </p:txBody>
          </p:sp>
          <p:sp>
            <p:nvSpPr>
              <p:cNvPr id="90" name="Line 45"/>
              <p:cNvSpPr>
                <a:spLocks noChangeShapeType="1"/>
              </p:cNvSpPr>
              <p:nvPr/>
            </p:nvSpPr>
            <p:spPr bwMode="auto">
              <a:xfrm rot="16200000">
                <a:off x="3959933" y="2975574"/>
                <a:ext cx="0" cy="403912"/>
              </a:xfrm>
              <a:prstGeom prst="line">
                <a:avLst/>
              </a:prstGeom>
              <a:solidFill>
                <a:srgbClr val="00FF00"/>
              </a:solidFill>
              <a:ln w="28575">
                <a:solidFill>
                  <a:schemeClr val="tx1"/>
                </a:solidFill>
                <a:round/>
                <a:headEnd type="triangle" w="med" len="med"/>
                <a:tailEnd type="triangle" w="med" len="med"/>
              </a:ln>
              <a:effectLst/>
            </p:spPr>
            <p:txBody>
              <a:bodyPr anchor="ctr" anchorCtr="1"/>
              <a:lstStyle/>
              <a:p>
                <a:endParaRPr lang="de-DE"/>
              </a:p>
            </p:txBody>
          </p:sp>
          <p:sp>
            <p:nvSpPr>
              <p:cNvPr id="91" name="Line 46"/>
              <p:cNvSpPr>
                <a:spLocks noChangeShapeType="1"/>
              </p:cNvSpPr>
              <p:nvPr/>
            </p:nvSpPr>
            <p:spPr bwMode="auto">
              <a:xfrm rot="13500000">
                <a:off x="3958820" y="2975573"/>
                <a:ext cx="1113" cy="402799"/>
              </a:xfrm>
              <a:prstGeom prst="line">
                <a:avLst/>
              </a:prstGeom>
              <a:solidFill>
                <a:srgbClr val="00FF00"/>
              </a:solidFill>
              <a:ln w="28575">
                <a:solidFill>
                  <a:schemeClr val="tx1"/>
                </a:solidFill>
                <a:round/>
                <a:headEnd type="triangle" w="med" len="med"/>
                <a:tailEnd type="triangle" w="med" len="med"/>
              </a:ln>
              <a:effectLst/>
            </p:spPr>
            <p:txBody>
              <a:bodyPr anchor="ctr" anchorCtr="1"/>
              <a:lstStyle/>
              <a:p>
                <a:endParaRPr lang="de-DE"/>
              </a:p>
            </p:txBody>
          </p:sp>
          <p:sp>
            <p:nvSpPr>
              <p:cNvPr id="92" name="Line 47"/>
              <p:cNvSpPr>
                <a:spLocks noChangeShapeType="1"/>
              </p:cNvSpPr>
              <p:nvPr/>
            </p:nvSpPr>
            <p:spPr bwMode="auto">
              <a:xfrm rot="18900000">
                <a:off x="3957151" y="2976129"/>
                <a:ext cx="1113" cy="403913"/>
              </a:xfrm>
              <a:prstGeom prst="line">
                <a:avLst/>
              </a:prstGeom>
              <a:solidFill>
                <a:srgbClr val="00FF00"/>
              </a:solidFill>
              <a:ln w="28575">
                <a:solidFill>
                  <a:schemeClr val="tx1"/>
                </a:solidFill>
                <a:round/>
                <a:headEnd type="triangle" w="med" len="med"/>
                <a:tailEnd type="triangle" w="med" len="med"/>
              </a:ln>
              <a:effectLst/>
            </p:spPr>
            <p:txBody>
              <a:bodyPr anchor="ctr" anchorCtr="1"/>
              <a:lstStyle/>
              <a:p>
                <a:endParaRPr lang="de-DE"/>
              </a:p>
            </p:txBody>
          </p:sp>
        </p:grpSp>
      </p:grpSp>
      <p:grpSp>
        <p:nvGrpSpPr>
          <p:cNvPr id="79" name="Group 78"/>
          <p:cNvGrpSpPr/>
          <p:nvPr/>
        </p:nvGrpSpPr>
        <p:grpSpPr>
          <a:xfrm>
            <a:off x="3575720" y="1412776"/>
            <a:ext cx="4752528" cy="648072"/>
            <a:chOff x="4572000" y="3212976"/>
            <a:chExt cx="4752528" cy="648072"/>
          </a:xfrm>
        </p:grpSpPr>
        <p:sp>
          <p:nvSpPr>
            <p:cNvPr id="80" name="Oval 54"/>
            <p:cNvSpPr>
              <a:spLocks noChangeArrowheads="1"/>
            </p:cNvSpPr>
            <p:nvPr/>
          </p:nvSpPr>
          <p:spPr bwMode="auto">
            <a:xfrm rot="16200000">
              <a:off x="6624228" y="1160748"/>
              <a:ext cx="648072" cy="4752528"/>
            </a:xfrm>
            <a:prstGeom prst="ellipse">
              <a:avLst/>
            </a:prstGeom>
            <a:gradFill rotWithShape="1">
              <a:gsLst>
                <a:gs pos="0">
                  <a:srgbClr val="FF9900"/>
                </a:gs>
                <a:gs pos="100000">
                  <a:srgbClr val="FF9900">
                    <a:gamma/>
                    <a:shade val="46275"/>
                    <a:invGamma/>
                    <a:alpha val="0"/>
                  </a:srgbClr>
                </a:gs>
              </a:gsLst>
              <a:path path="shape">
                <a:fillToRect l="50000" t="50000" r="50000" b="50000"/>
              </a:path>
            </a:gradFill>
            <a:ln w="9525" algn="ctr">
              <a:noFill/>
              <a:round/>
              <a:headEnd/>
              <a:tailEnd/>
            </a:ln>
            <a:effectLst/>
          </p:spPr>
          <p:txBody>
            <a:bodyPr wrap="none" anchor="ctr"/>
            <a:lstStyle/>
            <a:p>
              <a:endParaRPr lang="de-CH"/>
            </a:p>
          </p:txBody>
        </p:sp>
        <p:grpSp>
          <p:nvGrpSpPr>
            <p:cNvPr id="81" name="Group 172"/>
            <p:cNvGrpSpPr/>
            <p:nvPr/>
          </p:nvGrpSpPr>
          <p:grpSpPr>
            <a:xfrm>
              <a:off x="5652120" y="3284984"/>
              <a:ext cx="457692" cy="460694"/>
              <a:chOff x="3731760" y="2948800"/>
              <a:chExt cx="457692" cy="460694"/>
            </a:xfrm>
          </p:grpSpPr>
          <p:sp>
            <p:nvSpPr>
              <p:cNvPr id="103" name="Oval 2"/>
              <p:cNvSpPr>
                <a:spLocks noChangeArrowheads="1"/>
              </p:cNvSpPr>
              <p:nvPr/>
            </p:nvSpPr>
            <p:spPr bwMode="auto">
              <a:xfrm>
                <a:off x="3731760" y="2948800"/>
                <a:ext cx="457692" cy="460694"/>
              </a:xfrm>
              <a:prstGeom prst="ellipse">
                <a:avLst/>
              </a:prstGeom>
              <a:solidFill>
                <a:srgbClr val="66FF33"/>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104" name="Line 44"/>
              <p:cNvSpPr>
                <a:spLocks noChangeShapeType="1"/>
              </p:cNvSpPr>
              <p:nvPr/>
            </p:nvSpPr>
            <p:spPr bwMode="auto">
              <a:xfrm rot="10800000">
                <a:off x="3960489" y="2976129"/>
                <a:ext cx="0" cy="402800"/>
              </a:xfrm>
              <a:prstGeom prst="line">
                <a:avLst/>
              </a:prstGeom>
              <a:solidFill>
                <a:srgbClr val="00FF00"/>
              </a:solidFill>
              <a:ln w="28575">
                <a:solidFill>
                  <a:schemeClr val="tx1"/>
                </a:solidFill>
                <a:round/>
                <a:headEnd type="triangle" w="med" len="med"/>
                <a:tailEnd type="triangle" w="med" len="med"/>
              </a:ln>
              <a:effectLst/>
            </p:spPr>
            <p:txBody>
              <a:bodyPr anchor="ctr" anchorCtr="1"/>
              <a:lstStyle/>
              <a:p>
                <a:endParaRPr lang="de-DE"/>
              </a:p>
            </p:txBody>
          </p:sp>
          <p:sp>
            <p:nvSpPr>
              <p:cNvPr id="105" name="Line 45"/>
              <p:cNvSpPr>
                <a:spLocks noChangeShapeType="1"/>
              </p:cNvSpPr>
              <p:nvPr/>
            </p:nvSpPr>
            <p:spPr bwMode="auto">
              <a:xfrm rot="16200000">
                <a:off x="3959933" y="2975574"/>
                <a:ext cx="0" cy="403912"/>
              </a:xfrm>
              <a:prstGeom prst="line">
                <a:avLst/>
              </a:prstGeom>
              <a:solidFill>
                <a:srgbClr val="00FF00"/>
              </a:solidFill>
              <a:ln w="28575">
                <a:solidFill>
                  <a:schemeClr val="tx1"/>
                </a:solidFill>
                <a:round/>
                <a:headEnd type="triangle" w="med" len="med"/>
                <a:tailEnd type="triangle" w="med" len="med"/>
              </a:ln>
              <a:effectLst/>
            </p:spPr>
            <p:txBody>
              <a:bodyPr anchor="ctr" anchorCtr="1"/>
              <a:lstStyle/>
              <a:p>
                <a:endParaRPr lang="de-DE"/>
              </a:p>
            </p:txBody>
          </p:sp>
          <p:sp>
            <p:nvSpPr>
              <p:cNvPr id="106" name="Line 46"/>
              <p:cNvSpPr>
                <a:spLocks noChangeShapeType="1"/>
              </p:cNvSpPr>
              <p:nvPr/>
            </p:nvSpPr>
            <p:spPr bwMode="auto">
              <a:xfrm rot="13500000">
                <a:off x="3958820" y="2975573"/>
                <a:ext cx="1113" cy="402799"/>
              </a:xfrm>
              <a:prstGeom prst="line">
                <a:avLst/>
              </a:prstGeom>
              <a:solidFill>
                <a:srgbClr val="00FF00"/>
              </a:solidFill>
              <a:ln w="28575">
                <a:solidFill>
                  <a:schemeClr val="tx1"/>
                </a:solidFill>
                <a:round/>
                <a:headEnd type="triangle" w="med" len="med"/>
                <a:tailEnd type="triangle" w="med" len="med"/>
              </a:ln>
              <a:effectLst/>
            </p:spPr>
            <p:txBody>
              <a:bodyPr anchor="ctr" anchorCtr="1"/>
              <a:lstStyle/>
              <a:p>
                <a:endParaRPr lang="de-DE"/>
              </a:p>
            </p:txBody>
          </p:sp>
          <p:sp>
            <p:nvSpPr>
              <p:cNvPr id="107" name="Line 47"/>
              <p:cNvSpPr>
                <a:spLocks noChangeShapeType="1"/>
              </p:cNvSpPr>
              <p:nvPr/>
            </p:nvSpPr>
            <p:spPr bwMode="auto">
              <a:xfrm rot="18900000">
                <a:off x="3957151" y="2976129"/>
                <a:ext cx="1113" cy="403913"/>
              </a:xfrm>
              <a:prstGeom prst="line">
                <a:avLst/>
              </a:prstGeom>
              <a:solidFill>
                <a:srgbClr val="00FF00"/>
              </a:solidFill>
              <a:ln w="28575">
                <a:solidFill>
                  <a:schemeClr val="tx1"/>
                </a:solidFill>
                <a:round/>
                <a:headEnd type="triangle" w="med" len="med"/>
                <a:tailEnd type="triangle" w="med" len="med"/>
              </a:ln>
              <a:effectLst/>
            </p:spPr>
            <p:txBody>
              <a:bodyPr anchor="ctr" anchorCtr="1"/>
              <a:lstStyle/>
              <a:p>
                <a:endParaRPr lang="de-DE"/>
              </a:p>
            </p:txBody>
          </p:sp>
        </p:grpSp>
        <p:grpSp>
          <p:nvGrpSpPr>
            <p:cNvPr id="82" name="Group 173"/>
            <p:cNvGrpSpPr/>
            <p:nvPr/>
          </p:nvGrpSpPr>
          <p:grpSpPr>
            <a:xfrm>
              <a:off x="7884368" y="3284984"/>
              <a:ext cx="457692" cy="460694"/>
              <a:chOff x="3731760" y="2948800"/>
              <a:chExt cx="457692" cy="460694"/>
            </a:xfrm>
          </p:grpSpPr>
          <p:sp>
            <p:nvSpPr>
              <p:cNvPr id="83" name="Oval 2"/>
              <p:cNvSpPr>
                <a:spLocks noChangeArrowheads="1"/>
              </p:cNvSpPr>
              <p:nvPr/>
            </p:nvSpPr>
            <p:spPr bwMode="auto">
              <a:xfrm>
                <a:off x="3731760" y="2948800"/>
                <a:ext cx="457692" cy="460694"/>
              </a:xfrm>
              <a:prstGeom prst="ellipse">
                <a:avLst/>
              </a:prstGeom>
              <a:solidFill>
                <a:srgbClr val="66FF33"/>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99" name="Line 44"/>
              <p:cNvSpPr>
                <a:spLocks noChangeShapeType="1"/>
              </p:cNvSpPr>
              <p:nvPr/>
            </p:nvSpPr>
            <p:spPr bwMode="auto">
              <a:xfrm rot="10800000">
                <a:off x="3960489" y="2976129"/>
                <a:ext cx="0" cy="402800"/>
              </a:xfrm>
              <a:prstGeom prst="line">
                <a:avLst/>
              </a:prstGeom>
              <a:solidFill>
                <a:srgbClr val="00FF00"/>
              </a:solidFill>
              <a:ln w="28575">
                <a:solidFill>
                  <a:schemeClr val="tx1"/>
                </a:solidFill>
                <a:round/>
                <a:headEnd type="triangle" w="med" len="med"/>
                <a:tailEnd type="triangle" w="med" len="med"/>
              </a:ln>
              <a:effectLst/>
            </p:spPr>
            <p:txBody>
              <a:bodyPr anchor="ctr" anchorCtr="1"/>
              <a:lstStyle/>
              <a:p>
                <a:endParaRPr lang="de-DE"/>
              </a:p>
            </p:txBody>
          </p:sp>
          <p:sp>
            <p:nvSpPr>
              <p:cNvPr id="100" name="Line 45"/>
              <p:cNvSpPr>
                <a:spLocks noChangeShapeType="1"/>
              </p:cNvSpPr>
              <p:nvPr/>
            </p:nvSpPr>
            <p:spPr bwMode="auto">
              <a:xfrm rot="16200000">
                <a:off x="3959933" y="2975574"/>
                <a:ext cx="0" cy="403912"/>
              </a:xfrm>
              <a:prstGeom prst="line">
                <a:avLst/>
              </a:prstGeom>
              <a:solidFill>
                <a:srgbClr val="00FF00"/>
              </a:solidFill>
              <a:ln w="28575">
                <a:solidFill>
                  <a:schemeClr val="tx1"/>
                </a:solidFill>
                <a:round/>
                <a:headEnd type="triangle" w="med" len="med"/>
                <a:tailEnd type="triangle" w="med" len="med"/>
              </a:ln>
              <a:effectLst/>
            </p:spPr>
            <p:txBody>
              <a:bodyPr anchor="ctr" anchorCtr="1"/>
              <a:lstStyle/>
              <a:p>
                <a:endParaRPr lang="de-DE"/>
              </a:p>
            </p:txBody>
          </p:sp>
          <p:sp>
            <p:nvSpPr>
              <p:cNvPr id="101" name="Line 46"/>
              <p:cNvSpPr>
                <a:spLocks noChangeShapeType="1"/>
              </p:cNvSpPr>
              <p:nvPr/>
            </p:nvSpPr>
            <p:spPr bwMode="auto">
              <a:xfrm rot="13500000">
                <a:off x="3958820" y="2975573"/>
                <a:ext cx="1113" cy="402799"/>
              </a:xfrm>
              <a:prstGeom prst="line">
                <a:avLst/>
              </a:prstGeom>
              <a:solidFill>
                <a:srgbClr val="00FF00"/>
              </a:solidFill>
              <a:ln w="28575">
                <a:solidFill>
                  <a:schemeClr val="tx1"/>
                </a:solidFill>
                <a:round/>
                <a:headEnd type="triangle" w="med" len="med"/>
                <a:tailEnd type="triangle" w="med" len="med"/>
              </a:ln>
              <a:effectLst/>
            </p:spPr>
            <p:txBody>
              <a:bodyPr anchor="ctr" anchorCtr="1"/>
              <a:lstStyle/>
              <a:p>
                <a:endParaRPr lang="de-DE"/>
              </a:p>
            </p:txBody>
          </p:sp>
          <p:sp>
            <p:nvSpPr>
              <p:cNvPr id="102" name="Line 47"/>
              <p:cNvSpPr>
                <a:spLocks noChangeShapeType="1"/>
              </p:cNvSpPr>
              <p:nvPr/>
            </p:nvSpPr>
            <p:spPr bwMode="auto">
              <a:xfrm rot="18900000">
                <a:off x="3957151" y="2976129"/>
                <a:ext cx="1113" cy="403913"/>
              </a:xfrm>
              <a:prstGeom prst="line">
                <a:avLst/>
              </a:prstGeom>
              <a:solidFill>
                <a:srgbClr val="00FF00"/>
              </a:solidFill>
              <a:ln w="28575">
                <a:solidFill>
                  <a:schemeClr val="tx1"/>
                </a:solidFill>
                <a:round/>
                <a:headEnd type="triangle" w="med" len="med"/>
                <a:tailEnd type="triangle" w="med" len="med"/>
              </a:ln>
              <a:effectLst/>
            </p:spPr>
            <p:txBody>
              <a:bodyPr anchor="ctr" anchorCtr="1"/>
              <a:lstStyle/>
              <a:p>
                <a:endParaRPr lang="de-DE"/>
              </a:p>
            </p:txBody>
          </p:sp>
        </p:grpSp>
      </p:grpSp>
      <p:pic>
        <p:nvPicPr>
          <p:cNvPr id="108" name="Picture 2" descr="startrek-beam"/>
          <p:cNvPicPr>
            <a:picLocks noChangeAspect="1" noChangeArrowheads="1"/>
          </p:cNvPicPr>
          <p:nvPr/>
        </p:nvPicPr>
        <p:blipFill>
          <a:blip r:embed="rId13" cstate="print"/>
          <a:srcRect/>
          <a:stretch>
            <a:fillRect/>
          </a:stretch>
        </p:blipFill>
        <p:spPr bwMode="auto">
          <a:xfrm>
            <a:off x="8760296" y="4114794"/>
            <a:ext cx="1800200" cy="2657439"/>
          </a:xfrm>
          <a:prstGeom prst="rect">
            <a:avLst/>
          </a:prstGeom>
          <a:noFill/>
        </p:spPr>
      </p:pic>
      <p:grpSp>
        <p:nvGrpSpPr>
          <p:cNvPr id="109" name="Group 97"/>
          <p:cNvGrpSpPr/>
          <p:nvPr/>
        </p:nvGrpSpPr>
        <p:grpSpPr>
          <a:xfrm>
            <a:off x="3406552" y="1628798"/>
            <a:ext cx="457200" cy="523220"/>
            <a:chOff x="1018819" y="3721632"/>
            <a:chExt cx="719137" cy="809346"/>
          </a:xfrm>
          <a:effectLst>
            <a:outerShdw blurRad="50800" dist="38100" dir="2700000" algn="tl" rotWithShape="0">
              <a:prstClr val="black">
                <a:alpha val="40000"/>
              </a:prstClr>
            </a:outerShdw>
          </a:effectLst>
        </p:grpSpPr>
        <p:sp>
          <p:nvSpPr>
            <p:cNvPr id="110" name="Oval 154"/>
            <p:cNvSpPr>
              <a:spLocks noChangeArrowheads="1"/>
            </p:cNvSpPr>
            <p:nvPr/>
          </p:nvSpPr>
          <p:spPr bwMode="auto">
            <a:xfrm>
              <a:off x="1018819" y="3771443"/>
              <a:ext cx="719137" cy="720725"/>
            </a:xfrm>
            <a:prstGeom prst="ellipse">
              <a:avLst/>
            </a:prstGeom>
            <a:solidFill>
              <a:schemeClr val="accent3">
                <a:lumMod val="40000"/>
                <a:lumOff val="60000"/>
              </a:schemeClr>
            </a:solidFill>
            <a:ln w="9525" algn="ctr">
              <a:solidFill>
                <a:schemeClr val="tx1"/>
              </a:solidFill>
              <a:round/>
              <a:headEnd/>
              <a:tailEnd/>
            </a:ln>
            <a:effectLst/>
          </p:spPr>
          <p:txBody>
            <a:bodyPr wrap="none" anchor="ctr"/>
            <a:lstStyle/>
            <a:p>
              <a:pPr algn="ctr" eaLnBrk="0" hangingPunct="0"/>
              <a:endParaRPr lang="en-US" sz="2400" b="1">
                <a:cs typeface="Arial" charset="0"/>
              </a:endParaRPr>
            </a:p>
          </p:txBody>
        </p:sp>
        <p:sp>
          <p:nvSpPr>
            <p:cNvPr id="111" name="Text Box 21"/>
            <p:cNvSpPr txBox="1">
              <a:spLocks noChangeArrowheads="1"/>
            </p:cNvSpPr>
            <p:nvPr/>
          </p:nvSpPr>
          <p:spPr bwMode="auto">
            <a:xfrm>
              <a:off x="1110827" y="3721632"/>
              <a:ext cx="404147" cy="809346"/>
            </a:xfrm>
            <a:prstGeom prst="rect">
              <a:avLst/>
            </a:prstGeom>
            <a:noFill/>
            <a:ln w="9525">
              <a:noFill/>
              <a:miter lim="800000"/>
              <a:headEnd/>
              <a:tailEnd/>
            </a:ln>
            <a:effectLst/>
          </p:spPr>
          <p:txBody>
            <a:bodyPr wrap="square">
              <a:spAutoFit/>
            </a:bodyPr>
            <a:lstStyle/>
            <a:p>
              <a:pPr eaLnBrk="0" hangingPunct="0">
                <a:spcBef>
                  <a:spcPct val="50000"/>
                </a:spcBef>
              </a:pPr>
              <a:r>
                <a:rPr lang="en-US" sz="2800" dirty="0">
                  <a:cs typeface="Arial" charset="0"/>
                </a:rPr>
                <a:t>?</a:t>
              </a:r>
              <a:endParaRPr lang="de-CH" sz="2800" dirty="0">
                <a:cs typeface="Arial" charset="0"/>
              </a:endParaRPr>
            </a:p>
          </p:txBody>
        </p:sp>
      </p:grpSp>
      <p:grpSp>
        <p:nvGrpSpPr>
          <p:cNvPr id="112" name="Group 97"/>
          <p:cNvGrpSpPr/>
          <p:nvPr/>
        </p:nvGrpSpPr>
        <p:grpSpPr>
          <a:xfrm>
            <a:off x="6888088" y="875495"/>
            <a:ext cx="457200" cy="523220"/>
            <a:chOff x="1018819" y="3721632"/>
            <a:chExt cx="719137" cy="809346"/>
          </a:xfrm>
          <a:effectLst>
            <a:outerShdw blurRad="50800" dist="38100" dir="2700000" algn="tl" rotWithShape="0">
              <a:prstClr val="black">
                <a:alpha val="40000"/>
              </a:prstClr>
            </a:outerShdw>
          </a:effectLst>
        </p:grpSpPr>
        <p:sp>
          <p:nvSpPr>
            <p:cNvPr id="113" name="Oval 154"/>
            <p:cNvSpPr>
              <a:spLocks noChangeArrowheads="1"/>
            </p:cNvSpPr>
            <p:nvPr/>
          </p:nvSpPr>
          <p:spPr bwMode="auto">
            <a:xfrm>
              <a:off x="1018819" y="3771443"/>
              <a:ext cx="719137" cy="720725"/>
            </a:xfrm>
            <a:prstGeom prst="ellipse">
              <a:avLst/>
            </a:prstGeom>
            <a:solidFill>
              <a:schemeClr val="accent3">
                <a:lumMod val="40000"/>
                <a:lumOff val="60000"/>
              </a:schemeClr>
            </a:solidFill>
            <a:ln w="9525" algn="ctr">
              <a:solidFill>
                <a:schemeClr val="tx1"/>
              </a:solidFill>
              <a:round/>
              <a:headEnd/>
              <a:tailEnd/>
            </a:ln>
            <a:effectLst/>
          </p:spPr>
          <p:txBody>
            <a:bodyPr wrap="none" anchor="ctr"/>
            <a:lstStyle/>
            <a:p>
              <a:pPr algn="ctr" eaLnBrk="0" hangingPunct="0"/>
              <a:endParaRPr lang="en-US" sz="2400" b="1">
                <a:cs typeface="Arial" charset="0"/>
              </a:endParaRPr>
            </a:p>
          </p:txBody>
        </p:sp>
        <p:sp>
          <p:nvSpPr>
            <p:cNvPr id="114" name="Text Box 21"/>
            <p:cNvSpPr txBox="1">
              <a:spLocks noChangeArrowheads="1"/>
            </p:cNvSpPr>
            <p:nvPr/>
          </p:nvSpPr>
          <p:spPr bwMode="auto">
            <a:xfrm>
              <a:off x="1110827" y="3721632"/>
              <a:ext cx="404147" cy="809346"/>
            </a:xfrm>
            <a:prstGeom prst="rect">
              <a:avLst/>
            </a:prstGeom>
            <a:noFill/>
            <a:ln w="9525">
              <a:noFill/>
              <a:miter lim="800000"/>
              <a:headEnd/>
              <a:tailEnd/>
            </a:ln>
            <a:effectLst/>
          </p:spPr>
          <p:txBody>
            <a:bodyPr wrap="square">
              <a:spAutoFit/>
            </a:bodyPr>
            <a:lstStyle/>
            <a:p>
              <a:pPr eaLnBrk="0" hangingPunct="0">
                <a:spcBef>
                  <a:spcPct val="50000"/>
                </a:spcBef>
              </a:pPr>
              <a:r>
                <a:rPr lang="en-US" sz="2800" dirty="0">
                  <a:cs typeface="Arial" charset="0"/>
                </a:rPr>
                <a:t>?</a:t>
              </a:r>
              <a:endParaRPr lang="de-CH" sz="2800" dirty="0">
                <a:cs typeface="Arial" charset="0"/>
              </a:endParaRPr>
            </a:p>
          </p:txBody>
        </p:sp>
      </p:grpSp>
      <p:grpSp>
        <p:nvGrpSpPr>
          <p:cNvPr id="115" name="Group 114"/>
          <p:cNvGrpSpPr/>
          <p:nvPr/>
        </p:nvGrpSpPr>
        <p:grpSpPr>
          <a:xfrm>
            <a:off x="2494013" y="692697"/>
            <a:ext cx="937692" cy="1849348"/>
            <a:chOff x="1041648" y="2276872"/>
            <a:chExt cx="937692" cy="1849348"/>
          </a:xfrm>
        </p:grpSpPr>
        <p:grpSp>
          <p:nvGrpSpPr>
            <p:cNvPr id="116" name="Group 10"/>
            <p:cNvGrpSpPr>
              <a:grpSpLocks/>
            </p:cNvGrpSpPr>
            <p:nvPr/>
          </p:nvGrpSpPr>
          <p:grpSpPr bwMode="auto">
            <a:xfrm>
              <a:off x="1043236" y="2348806"/>
              <a:ext cx="865187" cy="792162"/>
              <a:chOff x="2148" y="2341"/>
              <a:chExt cx="545" cy="499"/>
            </a:xfrm>
          </p:grpSpPr>
          <p:sp>
            <p:nvSpPr>
              <p:cNvPr id="120" name="Oval 11"/>
              <p:cNvSpPr>
                <a:spLocks noChangeArrowheads="1"/>
              </p:cNvSpPr>
              <p:nvPr/>
            </p:nvSpPr>
            <p:spPr bwMode="auto">
              <a:xfrm>
                <a:off x="2239" y="2432"/>
                <a:ext cx="363" cy="363"/>
              </a:xfrm>
              <a:prstGeom prst="ellipse">
                <a:avLst/>
              </a:prstGeom>
              <a:noFill/>
              <a:ln w="50800" algn="ctr">
                <a:solidFill>
                  <a:schemeClr val="tx1"/>
                </a:solidFill>
                <a:round/>
                <a:headEnd/>
                <a:tailEnd/>
              </a:ln>
              <a:effectLst/>
            </p:spPr>
            <p:txBody>
              <a:bodyPr wrap="none" anchor="ctr"/>
              <a:lstStyle/>
              <a:p>
                <a:pPr algn="ctr" eaLnBrk="0" hangingPunct="0"/>
                <a:endParaRPr lang="en-US" sz="2400" b="1">
                  <a:cs typeface="Arial" charset="0"/>
                </a:endParaRPr>
              </a:p>
            </p:txBody>
          </p:sp>
          <p:sp useBgFill="1">
            <p:nvSpPr>
              <p:cNvPr id="121" name="Rectangle 12"/>
              <p:cNvSpPr>
                <a:spLocks noChangeArrowheads="1"/>
              </p:cNvSpPr>
              <p:nvPr/>
            </p:nvSpPr>
            <p:spPr bwMode="auto">
              <a:xfrm>
                <a:off x="2148" y="2568"/>
                <a:ext cx="545" cy="272"/>
              </a:xfrm>
              <a:prstGeom prst="rect">
                <a:avLst/>
              </a:prstGeom>
              <a:ln w="9525" algn="ctr">
                <a:noFill/>
                <a:miter lim="800000"/>
                <a:headEnd/>
                <a:tailEnd/>
              </a:ln>
              <a:effectLst/>
            </p:spPr>
            <p:txBody>
              <a:bodyPr wrap="none" anchor="ctr"/>
              <a:lstStyle/>
              <a:p>
                <a:pPr algn="ctr" eaLnBrk="0" hangingPunct="0"/>
                <a:endParaRPr lang="en-US" sz="4000" b="1">
                  <a:cs typeface="Arial" charset="0"/>
                </a:endParaRPr>
              </a:p>
            </p:txBody>
          </p:sp>
          <p:sp>
            <p:nvSpPr>
              <p:cNvPr id="122" name="Line 13"/>
              <p:cNvSpPr>
                <a:spLocks noChangeShapeType="1"/>
              </p:cNvSpPr>
              <p:nvPr/>
            </p:nvSpPr>
            <p:spPr bwMode="auto">
              <a:xfrm flipV="1">
                <a:off x="2420" y="2341"/>
                <a:ext cx="136" cy="182"/>
              </a:xfrm>
              <a:prstGeom prst="line">
                <a:avLst/>
              </a:prstGeom>
              <a:noFill/>
              <a:ln w="38100">
                <a:solidFill>
                  <a:schemeClr val="tx1"/>
                </a:solidFill>
                <a:round/>
                <a:headEnd/>
                <a:tailEnd type="triangle" w="med" len="med"/>
              </a:ln>
              <a:effectLst/>
            </p:spPr>
            <p:txBody>
              <a:bodyPr anchor="ctr" anchorCtr="1"/>
              <a:lstStyle/>
              <a:p>
                <a:endParaRPr lang="en-US"/>
              </a:p>
            </p:txBody>
          </p:sp>
        </p:grpSp>
        <p:sp>
          <p:nvSpPr>
            <p:cNvPr id="117" name="Rectangle 55"/>
            <p:cNvSpPr>
              <a:spLocks noChangeArrowheads="1"/>
            </p:cNvSpPr>
            <p:nvPr/>
          </p:nvSpPr>
          <p:spPr bwMode="auto">
            <a:xfrm>
              <a:off x="1041648" y="2276872"/>
              <a:ext cx="865188" cy="1824285"/>
            </a:xfrm>
            <a:prstGeom prst="rect">
              <a:avLst/>
            </a:prstGeom>
            <a:noFill/>
            <a:ln w="28575" algn="ctr">
              <a:solidFill>
                <a:schemeClr val="tx1"/>
              </a:solidFill>
              <a:miter lim="800000"/>
              <a:headEnd/>
              <a:tailEnd/>
            </a:ln>
            <a:effectLst/>
          </p:spPr>
          <p:txBody>
            <a:bodyPr wrap="none" anchor="ctr"/>
            <a:lstStyle/>
            <a:p>
              <a:endParaRPr lang="de-CH"/>
            </a:p>
          </p:txBody>
        </p:sp>
        <p:pic>
          <p:nvPicPr>
            <p:cNvPr id="118" name="Picture 4"/>
            <p:cNvPicPr>
              <a:picLocks noChangeAspect="1" noChangeArrowheads="1"/>
            </p:cNvPicPr>
            <p:nvPr/>
          </p:nvPicPr>
          <p:blipFill>
            <a:blip r:embed="rId14" cstate="print"/>
            <a:srcRect l="25971" t="1606" r="25971" b="56540"/>
            <a:stretch>
              <a:fillRect/>
            </a:stretch>
          </p:blipFill>
          <p:spPr bwMode="auto">
            <a:xfrm>
              <a:off x="1100004" y="2780928"/>
              <a:ext cx="760585" cy="936104"/>
            </a:xfrm>
            <a:prstGeom prst="rect">
              <a:avLst/>
            </a:prstGeom>
            <a:noFill/>
            <a:ln w="9525">
              <a:noFill/>
              <a:miter lim="800000"/>
              <a:headEnd/>
              <a:tailEnd/>
            </a:ln>
          </p:spPr>
        </p:pic>
        <p:sp>
          <p:nvSpPr>
            <p:cNvPr id="119" name="Content Placeholder 1"/>
            <p:cNvSpPr txBox="1">
              <a:spLocks/>
            </p:cNvSpPr>
            <p:nvPr/>
          </p:nvSpPr>
          <p:spPr>
            <a:xfrm>
              <a:off x="1115244" y="3694172"/>
              <a:ext cx="864096" cy="432048"/>
            </a:xfrm>
            <a:prstGeom prst="rect">
              <a:avLst/>
            </a:prstGeom>
          </p:spPr>
          <p:txBody>
            <a:bodyPr/>
            <a:lstStyle/>
            <a:p>
              <a:pPr marL="342891" indent="-342891">
                <a:spcBef>
                  <a:spcPct val="20000"/>
                </a:spcBef>
                <a:buClr>
                  <a:schemeClr val="accent1"/>
                </a:buClr>
                <a:buSzPct val="65000"/>
                <a:defRPr/>
              </a:pPr>
              <a:r>
                <a:rPr lang="de-CH" sz="2000" dirty="0">
                  <a:cs typeface="Arial" charset="0"/>
                </a:rPr>
                <a:t>[</a:t>
              </a:r>
              <a:r>
                <a:rPr lang="en-US" sz="2000" dirty="0">
                  <a:cs typeface="Arial" charset="0"/>
                </a:rPr>
                <a:t>Bell]</a:t>
              </a:r>
            </a:p>
          </p:txBody>
        </p:sp>
      </p:grpSp>
      <p:cxnSp>
        <p:nvCxnSpPr>
          <p:cNvPr id="123" name="Curved Connector 122"/>
          <p:cNvCxnSpPr/>
          <p:nvPr/>
        </p:nvCxnSpPr>
        <p:spPr>
          <a:xfrm rot="10800000" flipV="1">
            <a:off x="3647728" y="1124744"/>
            <a:ext cx="936104" cy="504056"/>
          </a:xfrm>
          <a:prstGeom prst="curvedConnector3">
            <a:avLst>
              <a:gd name="adj1" fmla="val 99435"/>
            </a:avLst>
          </a:prstGeom>
          <a:ln w="34925">
            <a:solidFill>
              <a:schemeClr val="tx1"/>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132" name="Arc 131"/>
          <p:cNvSpPr/>
          <p:nvPr/>
        </p:nvSpPr>
        <p:spPr bwMode="auto">
          <a:xfrm rot="10800000" flipH="1">
            <a:off x="7290792" y="1087016"/>
            <a:ext cx="533400" cy="685800"/>
          </a:xfrm>
          <a:prstGeom prst="arc">
            <a:avLst>
              <a:gd name="adj1" fmla="val 16200000"/>
              <a:gd name="adj2" fmla="val 5925416"/>
            </a:avLst>
          </a:prstGeom>
          <a:noFill/>
          <a:ln w="34925" cap="flat" cmpd="sng" algn="ctr">
            <a:solidFill>
              <a:schemeClr val="tx1"/>
            </a:solidFill>
            <a:prstDash val="solid"/>
            <a:round/>
            <a:headEnd type="triangle" w="med" len="med"/>
            <a:tailEnd type="triangle" w="med" len="med"/>
          </a:ln>
          <a:effectLst/>
        </p:spPr>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3200">
              <a:solidFill>
                <a:srgbClr val="FF0000"/>
              </a:solidFill>
              <a:latin typeface="Comic Sans MS" pitchFamily="66" charset="0"/>
            </a:endParaRPr>
          </a:p>
        </p:txBody>
      </p:sp>
      <p:grpSp>
        <p:nvGrpSpPr>
          <p:cNvPr id="133" name="Group 97"/>
          <p:cNvGrpSpPr/>
          <p:nvPr/>
        </p:nvGrpSpPr>
        <p:grpSpPr>
          <a:xfrm>
            <a:off x="4655840" y="1457808"/>
            <a:ext cx="457200" cy="523220"/>
            <a:chOff x="1018819" y="3721632"/>
            <a:chExt cx="719137" cy="809346"/>
          </a:xfrm>
          <a:effectLst>
            <a:outerShdw blurRad="50800" dist="38100" dir="2700000" algn="tl" rotWithShape="0">
              <a:prstClr val="black">
                <a:alpha val="40000"/>
              </a:prstClr>
            </a:outerShdw>
          </a:effectLst>
        </p:grpSpPr>
        <p:sp>
          <p:nvSpPr>
            <p:cNvPr id="134" name="Oval 154"/>
            <p:cNvSpPr>
              <a:spLocks noChangeArrowheads="1"/>
            </p:cNvSpPr>
            <p:nvPr/>
          </p:nvSpPr>
          <p:spPr bwMode="auto">
            <a:xfrm>
              <a:off x="1018819" y="3771443"/>
              <a:ext cx="719137" cy="720725"/>
            </a:xfrm>
            <a:prstGeom prst="ellipse">
              <a:avLst/>
            </a:prstGeom>
            <a:solidFill>
              <a:schemeClr val="accent3">
                <a:lumMod val="40000"/>
                <a:lumOff val="60000"/>
              </a:schemeClr>
            </a:solidFill>
            <a:ln w="9525" algn="ctr">
              <a:solidFill>
                <a:schemeClr val="tx1"/>
              </a:solidFill>
              <a:round/>
              <a:headEnd/>
              <a:tailEnd/>
            </a:ln>
            <a:effectLst/>
          </p:spPr>
          <p:txBody>
            <a:bodyPr wrap="none" anchor="ctr"/>
            <a:lstStyle/>
            <a:p>
              <a:pPr algn="ctr" eaLnBrk="0" hangingPunct="0"/>
              <a:endParaRPr lang="en-US" sz="2400" b="1">
                <a:cs typeface="Arial" charset="0"/>
              </a:endParaRPr>
            </a:p>
          </p:txBody>
        </p:sp>
        <p:sp>
          <p:nvSpPr>
            <p:cNvPr id="135" name="Text Box 21"/>
            <p:cNvSpPr txBox="1">
              <a:spLocks noChangeArrowheads="1"/>
            </p:cNvSpPr>
            <p:nvPr/>
          </p:nvSpPr>
          <p:spPr bwMode="auto">
            <a:xfrm>
              <a:off x="1110827" y="3721632"/>
              <a:ext cx="404147" cy="809346"/>
            </a:xfrm>
            <a:prstGeom prst="rect">
              <a:avLst/>
            </a:prstGeom>
            <a:noFill/>
            <a:ln w="9525">
              <a:noFill/>
              <a:miter lim="800000"/>
              <a:headEnd/>
              <a:tailEnd/>
            </a:ln>
            <a:effectLst/>
          </p:spPr>
          <p:txBody>
            <a:bodyPr wrap="square">
              <a:spAutoFit/>
            </a:bodyPr>
            <a:lstStyle/>
            <a:p>
              <a:pPr eaLnBrk="0" hangingPunct="0">
                <a:spcBef>
                  <a:spcPct val="50000"/>
                </a:spcBef>
              </a:pPr>
              <a:r>
                <a:rPr lang="en-US" sz="2800" dirty="0">
                  <a:cs typeface="Arial" charset="0"/>
                </a:rPr>
                <a:t>?</a:t>
              </a:r>
              <a:endParaRPr lang="de-CH" sz="2800" dirty="0">
                <a:cs typeface="Arial" charset="0"/>
              </a:endParaRPr>
            </a:p>
          </p:txBody>
        </p:sp>
      </p:grpSp>
      <p:grpSp>
        <p:nvGrpSpPr>
          <p:cNvPr id="124" name="Group 123"/>
          <p:cNvGrpSpPr/>
          <p:nvPr/>
        </p:nvGrpSpPr>
        <p:grpSpPr>
          <a:xfrm>
            <a:off x="8470677" y="620689"/>
            <a:ext cx="937692" cy="1849348"/>
            <a:chOff x="1041648" y="2276872"/>
            <a:chExt cx="937692" cy="1849348"/>
          </a:xfrm>
        </p:grpSpPr>
        <p:grpSp>
          <p:nvGrpSpPr>
            <p:cNvPr id="125" name="Group 10"/>
            <p:cNvGrpSpPr>
              <a:grpSpLocks/>
            </p:cNvGrpSpPr>
            <p:nvPr/>
          </p:nvGrpSpPr>
          <p:grpSpPr bwMode="auto">
            <a:xfrm>
              <a:off x="1043236" y="2348806"/>
              <a:ext cx="865187" cy="792162"/>
              <a:chOff x="2148" y="2341"/>
              <a:chExt cx="545" cy="499"/>
            </a:xfrm>
          </p:grpSpPr>
          <p:sp>
            <p:nvSpPr>
              <p:cNvPr id="129" name="Oval 11"/>
              <p:cNvSpPr>
                <a:spLocks noChangeArrowheads="1"/>
              </p:cNvSpPr>
              <p:nvPr/>
            </p:nvSpPr>
            <p:spPr bwMode="auto">
              <a:xfrm>
                <a:off x="2239" y="2432"/>
                <a:ext cx="363" cy="363"/>
              </a:xfrm>
              <a:prstGeom prst="ellipse">
                <a:avLst/>
              </a:prstGeom>
              <a:noFill/>
              <a:ln w="50800" algn="ctr">
                <a:solidFill>
                  <a:schemeClr val="tx1"/>
                </a:solidFill>
                <a:round/>
                <a:headEnd/>
                <a:tailEnd/>
              </a:ln>
              <a:effectLst/>
            </p:spPr>
            <p:txBody>
              <a:bodyPr wrap="none" anchor="ctr"/>
              <a:lstStyle/>
              <a:p>
                <a:pPr algn="ctr" eaLnBrk="0" hangingPunct="0"/>
                <a:endParaRPr lang="en-US" sz="2400" b="1">
                  <a:cs typeface="Arial" charset="0"/>
                </a:endParaRPr>
              </a:p>
            </p:txBody>
          </p:sp>
          <p:sp useBgFill="1">
            <p:nvSpPr>
              <p:cNvPr id="130" name="Rectangle 12"/>
              <p:cNvSpPr>
                <a:spLocks noChangeArrowheads="1"/>
              </p:cNvSpPr>
              <p:nvPr/>
            </p:nvSpPr>
            <p:spPr bwMode="auto">
              <a:xfrm>
                <a:off x="2148" y="2568"/>
                <a:ext cx="545" cy="272"/>
              </a:xfrm>
              <a:prstGeom prst="rect">
                <a:avLst/>
              </a:prstGeom>
              <a:ln w="9525" algn="ctr">
                <a:noFill/>
                <a:miter lim="800000"/>
                <a:headEnd/>
                <a:tailEnd/>
              </a:ln>
              <a:effectLst/>
            </p:spPr>
            <p:txBody>
              <a:bodyPr wrap="none" anchor="ctr"/>
              <a:lstStyle/>
              <a:p>
                <a:pPr algn="ctr" eaLnBrk="0" hangingPunct="0"/>
                <a:endParaRPr lang="en-US" sz="4000" b="1">
                  <a:cs typeface="Arial" charset="0"/>
                </a:endParaRPr>
              </a:p>
            </p:txBody>
          </p:sp>
          <p:sp>
            <p:nvSpPr>
              <p:cNvPr id="131" name="Line 13"/>
              <p:cNvSpPr>
                <a:spLocks noChangeShapeType="1"/>
              </p:cNvSpPr>
              <p:nvPr/>
            </p:nvSpPr>
            <p:spPr bwMode="auto">
              <a:xfrm flipV="1">
                <a:off x="2420" y="2341"/>
                <a:ext cx="136" cy="182"/>
              </a:xfrm>
              <a:prstGeom prst="line">
                <a:avLst/>
              </a:prstGeom>
              <a:noFill/>
              <a:ln w="38100">
                <a:solidFill>
                  <a:schemeClr val="tx1"/>
                </a:solidFill>
                <a:round/>
                <a:headEnd/>
                <a:tailEnd type="triangle" w="med" len="med"/>
              </a:ln>
              <a:effectLst/>
            </p:spPr>
            <p:txBody>
              <a:bodyPr anchor="ctr" anchorCtr="1"/>
              <a:lstStyle/>
              <a:p>
                <a:endParaRPr lang="en-US"/>
              </a:p>
            </p:txBody>
          </p:sp>
        </p:grpSp>
        <p:sp>
          <p:nvSpPr>
            <p:cNvPr id="126" name="Rectangle 55"/>
            <p:cNvSpPr>
              <a:spLocks noChangeArrowheads="1"/>
            </p:cNvSpPr>
            <p:nvPr/>
          </p:nvSpPr>
          <p:spPr bwMode="auto">
            <a:xfrm>
              <a:off x="1041648" y="2276872"/>
              <a:ext cx="865188" cy="1824285"/>
            </a:xfrm>
            <a:prstGeom prst="rect">
              <a:avLst/>
            </a:prstGeom>
            <a:noFill/>
            <a:ln w="28575" algn="ctr">
              <a:solidFill>
                <a:schemeClr val="tx1"/>
              </a:solidFill>
              <a:miter lim="800000"/>
              <a:headEnd/>
              <a:tailEnd/>
            </a:ln>
            <a:effectLst/>
          </p:spPr>
          <p:txBody>
            <a:bodyPr wrap="none" anchor="ctr"/>
            <a:lstStyle/>
            <a:p>
              <a:endParaRPr lang="de-CH"/>
            </a:p>
          </p:txBody>
        </p:sp>
        <p:pic>
          <p:nvPicPr>
            <p:cNvPr id="127" name="Picture 4"/>
            <p:cNvPicPr>
              <a:picLocks noChangeAspect="1" noChangeArrowheads="1"/>
            </p:cNvPicPr>
            <p:nvPr/>
          </p:nvPicPr>
          <p:blipFill>
            <a:blip r:embed="rId14" cstate="print"/>
            <a:srcRect l="25971" t="1606" r="25971" b="56540"/>
            <a:stretch>
              <a:fillRect/>
            </a:stretch>
          </p:blipFill>
          <p:spPr bwMode="auto">
            <a:xfrm>
              <a:off x="1100004" y="2780928"/>
              <a:ext cx="760585" cy="936104"/>
            </a:xfrm>
            <a:prstGeom prst="rect">
              <a:avLst/>
            </a:prstGeom>
            <a:noFill/>
            <a:ln w="9525">
              <a:noFill/>
              <a:miter lim="800000"/>
              <a:headEnd/>
              <a:tailEnd/>
            </a:ln>
          </p:spPr>
        </p:pic>
        <p:sp>
          <p:nvSpPr>
            <p:cNvPr id="128" name="Content Placeholder 1"/>
            <p:cNvSpPr txBox="1">
              <a:spLocks/>
            </p:cNvSpPr>
            <p:nvPr/>
          </p:nvSpPr>
          <p:spPr>
            <a:xfrm>
              <a:off x="1115244" y="3694172"/>
              <a:ext cx="864096" cy="432048"/>
            </a:xfrm>
            <a:prstGeom prst="rect">
              <a:avLst/>
            </a:prstGeom>
          </p:spPr>
          <p:txBody>
            <a:bodyPr/>
            <a:lstStyle/>
            <a:p>
              <a:pPr marL="342891" indent="-342891">
                <a:spcBef>
                  <a:spcPct val="20000"/>
                </a:spcBef>
                <a:buClr>
                  <a:schemeClr val="accent1"/>
                </a:buClr>
                <a:buSzPct val="65000"/>
                <a:defRPr/>
              </a:pPr>
              <a:r>
                <a:rPr lang="de-CH" sz="2000" dirty="0">
                  <a:cs typeface="Arial" charset="0"/>
                </a:rPr>
                <a:t>[</a:t>
              </a:r>
              <a:r>
                <a:rPr lang="en-US" sz="2000" dirty="0">
                  <a:cs typeface="Arial" charset="0"/>
                </a:rPr>
                <a:t>Bell]</a:t>
              </a:r>
            </a:p>
          </p:txBody>
        </p:sp>
      </p:grpSp>
    </p:spTree>
    <p:extLst>
      <p:ext uri="{BB962C8B-B14F-4D97-AF65-F5344CB8AC3E}">
        <p14:creationId xmlns:p14="http://schemas.microsoft.com/office/powerpoint/2010/main" val="23028142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9" presetClass="exit" presetSubtype="0" fill="hold" nodeType="clickEffect">
                                  <p:stCondLst>
                                    <p:cond delay="0"/>
                                  </p:stCondLst>
                                  <p:childTnLst>
                                    <p:animEffect transition="out" filter="dissolve">
                                      <p:cBhvr>
                                        <p:cTn id="18" dur="1000"/>
                                        <p:tgtEl>
                                          <p:spTgt spid="109"/>
                                        </p:tgtEl>
                                      </p:cBhvr>
                                    </p:animEffect>
                                    <p:set>
                                      <p:cBhvr>
                                        <p:cTn id="19" dur="1" fill="hold">
                                          <p:stCondLst>
                                            <p:cond delay="999"/>
                                          </p:stCondLst>
                                        </p:cTn>
                                        <p:tgtEl>
                                          <p:spTgt spid="109"/>
                                        </p:tgtEl>
                                        <p:attrNameLst>
                                          <p:attrName>style.visibility</p:attrName>
                                        </p:attrNameLst>
                                      </p:cBhvr>
                                      <p:to>
                                        <p:strVal val="hidden"/>
                                      </p:to>
                                    </p:set>
                                  </p:childTnLst>
                                </p:cTn>
                              </p:par>
                              <p:par>
                                <p:cTn id="20" presetID="9" presetClass="entr" presetSubtype="0" fill="hold" nodeType="withEffect">
                                  <p:stCondLst>
                                    <p:cond delay="0"/>
                                  </p:stCondLst>
                                  <p:childTnLst>
                                    <p:set>
                                      <p:cBhvr>
                                        <p:cTn id="21" dur="1" fill="hold">
                                          <p:stCondLst>
                                            <p:cond delay="0"/>
                                          </p:stCondLst>
                                        </p:cTn>
                                        <p:tgtEl>
                                          <p:spTgt spid="112"/>
                                        </p:tgtEl>
                                        <p:attrNameLst>
                                          <p:attrName>style.visibility</p:attrName>
                                        </p:attrNameLst>
                                      </p:cBhvr>
                                      <p:to>
                                        <p:strVal val="visible"/>
                                      </p:to>
                                    </p:set>
                                    <p:animEffect transition="in" filter="dissolve">
                                      <p:cBhvr>
                                        <p:cTn id="22" dur="1000"/>
                                        <p:tgtEl>
                                          <p:spTgt spid="112"/>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3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9" presetClass="exit" presetSubtype="0" fill="hold" nodeType="clickEffect">
                                  <p:stCondLst>
                                    <p:cond delay="0"/>
                                  </p:stCondLst>
                                  <p:childTnLst>
                                    <p:animEffect transition="out" filter="dissolve">
                                      <p:cBhvr>
                                        <p:cTn id="32" dur="1000"/>
                                        <p:tgtEl>
                                          <p:spTgt spid="112"/>
                                        </p:tgtEl>
                                      </p:cBhvr>
                                    </p:animEffect>
                                    <p:set>
                                      <p:cBhvr>
                                        <p:cTn id="33" dur="1" fill="hold">
                                          <p:stCondLst>
                                            <p:cond delay="999"/>
                                          </p:stCondLst>
                                        </p:cTn>
                                        <p:tgtEl>
                                          <p:spTgt spid="112"/>
                                        </p:tgtEl>
                                        <p:attrNameLst>
                                          <p:attrName>style.visibility</p:attrName>
                                        </p:attrNameLst>
                                      </p:cBhvr>
                                      <p:to>
                                        <p:strVal val="hidden"/>
                                      </p:to>
                                    </p:set>
                                  </p:childTnLst>
                                </p:cTn>
                              </p:par>
                              <p:par>
                                <p:cTn id="34" presetID="9" presetClass="entr" presetSubtype="0" fill="hold" nodeType="withEffect">
                                  <p:stCondLst>
                                    <p:cond delay="0"/>
                                  </p:stCondLst>
                                  <p:childTnLst>
                                    <p:set>
                                      <p:cBhvr>
                                        <p:cTn id="35" dur="1" fill="hold">
                                          <p:stCondLst>
                                            <p:cond delay="0"/>
                                          </p:stCondLst>
                                        </p:cTn>
                                        <p:tgtEl>
                                          <p:spTgt spid="133"/>
                                        </p:tgtEl>
                                        <p:attrNameLst>
                                          <p:attrName>style.visibility</p:attrName>
                                        </p:attrNameLst>
                                      </p:cBhvr>
                                      <p:to>
                                        <p:strVal val="visible"/>
                                      </p:to>
                                    </p:set>
                                    <p:animEffect transition="in" filter="dissolve">
                                      <p:cBhvr>
                                        <p:cTn id="36" dur="1000"/>
                                        <p:tgtEl>
                                          <p:spTgt spid="1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 grpId="0" uiExpand="1" build="p"/>
      <p:bldP spid="132"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2200" y="-112019"/>
            <a:ext cx="10515600" cy="1325563"/>
          </a:xfrm>
        </p:spPr>
        <p:txBody>
          <a:bodyPr/>
          <a:lstStyle/>
          <a:p>
            <a:r>
              <a:rPr lang="en-US" dirty="0"/>
              <a:t>No-Go Theorem</a:t>
            </a:r>
          </a:p>
        </p:txBody>
      </p:sp>
      <p:sp>
        <p:nvSpPr>
          <p:cNvPr id="3" name="Content Placeholder 2"/>
          <p:cNvSpPr>
            <a:spLocks noGrp="1"/>
          </p:cNvSpPr>
          <p:nvPr>
            <p:ph idx="1"/>
          </p:nvPr>
        </p:nvSpPr>
        <p:spPr>
          <a:xfrm>
            <a:off x="914400" y="1357298"/>
            <a:ext cx="9574088" cy="4929223"/>
          </a:xfrm>
        </p:spPr>
        <p:txBody>
          <a:bodyPr>
            <a:normAutofit/>
          </a:bodyPr>
          <a:lstStyle/>
          <a:p>
            <a:pPr>
              <a:buClr>
                <a:schemeClr val="accent1"/>
              </a:buClr>
              <a:buSzPct val="65000"/>
              <a:buFont typeface="Wingdings" pitchFamily="2" charset="2"/>
              <a:buChar char="n"/>
            </a:pPr>
            <a:r>
              <a:rPr lang="en-US" dirty="0">
                <a:cs typeface="Arial" charset="0"/>
              </a:rPr>
              <a:t>Any position-verification protocol </a:t>
            </a:r>
            <a:r>
              <a:rPr lang="en-US" dirty="0">
                <a:solidFill>
                  <a:srgbClr val="0000FF"/>
                </a:solidFill>
                <a:cs typeface="Arial" charset="0"/>
              </a:rPr>
              <a:t>can be broken </a:t>
            </a:r>
            <a:r>
              <a:rPr lang="en-US" dirty="0">
                <a:cs typeface="Arial" charset="0"/>
              </a:rPr>
              <a:t>using an exponential number of entangled </a:t>
            </a:r>
            <a:r>
              <a:rPr lang="en-US" dirty="0" err="1">
                <a:cs typeface="Arial" charset="0"/>
              </a:rPr>
              <a:t>qubits</a:t>
            </a:r>
            <a:r>
              <a:rPr lang="en-US" dirty="0">
                <a:cs typeface="Arial" charset="0"/>
              </a:rPr>
              <a:t>.</a:t>
            </a:r>
          </a:p>
          <a:p>
            <a:pPr>
              <a:buClr>
                <a:schemeClr val="accent1"/>
              </a:buClr>
              <a:buSzPct val="65000"/>
              <a:buFont typeface="Wingdings" pitchFamily="2" charset="2"/>
              <a:buChar char="n"/>
            </a:pPr>
            <a:endParaRPr lang="en-US" dirty="0">
              <a:solidFill>
                <a:srgbClr val="FF0000"/>
              </a:solidFill>
              <a:cs typeface="Arial" charset="0"/>
            </a:endParaRPr>
          </a:p>
          <a:p>
            <a:pPr>
              <a:buClr>
                <a:schemeClr val="accent1"/>
              </a:buClr>
              <a:buSzPct val="65000"/>
              <a:buFont typeface="Wingdings" pitchFamily="2" charset="2"/>
              <a:buChar char="n"/>
            </a:pPr>
            <a:r>
              <a:rPr lang="en-US" dirty="0">
                <a:solidFill>
                  <a:srgbClr val="0000FF"/>
                </a:solidFill>
                <a:cs typeface="Arial" charset="0"/>
              </a:rPr>
              <a:t>Question:</a:t>
            </a:r>
            <a:r>
              <a:rPr lang="en-US" dirty="0">
                <a:cs typeface="Arial" charset="0"/>
              </a:rPr>
              <a:t> Are so many quantum resources really necessary? </a:t>
            </a:r>
          </a:p>
          <a:p>
            <a:pPr>
              <a:buClr>
                <a:schemeClr val="accent1"/>
              </a:buClr>
              <a:buSzPct val="65000"/>
              <a:buFont typeface="Wingdings" pitchFamily="2" charset="2"/>
              <a:buChar char="n"/>
            </a:pPr>
            <a:endParaRPr lang="en-US" dirty="0">
              <a:cs typeface="Arial" charset="0"/>
            </a:endParaRPr>
          </a:p>
          <a:p>
            <a:pPr>
              <a:buClr>
                <a:schemeClr val="accent1"/>
              </a:buClr>
              <a:buSzPct val="65000"/>
              <a:buFont typeface="Wingdings" pitchFamily="2" charset="2"/>
              <a:buChar char="n"/>
            </a:pPr>
            <a:r>
              <a:rPr lang="en-US" dirty="0">
                <a:cs typeface="Arial" charset="0"/>
              </a:rPr>
              <a:t>Does there exist a protocol such that:</a:t>
            </a:r>
          </a:p>
          <a:p>
            <a:pPr marL="800080" lvl="1" indent="-342891">
              <a:buClr>
                <a:schemeClr val="accent1"/>
              </a:buClr>
              <a:buSzPct val="65000"/>
              <a:buFont typeface="Wingdings" pitchFamily="2" charset="2"/>
              <a:buChar char="n"/>
            </a:pPr>
            <a:r>
              <a:rPr lang="en-US" sz="2800" dirty="0">
                <a:solidFill>
                  <a:srgbClr val="0000FF"/>
                </a:solidFill>
                <a:cs typeface="Arial" charset="0"/>
              </a:rPr>
              <a:t>honest</a:t>
            </a:r>
            <a:r>
              <a:rPr lang="en-US" sz="2800" dirty="0">
                <a:cs typeface="Arial" charset="0"/>
              </a:rPr>
              <a:t> </a:t>
            </a:r>
            <a:r>
              <a:rPr lang="en-US" sz="2800" dirty="0" err="1">
                <a:cs typeface="Arial" charset="0"/>
              </a:rPr>
              <a:t>prover</a:t>
            </a:r>
            <a:r>
              <a:rPr lang="en-US" sz="2800" dirty="0">
                <a:cs typeface="Arial" charset="0"/>
              </a:rPr>
              <a:t> and verifiers are efficient, but</a:t>
            </a:r>
          </a:p>
          <a:p>
            <a:pPr marL="800080" lvl="1" indent="-342891">
              <a:buClr>
                <a:schemeClr val="accent1"/>
              </a:buClr>
              <a:buSzPct val="65000"/>
              <a:buFont typeface="Wingdings" pitchFamily="2" charset="2"/>
              <a:buChar char="n"/>
            </a:pPr>
            <a:r>
              <a:rPr lang="en-US" sz="2800" dirty="0">
                <a:cs typeface="Arial" charset="0"/>
              </a:rPr>
              <a:t>any </a:t>
            </a:r>
            <a:r>
              <a:rPr lang="en-US" sz="2800" dirty="0">
                <a:solidFill>
                  <a:srgbClr val="0000FF"/>
                </a:solidFill>
                <a:cs typeface="Arial" charset="0"/>
              </a:rPr>
              <a:t>attack</a:t>
            </a:r>
            <a:r>
              <a:rPr lang="en-US" sz="2800" dirty="0">
                <a:cs typeface="Arial" charset="0"/>
              </a:rPr>
              <a:t> requires lots of entanglement</a:t>
            </a:r>
          </a:p>
        </p:txBody>
      </p:sp>
      <p:pic>
        <p:nvPicPr>
          <p:cNvPr id="5" name="Picture 4"/>
          <p:cNvPicPr>
            <a:picLocks noChangeAspect="1"/>
          </p:cNvPicPr>
          <p:nvPr/>
        </p:nvPicPr>
        <p:blipFill>
          <a:blip r:embed="rId2"/>
          <a:stretch>
            <a:fillRect/>
          </a:stretch>
        </p:blipFill>
        <p:spPr>
          <a:xfrm>
            <a:off x="8634784" y="3933060"/>
            <a:ext cx="1925712" cy="2240665"/>
          </a:xfrm>
          <a:prstGeom prst="rect">
            <a:avLst/>
          </a:prstGeom>
        </p:spPr>
      </p:pic>
      <p:sp>
        <p:nvSpPr>
          <p:cNvPr id="4" name="Rectangle 3"/>
          <p:cNvSpPr/>
          <p:nvPr/>
        </p:nvSpPr>
        <p:spPr>
          <a:xfrm>
            <a:off x="1991545" y="836712"/>
            <a:ext cx="8435835" cy="369332"/>
          </a:xfrm>
          <a:prstGeom prst="rect">
            <a:avLst/>
          </a:prstGeom>
        </p:spPr>
        <p:txBody>
          <a:bodyPr wrap="none">
            <a:spAutoFit/>
          </a:bodyPr>
          <a:lstStyle/>
          <a:p>
            <a:pPr marL="342891" indent="-342891">
              <a:spcBef>
                <a:spcPct val="20000"/>
              </a:spcBef>
              <a:buClr>
                <a:schemeClr val="accent1"/>
              </a:buClr>
              <a:buSzPct val="65000"/>
              <a:defRPr/>
            </a:pPr>
            <a:r>
              <a:rPr lang="de-CH" dirty="0">
                <a:cs typeface="Arial" charset="0"/>
                <a:hlinkClick r:id="rId3"/>
              </a:rPr>
              <a:t>[</a:t>
            </a:r>
            <a:r>
              <a:rPr lang="nl-NL" dirty="0">
                <a:cs typeface="Arial" charset="0"/>
                <a:hlinkClick r:id="rId3"/>
              </a:rPr>
              <a:t>Buhrman, Chandran, Fehr, Gelles, Goyal, Ostrovsky, Schaffner 2010</a:t>
            </a:r>
            <a:r>
              <a:rPr lang="en-US" dirty="0">
                <a:cs typeface="Arial" charset="0"/>
                <a:hlinkClick r:id="rId3"/>
              </a:rPr>
              <a:t>]</a:t>
            </a:r>
            <a:r>
              <a:rPr lang="en-US" dirty="0">
                <a:cs typeface="Arial" charset="0"/>
              </a:rPr>
              <a:t> </a:t>
            </a:r>
            <a:r>
              <a:rPr lang="en-US" dirty="0">
                <a:cs typeface="Arial" charset="0"/>
                <a:hlinkClick r:id="rId4"/>
              </a:rPr>
              <a:t>[</a:t>
            </a:r>
            <a:r>
              <a:rPr lang="en-US" dirty="0" err="1">
                <a:cs typeface="Arial" charset="0"/>
                <a:hlinkClick r:id="rId4"/>
              </a:rPr>
              <a:t>Beigi</a:t>
            </a:r>
            <a:r>
              <a:rPr lang="en-US" dirty="0">
                <a:cs typeface="Arial" charset="0"/>
                <a:hlinkClick r:id="rId4"/>
              </a:rPr>
              <a:t> Koenig 2011]</a:t>
            </a:r>
            <a:endParaRPr lang="en-US" dirty="0">
              <a:cs typeface="Arial" charset="0"/>
            </a:endParaRPr>
          </a:p>
        </p:txBody>
      </p:sp>
      <p:grpSp>
        <p:nvGrpSpPr>
          <p:cNvPr id="6" name="Group 5"/>
          <p:cNvGrpSpPr/>
          <p:nvPr/>
        </p:nvGrpSpPr>
        <p:grpSpPr>
          <a:xfrm>
            <a:off x="6023992" y="2348880"/>
            <a:ext cx="4752528" cy="648072"/>
            <a:chOff x="4572000" y="3212976"/>
            <a:chExt cx="4752528" cy="648072"/>
          </a:xfrm>
        </p:grpSpPr>
        <p:sp>
          <p:nvSpPr>
            <p:cNvPr id="7" name="Oval 54"/>
            <p:cNvSpPr>
              <a:spLocks noChangeArrowheads="1"/>
            </p:cNvSpPr>
            <p:nvPr/>
          </p:nvSpPr>
          <p:spPr bwMode="auto">
            <a:xfrm rot="16200000">
              <a:off x="6624228" y="1160748"/>
              <a:ext cx="648072" cy="4752528"/>
            </a:xfrm>
            <a:prstGeom prst="ellipse">
              <a:avLst/>
            </a:prstGeom>
            <a:gradFill rotWithShape="1">
              <a:gsLst>
                <a:gs pos="0">
                  <a:srgbClr val="FF9900"/>
                </a:gs>
                <a:gs pos="100000">
                  <a:srgbClr val="FF9900">
                    <a:gamma/>
                    <a:shade val="46275"/>
                    <a:invGamma/>
                    <a:alpha val="0"/>
                  </a:srgbClr>
                </a:gs>
              </a:gsLst>
              <a:path path="shape">
                <a:fillToRect l="50000" t="50000" r="50000" b="50000"/>
              </a:path>
            </a:gradFill>
            <a:ln w="9525" algn="ctr">
              <a:noFill/>
              <a:round/>
              <a:headEnd/>
              <a:tailEnd/>
            </a:ln>
            <a:effectLst/>
          </p:spPr>
          <p:txBody>
            <a:bodyPr wrap="none" anchor="ctr"/>
            <a:lstStyle/>
            <a:p>
              <a:endParaRPr lang="de-CH"/>
            </a:p>
          </p:txBody>
        </p:sp>
        <p:grpSp>
          <p:nvGrpSpPr>
            <p:cNvPr id="8" name="Group 172"/>
            <p:cNvGrpSpPr/>
            <p:nvPr/>
          </p:nvGrpSpPr>
          <p:grpSpPr>
            <a:xfrm>
              <a:off x="5652120" y="3284984"/>
              <a:ext cx="457692" cy="460694"/>
              <a:chOff x="3731760" y="2948800"/>
              <a:chExt cx="457692" cy="460694"/>
            </a:xfrm>
          </p:grpSpPr>
          <p:sp>
            <p:nvSpPr>
              <p:cNvPr id="15" name="Oval 2"/>
              <p:cNvSpPr>
                <a:spLocks noChangeArrowheads="1"/>
              </p:cNvSpPr>
              <p:nvPr/>
            </p:nvSpPr>
            <p:spPr bwMode="auto">
              <a:xfrm>
                <a:off x="3731760" y="2948800"/>
                <a:ext cx="457692" cy="460694"/>
              </a:xfrm>
              <a:prstGeom prst="ellipse">
                <a:avLst/>
              </a:prstGeom>
              <a:solidFill>
                <a:srgbClr val="66FF33"/>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16" name="Line 44"/>
              <p:cNvSpPr>
                <a:spLocks noChangeShapeType="1"/>
              </p:cNvSpPr>
              <p:nvPr/>
            </p:nvSpPr>
            <p:spPr bwMode="auto">
              <a:xfrm rot="10800000">
                <a:off x="3960489" y="2976129"/>
                <a:ext cx="0" cy="402800"/>
              </a:xfrm>
              <a:prstGeom prst="line">
                <a:avLst/>
              </a:prstGeom>
              <a:solidFill>
                <a:srgbClr val="00FF00"/>
              </a:solidFill>
              <a:ln w="28575">
                <a:solidFill>
                  <a:schemeClr val="tx1"/>
                </a:solidFill>
                <a:round/>
                <a:headEnd type="triangle" w="med" len="med"/>
                <a:tailEnd type="triangle" w="med" len="med"/>
              </a:ln>
              <a:effectLst/>
            </p:spPr>
            <p:txBody>
              <a:bodyPr anchor="ctr" anchorCtr="1"/>
              <a:lstStyle/>
              <a:p>
                <a:endParaRPr lang="de-DE"/>
              </a:p>
            </p:txBody>
          </p:sp>
          <p:sp>
            <p:nvSpPr>
              <p:cNvPr id="17" name="Line 45"/>
              <p:cNvSpPr>
                <a:spLocks noChangeShapeType="1"/>
              </p:cNvSpPr>
              <p:nvPr/>
            </p:nvSpPr>
            <p:spPr bwMode="auto">
              <a:xfrm rot="16200000">
                <a:off x="3959933" y="2975574"/>
                <a:ext cx="0" cy="403912"/>
              </a:xfrm>
              <a:prstGeom prst="line">
                <a:avLst/>
              </a:prstGeom>
              <a:solidFill>
                <a:srgbClr val="00FF00"/>
              </a:solidFill>
              <a:ln w="28575">
                <a:solidFill>
                  <a:schemeClr val="tx1"/>
                </a:solidFill>
                <a:round/>
                <a:headEnd type="triangle" w="med" len="med"/>
                <a:tailEnd type="triangle" w="med" len="med"/>
              </a:ln>
              <a:effectLst/>
            </p:spPr>
            <p:txBody>
              <a:bodyPr anchor="ctr" anchorCtr="1"/>
              <a:lstStyle/>
              <a:p>
                <a:endParaRPr lang="de-DE"/>
              </a:p>
            </p:txBody>
          </p:sp>
          <p:sp>
            <p:nvSpPr>
              <p:cNvPr id="18" name="Line 46"/>
              <p:cNvSpPr>
                <a:spLocks noChangeShapeType="1"/>
              </p:cNvSpPr>
              <p:nvPr/>
            </p:nvSpPr>
            <p:spPr bwMode="auto">
              <a:xfrm rot="13500000">
                <a:off x="3958820" y="2975573"/>
                <a:ext cx="1113" cy="402799"/>
              </a:xfrm>
              <a:prstGeom prst="line">
                <a:avLst/>
              </a:prstGeom>
              <a:solidFill>
                <a:srgbClr val="00FF00"/>
              </a:solidFill>
              <a:ln w="28575">
                <a:solidFill>
                  <a:schemeClr val="tx1"/>
                </a:solidFill>
                <a:round/>
                <a:headEnd type="triangle" w="med" len="med"/>
                <a:tailEnd type="triangle" w="med" len="med"/>
              </a:ln>
              <a:effectLst/>
            </p:spPr>
            <p:txBody>
              <a:bodyPr anchor="ctr" anchorCtr="1"/>
              <a:lstStyle/>
              <a:p>
                <a:endParaRPr lang="de-DE"/>
              </a:p>
            </p:txBody>
          </p:sp>
          <p:sp>
            <p:nvSpPr>
              <p:cNvPr id="19" name="Line 47"/>
              <p:cNvSpPr>
                <a:spLocks noChangeShapeType="1"/>
              </p:cNvSpPr>
              <p:nvPr/>
            </p:nvSpPr>
            <p:spPr bwMode="auto">
              <a:xfrm rot="18900000">
                <a:off x="3957151" y="2976129"/>
                <a:ext cx="1113" cy="403913"/>
              </a:xfrm>
              <a:prstGeom prst="line">
                <a:avLst/>
              </a:prstGeom>
              <a:solidFill>
                <a:srgbClr val="00FF00"/>
              </a:solidFill>
              <a:ln w="28575">
                <a:solidFill>
                  <a:schemeClr val="tx1"/>
                </a:solidFill>
                <a:round/>
                <a:headEnd type="triangle" w="med" len="med"/>
                <a:tailEnd type="triangle" w="med" len="med"/>
              </a:ln>
              <a:effectLst/>
            </p:spPr>
            <p:txBody>
              <a:bodyPr anchor="ctr" anchorCtr="1"/>
              <a:lstStyle/>
              <a:p>
                <a:endParaRPr lang="de-DE"/>
              </a:p>
            </p:txBody>
          </p:sp>
        </p:grpSp>
        <p:grpSp>
          <p:nvGrpSpPr>
            <p:cNvPr id="9" name="Group 173"/>
            <p:cNvGrpSpPr/>
            <p:nvPr/>
          </p:nvGrpSpPr>
          <p:grpSpPr>
            <a:xfrm>
              <a:off x="7884368" y="3284984"/>
              <a:ext cx="457692" cy="460694"/>
              <a:chOff x="3731760" y="2948800"/>
              <a:chExt cx="457692" cy="460694"/>
            </a:xfrm>
          </p:grpSpPr>
          <p:sp>
            <p:nvSpPr>
              <p:cNvPr id="10" name="Oval 2"/>
              <p:cNvSpPr>
                <a:spLocks noChangeArrowheads="1"/>
              </p:cNvSpPr>
              <p:nvPr/>
            </p:nvSpPr>
            <p:spPr bwMode="auto">
              <a:xfrm>
                <a:off x="3731760" y="2948800"/>
                <a:ext cx="457692" cy="460694"/>
              </a:xfrm>
              <a:prstGeom prst="ellipse">
                <a:avLst/>
              </a:prstGeom>
              <a:solidFill>
                <a:srgbClr val="66FF33"/>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11" name="Line 44"/>
              <p:cNvSpPr>
                <a:spLocks noChangeShapeType="1"/>
              </p:cNvSpPr>
              <p:nvPr/>
            </p:nvSpPr>
            <p:spPr bwMode="auto">
              <a:xfrm rot="10800000">
                <a:off x="3960489" y="2976129"/>
                <a:ext cx="0" cy="402800"/>
              </a:xfrm>
              <a:prstGeom prst="line">
                <a:avLst/>
              </a:prstGeom>
              <a:solidFill>
                <a:srgbClr val="00FF00"/>
              </a:solidFill>
              <a:ln w="28575">
                <a:solidFill>
                  <a:schemeClr val="tx1"/>
                </a:solidFill>
                <a:round/>
                <a:headEnd type="triangle" w="med" len="med"/>
                <a:tailEnd type="triangle" w="med" len="med"/>
              </a:ln>
              <a:effectLst/>
            </p:spPr>
            <p:txBody>
              <a:bodyPr anchor="ctr" anchorCtr="1"/>
              <a:lstStyle/>
              <a:p>
                <a:endParaRPr lang="de-DE"/>
              </a:p>
            </p:txBody>
          </p:sp>
          <p:sp>
            <p:nvSpPr>
              <p:cNvPr id="12" name="Line 45"/>
              <p:cNvSpPr>
                <a:spLocks noChangeShapeType="1"/>
              </p:cNvSpPr>
              <p:nvPr/>
            </p:nvSpPr>
            <p:spPr bwMode="auto">
              <a:xfrm rot="16200000">
                <a:off x="3959933" y="2975574"/>
                <a:ext cx="0" cy="403912"/>
              </a:xfrm>
              <a:prstGeom prst="line">
                <a:avLst/>
              </a:prstGeom>
              <a:solidFill>
                <a:srgbClr val="00FF00"/>
              </a:solidFill>
              <a:ln w="28575">
                <a:solidFill>
                  <a:schemeClr val="tx1"/>
                </a:solidFill>
                <a:round/>
                <a:headEnd type="triangle" w="med" len="med"/>
                <a:tailEnd type="triangle" w="med" len="med"/>
              </a:ln>
              <a:effectLst/>
            </p:spPr>
            <p:txBody>
              <a:bodyPr anchor="ctr" anchorCtr="1"/>
              <a:lstStyle/>
              <a:p>
                <a:endParaRPr lang="de-DE"/>
              </a:p>
            </p:txBody>
          </p:sp>
          <p:sp>
            <p:nvSpPr>
              <p:cNvPr id="13" name="Line 46"/>
              <p:cNvSpPr>
                <a:spLocks noChangeShapeType="1"/>
              </p:cNvSpPr>
              <p:nvPr/>
            </p:nvSpPr>
            <p:spPr bwMode="auto">
              <a:xfrm rot="13500000">
                <a:off x="3958820" y="2975573"/>
                <a:ext cx="1113" cy="402799"/>
              </a:xfrm>
              <a:prstGeom prst="line">
                <a:avLst/>
              </a:prstGeom>
              <a:solidFill>
                <a:srgbClr val="00FF00"/>
              </a:solidFill>
              <a:ln w="28575">
                <a:solidFill>
                  <a:schemeClr val="tx1"/>
                </a:solidFill>
                <a:round/>
                <a:headEnd type="triangle" w="med" len="med"/>
                <a:tailEnd type="triangle" w="med" len="med"/>
              </a:ln>
              <a:effectLst/>
            </p:spPr>
            <p:txBody>
              <a:bodyPr anchor="ctr" anchorCtr="1"/>
              <a:lstStyle/>
              <a:p>
                <a:endParaRPr lang="de-DE"/>
              </a:p>
            </p:txBody>
          </p:sp>
          <p:sp>
            <p:nvSpPr>
              <p:cNvPr id="14" name="Line 47"/>
              <p:cNvSpPr>
                <a:spLocks noChangeShapeType="1"/>
              </p:cNvSpPr>
              <p:nvPr/>
            </p:nvSpPr>
            <p:spPr bwMode="auto">
              <a:xfrm rot="18900000">
                <a:off x="3957151" y="2976129"/>
                <a:ext cx="1113" cy="403913"/>
              </a:xfrm>
              <a:prstGeom prst="line">
                <a:avLst/>
              </a:prstGeom>
              <a:solidFill>
                <a:srgbClr val="00FF00"/>
              </a:solidFill>
              <a:ln w="28575">
                <a:solidFill>
                  <a:schemeClr val="tx1"/>
                </a:solidFill>
                <a:round/>
                <a:headEnd type="triangle" w="med" len="med"/>
                <a:tailEnd type="triangle" w="med" len="med"/>
              </a:ln>
              <a:effectLst/>
            </p:spPr>
            <p:txBody>
              <a:bodyPr anchor="ctr" anchorCtr="1"/>
              <a:lstStyle/>
              <a:p>
                <a:endParaRPr lang="de-DE"/>
              </a:p>
            </p:txBody>
          </p:sp>
        </p:grpSp>
      </p:grpSp>
      <p:sp>
        <p:nvSpPr>
          <p:cNvPr id="20" name="Rectangle 19"/>
          <p:cNvSpPr/>
          <p:nvPr/>
        </p:nvSpPr>
        <p:spPr>
          <a:xfrm>
            <a:off x="1847529" y="6156012"/>
            <a:ext cx="8223726" cy="369332"/>
          </a:xfrm>
          <a:prstGeom prst="rect">
            <a:avLst/>
          </a:prstGeom>
        </p:spPr>
        <p:txBody>
          <a:bodyPr wrap="none">
            <a:spAutoFit/>
          </a:bodyPr>
          <a:lstStyle/>
          <a:p>
            <a:pPr marL="342891" indent="-342891">
              <a:spcBef>
                <a:spcPct val="20000"/>
              </a:spcBef>
              <a:buClr>
                <a:schemeClr val="accent1"/>
              </a:buClr>
              <a:buSzPct val="65000"/>
              <a:defRPr/>
            </a:pPr>
            <a:r>
              <a:rPr lang="en-US" dirty="0">
                <a:cs typeface="Arial" charset="0"/>
              </a:rPr>
              <a:t>see </a:t>
            </a:r>
            <a:r>
              <a:rPr lang="en-US" dirty="0">
                <a:cs typeface="Arial" charset="0"/>
                <a:hlinkClick r:id="rId5"/>
              </a:rPr>
              <a:t>https://staff.science.uva.nl/c.schaffner/positionbasedqcrypto.php</a:t>
            </a:r>
            <a:r>
              <a:rPr lang="en-US" dirty="0">
                <a:cs typeface="Arial" charset="0"/>
              </a:rPr>
              <a:t> for on overview</a:t>
            </a:r>
          </a:p>
        </p:txBody>
      </p:sp>
    </p:spTree>
    <p:extLst>
      <p:ext uri="{BB962C8B-B14F-4D97-AF65-F5344CB8AC3E}">
        <p14:creationId xmlns:p14="http://schemas.microsoft.com/office/powerpoint/2010/main" val="2296103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1+#ppt_w/2"/>
                                          </p:val>
                                        </p:tav>
                                        <p:tav tm="100000">
                                          <p:val>
                                            <p:strVal val="#ppt_x"/>
                                          </p:val>
                                        </p:tav>
                                      </p:tavLst>
                                    </p:anim>
                                    <p:anim calcmode="lin" valueType="num">
                                      <p:cBhvr additive="base">
                                        <p:cTn id="20" dur="500" fill="hold"/>
                                        <p:tgtEl>
                                          <p:spTgt spid="5"/>
                                        </p:tgtEl>
                                        <p:attrNameLst>
                                          <p:attrName>ppt_y</p:attrName>
                                        </p:attrNameLst>
                                      </p:cBhvr>
                                      <p:tavLst>
                                        <p:tav tm="0">
                                          <p:val>
                                            <p:strVal val="#ppt_y"/>
                                          </p:val>
                                        </p:tav>
                                        <p:tav tm="100000">
                                          <p:val>
                                            <p:strVal val="#ppt_y"/>
                                          </p:val>
                                        </p:tav>
                                      </p:tavLst>
                                    </p:anim>
                                  </p:childTnLst>
                                </p:cTn>
                              </p:par>
                            </p:childTnLst>
                          </p:cTn>
                        </p:par>
                        <p:par>
                          <p:cTn id="21" fill="hold">
                            <p:stCondLst>
                              <p:cond delay="500"/>
                            </p:stCondLst>
                            <p:childTnLst>
                              <p:par>
                                <p:cTn id="22" presetID="1" presetClass="entr" presetSubtype="0" fill="hold" grpId="0" nodeType="afterEffect">
                                  <p:stCondLst>
                                    <p:cond delay="0"/>
                                  </p:stCondLst>
                                  <p:childTnLst>
                                    <p:set>
                                      <p:cBhvr>
                                        <p:cTn id="23"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1337" y="155893"/>
            <a:ext cx="8622207" cy="1325563"/>
          </a:xfrm>
        </p:spPr>
        <p:txBody>
          <a:bodyPr/>
          <a:lstStyle/>
          <a:p>
            <a:r>
              <a:rPr lang="en-US" dirty="0"/>
              <a:t>Relations to Different Research Areas</a:t>
            </a:r>
          </a:p>
        </p:txBody>
      </p:sp>
      <p:sp>
        <p:nvSpPr>
          <p:cNvPr id="3" name="Content Placeholder 2"/>
          <p:cNvSpPr>
            <a:spLocks noGrp="1"/>
          </p:cNvSpPr>
          <p:nvPr>
            <p:ph idx="1"/>
          </p:nvPr>
        </p:nvSpPr>
        <p:spPr>
          <a:xfrm>
            <a:off x="424070" y="1125416"/>
            <a:ext cx="11767930" cy="5233181"/>
          </a:xfrm>
        </p:spPr>
        <p:txBody>
          <a:bodyPr>
            <a:noAutofit/>
          </a:bodyPr>
          <a:lstStyle/>
          <a:p>
            <a:pPr>
              <a:buClr>
                <a:schemeClr val="accent1"/>
              </a:buClr>
              <a:buSzPct val="65000"/>
              <a:buFont typeface="Wingdings" pitchFamily="2" charset="2"/>
              <a:buChar char="n"/>
            </a:pPr>
            <a:r>
              <a:rPr lang="en-US" dirty="0">
                <a:cs typeface="Arial" charset="0"/>
              </a:rPr>
              <a:t>Garden-hose model connects position-based crypto with </a:t>
            </a:r>
            <a:br>
              <a:rPr lang="en-US" dirty="0">
                <a:cs typeface="Arial" charset="0"/>
              </a:rPr>
            </a:br>
            <a:r>
              <a:rPr lang="en-US" dirty="0">
                <a:solidFill>
                  <a:srgbClr val="0432FF"/>
                </a:solidFill>
                <a:cs typeface="Arial" charset="0"/>
              </a:rPr>
              <a:t>complexity theory </a:t>
            </a:r>
            <a:r>
              <a:rPr lang="en-US" sz="1800" dirty="0">
                <a:cs typeface="Arial" charset="0"/>
              </a:rPr>
              <a:t>[</a:t>
            </a:r>
            <a:r>
              <a:rPr lang="en-US" sz="1800" dirty="0" err="1">
                <a:cs typeface="Arial" charset="0"/>
              </a:rPr>
              <a:t>Buhrman</a:t>
            </a:r>
            <a:r>
              <a:rPr lang="en-US" sz="1800" dirty="0">
                <a:cs typeface="Arial" charset="0"/>
              </a:rPr>
              <a:t> Fehr Schaffner </a:t>
            </a:r>
            <a:r>
              <a:rPr lang="en-US" sz="1800" dirty="0" err="1">
                <a:cs typeface="Arial" charset="0"/>
              </a:rPr>
              <a:t>Speelman</a:t>
            </a:r>
            <a:r>
              <a:rPr lang="en-US" sz="1800" dirty="0">
                <a:cs typeface="Arial" charset="0"/>
              </a:rPr>
              <a:t> 11] </a:t>
            </a:r>
            <a:endParaRPr lang="en-US" sz="1800" dirty="0">
              <a:solidFill>
                <a:srgbClr val="0432FF"/>
              </a:solidFill>
              <a:cs typeface="Arial" charset="0"/>
            </a:endParaRPr>
          </a:p>
          <a:p>
            <a:pPr>
              <a:buClr>
                <a:schemeClr val="accent1"/>
              </a:buClr>
              <a:buSzPct val="65000"/>
              <a:buFont typeface="Wingdings" pitchFamily="2" charset="2"/>
              <a:buChar char="n"/>
            </a:pPr>
            <a:r>
              <a:rPr lang="en-US" dirty="0">
                <a:cs typeface="Arial" charset="0"/>
              </a:rPr>
              <a:t>various </a:t>
            </a:r>
            <a:r>
              <a:rPr lang="en-US" dirty="0">
                <a:solidFill>
                  <a:srgbClr val="0432FF"/>
                </a:solidFill>
                <a:cs typeface="Arial" charset="0"/>
              </a:rPr>
              <a:t>follow-up research: </a:t>
            </a:r>
            <a:r>
              <a:rPr lang="en-US" dirty="0">
                <a:cs typeface="Arial" charset="0"/>
              </a:rPr>
              <a:t>IBM ponder-this puzzle, SAT solvers, symmetry</a:t>
            </a:r>
            <a:br>
              <a:rPr lang="en-US" dirty="0">
                <a:cs typeface="Arial" charset="0"/>
              </a:rPr>
            </a:br>
            <a:r>
              <a:rPr lang="en-US" sz="1800" dirty="0">
                <a:cs typeface="Arial" charset="0"/>
              </a:rPr>
              <a:t>[Chiu </a:t>
            </a:r>
            <a:r>
              <a:rPr lang="en-US" sz="1800" dirty="0" err="1">
                <a:cs typeface="Arial" charset="0"/>
              </a:rPr>
              <a:t>Szegedy</a:t>
            </a:r>
            <a:r>
              <a:rPr lang="en-US" sz="1800" dirty="0">
                <a:cs typeface="Arial" charset="0"/>
              </a:rPr>
              <a:t> Wang Xu 13]</a:t>
            </a:r>
          </a:p>
          <a:p>
            <a:pPr>
              <a:buClr>
                <a:schemeClr val="accent1"/>
              </a:buClr>
              <a:buSzPct val="65000"/>
              <a:buFont typeface="Wingdings" pitchFamily="2" charset="2"/>
              <a:buChar char="n"/>
            </a:pPr>
            <a:r>
              <a:rPr lang="en-US" dirty="0">
                <a:solidFill>
                  <a:srgbClr val="0000FF"/>
                </a:solidFill>
                <a:cs typeface="Arial" charset="0"/>
              </a:rPr>
              <a:t>Experimental problems</a:t>
            </a:r>
            <a:r>
              <a:rPr lang="en-US" dirty="0">
                <a:cs typeface="Arial" charset="0"/>
              </a:rPr>
              <a:t>: handle </a:t>
            </a:r>
            <a:r>
              <a:rPr lang="en-US" dirty="0">
                <a:solidFill>
                  <a:srgbClr val="FF0000"/>
                </a:solidFill>
                <a:cs typeface="Arial" charset="0"/>
              </a:rPr>
              <a:t>losses</a:t>
            </a:r>
            <a:r>
              <a:rPr lang="en-US" dirty="0">
                <a:cs typeface="Arial" charset="0"/>
              </a:rPr>
              <a:t> and </a:t>
            </a:r>
            <a:r>
              <a:rPr lang="en-US" dirty="0">
                <a:solidFill>
                  <a:srgbClr val="FF0000"/>
                </a:solidFill>
                <a:cs typeface="Arial" charset="0"/>
              </a:rPr>
              <a:t>measurement errors</a:t>
            </a:r>
            <a:endParaRPr lang="en-US" dirty="0">
              <a:cs typeface="Arial" charset="0"/>
            </a:endParaRPr>
          </a:p>
          <a:p>
            <a:pPr>
              <a:buClr>
                <a:schemeClr val="accent1"/>
              </a:buClr>
              <a:buSzPct val="65000"/>
              <a:buFont typeface="Wingdings" pitchFamily="2" charset="2"/>
              <a:buChar char="n"/>
            </a:pPr>
            <a:r>
              <a:rPr lang="en-US" dirty="0">
                <a:cs typeface="Arial" charset="0"/>
              </a:rPr>
              <a:t>Garden-hose techniques allowed us to build </a:t>
            </a:r>
            <a:r>
              <a:rPr lang="en-US" dirty="0">
                <a:solidFill>
                  <a:srgbClr val="0432FF"/>
                </a:solidFill>
                <a:cs typeface="Arial" charset="0"/>
              </a:rPr>
              <a:t>fully homomorphic quantum encryption</a:t>
            </a:r>
            <a:r>
              <a:rPr lang="en-US" dirty="0">
                <a:cs typeface="Arial" charset="0"/>
              </a:rPr>
              <a:t> </a:t>
            </a:r>
            <a:r>
              <a:rPr lang="en-US" sz="1800" dirty="0">
                <a:cs typeface="Arial" charset="0"/>
              </a:rPr>
              <a:t>[</a:t>
            </a:r>
            <a:r>
              <a:rPr lang="en-US" sz="1800" dirty="0" err="1">
                <a:cs typeface="Arial" charset="0"/>
              </a:rPr>
              <a:t>Dulek</a:t>
            </a:r>
            <a:r>
              <a:rPr lang="en-US" sz="1800" dirty="0">
                <a:cs typeface="Arial" charset="0"/>
              </a:rPr>
              <a:t> Schaffner </a:t>
            </a:r>
            <a:r>
              <a:rPr lang="en-US" sz="1800" dirty="0" err="1">
                <a:cs typeface="Arial" charset="0"/>
              </a:rPr>
              <a:t>Speelman</a:t>
            </a:r>
            <a:r>
              <a:rPr lang="en-US" sz="1800" dirty="0">
                <a:cs typeface="Arial" charset="0"/>
              </a:rPr>
              <a:t> 16]</a:t>
            </a:r>
          </a:p>
          <a:p>
            <a:pPr>
              <a:buClr>
                <a:schemeClr val="accent1"/>
              </a:buClr>
              <a:buSzPct val="65000"/>
              <a:buFont typeface="Wingdings" pitchFamily="2" charset="2"/>
              <a:buChar char="n"/>
            </a:pPr>
            <a:r>
              <a:rPr lang="en-US" dirty="0">
                <a:cs typeface="Arial" charset="0"/>
              </a:rPr>
              <a:t>Attacks on position-based crypto protocols relate to the holographic principle in </a:t>
            </a:r>
            <a:r>
              <a:rPr lang="en-US" dirty="0">
                <a:solidFill>
                  <a:srgbClr val="0432FF"/>
                </a:solidFill>
                <a:cs typeface="Arial" charset="0"/>
              </a:rPr>
              <a:t>quantum gravity </a:t>
            </a:r>
            <a:r>
              <a:rPr lang="en-US" sz="1800" dirty="0">
                <a:cs typeface="Arial" charset="0"/>
              </a:rPr>
              <a:t>[May Pennington </a:t>
            </a:r>
            <a:r>
              <a:rPr lang="en-GB" sz="1800" dirty="0" err="1"/>
              <a:t>Pérez-García</a:t>
            </a:r>
            <a:r>
              <a:rPr lang="en-US" sz="1800" dirty="0">
                <a:cs typeface="Arial" charset="0"/>
              </a:rPr>
              <a:t> </a:t>
            </a:r>
            <a:r>
              <a:rPr lang="en-US" sz="1800" dirty="0" err="1">
                <a:cs typeface="Arial" charset="0"/>
              </a:rPr>
              <a:t>Sorce</a:t>
            </a:r>
            <a:r>
              <a:rPr lang="en-US" sz="1800" dirty="0">
                <a:cs typeface="Arial" charset="0"/>
              </a:rPr>
              <a:t> 19]</a:t>
            </a:r>
          </a:p>
          <a:p>
            <a:pPr>
              <a:buClr>
                <a:schemeClr val="accent1"/>
              </a:buClr>
              <a:buSzPct val="65000"/>
              <a:buFont typeface="Wingdings" pitchFamily="2" charset="2"/>
              <a:buChar char="n"/>
            </a:pPr>
            <a:r>
              <a:rPr lang="en-US" dirty="0">
                <a:cs typeface="Arial" charset="0"/>
              </a:rPr>
              <a:t>Relation to </a:t>
            </a:r>
            <a:r>
              <a:rPr lang="en-US" dirty="0">
                <a:solidFill>
                  <a:srgbClr val="0432FF"/>
                </a:solidFill>
                <a:cs typeface="Arial" charset="0"/>
              </a:rPr>
              <a:t>mathematics</a:t>
            </a:r>
            <a:r>
              <a:rPr lang="en-US" dirty="0">
                <a:cs typeface="Arial" charset="0"/>
              </a:rPr>
              <a:t>, operator-space theory </a:t>
            </a:r>
            <a:r>
              <a:rPr lang="en-US" sz="1800" dirty="0">
                <a:cs typeface="Arial" charset="0"/>
              </a:rPr>
              <a:t>[</a:t>
            </a:r>
            <a:r>
              <a:rPr lang="en-US" sz="1800" dirty="0" err="1">
                <a:cs typeface="Arial" charset="0"/>
              </a:rPr>
              <a:t>Junge</a:t>
            </a:r>
            <a:r>
              <a:rPr lang="en-US" sz="1800" dirty="0">
                <a:cs typeface="Arial" charset="0"/>
              </a:rPr>
              <a:t> </a:t>
            </a:r>
            <a:r>
              <a:rPr lang="en-US" sz="1800" dirty="0" err="1">
                <a:cs typeface="Arial" charset="0"/>
              </a:rPr>
              <a:t>Kubicki</a:t>
            </a:r>
            <a:r>
              <a:rPr lang="en-US" sz="1800" dirty="0">
                <a:cs typeface="Arial" charset="0"/>
              </a:rPr>
              <a:t> </a:t>
            </a:r>
            <a:r>
              <a:rPr lang="en-US" sz="1800" dirty="0" err="1">
                <a:cs typeface="Arial" charset="0"/>
              </a:rPr>
              <a:t>Palazuelos</a:t>
            </a:r>
            <a:r>
              <a:rPr lang="en-US" sz="1800" dirty="0">
                <a:cs typeface="Arial" charset="0"/>
              </a:rPr>
              <a:t> </a:t>
            </a:r>
            <a:r>
              <a:rPr lang="en-GB" sz="1800" dirty="0" err="1"/>
              <a:t>Pérez-García</a:t>
            </a:r>
            <a:r>
              <a:rPr lang="en-GB" sz="1800" dirty="0"/>
              <a:t> 21]</a:t>
            </a:r>
            <a:endParaRPr lang="en-US" sz="1800" dirty="0">
              <a:cs typeface="Arial" charset="0"/>
            </a:endParaRPr>
          </a:p>
          <a:p>
            <a:pPr>
              <a:buClr>
                <a:schemeClr val="accent1"/>
              </a:buClr>
              <a:buSzPct val="65000"/>
              <a:buFont typeface="Wingdings" pitchFamily="2" charset="2"/>
              <a:buChar char="n"/>
            </a:pPr>
            <a:r>
              <a:rPr lang="en-US" dirty="0">
                <a:cs typeface="Arial" charset="0"/>
              </a:rPr>
              <a:t>Relation to programmable </a:t>
            </a:r>
            <a:r>
              <a:rPr lang="en-US" dirty="0">
                <a:solidFill>
                  <a:srgbClr val="0432FF"/>
                </a:solidFill>
                <a:cs typeface="Arial" charset="0"/>
              </a:rPr>
              <a:t>quantum</a:t>
            </a:r>
            <a:r>
              <a:rPr lang="en-US" dirty="0">
                <a:cs typeface="Arial" charset="0"/>
              </a:rPr>
              <a:t> </a:t>
            </a:r>
            <a:r>
              <a:rPr lang="en-US" dirty="0">
                <a:solidFill>
                  <a:srgbClr val="0432FF"/>
                </a:solidFill>
                <a:cs typeface="Arial" charset="0"/>
              </a:rPr>
              <a:t>processors</a:t>
            </a:r>
            <a:r>
              <a:rPr lang="en-US" dirty="0">
                <a:cs typeface="Arial" charset="0"/>
              </a:rPr>
              <a:t> </a:t>
            </a:r>
            <a:r>
              <a:rPr lang="en-US" sz="1800" dirty="0">
                <a:cs typeface="Arial" charset="0"/>
              </a:rPr>
              <a:t>[</a:t>
            </a:r>
            <a:r>
              <a:rPr lang="en-US" sz="1800" dirty="0" err="1">
                <a:cs typeface="Arial" charset="0"/>
              </a:rPr>
              <a:t>Kubicki</a:t>
            </a:r>
            <a:r>
              <a:rPr lang="en-US" sz="1800" dirty="0">
                <a:cs typeface="Arial" charset="0"/>
              </a:rPr>
              <a:t> </a:t>
            </a:r>
            <a:r>
              <a:rPr lang="en-US" sz="1800" dirty="0" err="1">
                <a:cs typeface="Arial" charset="0"/>
              </a:rPr>
              <a:t>Palazuelos</a:t>
            </a:r>
            <a:r>
              <a:rPr lang="en-US" sz="1800" dirty="0">
                <a:cs typeface="Arial" charset="0"/>
              </a:rPr>
              <a:t> </a:t>
            </a:r>
            <a:r>
              <a:rPr lang="en-GB" sz="1800" dirty="0" err="1"/>
              <a:t>Pérez-García</a:t>
            </a:r>
            <a:r>
              <a:rPr lang="en-GB" sz="1800" dirty="0"/>
              <a:t> </a:t>
            </a:r>
            <a:r>
              <a:rPr lang="en-US" sz="1800" dirty="0">
                <a:cs typeface="Arial" charset="0"/>
              </a:rPr>
              <a:t>19]</a:t>
            </a:r>
            <a:endParaRPr lang="en-US" dirty="0">
              <a:cs typeface="Arial" charset="0"/>
            </a:endParaRPr>
          </a:p>
          <a:p>
            <a:pPr>
              <a:buClr>
                <a:schemeClr val="accent1"/>
              </a:buClr>
              <a:buSzPct val="65000"/>
              <a:buFont typeface="Wingdings" pitchFamily="2" charset="2"/>
              <a:buChar char="n"/>
            </a:pPr>
            <a:endParaRPr lang="en-US" dirty="0">
              <a:cs typeface="Arial" charset="0"/>
            </a:endParaRPr>
          </a:p>
        </p:txBody>
      </p:sp>
      <p:pic>
        <p:nvPicPr>
          <p:cNvPr id="4" name="Picture 2">
            <a:extLst>
              <a:ext uri="{FF2B5EF4-FFF2-40B4-BE49-F238E27FC236}">
                <a16:creationId xmlns:a16="http://schemas.microsoft.com/office/drawing/2014/main" id="{BCFBC8C5-5A3E-2E49-8A7A-4A59C525F2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32112" y="227894"/>
            <a:ext cx="2691320" cy="17950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928680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775520" y="116633"/>
            <a:ext cx="8712968" cy="928695"/>
          </a:xfrm>
        </p:spPr>
        <p:txBody>
          <a:bodyPr/>
          <a:lstStyle/>
          <a:p>
            <a:r>
              <a:rPr lang="en-US" sz="4000" dirty="0"/>
              <a:t>What Have You Learned from this Talk?</a:t>
            </a:r>
            <a:endParaRPr lang="de-DE" sz="4000" dirty="0"/>
          </a:p>
        </p:txBody>
      </p:sp>
      <p:sp>
        <p:nvSpPr>
          <p:cNvPr id="4" name="Rectangle 3"/>
          <p:cNvSpPr txBox="1">
            <a:spLocks noChangeArrowheads="1"/>
          </p:cNvSpPr>
          <p:nvPr/>
        </p:nvSpPr>
        <p:spPr>
          <a:xfrm>
            <a:off x="1775520" y="980728"/>
            <a:ext cx="7848872" cy="5184576"/>
          </a:xfrm>
          <a:prstGeom prst="rect">
            <a:avLst/>
          </a:prstGeom>
        </p:spPr>
        <p:txBody>
          <a:bodyPr>
            <a:normAutofit/>
          </a:bodyPr>
          <a:lstStyle/>
          <a:p>
            <a:pPr marL="342891" indent="-342891">
              <a:lnSpc>
                <a:spcPct val="110000"/>
              </a:lnSpc>
              <a:spcBef>
                <a:spcPct val="50000"/>
              </a:spcBef>
              <a:buClr>
                <a:srgbClr val="FF0000"/>
              </a:buClr>
              <a:buSzPct val="150000"/>
              <a:buFont typeface="Wingdings" pitchFamily="2" charset="2"/>
              <a:buChar char=""/>
              <a:defRPr/>
            </a:pPr>
            <a:r>
              <a:rPr lang="fr-CH" sz="3300" dirty="0"/>
              <a:t>Classical </a:t>
            </a:r>
            <a:r>
              <a:rPr lang="fr-CH" sz="3300" dirty="0">
                <a:hlinkClick r:id="rId6"/>
              </a:rPr>
              <a:t>Cryptography</a:t>
            </a:r>
            <a:endParaRPr lang="fr-CH" sz="3300" dirty="0"/>
          </a:p>
          <a:p>
            <a:pPr marL="342891" indent="-342891">
              <a:lnSpc>
                <a:spcPct val="110000"/>
              </a:lnSpc>
              <a:spcBef>
                <a:spcPct val="50000"/>
              </a:spcBef>
              <a:buClr>
                <a:srgbClr val="FF0000"/>
              </a:buClr>
              <a:buSzPct val="150000"/>
              <a:buFont typeface="Wingdings" pitchFamily="2" charset="2"/>
              <a:buChar char=""/>
              <a:defRPr/>
            </a:pPr>
            <a:endParaRPr lang="fr-CH" sz="3300" dirty="0"/>
          </a:p>
          <a:p>
            <a:pPr marL="342891" indent="-342891">
              <a:lnSpc>
                <a:spcPct val="110000"/>
              </a:lnSpc>
              <a:spcBef>
                <a:spcPct val="50000"/>
              </a:spcBef>
              <a:buClr>
                <a:srgbClr val="FF0000"/>
              </a:buClr>
              <a:buSzPct val="150000"/>
              <a:buFont typeface="Wingdings" pitchFamily="2" charset="2"/>
              <a:buChar char=""/>
              <a:defRPr/>
            </a:pPr>
            <a:endParaRPr lang="fr-CH" sz="3300" dirty="0"/>
          </a:p>
          <a:p>
            <a:pPr marL="342891" indent="-342891">
              <a:lnSpc>
                <a:spcPct val="110000"/>
              </a:lnSpc>
              <a:spcBef>
                <a:spcPct val="50000"/>
              </a:spcBef>
              <a:buClr>
                <a:srgbClr val="FF0000"/>
              </a:buClr>
              <a:buSzPct val="150000"/>
              <a:buFont typeface="Wingdings" pitchFamily="2" charset="2"/>
              <a:buChar char=""/>
              <a:defRPr/>
            </a:pPr>
            <a:r>
              <a:rPr lang="fr-CH" sz="3300" dirty="0">
                <a:hlinkClick r:id="rId7"/>
              </a:rPr>
              <a:t>Quantum </a:t>
            </a:r>
            <a:r>
              <a:rPr lang="fr-CH" sz="3300" dirty="0">
                <a:hlinkClick r:id="rId8"/>
              </a:rPr>
              <a:t>Computing </a:t>
            </a:r>
            <a:r>
              <a:rPr lang="fr-CH" sz="3300" dirty="0">
                <a:hlinkClick r:id="rId9"/>
              </a:rPr>
              <a:t>&amp; </a:t>
            </a:r>
            <a:r>
              <a:rPr lang="fr-CH" sz="3300" dirty="0">
                <a:hlinkClick r:id="rId10"/>
              </a:rPr>
              <a:t>Teleportation</a:t>
            </a:r>
            <a:endParaRPr lang="fr-CH" sz="3300" dirty="0"/>
          </a:p>
        </p:txBody>
      </p:sp>
      <p:sp>
        <p:nvSpPr>
          <p:cNvPr id="6" name="Rectangle 5"/>
          <p:cNvSpPr/>
          <p:nvPr/>
        </p:nvSpPr>
        <p:spPr>
          <a:xfrm>
            <a:off x="1558925" y="620688"/>
            <a:ext cx="360611" cy="432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pic>
        <p:nvPicPr>
          <p:cNvPr id="10" name="Picture 2" descr="startrek-beam"/>
          <p:cNvPicPr>
            <a:picLocks noChangeAspect="1" noChangeArrowheads="1"/>
          </p:cNvPicPr>
          <p:nvPr/>
        </p:nvPicPr>
        <p:blipFill>
          <a:blip r:embed="rId11" cstate="print"/>
          <a:srcRect/>
          <a:stretch>
            <a:fillRect/>
          </a:stretch>
        </p:blipFill>
        <p:spPr bwMode="auto">
          <a:xfrm>
            <a:off x="8400256" y="4005064"/>
            <a:ext cx="1724200" cy="2545248"/>
          </a:xfrm>
          <a:prstGeom prst="rect">
            <a:avLst/>
          </a:prstGeom>
          <a:noFill/>
        </p:spPr>
      </p:pic>
      <p:pic>
        <p:nvPicPr>
          <p:cNvPr id="11" name="Picture 9" descr="dolly">
            <a:hlinkClick r:id="rId12"/>
          </p:cNvPr>
          <p:cNvPicPr>
            <a:picLocks noChangeAspect="1" noChangeArrowheads="1"/>
          </p:cNvPicPr>
          <p:nvPr/>
        </p:nvPicPr>
        <p:blipFill>
          <a:blip r:embed="rId13" cstate="print"/>
          <a:srcRect/>
          <a:stretch>
            <a:fillRect/>
          </a:stretch>
        </p:blipFill>
        <p:spPr bwMode="auto">
          <a:xfrm>
            <a:off x="6168008" y="4941173"/>
            <a:ext cx="1744763" cy="1605265"/>
          </a:xfrm>
          <a:prstGeom prst="rect">
            <a:avLst/>
          </a:prstGeom>
          <a:noFill/>
        </p:spPr>
      </p:pic>
      <p:grpSp>
        <p:nvGrpSpPr>
          <p:cNvPr id="70" name="Group 69"/>
          <p:cNvGrpSpPr/>
          <p:nvPr/>
        </p:nvGrpSpPr>
        <p:grpSpPr>
          <a:xfrm>
            <a:off x="2351584" y="5661248"/>
            <a:ext cx="3528392" cy="648072"/>
            <a:chOff x="2699792" y="1844824"/>
            <a:chExt cx="3528392" cy="648072"/>
          </a:xfrm>
        </p:grpSpPr>
        <p:sp>
          <p:nvSpPr>
            <p:cNvPr id="57" name="Oval 54"/>
            <p:cNvSpPr>
              <a:spLocks noChangeArrowheads="1"/>
            </p:cNvSpPr>
            <p:nvPr/>
          </p:nvSpPr>
          <p:spPr bwMode="auto">
            <a:xfrm rot="16200000">
              <a:off x="4139952" y="404664"/>
              <a:ext cx="648072" cy="3528392"/>
            </a:xfrm>
            <a:prstGeom prst="ellipse">
              <a:avLst/>
            </a:prstGeom>
            <a:gradFill rotWithShape="1">
              <a:gsLst>
                <a:gs pos="0">
                  <a:srgbClr val="FF9900"/>
                </a:gs>
                <a:gs pos="100000">
                  <a:srgbClr val="FF9900">
                    <a:gamma/>
                    <a:shade val="46275"/>
                    <a:invGamma/>
                    <a:alpha val="0"/>
                  </a:srgbClr>
                </a:gs>
              </a:gsLst>
              <a:path path="shape">
                <a:fillToRect l="50000" t="50000" r="50000" b="50000"/>
              </a:path>
            </a:gradFill>
            <a:ln w="9525" algn="ctr">
              <a:noFill/>
              <a:round/>
              <a:headEnd/>
              <a:tailEnd/>
            </a:ln>
            <a:effectLst/>
          </p:spPr>
          <p:txBody>
            <a:bodyPr wrap="none" anchor="ctr"/>
            <a:lstStyle/>
            <a:p>
              <a:endParaRPr lang="de-CH"/>
            </a:p>
          </p:txBody>
        </p:sp>
        <p:grpSp>
          <p:nvGrpSpPr>
            <p:cNvPr id="58" name="Group 172"/>
            <p:cNvGrpSpPr/>
            <p:nvPr/>
          </p:nvGrpSpPr>
          <p:grpSpPr>
            <a:xfrm>
              <a:off x="3394228" y="1916832"/>
              <a:ext cx="457692" cy="460694"/>
              <a:chOff x="3731760" y="2948800"/>
              <a:chExt cx="457692" cy="460694"/>
            </a:xfrm>
          </p:grpSpPr>
          <p:sp>
            <p:nvSpPr>
              <p:cNvPr id="65" name="Oval 2"/>
              <p:cNvSpPr>
                <a:spLocks noChangeArrowheads="1"/>
              </p:cNvSpPr>
              <p:nvPr/>
            </p:nvSpPr>
            <p:spPr bwMode="auto">
              <a:xfrm>
                <a:off x="3731760" y="2948800"/>
                <a:ext cx="457692" cy="460694"/>
              </a:xfrm>
              <a:prstGeom prst="ellipse">
                <a:avLst/>
              </a:prstGeom>
              <a:solidFill>
                <a:srgbClr val="66FF33"/>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66" name="Line 44"/>
              <p:cNvSpPr>
                <a:spLocks noChangeShapeType="1"/>
              </p:cNvSpPr>
              <p:nvPr/>
            </p:nvSpPr>
            <p:spPr bwMode="auto">
              <a:xfrm rot="10800000">
                <a:off x="3960489" y="2976129"/>
                <a:ext cx="0" cy="402800"/>
              </a:xfrm>
              <a:prstGeom prst="line">
                <a:avLst/>
              </a:prstGeom>
              <a:solidFill>
                <a:srgbClr val="00FF00"/>
              </a:solidFill>
              <a:ln w="28575">
                <a:solidFill>
                  <a:schemeClr val="tx1"/>
                </a:solidFill>
                <a:round/>
                <a:headEnd type="triangle" w="med" len="med"/>
                <a:tailEnd type="triangle" w="med" len="med"/>
              </a:ln>
              <a:effectLst/>
            </p:spPr>
            <p:txBody>
              <a:bodyPr anchor="ctr" anchorCtr="1"/>
              <a:lstStyle/>
              <a:p>
                <a:endParaRPr lang="de-DE"/>
              </a:p>
            </p:txBody>
          </p:sp>
          <p:sp>
            <p:nvSpPr>
              <p:cNvPr id="67" name="Line 45"/>
              <p:cNvSpPr>
                <a:spLocks noChangeShapeType="1"/>
              </p:cNvSpPr>
              <p:nvPr/>
            </p:nvSpPr>
            <p:spPr bwMode="auto">
              <a:xfrm rot="16200000">
                <a:off x="3959933" y="2975574"/>
                <a:ext cx="0" cy="403912"/>
              </a:xfrm>
              <a:prstGeom prst="line">
                <a:avLst/>
              </a:prstGeom>
              <a:solidFill>
                <a:srgbClr val="00FF00"/>
              </a:solidFill>
              <a:ln w="28575">
                <a:solidFill>
                  <a:schemeClr val="tx1"/>
                </a:solidFill>
                <a:round/>
                <a:headEnd type="triangle" w="med" len="med"/>
                <a:tailEnd type="triangle" w="med" len="med"/>
              </a:ln>
              <a:effectLst/>
            </p:spPr>
            <p:txBody>
              <a:bodyPr anchor="ctr" anchorCtr="1"/>
              <a:lstStyle/>
              <a:p>
                <a:endParaRPr lang="de-DE"/>
              </a:p>
            </p:txBody>
          </p:sp>
          <p:sp>
            <p:nvSpPr>
              <p:cNvPr id="68" name="Line 46"/>
              <p:cNvSpPr>
                <a:spLocks noChangeShapeType="1"/>
              </p:cNvSpPr>
              <p:nvPr/>
            </p:nvSpPr>
            <p:spPr bwMode="auto">
              <a:xfrm rot="13500000">
                <a:off x="3958820" y="2975573"/>
                <a:ext cx="1113" cy="402799"/>
              </a:xfrm>
              <a:prstGeom prst="line">
                <a:avLst/>
              </a:prstGeom>
              <a:solidFill>
                <a:srgbClr val="00FF00"/>
              </a:solidFill>
              <a:ln w="28575">
                <a:solidFill>
                  <a:schemeClr val="tx1"/>
                </a:solidFill>
                <a:round/>
                <a:headEnd type="triangle" w="med" len="med"/>
                <a:tailEnd type="triangle" w="med" len="med"/>
              </a:ln>
              <a:effectLst/>
            </p:spPr>
            <p:txBody>
              <a:bodyPr anchor="ctr" anchorCtr="1"/>
              <a:lstStyle/>
              <a:p>
                <a:endParaRPr lang="de-DE"/>
              </a:p>
            </p:txBody>
          </p:sp>
          <p:sp>
            <p:nvSpPr>
              <p:cNvPr id="69" name="Line 47"/>
              <p:cNvSpPr>
                <a:spLocks noChangeShapeType="1"/>
              </p:cNvSpPr>
              <p:nvPr/>
            </p:nvSpPr>
            <p:spPr bwMode="auto">
              <a:xfrm rot="18900000">
                <a:off x="3957151" y="2976129"/>
                <a:ext cx="1113" cy="403913"/>
              </a:xfrm>
              <a:prstGeom prst="line">
                <a:avLst/>
              </a:prstGeom>
              <a:solidFill>
                <a:srgbClr val="00FF00"/>
              </a:solidFill>
              <a:ln w="28575">
                <a:solidFill>
                  <a:schemeClr val="tx1"/>
                </a:solidFill>
                <a:round/>
                <a:headEnd type="triangle" w="med" len="med"/>
                <a:tailEnd type="triangle" w="med" len="med"/>
              </a:ln>
              <a:effectLst/>
            </p:spPr>
            <p:txBody>
              <a:bodyPr anchor="ctr" anchorCtr="1"/>
              <a:lstStyle/>
              <a:p>
                <a:endParaRPr lang="de-DE"/>
              </a:p>
            </p:txBody>
          </p:sp>
        </p:grpSp>
        <p:grpSp>
          <p:nvGrpSpPr>
            <p:cNvPr id="59" name="Group 173"/>
            <p:cNvGrpSpPr/>
            <p:nvPr/>
          </p:nvGrpSpPr>
          <p:grpSpPr>
            <a:xfrm>
              <a:off x="5004048" y="1916832"/>
              <a:ext cx="457692" cy="460694"/>
              <a:chOff x="3731760" y="2948800"/>
              <a:chExt cx="457692" cy="460694"/>
            </a:xfrm>
          </p:grpSpPr>
          <p:sp>
            <p:nvSpPr>
              <p:cNvPr id="60" name="Oval 2"/>
              <p:cNvSpPr>
                <a:spLocks noChangeArrowheads="1"/>
              </p:cNvSpPr>
              <p:nvPr/>
            </p:nvSpPr>
            <p:spPr bwMode="auto">
              <a:xfrm>
                <a:off x="3731760" y="2948800"/>
                <a:ext cx="457692" cy="460694"/>
              </a:xfrm>
              <a:prstGeom prst="ellipse">
                <a:avLst/>
              </a:prstGeom>
              <a:solidFill>
                <a:srgbClr val="66FF33"/>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61" name="Line 44"/>
              <p:cNvSpPr>
                <a:spLocks noChangeShapeType="1"/>
              </p:cNvSpPr>
              <p:nvPr/>
            </p:nvSpPr>
            <p:spPr bwMode="auto">
              <a:xfrm rot="10800000">
                <a:off x="3960489" y="2976129"/>
                <a:ext cx="0" cy="402800"/>
              </a:xfrm>
              <a:prstGeom prst="line">
                <a:avLst/>
              </a:prstGeom>
              <a:solidFill>
                <a:srgbClr val="00FF00"/>
              </a:solidFill>
              <a:ln w="28575">
                <a:solidFill>
                  <a:schemeClr val="tx1"/>
                </a:solidFill>
                <a:round/>
                <a:headEnd type="triangle" w="med" len="med"/>
                <a:tailEnd type="triangle" w="med" len="med"/>
              </a:ln>
              <a:effectLst/>
            </p:spPr>
            <p:txBody>
              <a:bodyPr anchor="ctr" anchorCtr="1"/>
              <a:lstStyle/>
              <a:p>
                <a:endParaRPr lang="de-DE"/>
              </a:p>
            </p:txBody>
          </p:sp>
          <p:sp>
            <p:nvSpPr>
              <p:cNvPr id="62" name="Line 45"/>
              <p:cNvSpPr>
                <a:spLocks noChangeShapeType="1"/>
              </p:cNvSpPr>
              <p:nvPr/>
            </p:nvSpPr>
            <p:spPr bwMode="auto">
              <a:xfrm rot="16200000">
                <a:off x="3959933" y="2975574"/>
                <a:ext cx="0" cy="403912"/>
              </a:xfrm>
              <a:prstGeom prst="line">
                <a:avLst/>
              </a:prstGeom>
              <a:solidFill>
                <a:srgbClr val="00FF00"/>
              </a:solidFill>
              <a:ln w="28575">
                <a:solidFill>
                  <a:schemeClr val="tx1"/>
                </a:solidFill>
                <a:round/>
                <a:headEnd type="triangle" w="med" len="med"/>
                <a:tailEnd type="triangle" w="med" len="med"/>
              </a:ln>
              <a:effectLst/>
            </p:spPr>
            <p:txBody>
              <a:bodyPr anchor="ctr" anchorCtr="1"/>
              <a:lstStyle/>
              <a:p>
                <a:endParaRPr lang="de-DE"/>
              </a:p>
            </p:txBody>
          </p:sp>
          <p:sp>
            <p:nvSpPr>
              <p:cNvPr id="63" name="Line 46"/>
              <p:cNvSpPr>
                <a:spLocks noChangeShapeType="1"/>
              </p:cNvSpPr>
              <p:nvPr/>
            </p:nvSpPr>
            <p:spPr bwMode="auto">
              <a:xfrm rot="13500000">
                <a:off x="3958820" y="2975573"/>
                <a:ext cx="1113" cy="402799"/>
              </a:xfrm>
              <a:prstGeom prst="line">
                <a:avLst/>
              </a:prstGeom>
              <a:solidFill>
                <a:srgbClr val="00FF00"/>
              </a:solidFill>
              <a:ln w="28575">
                <a:solidFill>
                  <a:schemeClr val="tx1"/>
                </a:solidFill>
                <a:round/>
                <a:headEnd type="triangle" w="med" len="med"/>
                <a:tailEnd type="triangle" w="med" len="med"/>
              </a:ln>
              <a:effectLst/>
            </p:spPr>
            <p:txBody>
              <a:bodyPr anchor="ctr" anchorCtr="1"/>
              <a:lstStyle/>
              <a:p>
                <a:endParaRPr lang="de-DE"/>
              </a:p>
            </p:txBody>
          </p:sp>
          <p:sp>
            <p:nvSpPr>
              <p:cNvPr id="64" name="Line 47"/>
              <p:cNvSpPr>
                <a:spLocks noChangeShapeType="1"/>
              </p:cNvSpPr>
              <p:nvPr/>
            </p:nvSpPr>
            <p:spPr bwMode="auto">
              <a:xfrm rot="18900000">
                <a:off x="3957151" y="2976129"/>
                <a:ext cx="1113" cy="403913"/>
              </a:xfrm>
              <a:prstGeom prst="line">
                <a:avLst/>
              </a:prstGeom>
              <a:solidFill>
                <a:srgbClr val="00FF00"/>
              </a:solidFill>
              <a:ln w="28575">
                <a:solidFill>
                  <a:schemeClr val="tx1"/>
                </a:solidFill>
                <a:round/>
                <a:headEnd type="triangle" w="med" len="med"/>
                <a:tailEnd type="triangle" w="med" len="med"/>
              </a:ln>
              <a:effectLst/>
            </p:spPr>
            <p:txBody>
              <a:bodyPr anchor="ctr" anchorCtr="1"/>
              <a:lstStyle/>
              <a:p>
                <a:endParaRPr lang="de-DE"/>
              </a:p>
            </p:txBody>
          </p:sp>
        </p:grpSp>
      </p:grpSp>
      <p:pic>
        <p:nvPicPr>
          <p:cNvPr id="41" name="Picture 40"/>
          <p:cNvPicPr>
            <a:picLocks noChangeAspect="1"/>
          </p:cNvPicPr>
          <p:nvPr/>
        </p:nvPicPr>
        <p:blipFill>
          <a:blip r:embed="rId14"/>
          <a:stretch>
            <a:fillRect/>
          </a:stretch>
        </p:blipFill>
        <p:spPr>
          <a:xfrm>
            <a:off x="7968209" y="908720"/>
            <a:ext cx="1900279" cy="2535115"/>
          </a:xfrm>
          <a:prstGeom prst="rect">
            <a:avLst/>
          </a:prstGeom>
        </p:spPr>
      </p:pic>
      <p:pic>
        <p:nvPicPr>
          <p:cNvPr id="43" name="Picture 42"/>
          <p:cNvPicPr>
            <a:picLocks noChangeAspect="1"/>
          </p:cNvPicPr>
          <p:nvPr/>
        </p:nvPicPr>
        <p:blipFill>
          <a:blip r:embed="rId15"/>
          <a:stretch>
            <a:fillRect/>
          </a:stretch>
        </p:blipFill>
        <p:spPr>
          <a:xfrm>
            <a:off x="2639616" y="1916835"/>
            <a:ext cx="1800200" cy="1197951"/>
          </a:xfrm>
          <a:prstGeom prst="rect">
            <a:avLst/>
          </a:prstGeom>
        </p:spPr>
      </p:pic>
      <p:pic>
        <p:nvPicPr>
          <p:cNvPr id="44" name="Picture 43"/>
          <p:cNvPicPr>
            <a:picLocks noChangeAspect="1"/>
          </p:cNvPicPr>
          <p:nvPr/>
        </p:nvPicPr>
        <p:blipFill>
          <a:blip r:embed="rId16"/>
          <a:stretch>
            <a:fillRect/>
          </a:stretch>
        </p:blipFill>
        <p:spPr>
          <a:xfrm>
            <a:off x="4871868" y="1700812"/>
            <a:ext cx="2485953" cy="1663329"/>
          </a:xfrm>
          <a:prstGeom prst="rect">
            <a:avLst/>
          </a:prstGeom>
        </p:spPr>
      </p:pic>
      <p:grpSp>
        <p:nvGrpSpPr>
          <p:cNvPr id="2" name="Group 1"/>
          <p:cNvGrpSpPr/>
          <p:nvPr/>
        </p:nvGrpSpPr>
        <p:grpSpPr>
          <a:xfrm>
            <a:off x="2495601" y="4293096"/>
            <a:ext cx="2594727" cy="1080120"/>
            <a:chOff x="971600" y="4077072"/>
            <a:chExt cx="2594726" cy="1080120"/>
          </a:xfrm>
        </p:grpSpPr>
        <p:grpSp>
          <p:nvGrpSpPr>
            <p:cNvPr id="24" name="Group 28"/>
            <p:cNvGrpSpPr/>
            <p:nvPr/>
          </p:nvGrpSpPr>
          <p:grpSpPr>
            <a:xfrm>
              <a:off x="971600" y="4653136"/>
              <a:ext cx="457692" cy="460694"/>
              <a:chOff x="4214810" y="2000240"/>
              <a:chExt cx="457692" cy="460694"/>
            </a:xfrm>
          </p:grpSpPr>
          <p:sp>
            <p:nvSpPr>
              <p:cNvPr id="25" name="Oval 2"/>
              <p:cNvSpPr>
                <a:spLocks noChangeArrowheads="1"/>
              </p:cNvSpPr>
              <p:nvPr/>
            </p:nvSpPr>
            <p:spPr bwMode="auto">
              <a:xfrm>
                <a:off x="4214810" y="2000240"/>
                <a:ext cx="457692" cy="460694"/>
              </a:xfrm>
              <a:prstGeom prst="ellipse">
                <a:avLst/>
              </a:prstGeom>
              <a:solidFill>
                <a:srgbClr val="FF00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26" name="Line 5"/>
              <p:cNvSpPr>
                <a:spLocks noChangeShapeType="1"/>
              </p:cNvSpPr>
              <p:nvPr/>
            </p:nvSpPr>
            <p:spPr bwMode="auto">
              <a:xfrm rot="2700000">
                <a:off x="4444161" y="2046918"/>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nvGrpSpPr>
            <p:cNvPr id="27" name="Group 28"/>
            <p:cNvGrpSpPr/>
            <p:nvPr/>
          </p:nvGrpSpPr>
          <p:grpSpPr>
            <a:xfrm>
              <a:off x="2483768" y="4696498"/>
              <a:ext cx="457692" cy="460694"/>
              <a:chOff x="4214810" y="2000240"/>
              <a:chExt cx="457692" cy="460694"/>
            </a:xfrm>
          </p:grpSpPr>
          <p:sp>
            <p:nvSpPr>
              <p:cNvPr id="28" name="Oval 2"/>
              <p:cNvSpPr>
                <a:spLocks noChangeArrowheads="1"/>
              </p:cNvSpPr>
              <p:nvPr/>
            </p:nvSpPr>
            <p:spPr bwMode="auto">
              <a:xfrm>
                <a:off x="4214810" y="2000240"/>
                <a:ext cx="457692" cy="460694"/>
              </a:xfrm>
              <a:prstGeom prst="ellipse">
                <a:avLst/>
              </a:prstGeom>
              <a:solidFill>
                <a:srgbClr val="FF00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29" name="Line 5"/>
              <p:cNvSpPr>
                <a:spLocks noChangeShapeType="1"/>
              </p:cNvSpPr>
              <p:nvPr/>
            </p:nvSpPr>
            <p:spPr bwMode="auto">
              <a:xfrm rot="8100000">
                <a:off x="4444161" y="2046918"/>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pic>
          <p:nvPicPr>
            <p:cNvPr id="30" name="Picture 29" descr="TP_tmp.emf"/>
            <p:cNvPicPr>
              <a:picLocks noChangeAspect="1"/>
            </p:cNvPicPr>
            <p:nvPr>
              <p:custDataLst>
                <p:tags r:id="rId1"/>
              </p:custDataLst>
            </p:nvPr>
          </p:nvPicPr>
          <p:blipFill>
            <a:blip r:embed="rId17" cstate="print">
              <a:clrChange>
                <a:clrFrom>
                  <a:srgbClr val="FFFFFF"/>
                </a:clrFrom>
                <a:clrTo>
                  <a:srgbClr val="FFFFFF">
                    <a:alpha val="0"/>
                  </a:srgbClr>
                </a:clrTo>
              </a:clrChange>
            </a:blip>
            <a:stretch>
              <a:fillRect/>
            </a:stretch>
          </p:blipFill>
          <p:spPr bwMode="auto">
            <a:xfrm>
              <a:off x="1547664" y="4725144"/>
              <a:ext cx="579184" cy="374525"/>
            </a:xfrm>
            <a:prstGeom prst="rect">
              <a:avLst/>
            </a:prstGeom>
            <a:noFill/>
            <a:ln/>
            <a:effectLst/>
          </p:spPr>
        </p:pic>
        <p:pic>
          <p:nvPicPr>
            <p:cNvPr id="31" name="Picture 30" descr="TP_tmp.emf"/>
            <p:cNvPicPr>
              <a:picLocks noChangeAspect="1"/>
            </p:cNvPicPr>
            <p:nvPr>
              <p:custDataLst>
                <p:tags r:id="rId2"/>
              </p:custDataLst>
            </p:nvPr>
          </p:nvPicPr>
          <p:blipFill>
            <a:blip r:embed="rId18" cstate="print">
              <a:clrChange>
                <a:clrFrom>
                  <a:srgbClr val="FFFFFF"/>
                </a:clrFrom>
                <a:clrTo>
                  <a:srgbClr val="FFFFFF">
                    <a:alpha val="0"/>
                  </a:srgbClr>
                </a:clrTo>
              </a:clrChange>
            </a:blip>
            <a:stretch>
              <a:fillRect/>
            </a:stretch>
          </p:blipFill>
          <p:spPr bwMode="auto">
            <a:xfrm>
              <a:off x="2987824" y="4725144"/>
              <a:ext cx="578502" cy="374084"/>
            </a:xfrm>
            <a:prstGeom prst="rect">
              <a:avLst/>
            </a:prstGeom>
            <a:noFill/>
            <a:ln/>
            <a:effectLst/>
          </p:spPr>
        </p:pic>
        <p:pic>
          <p:nvPicPr>
            <p:cNvPr id="32" name="Picture 31" descr="TP_tmp.emf"/>
            <p:cNvPicPr>
              <a:picLocks noChangeAspect="1"/>
            </p:cNvPicPr>
            <p:nvPr>
              <p:custDataLst>
                <p:tags r:id="rId3"/>
              </p:custDataLst>
            </p:nvPr>
          </p:nvPicPr>
          <p:blipFill>
            <a:blip r:embed="rId19" cstate="print">
              <a:clrChange>
                <a:clrFrom>
                  <a:srgbClr val="FFFFFF"/>
                </a:clrFrom>
                <a:clrTo>
                  <a:srgbClr val="FFFFFF">
                    <a:alpha val="0"/>
                  </a:srgbClr>
                </a:clrTo>
              </a:clrChange>
            </a:blip>
            <a:stretch>
              <a:fillRect/>
            </a:stretch>
          </p:blipFill>
          <p:spPr bwMode="auto">
            <a:xfrm>
              <a:off x="1547664" y="4149080"/>
              <a:ext cx="579867" cy="409800"/>
            </a:xfrm>
            <a:prstGeom prst="rect">
              <a:avLst/>
            </a:prstGeom>
            <a:noFill/>
            <a:ln/>
            <a:effectLst/>
          </p:spPr>
        </p:pic>
        <p:pic>
          <p:nvPicPr>
            <p:cNvPr id="33" name="Picture 32" descr="TP_tmp.emf"/>
            <p:cNvPicPr>
              <a:picLocks noChangeAspect="1"/>
            </p:cNvPicPr>
            <p:nvPr>
              <p:custDataLst>
                <p:tags r:id="rId4"/>
              </p:custDataLst>
            </p:nvPr>
          </p:nvPicPr>
          <p:blipFill>
            <a:blip r:embed="rId20" cstate="print">
              <a:clrChange>
                <a:clrFrom>
                  <a:srgbClr val="FFFFFF"/>
                </a:clrFrom>
                <a:clrTo>
                  <a:srgbClr val="FFFFFF">
                    <a:alpha val="0"/>
                  </a:srgbClr>
                </a:clrTo>
              </a:clrChange>
            </a:blip>
            <a:stretch>
              <a:fillRect/>
            </a:stretch>
          </p:blipFill>
          <p:spPr bwMode="auto">
            <a:xfrm>
              <a:off x="2984704" y="4149080"/>
              <a:ext cx="579184" cy="409317"/>
            </a:xfrm>
            <a:prstGeom prst="rect">
              <a:avLst/>
            </a:prstGeom>
            <a:noFill/>
            <a:ln/>
            <a:effectLst/>
          </p:spPr>
        </p:pic>
        <p:grpSp>
          <p:nvGrpSpPr>
            <p:cNvPr id="34" name="Group 28"/>
            <p:cNvGrpSpPr/>
            <p:nvPr/>
          </p:nvGrpSpPr>
          <p:grpSpPr>
            <a:xfrm>
              <a:off x="2483768" y="4077072"/>
              <a:ext cx="457692" cy="460694"/>
              <a:chOff x="4214810" y="2000240"/>
              <a:chExt cx="457692" cy="460694"/>
            </a:xfrm>
          </p:grpSpPr>
          <p:sp>
            <p:nvSpPr>
              <p:cNvPr id="35" name="Oval 2"/>
              <p:cNvSpPr>
                <a:spLocks noChangeArrowheads="1"/>
              </p:cNvSpPr>
              <p:nvPr/>
            </p:nvSpPr>
            <p:spPr bwMode="auto">
              <a:xfrm>
                <a:off x="4214810" y="2000240"/>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36" name="Line 5"/>
              <p:cNvSpPr>
                <a:spLocks noChangeShapeType="1"/>
              </p:cNvSpPr>
              <p:nvPr/>
            </p:nvSpPr>
            <p:spPr bwMode="auto">
              <a:xfrm rot="10800000">
                <a:off x="4444161" y="2046918"/>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nvGrpSpPr>
            <p:cNvPr id="37" name="Group 36"/>
            <p:cNvGrpSpPr/>
            <p:nvPr/>
          </p:nvGrpSpPr>
          <p:grpSpPr>
            <a:xfrm>
              <a:off x="971600" y="4077072"/>
              <a:ext cx="457692" cy="460694"/>
              <a:chOff x="7597837" y="2707419"/>
              <a:chExt cx="457692" cy="460694"/>
            </a:xfrm>
          </p:grpSpPr>
          <p:sp>
            <p:nvSpPr>
              <p:cNvPr id="38" name="Oval 2"/>
              <p:cNvSpPr>
                <a:spLocks noChangeArrowheads="1"/>
              </p:cNvSpPr>
              <p:nvPr/>
            </p:nvSpPr>
            <p:spPr bwMode="auto">
              <a:xfrm>
                <a:off x="7597837" y="2707419"/>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39" name="Line 5"/>
              <p:cNvSpPr>
                <a:spLocks noChangeShapeType="1"/>
              </p:cNvSpPr>
              <p:nvPr/>
            </p:nvSpPr>
            <p:spPr bwMode="auto">
              <a:xfrm rot="5400000">
                <a:off x="7827188" y="2754097"/>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spTree>
    <p:extLst>
      <p:ext uri="{BB962C8B-B14F-4D97-AF65-F5344CB8AC3E}">
        <p14:creationId xmlns:p14="http://schemas.microsoft.com/office/powerpoint/2010/main" val="1440563744"/>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after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circle(out)">
                                      <p:cBhvr>
                                        <p:cTn id="7" dur="1000"/>
                                        <p:tgtEl>
                                          <p:spTgt spid="43"/>
                                        </p:tgtEl>
                                      </p:cBhvr>
                                    </p:animEffect>
                                  </p:childTnLst>
                                </p:cTn>
                              </p:par>
                              <p:par>
                                <p:cTn id="8" presetID="6" presetClass="entr" presetSubtype="32" fill="hold" nodeType="withEffect">
                                  <p:stCondLst>
                                    <p:cond delay="0"/>
                                  </p:stCondLst>
                                  <p:childTnLst>
                                    <p:set>
                                      <p:cBhvr>
                                        <p:cTn id="9" dur="1" fill="hold">
                                          <p:stCondLst>
                                            <p:cond delay="0"/>
                                          </p:stCondLst>
                                        </p:cTn>
                                        <p:tgtEl>
                                          <p:spTgt spid="44"/>
                                        </p:tgtEl>
                                        <p:attrNameLst>
                                          <p:attrName>style.visibility</p:attrName>
                                        </p:attrNameLst>
                                      </p:cBhvr>
                                      <p:to>
                                        <p:strVal val="visible"/>
                                      </p:to>
                                    </p:set>
                                    <p:animEffect transition="in" filter="circle(out)">
                                      <p:cBhvr>
                                        <p:cTn id="10" dur="1000"/>
                                        <p:tgtEl>
                                          <p:spTgt spid="44"/>
                                        </p:tgtEl>
                                      </p:cBhvr>
                                    </p:animEffect>
                                  </p:childTnLst>
                                </p:cTn>
                              </p:par>
                              <p:par>
                                <p:cTn id="11" presetID="6" presetClass="entr" presetSubtype="32" fill="hold" nodeType="withEffect">
                                  <p:stCondLst>
                                    <p:cond delay="0"/>
                                  </p:stCondLst>
                                  <p:childTnLst>
                                    <p:set>
                                      <p:cBhvr>
                                        <p:cTn id="12" dur="1" fill="hold">
                                          <p:stCondLst>
                                            <p:cond delay="0"/>
                                          </p:stCondLst>
                                        </p:cTn>
                                        <p:tgtEl>
                                          <p:spTgt spid="41"/>
                                        </p:tgtEl>
                                        <p:attrNameLst>
                                          <p:attrName>style.visibility</p:attrName>
                                        </p:attrNameLst>
                                      </p:cBhvr>
                                      <p:to>
                                        <p:strVal val="visible"/>
                                      </p:to>
                                    </p:set>
                                    <p:animEffect transition="in" filter="circle(out)">
                                      <p:cBhvr>
                                        <p:cTn id="13" dur="1000"/>
                                        <p:tgtEl>
                                          <p:spTgt spid="41"/>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4">
                                            <p:txEl>
                                              <p:pRg st="3" end="3"/>
                                            </p:txEl>
                                          </p:spTgt>
                                        </p:tgtEl>
                                        <p:attrNameLst>
                                          <p:attrName>style.visibility</p:attrName>
                                        </p:attrNameLst>
                                      </p:cBhvr>
                                      <p:to>
                                        <p:strVal val="visible"/>
                                      </p:to>
                                    </p:set>
                                  </p:childTnLst>
                                </p:cTn>
                              </p:par>
                            </p:childTnLst>
                          </p:cTn>
                        </p:par>
                        <p:par>
                          <p:cTn id="18" fill="hold">
                            <p:stCondLst>
                              <p:cond delay="0"/>
                            </p:stCondLst>
                            <p:childTnLst>
                              <p:par>
                                <p:cTn id="19" presetID="6" presetClass="entr" presetSubtype="32" fill="hold" nodeType="afterEffect">
                                  <p:stCondLst>
                                    <p:cond delay="0"/>
                                  </p:stCondLst>
                                  <p:childTnLst>
                                    <p:set>
                                      <p:cBhvr>
                                        <p:cTn id="20" dur="1" fill="hold">
                                          <p:stCondLst>
                                            <p:cond delay="0"/>
                                          </p:stCondLst>
                                        </p:cTn>
                                        <p:tgtEl>
                                          <p:spTgt spid="70"/>
                                        </p:tgtEl>
                                        <p:attrNameLst>
                                          <p:attrName>style.visibility</p:attrName>
                                        </p:attrNameLst>
                                      </p:cBhvr>
                                      <p:to>
                                        <p:strVal val="visible"/>
                                      </p:to>
                                    </p:set>
                                    <p:animEffect transition="in" filter="circle(out)">
                                      <p:cBhvr>
                                        <p:cTn id="21" dur="1000"/>
                                        <p:tgtEl>
                                          <p:spTgt spid="70"/>
                                        </p:tgtEl>
                                      </p:cBhvr>
                                    </p:animEffect>
                                  </p:childTnLst>
                                </p:cTn>
                              </p:par>
                              <p:par>
                                <p:cTn id="22" presetID="6" presetClass="entr" presetSubtype="32" fill="hold" nodeType="with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circle(out)">
                                      <p:cBhvr>
                                        <p:cTn id="24" dur="1000"/>
                                        <p:tgtEl>
                                          <p:spTgt spid="2"/>
                                        </p:tgtEl>
                                      </p:cBhvr>
                                    </p:animEffect>
                                  </p:childTnLst>
                                </p:cTn>
                              </p:par>
                            </p:childTnLst>
                          </p:cTn>
                        </p:par>
                        <p:par>
                          <p:cTn id="25" fill="hold">
                            <p:stCondLst>
                              <p:cond delay="1000"/>
                            </p:stCondLst>
                            <p:childTnLst>
                              <p:par>
                                <p:cTn id="26" presetID="6" presetClass="entr" presetSubtype="32" fill="hold" nodeType="after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circle(out)">
                                      <p:cBhvr>
                                        <p:cTn id="28" dur="1000"/>
                                        <p:tgtEl>
                                          <p:spTgt spid="11"/>
                                        </p:tgtEl>
                                      </p:cBhvr>
                                    </p:animEffect>
                                  </p:childTnLst>
                                </p:cTn>
                              </p:par>
                            </p:childTnLst>
                          </p:cTn>
                        </p:par>
                        <p:par>
                          <p:cTn id="29" fill="hold">
                            <p:stCondLst>
                              <p:cond delay="2000"/>
                            </p:stCondLst>
                            <p:childTnLst>
                              <p:par>
                                <p:cTn id="30" presetID="6" presetClass="entr" presetSubtype="32"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circle(out)">
                                      <p:cBhvr>
                                        <p:cTn id="32"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bldLvl="2"/>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p:cNvSpPr>
            <a:spLocks noGrp="1"/>
          </p:cNvSpPr>
          <p:nvPr>
            <p:ph type="title"/>
          </p:nvPr>
        </p:nvSpPr>
        <p:spPr>
          <a:xfrm>
            <a:off x="1775520" y="116633"/>
            <a:ext cx="8712968" cy="928695"/>
          </a:xfrm>
        </p:spPr>
        <p:txBody>
          <a:bodyPr/>
          <a:lstStyle/>
          <a:p>
            <a:r>
              <a:rPr lang="en-US" sz="4000" dirty="0"/>
              <a:t>What Have You Learned from this Talk?</a:t>
            </a:r>
            <a:endParaRPr lang="de-DE" sz="4000" dirty="0"/>
          </a:p>
        </p:txBody>
      </p:sp>
      <p:grpSp>
        <p:nvGrpSpPr>
          <p:cNvPr id="25" name="Group 24"/>
          <p:cNvGrpSpPr/>
          <p:nvPr/>
        </p:nvGrpSpPr>
        <p:grpSpPr>
          <a:xfrm>
            <a:off x="3431704" y="6165304"/>
            <a:ext cx="5040560" cy="648072"/>
            <a:chOff x="3131840" y="4725144"/>
            <a:chExt cx="5040560" cy="648072"/>
          </a:xfrm>
        </p:grpSpPr>
        <p:sp>
          <p:nvSpPr>
            <p:cNvPr id="26" name="Oval 54"/>
            <p:cNvSpPr>
              <a:spLocks noChangeArrowheads="1"/>
            </p:cNvSpPr>
            <p:nvPr/>
          </p:nvSpPr>
          <p:spPr bwMode="auto">
            <a:xfrm rot="16200000">
              <a:off x="5328084" y="2528900"/>
              <a:ext cx="648072" cy="5040560"/>
            </a:xfrm>
            <a:prstGeom prst="ellipse">
              <a:avLst/>
            </a:prstGeom>
            <a:gradFill rotWithShape="1">
              <a:gsLst>
                <a:gs pos="0">
                  <a:srgbClr val="FF9900"/>
                </a:gs>
                <a:gs pos="100000">
                  <a:srgbClr val="FF9900">
                    <a:gamma/>
                    <a:shade val="46275"/>
                    <a:invGamma/>
                    <a:alpha val="0"/>
                  </a:srgbClr>
                </a:gs>
              </a:gsLst>
              <a:path path="shape">
                <a:fillToRect l="50000" t="50000" r="50000" b="50000"/>
              </a:path>
            </a:gradFill>
            <a:ln w="9525" algn="ctr">
              <a:noFill/>
              <a:round/>
              <a:headEnd/>
              <a:tailEnd/>
            </a:ln>
            <a:effectLst/>
          </p:spPr>
          <p:txBody>
            <a:bodyPr wrap="none" anchor="ctr"/>
            <a:lstStyle/>
            <a:p>
              <a:endParaRPr lang="de-CH"/>
            </a:p>
          </p:txBody>
        </p:sp>
        <p:grpSp>
          <p:nvGrpSpPr>
            <p:cNvPr id="27" name="Group 172"/>
            <p:cNvGrpSpPr/>
            <p:nvPr/>
          </p:nvGrpSpPr>
          <p:grpSpPr>
            <a:xfrm>
              <a:off x="4067944" y="4797152"/>
              <a:ext cx="457692" cy="460694"/>
              <a:chOff x="3731760" y="2948800"/>
              <a:chExt cx="457692" cy="460694"/>
            </a:xfrm>
          </p:grpSpPr>
          <p:sp>
            <p:nvSpPr>
              <p:cNvPr id="34" name="Oval 2"/>
              <p:cNvSpPr>
                <a:spLocks noChangeArrowheads="1"/>
              </p:cNvSpPr>
              <p:nvPr/>
            </p:nvSpPr>
            <p:spPr bwMode="auto">
              <a:xfrm>
                <a:off x="3731760" y="2948800"/>
                <a:ext cx="457692" cy="460694"/>
              </a:xfrm>
              <a:prstGeom prst="ellipse">
                <a:avLst/>
              </a:prstGeom>
              <a:solidFill>
                <a:srgbClr val="66FF33"/>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35" name="Line 44"/>
              <p:cNvSpPr>
                <a:spLocks noChangeShapeType="1"/>
              </p:cNvSpPr>
              <p:nvPr/>
            </p:nvSpPr>
            <p:spPr bwMode="auto">
              <a:xfrm rot="10800000">
                <a:off x="3960489" y="2976129"/>
                <a:ext cx="0" cy="402800"/>
              </a:xfrm>
              <a:prstGeom prst="line">
                <a:avLst/>
              </a:prstGeom>
              <a:solidFill>
                <a:srgbClr val="00FF00"/>
              </a:solidFill>
              <a:ln w="28575">
                <a:solidFill>
                  <a:schemeClr val="tx1"/>
                </a:solidFill>
                <a:round/>
                <a:headEnd type="triangle" w="med" len="med"/>
                <a:tailEnd type="triangle" w="med" len="med"/>
              </a:ln>
              <a:effectLst/>
            </p:spPr>
            <p:txBody>
              <a:bodyPr anchor="ctr" anchorCtr="1"/>
              <a:lstStyle/>
              <a:p>
                <a:endParaRPr lang="de-DE"/>
              </a:p>
            </p:txBody>
          </p:sp>
          <p:sp>
            <p:nvSpPr>
              <p:cNvPr id="36" name="Line 45"/>
              <p:cNvSpPr>
                <a:spLocks noChangeShapeType="1"/>
              </p:cNvSpPr>
              <p:nvPr/>
            </p:nvSpPr>
            <p:spPr bwMode="auto">
              <a:xfrm rot="16200000">
                <a:off x="3959933" y="2975574"/>
                <a:ext cx="0" cy="403912"/>
              </a:xfrm>
              <a:prstGeom prst="line">
                <a:avLst/>
              </a:prstGeom>
              <a:solidFill>
                <a:srgbClr val="00FF00"/>
              </a:solidFill>
              <a:ln w="28575">
                <a:solidFill>
                  <a:schemeClr val="tx1"/>
                </a:solidFill>
                <a:round/>
                <a:headEnd type="triangle" w="med" len="med"/>
                <a:tailEnd type="triangle" w="med" len="med"/>
              </a:ln>
              <a:effectLst/>
            </p:spPr>
            <p:txBody>
              <a:bodyPr anchor="ctr" anchorCtr="1"/>
              <a:lstStyle/>
              <a:p>
                <a:endParaRPr lang="de-DE"/>
              </a:p>
            </p:txBody>
          </p:sp>
          <p:sp>
            <p:nvSpPr>
              <p:cNvPr id="37" name="Line 46"/>
              <p:cNvSpPr>
                <a:spLocks noChangeShapeType="1"/>
              </p:cNvSpPr>
              <p:nvPr/>
            </p:nvSpPr>
            <p:spPr bwMode="auto">
              <a:xfrm rot="13500000">
                <a:off x="3958820" y="2975573"/>
                <a:ext cx="1113" cy="402799"/>
              </a:xfrm>
              <a:prstGeom prst="line">
                <a:avLst/>
              </a:prstGeom>
              <a:solidFill>
                <a:srgbClr val="00FF00"/>
              </a:solidFill>
              <a:ln w="28575">
                <a:solidFill>
                  <a:schemeClr val="tx1"/>
                </a:solidFill>
                <a:round/>
                <a:headEnd type="triangle" w="med" len="med"/>
                <a:tailEnd type="triangle" w="med" len="med"/>
              </a:ln>
              <a:effectLst/>
            </p:spPr>
            <p:txBody>
              <a:bodyPr anchor="ctr" anchorCtr="1"/>
              <a:lstStyle/>
              <a:p>
                <a:endParaRPr lang="de-DE"/>
              </a:p>
            </p:txBody>
          </p:sp>
          <p:sp>
            <p:nvSpPr>
              <p:cNvPr id="38" name="Line 47"/>
              <p:cNvSpPr>
                <a:spLocks noChangeShapeType="1"/>
              </p:cNvSpPr>
              <p:nvPr/>
            </p:nvSpPr>
            <p:spPr bwMode="auto">
              <a:xfrm rot="18900000">
                <a:off x="3957151" y="2976129"/>
                <a:ext cx="1113" cy="403913"/>
              </a:xfrm>
              <a:prstGeom prst="line">
                <a:avLst/>
              </a:prstGeom>
              <a:solidFill>
                <a:srgbClr val="00FF00"/>
              </a:solidFill>
              <a:ln w="28575">
                <a:solidFill>
                  <a:schemeClr val="tx1"/>
                </a:solidFill>
                <a:round/>
                <a:headEnd type="triangle" w="med" len="med"/>
                <a:tailEnd type="triangle" w="med" len="med"/>
              </a:ln>
              <a:effectLst/>
            </p:spPr>
            <p:txBody>
              <a:bodyPr anchor="ctr" anchorCtr="1"/>
              <a:lstStyle/>
              <a:p>
                <a:endParaRPr lang="de-DE"/>
              </a:p>
            </p:txBody>
          </p:sp>
        </p:grpSp>
        <p:grpSp>
          <p:nvGrpSpPr>
            <p:cNvPr id="28" name="Group 173"/>
            <p:cNvGrpSpPr/>
            <p:nvPr/>
          </p:nvGrpSpPr>
          <p:grpSpPr>
            <a:xfrm>
              <a:off x="6876256" y="4797152"/>
              <a:ext cx="457692" cy="460694"/>
              <a:chOff x="3731760" y="2948800"/>
              <a:chExt cx="457692" cy="460694"/>
            </a:xfrm>
          </p:grpSpPr>
          <p:sp>
            <p:nvSpPr>
              <p:cNvPr id="29" name="Oval 2"/>
              <p:cNvSpPr>
                <a:spLocks noChangeArrowheads="1"/>
              </p:cNvSpPr>
              <p:nvPr/>
            </p:nvSpPr>
            <p:spPr bwMode="auto">
              <a:xfrm>
                <a:off x="3731760" y="2948800"/>
                <a:ext cx="457692" cy="460694"/>
              </a:xfrm>
              <a:prstGeom prst="ellipse">
                <a:avLst/>
              </a:prstGeom>
              <a:solidFill>
                <a:srgbClr val="66FF33"/>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30" name="Line 44"/>
              <p:cNvSpPr>
                <a:spLocks noChangeShapeType="1"/>
              </p:cNvSpPr>
              <p:nvPr/>
            </p:nvSpPr>
            <p:spPr bwMode="auto">
              <a:xfrm rot="10800000">
                <a:off x="3960489" y="2976129"/>
                <a:ext cx="0" cy="402800"/>
              </a:xfrm>
              <a:prstGeom prst="line">
                <a:avLst/>
              </a:prstGeom>
              <a:solidFill>
                <a:srgbClr val="00FF00"/>
              </a:solidFill>
              <a:ln w="28575">
                <a:solidFill>
                  <a:schemeClr val="tx1"/>
                </a:solidFill>
                <a:round/>
                <a:headEnd type="triangle" w="med" len="med"/>
                <a:tailEnd type="triangle" w="med" len="med"/>
              </a:ln>
              <a:effectLst/>
            </p:spPr>
            <p:txBody>
              <a:bodyPr anchor="ctr" anchorCtr="1"/>
              <a:lstStyle/>
              <a:p>
                <a:endParaRPr lang="de-DE"/>
              </a:p>
            </p:txBody>
          </p:sp>
          <p:sp>
            <p:nvSpPr>
              <p:cNvPr id="31" name="Line 45"/>
              <p:cNvSpPr>
                <a:spLocks noChangeShapeType="1"/>
              </p:cNvSpPr>
              <p:nvPr/>
            </p:nvSpPr>
            <p:spPr bwMode="auto">
              <a:xfrm rot="16200000">
                <a:off x="3959933" y="2975574"/>
                <a:ext cx="0" cy="403912"/>
              </a:xfrm>
              <a:prstGeom prst="line">
                <a:avLst/>
              </a:prstGeom>
              <a:solidFill>
                <a:srgbClr val="00FF00"/>
              </a:solidFill>
              <a:ln w="28575">
                <a:solidFill>
                  <a:schemeClr val="tx1"/>
                </a:solidFill>
                <a:round/>
                <a:headEnd type="triangle" w="med" len="med"/>
                <a:tailEnd type="triangle" w="med" len="med"/>
              </a:ln>
              <a:effectLst/>
            </p:spPr>
            <p:txBody>
              <a:bodyPr anchor="ctr" anchorCtr="1"/>
              <a:lstStyle/>
              <a:p>
                <a:endParaRPr lang="de-DE"/>
              </a:p>
            </p:txBody>
          </p:sp>
          <p:sp>
            <p:nvSpPr>
              <p:cNvPr id="32" name="Line 46"/>
              <p:cNvSpPr>
                <a:spLocks noChangeShapeType="1"/>
              </p:cNvSpPr>
              <p:nvPr/>
            </p:nvSpPr>
            <p:spPr bwMode="auto">
              <a:xfrm rot="13500000">
                <a:off x="3958820" y="2975573"/>
                <a:ext cx="1113" cy="402799"/>
              </a:xfrm>
              <a:prstGeom prst="line">
                <a:avLst/>
              </a:prstGeom>
              <a:solidFill>
                <a:srgbClr val="00FF00"/>
              </a:solidFill>
              <a:ln w="28575">
                <a:solidFill>
                  <a:schemeClr val="tx1"/>
                </a:solidFill>
                <a:round/>
                <a:headEnd type="triangle" w="med" len="med"/>
                <a:tailEnd type="triangle" w="med" len="med"/>
              </a:ln>
              <a:effectLst/>
            </p:spPr>
            <p:txBody>
              <a:bodyPr anchor="ctr" anchorCtr="1"/>
              <a:lstStyle/>
              <a:p>
                <a:endParaRPr lang="de-DE"/>
              </a:p>
            </p:txBody>
          </p:sp>
          <p:sp>
            <p:nvSpPr>
              <p:cNvPr id="33" name="Line 47"/>
              <p:cNvSpPr>
                <a:spLocks noChangeShapeType="1"/>
              </p:cNvSpPr>
              <p:nvPr/>
            </p:nvSpPr>
            <p:spPr bwMode="auto">
              <a:xfrm rot="18900000">
                <a:off x="3957151" y="2976129"/>
                <a:ext cx="1113" cy="403913"/>
              </a:xfrm>
              <a:prstGeom prst="line">
                <a:avLst/>
              </a:prstGeom>
              <a:solidFill>
                <a:srgbClr val="00FF00"/>
              </a:solidFill>
              <a:ln w="28575">
                <a:solidFill>
                  <a:schemeClr val="tx1"/>
                </a:solidFill>
                <a:round/>
                <a:headEnd type="triangle" w="med" len="med"/>
                <a:tailEnd type="triangle" w="med" len="med"/>
              </a:ln>
              <a:effectLst/>
            </p:spPr>
            <p:txBody>
              <a:bodyPr anchor="ctr" anchorCtr="1"/>
              <a:lstStyle/>
              <a:p>
                <a:endParaRPr lang="de-DE"/>
              </a:p>
            </p:txBody>
          </p:sp>
        </p:grpSp>
      </p:grpSp>
      <p:sp>
        <p:nvSpPr>
          <p:cNvPr id="39" name="Rectangle 3"/>
          <p:cNvSpPr txBox="1">
            <a:spLocks noChangeArrowheads="1"/>
          </p:cNvSpPr>
          <p:nvPr/>
        </p:nvSpPr>
        <p:spPr>
          <a:xfrm>
            <a:off x="1775520" y="3573016"/>
            <a:ext cx="7848872" cy="792088"/>
          </a:xfrm>
          <a:prstGeom prst="rect">
            <a:avLst/>
          </a:prstGeom>
        </p:spPr>
        <p:txBody>
          <a:bodyPr>
            <a:normAutofit/>
          </a:bodyPr>
          <a:lstStyle/>
          <a:p>
            <a:pPr marL="342891" indent="-342891">
              <a:lnSpc>
                <a:spcPct val="110000"/>
              </a:lnSpc>
              <a:spcBef>
                <a:spcPct val="50000"/>
              </a:spcBef>
              <a:buClr>
                <a:srgbClr val="FF0000"/>
              </a:buClr>
              <a:buSzPct val="150000"/>
              <a:buFont typeface="Wingdings" pitchFamily="2" charset="2"/>
              <a:buChar char=""/>
              <a:defRPr/>
            </a:pPr>
            <a:r>
              <a:rPr lang="fr-CH" sz="3300" dirty="0">
                <a:hlinkClick r:id="rId2"/>
              </a:rPr>
              <a:t>Position-Based Cryptography</a:t>
            </a:r>
            <a:endParaRPr lang="fr-CH" sz="3300" dirty="0"/>
          </a:p>
          <a:p>
            <a:pPr lvl="0">
              <a:lnSpc>
                <a:spcPct val="110000"/>
              </a:lnSpc>
              <a:spcBef>
                <a:spcPct val="50000"/>
              </a:spcBef>
              <a:buClr>
                <a:srgbClr val="FF0000"/>
              </a:buClr>
              <a:buSzPct val="150000"/>
              <a:defRPr/>
            </a:pPr>
            <a:endParaRPr lang="fr-CH" sz="3300" dirty="0"/>
          </a:p>
        </p:txBody>
      </p:sp>
      <p:grpSp>
        <p:nvGrpSpPr>
          <p:cNvPr id="40" name="Group 39"/>
          <p:cNvGrpSpPr/>
          <p:nvPr/>
        </p:nvGrpSpPr>
        <p:grpSpPr>
          <a:xfrm>
            <a:off x="2063552" y="4293100"/>
            <a:ext cx="7992891" cy="1872209"/>
            <a:chOff x="683566" y="4221087"/>
            <a:chExt cx="7992890" cy="1872209"/>
          </a:xfrm>
        </p:grpSpPr>
        <p:sp>
          <p:nvSpPr>
            <p:cNvPr id="41" name="Line 7"/>
            <p:cNvSpPr>
              <a:spLocks noChangeShapeType="1"/>
            </p:cNvSpPr>
            <p:nvPr/>
          </p:nvSpPr>
          <p:spPr bwMode="auto">
            <a:xfrm>
              <a:off x="1043607" y="5949279"/>
              <a:ext cx="7272808" cy="0"/>
            </a:xfrm>
            <a:prstGeom prst="line">
              <a:avLst/>
            </a:prstGeom>
            <a:noFill/>
            <a:ln w="44450">
              <a:solidFill>
                <a:srgbClr val="000000"/>
              </a:solidFill>
              <a:prstDash val="solid"/>
              <a:round/>
              <a:headEnd/>
              <a:tailEnd type="none" w="med" len="med"/>
            </a:ln>
            <a:effectLst/>
          </p:spPr>
          <p:txBody>
            <a:bodyPr lIns="0" tIns="0" rIns="0" bIns="0" anchor="ctr"/>
            <a:lstStyle/>
            <a:p>
              <a:endParaRPr lang="en-US" dirty="0"/>
            </a:p>
          </p:txBody>
        </p:sp>
        <p:grpSp>
          <p:nvGrpSpPr>
            <p:cNvPr id="42" name="Group 33"/>
            <p:cNvGrpSpPr/>
            <p:nvPr/>
          </p:nvGrpSpPr>
          <p:grpSpPr>
            <a:xfrm>
              <a:off x="683566" y="4221087"/>
              <a:ext cx="1313252" cy="1869077"/>
              <a:chOff x="-773535" y="87118"/>
              <a:chExt cx="1776752" cy="2528752"/>
            </a:xfrm>
          </p:grpSpPr>
          <p:sp>
            <p:nvSpPr>
              <p:cNvPr id="49" name="Line 7"/>
              <p:cNvSpPr>
                <a:spLocks noChangeShapeType="1"/>
              </p:cNvSpPr>
              <p:nvPr/>
            </p:nvSpPr>
            <p:spPr bwMode="auto">
              <a:xfrm>
                <a:off x="103268" y="2230416"/>
                <a:ext cx="0" cy="385454"/>
              </a:xfrm>
              <a:prstGeom prst="line">
                <a:avLst/>
              </a:prstGeom>
              <a:noFill/>
              <a:ln w="44450">
                <a:solidFill>
                  <a:srgbClr val="000000"/>
                </a:solidFill>
                <a:prstDash val="solid"/>
                <a:round/>
                <a:headEnd/>
                <a:tailEnd type="none" w="med" len="med"/>
              </a:ln>
              <a:effectLst/>
            </p:spPr>
            <p:txBody>
              <a:bodyPr lIns="0" tIns="0" rIns="0" bIns="0" anchor="ctr"/>
              <a:lstStyle/>
              <a:p>
                <a:endParaRPr lang="en-US" dirty="0"/>
              </a:p>
            </p:txBody>
          </p:sp>
          <p:pic>
            <p:nvPicPr>
              <p:cNvPr id="50" name="Picture 49" descr="AliceBlue.eps"/>
              <p:cNvPicPr>
                <a:picLocks noChangeAspect="1"/>
              </p:cNvPicPr>
              <p:nvPr/>
            </p:nvPicPr>
            <p:blipFill>
              <a:blip r:embed="rId3" cstate="print"/>
              <a:srcRect b="23529"/>
              <a:stretch>
                <a:fillRect/>
              </a:stretch>
            </p:blipFill>
            <p:spPr>
              <a:xfrm>
                <a:off x="-773535" y="87118"/>
                <a:ext cx="1776752" cy="2001808"/>
              </a:xfrm>
              <a:prstGeom prst="rect">
                <a:avLst/>
              </a:prstGeom>
            </p:spPr>
          </p:pic>
        </p:grpSp>
        <p:grpSp>
          <p:nvGrpSpPr>
            <p:cNvPr id="43" name="Group 35"/>
            <p:cNvGrpSpPr/>
            <p:nvPr/>
          </p:nvGrpSpPr>
          <p:grpSpPr>
            <a:xfrm>
              <a:off x="7380310" y="4221087"/>
              <a:ext cx="1296146" cy="1869077"/>
              <a:chOff x="8222980" y="87118"/>
              <a:chExt cx="1753611" cy="2528752"/>
            </a:xfrm>
          </p:grpSpPr>
          <p:sp>
            <p:nvSpPr>
              <p:cNvPr id="47" name="Line 7"/>
              <p:cNvSpPr>
                <a:spLocks noChangeShapeType="1"/>
              </p:cNvSpPr>
              <p:nvPr/>
            </p:nvSpPr>
            <p:spPr bwMode="auto">
              <a:xfrm>
                <a:off x="9002362" y="2230416"/>
                <a:ext cx="0" cy="385454"/>
              </a:xfrm>
              <a:prstGeom prst="line">
                <a:avLst/>
              </a:prstGeom>
              <a:noFill/>
              <a:ln w="44450">
                <a:solidFill>
                  <a:srgbClr val="000000"/>
                </a:solidFill>
                <a:prstDash val="solid"/>
                <a:round/>
                <a:headEnd/>
                <a:tailEnd type="none" w="med" len="med"/>
              </a:ln>
              <a:effectLst/>
            </p:spPr>
            <p:txBody>
              <a:bodyPr lIns="0" tIns="0" rIns="0" bIns="0" anchor="ctr"/>
              <a:lstStyle/>
              <a:p>
                <a:endParaRPr lang="en-US" dirty="0"/>
              </a:p>
            </p:txBody>
          </p:sp>
          <p:pic>
            <p:nvPicPr>
              <p:cNvPr id="48" name="Picture 47" descr="AliceBlue.eps"/>
              <p:cNvPicPr>
                <a:picLocks noChangeAspect="1"/>
              </p:cNvPicPr>
              <p:nvPr/>
            </p:nvPicPr>
            <p:blipFill>
              <a:blip r:embed="rId4" cstate="print"/>
              <a:srcRect b="22520"/>
              <a:stretch>
                <a:fillRect/>
              </a:stretch>
            </p:blipFill>
            <p:spPr>
              <a:xfrm flipH="1">
                <a:off x="8222980" y="87118"/>
                <a:ext cx="1753611" cy="2001807"/>
              </a:xfrm>
              <a:prstGeom prst="rect">
                <a:avLst/>
              </a:prstGeom>
            </p:spPr>
          </p:pic>
        </p:grpSp>
        <p:grpSp>
          <p:nvGrpSpPr>
            <p:cNvPr id="44" name="Group 36"/>
            <p:cNvGrpSpPr/>
            <p:nvPr/>
          </p:nvGrpSpPr>
          <p:grpSpPr>
            <a:xfrm>
              <a:off x="3995934" y="4365103"/>
              <a:ext cx="1150798" cy="1728193"/>
              <a:chOff x="3945105" y="281963"/>
              <a:chExt cx="1556962" cy="2338144"/>
            </a:xfrm>
          </p:grpSpPr>
          <p:pic>
            <p:nvPicPr>
              <p:cNvPr id="45" name="Picture 4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45105" y="281963"/>
                <a:ext cx="1556962" cy="1820147"/>
              </a:xfrm>
              <a:prstGeom prst="rect">
                <a:avLst/>
              </a:prstGeom>
            </p:spPr>
          </p:pic>
          <p:sp>
            <p:nvSpPr>
              <p:cNvPr id="46" name="Line 7"/>
              <p:cNvSpPr>
                <a:spLocks noChangeShapeType="1"/>
              </p:cNvSpPr>
              <p:nvPr/>
            </p:nvSpPr>
            <p:spPr bwMode="auto">
              <a:xfrm>
                <a:off x="4821908" y="2230416"/>
                <a:ext cx="0" cy="389691"/>
              </a:xfrm>
              <a:prstGeom prst="line">
                <a:avLst/>
              </a:prstGeom>
              <a:noFill/>
              <a:ln w="44450">
                <a:solidFill>
                  <a:srgbClr val="0000FF"/>
                </a:solidFill>
                <a:prstDash val="solid"/>
                <a:round/>
                <a:headEnd/>
                <a:tailEnd type="none" w="med" len="med"/>
              </a:ln>
              <a:effectLst/>
            </p:spPr>
            <p:txBody>
              <a:bodyPr lIns="0" tIns="0" rIns="0" bIns="0" anchor="ctr"/>
              <a:lstStyle/>
              <a:p>
                <a:endParaRPr lang="en-US" dirty="0"/>
              </a:p>
            </p:txBody>
          </p:sp>
        </p:grpSp>
      </p:grpSp>
      <p:grpSp>
        <p:nvGrpSpPr>
          <p:cNvPr id="51" name="Group 37"/>
          <p:cNvGrpSpPr/>
          <p:nvPr/>
        </p:nvGrpSpPr>
        <p:grpSpPr>
          <a:xfrm>
            <a:off x="6960098" y="4653136"/>
            <a:ext cx="1149383" cy="1512168"/>
            <a:chOff x="2483766" y="578923"/>
            <a:chExt cx="1555047" cy="2045874"/>
          </a:xfrm>
        </p:grpSpPr>
        <p:pic>
          <p:nvPicPr>
            <p:cNvPr id="52" name="Picture 2" descr="D:\presentations\Noisy Storage\EvilCatTransparent.png"/>
            <p:cNvPicPr>
              <a:picLocks noChangeAspect="1" noChangeArrowheads="1"/>
            </p:cNvPicPr>
            <p:nvPr/>
          </p:nvPicPr>
          <p:blipFill>
            <a:blip r:embed="rId6" cstate="print"/>
            <a:srcRect/>
            <a:stretch>
              <a:fillRect/>
            </a:stretch>
          </p:blipFill>
          <p:spPr bwMode="auto">
            <a:xfrm flipH="1">
              <a:off x="2483766" y="578923"/>
              <a:ext cx="1555047" cy="1547233"/>
            </a:xfrm>
            <a:prstGeom prst="rect">
              <a:avLst/>
            </a:prstGeom>
            <a:noFill/>
          </p:spPr>
        </p:pic>
        <p:sp>
          <p:nvSpPr>
            <p:cNvPr id="53" name="Line 7"/>
            <p:cNvSpPr>
              <a:spLocks noChangeShapeType="1"/>
            </p:cNvSpPr>
            <p:nvPr/>
          </p:nvSpPr>
          <p:spPr bwMode="auto">
            <a:xfrm>
              <a:off x="3165725" y="2235107"/>
              <a:ext cx="0" cy="389690"/>
            </a:xfrm>
            <a:prstGeom prst="line">
              <a:avLst/>
            </a:prstGeom>
            <a:noFill/>
            <a:ln w="44450">
              <a:solidFill>
                <a:srgbClr val="FF0000"/>
              </a:solidFill>
              <a:prstDash val="solid"/>
              <a:round/>
              <a:headEnd/>
              <a:tailEnd type="none" w="med" len="med"/>
            </a:ln>
            <a:effectLst/>
          </p:spPr>
          <p:txBody>
            <a:bodyPr lIns="0" tIns="0" rIns="0" bIns="0" anchor="ctr"/>
            <a:lstStyle/>
            <a:p>
              <a:endParaRPr lang="en-US" dirty="0"/>
            </a:p>
          </p:txBody>
        </p:sp>
      </p:grpSp>
      <p:grpSp>
        <p:nvGrpSpPr>
          <p:cNvPr id="54" name="Group 38"/>
          <p:cNvGrpSpPr/>
          <p:nvPr/>
        </p:nvGrpSpPr>
        <p:grpSpPr>
          <a:xfrm>
            <a:off x="4126170" y="4581128"/>
            <a:ext cx="961719" cy="1584176"/>
            <a:chOff x="5481515" y="481501"/>
            <a:chExt cx="1301147" cy="2143299"/>
          </a:xfrm>
        </p:grpSpPr>
        <p:pic>
          <p:nvPicPr>
            <p:cNvPr id="55" name="Picture 5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481515" y="481501"/>
              <a:ext cx="1301147" cy="1673585"/>
            </a:xfrm>
            <a:prstGeom prst="rect">
              <a:avLst/>
            </a:prstGeom>
          </p:spPr>
        </p:pic>
        <p:sp>
          <p:nvSpPr>
            <p:cNvPr id="56" name="Line 7"/>
            <p:cNvSpPr>
              <a:spLocks noChangeShapeType="1"/>
            </p:cNvSpPr>
            <p:nvPr/>
          </p:nvSpPr>
          <p:spPr bwMode="auto">
            <a:xfrm>
              <a:off x="6066050" y="2235109"/>
              <a:ext cx="0" cy="389691"/>
            </a:xfrm>
            <a:prstGeom prst="line">
              <a:avLst/>
            </a:prstGeom>
            <a:noFill/>
            <a:ln w="44450">
              <a:solidFill>
                <a:srgbClr val="FF0000"/>
              </a:solidFill>
              <a:prstDash val="solid"/>
              <a:round/>
              <a:headEnd/>
              <a:tailEnd type="none" w="med" len="med"/>
            </a:ln>
            <a:effectLst/>
          </p:spPr>
          <p:txBody>
            <a:bodyPr lIns="0" tIns="0" rIns="0" bIns="0" anchor="ctr"/>
            <a:lstStyle/>
            <a:p>
              <a:endParaRPr lang="en-US" dirty="0"/>
            </a:p>
          </p:txBody>
        </p:sp>
      </p:grpSp>
      <p:sp>
        <p:nvSpPr>
          <p:cNvPr id="90" name="Rectangle 3"/>
          <p:cNvSpPr txBox="1">
            <a:spLocks noChangeArrowheads="1"/>
          </p:cNvSpPr>
          <p:nvPr/>
        </p:nvSpPr>
        <p:spPr>
          <a:xfrm>
            <a:off x="1703512" y="836712"/>
            <a:ext cx="8064896" cy="1728192"/>
          </a:xfrm>
          <a:prstGeom prst="rect">
            <a:avLst/>
          </a:prstGeom>
        </p:spPr>
        <p:txBody>
          <a:bodyPr>
            <a:normAutofit/>
          </a:bodyPr>
          <a:lstStyle/>
          <a:p>
            <a:pPr marL="342891" indent="-342891">
              <a:lnSpc>
                <a:spcPct val="110000"/>
              </a:lnSpc>
              <a:spcBef>
                <a:spcPct val="50000"/>
              </a:spcBef>
              <a:buClr>
                <a:srgbClr val="FF0000"/>
              </a:buClr>
              <a:buSzPct val="150000"/>
              <a:buFont typeface="Wingdings" pitchFamily="2" charset="2"/>
              <a:buChar char=""/>
              <a:defRPr/>
            </a:pPr>
            <a:r>
              <a:rPr lang="fr-CH" sz="3300" dirty="0"/>
              <a:t>Quantum Key Distribution (</a:t>
            </a:r>
            <a:r>
              <a:rPr lang="fr-CH" sz="3300" dirty="0">
                <a:hlinkClick r:id="rId8"/>
              </a:rPr>
              <a:t>QKD</a:t>
            </a:r>
            <a:r>
              <a:rPr lang="fr-CH" sz="3300" dirty="0"/>
              <a:t>)</a:t>
            </a:r>
          </a:p>
        </p:txBody>
      </p:sp>
      <p:grpSp>
        <p:nvGrpSpPr>
          <p:cNvPr id="2" name="Group 1"/>
          <p:cNvGrpSpPr/>
          <p:nvPr/>
        </p:nvGrpSpPr>
        <p:grpSpPr>
          <a:xfrm>
            <a:off x="3287689" y="1528149"/>
            <a:ext cx="6192316" cy="2011635"/>
            <a:chOff x="1763688" y="1528146"/>
            <a:chExt cx="6192316" cy="2011635"/>
          </a:xfrm>
        </p:grpSpPr>
        <p:pic>
          <p:nvPicPr>
            <p:cNvPr id="92" name="Picture 39" descr="BS00996_"/>
            <p:cNvPicPr>
              <a:picLocks noChangeAspect="1" noChangeArrowheads="1"/>
            </p:cNvPicPr>
            <p:nvPr/>
          </p:nvPicPr>
          <p:blipFill>
            <a:blip r:embed="rId9" cstate="print"/>
            <a:srcRect/>
            <a:stretch>
              <a:fillRect/>
            </a:stretch>
          </p:blipFill>
          <p:spPr bwMode="auto">
            <a:xfrm flipH="1">
              <a:off x="1763688" y="2636912"/>
              <a:ext cx="647700" cy="484187"/>
            </a:xfrm>
            <a:prstGeom prst="rect">
              <a:avLst/>
            </a:prstGeom>
            <a:solidFill>
              <a:srgbClr val="FFFF00"/>
            </a:solidFill>
            <a:ln w="9525">
              <a:noFill/>
              <a:miter lim="800000"/>
              <a:headEnd/>
              <a:tailEnd/>
            </a:ln>
          </p:spPr>
        </p:pic>
        <p:pic>
          <p:nvPicPr>
            <p:cNvPr id="93" name="Picture 40" descr="BS00996_"/>
            <p:cNvPicPr>
              <a:picLocks noChangeAspect="1" noChangeArrowheads="1"/>
            </p:cNvPicPr>
            <p:nvPr/>
          </p:nvPicPr>
          <p:blipFill>
            <a:blip r:embed="rId9" cstate="print"/>
            <a:srcRect/>
            <a:stretch>
              <a:fillRect/>
            </a:stretch>
          </p:blipFill>
          <p:spPr bwMode="auto">
            <a:xfrm flipH="1">
              <a:off x="7308304" y="2780928"/>
              <a:ext cx="647700" cy="484187"/>
            </a:xfrm>
            <a:prstGeom prst="rect">
              <a:avLst/>
            </a:prstGeom>
            <a:solidFill>
              <a:srgbClr val="FFFF00"/>
            </a:solidFill>
            <a:ln w="9525">
              <a:noFill/>
              <a:miter lim="800000"/>
              <a:headEnd/>
              <a:tailEnd/>
            </a:ln>
          </p:spPr>
        </p:pic>
        <p:pic>
          <p:nvPicPr>
            <p:cNvPr id="96" name="Picture 95" descr="AliceBlue.eps"/>
            <p:cNvPicPr>
              <a:picLocks noChangeAspect="1"/>
            </p:cNvPicPr>
            <p:nvPr/>
          </p:nvPicPr>
          <p:blipFill>
            <a:blip r:embed="rId10" cstate="print"/>
            <a:stretch>
              <a:fillRect/>
            </a:stretch>
          </p:blipFill>
          <p:spPr>
            <a:xfrm flipH="1">
              <a:off x="2123727" y="1556792"/>
              <a:ext cx="989091" cy="1008112"/>
            </a:xfrm>
            <a:prstGeom prst="rect">
              <a:avLst/>
            </a:prstGeom>
          </p:spPr>
        </p:pic>
        <p:pic>
          <p:nvPicPr>
            <p:cNvPr id="97" name="Picture 96" descr="QueenOfHearts.png"/>
            <p:cNvPicPr>
              <a:picLocks noChangeAspect="1"/>
            </p:cNvPicPr>
            <p:nvPr/>
          </p:nvPicPr>
          <p:blipFill>
            <a:blip r:embed="rId11" cstate="print"/>
            <a:srcRect l="6597" r="7636"/>
            <a:stretch>
              <a:fillRect/>
            </a:stretch>
          </p:blipFill>
          <p:spPr>
            <a:xfrm>
              <a:off x="5292080" y="2564904"/>
              <a:ext cx="1152128" cy="974877"/>
            </a:xfrm>
            <a:prstGeom prst="rect">
              <a:avLst/>
            </a:prstGeom>
          </p:spPr>
        </p:pic>
        <p:pic>
          <p:nvPicPr>
            <p:cNvPr id="98" name="Picture 62"/>
            <p:cNvPicPr>
              <a:picLocks noChangeAspect="1" noChangeArrowheads="1"/>
            </p:cNvPicPr>
            <p:nvPr/>
          </p:nvPicPr>
          <p:blipFill>
            <a:blip r:embed="rId12">
              <a:extLst>
                <a:ext uri="{28A0092B-C50C-407E-A947-70E740481C1C}">
                  <a14:useLocalDpi xmlns:a14="http://schemas.microsoft.com/office/drawing/2010/main" val="0"/>
                </a:ext>
              </a:extLst>
            </a:blip>
            <a:stretch>
              <a:fillRect/>
            </a:stretch>
          </p:blipFill>
          <p:spPr bwMode="auto">
            <a:xfrm>
              <a:off x="6588224" y="1772816"/>
              <a:ext cx="1214965" cy="864096"/>
            </a:xfrm>
            <a:prstGeom prst="rect">
              <a:avLst/>
            </a:prstGeom>
            <a:noFill/>
          </p:spPr>
        </p:pic>
        <p:pic>
          <p:nvPicPr>
            <p:cNvPr id="99" name="Picture 4"/>
            <p:cNvPicPr>
              <a:picLocks noChangeAspect="1" noChangeArrowheads="1"/>
            </p:cNvPicPr>
            <p:nvPr/>
          </p:nvPicPr>
          <p:blipFill>
            <a:blip r:embed="rId13" cstate="print"/>
            <a:stretch>
              <a:fillRect/>
            </a:stretch>
          </p:blipFill>
          <p:spPr bwMode="auto">
            <a:xfrm>
              <a:off x="2843808" y="2492896"/>
              <a:ext cx="1368152" cy="691938"/>
            </a:xfrm>
            <a:prstGeom prst="rect">
              <a:avLst/>
            </a:prstGeom>
            <a:noFill/>
            <a:ln w="9525" cap="flat" cmpd="sng">
              <a:noFill/>
              <a:prstDash val="solid"/>
              <a:miter lim="800000"/>
              <a:headEnd/>
              <a:tailEnd/>
            </a:ln>
            <a:effectLst/>
          </p:spPr>
        </p:pic>
        <p:sp>
          <p:nvSpPr>
            <p:cNvPr id="100" name="Line 6"/>
            <p:cNvSpPr>
              <a:spLocks noChangeShapeType="1"/>
            </p:cNvSpPr>
            <p:nvPr/>
          </p:nvSpPr>
          <p:spPr bwMode="auto">
            <a:xfrm>
              <a:off x="3275856" y="2204864"/>
              <a:ext cx="2881313" cy="0"/>
            </a:xfrm>
            <a:prstGeom prst="line">
              <a:avLst/>
            </a:prstGeom>
            <a:noFill/>
            <a:ln w="38100">
              <a:solidFill>
                <a:srgbClr val="000000"/>
              </a:solidFill>
              <a:round/>
              <a:headEnd type="none" w="med" len="med"/>
              <a:tailEnd type="triangle"/>
            </a:ln>
            <a:effectLst/>
          </p:spPr>
          <p:txBody>
            <a:bodyPr lIns="0" tIns="0" rIns="0" bIns="0" anchor="ctr"/>
            <a:lstStyle/>
            <a:p>
              <a:endParaRPr lang="en-US"/>
            </a:p>
          </p:txBody>
        </p:sp>
        <p:sp>
          <p:nvSpPr>
            <p:cNvPr id="101" name="Line 8"/>
            <p:cNvSpPr>
              <a:spLocks noChangeShapeType="1"/>
            </p:cNvSpPr>
            <p:nvPr/>
          </p:nvSpPr>
          <p:spPr bwMode="auto">
            <a:xfrm>
              <a:off x="3274863" y="2348880"/>
              <a:ext cx="2881313" cy="0"/>
            </a:xfrm>
            <a:prstGeom prst="line">
              <a:avLst/>
            </a:prstGeom>
            <a:noFill/>
            <a:ln w="38100">
              <a:solidFill>
                <a:srgbClr val="000000"/>
              </a:solidFill>
              <a:round/>
              <a:headEnd type="triangle"/>
              <a:tailEnd type="none" w="med" len="med"/>
            </a:ln>
            <a:effectLst/>
          </p:spPr>
          <p:txBody>
            <a:bodyPr lIns="0" tIns="0" rIns="0" bIns="0" anchor="ctr"/>
            <a:lstStyle/>
            <a:p>
              <a:endParaRPr lang="en-US"/>
            </a:p>
          </p:txBody>
        </p:sp>
        <p:grpSp>
          <p:nvGrpSpPr>
            <p:cNvPr id="103" name="Group 102"/>
            <p:cNvGrpSpPr/>
            <p:nvPr/>
          </p:nvGrpSpPr>
          <p:grpSpPr>
            <a:xfrm>
              <a:off x="3275856" y="1528146"/>
              <a:ext cx="2881313" cy="532702"/>
              <a:chOff x="3130550" y="1096098"/>
              <a:chExt cx="2881313" cy="532702"/>
            </a:xfrm>
          </p:grpSpPr>
          <p:sp>
            <p:nvSpPr>
              <p:cNvPr id="104" name="Line 7"/>
              <p:cNvSpPr>
                <a:spLocks noChangeShapeType="1"/>
              </p:cNvSpPr>
              <p:nvPr/>
            </p:nvSpPr>
            <p:spPr bwMode="auto">
              <a:xfrm>
                <a:off x="3130550" y="1628800"/>
                <a:ext cx="2881313" cy="0"/>
              </a:xfrm>
              <a:prstGeom prst="line">
                <a:avLst/>
              </a:prstGeom>
              <a:noFill/>
              <a:ln w="38100">
                <a:solidFill>
                  <a:srgbClr val="000000"/>
                </a:solidFill>
                <a:prstDash val="dash"/>
                <a:round/>
                <a:headEnd/>
                <a:tailEnd type="triangle" w="med" len="med"/>
              </a:ln>
              <a:effectLst/>
            </p:spPr>
            <p:txBody>
              <a:bodyPr lIns="0" tIns="0" rIns="0" bIns="0" anchor="ctr"/>
              <a:lstStyle/>
              <a:p>
                <a:endParaRPr lang="en-US"/>
              </a:p>
            </p:txBody>
          </p:sp>
          <p:grpSp>
            <p:nvGrpSpPr>
              <p:cNvPr id="105" name="Group 28"/>
              <p:cNvGrpSpPr/>
              <p:nvPr/>
            </p:nvGrpSpPr>
            <p:grpSpPr>
              <a:xfrm>
                <a:off x="3419872" y="1096098"/>
                <a:ext cx="457692" cy="460694"/>
                <a:chOff x="4214810" y="2000240"/>
                <a:chExt cx="457692" cy="460694"/>
              </a:xfrm>
            </p:grpSpPr>
            <p:sp>
              <p:nvSpPr>
                <p:cNvPr id="118" name="Oval 2"/>
                <p:cNvSpPr>
                  <a:spLocks noChangeArrowheads="1"/>
                </p:cNvSpPr>
                <p:nvPr/>
              </p:nvSpPr>
              <p:spPr bwMode="auto">
                <a:xfrm>
                  <a:off x="4214810" y="2000240"/>
                  <a:ext cx="457692" cy="460694"/>
                </a:xfrm>
                <a:prstGeom prst="ellipse">
                  <a:avLst/>
                </a:prstGeom>
                <a:solidFill>
                  <a:srgbClr val="FF00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119" name="Line 5"/>
                <p:cNvSpPr>
                  <a:spLocks noChangeShapeType="1"/>
                </p:cNvSpPr>
                <p:nvPr/>
              </p:nvSpPr>
              <p:spPr bwMode="auto">
                <a:xfrm rot="2700000">
                  <a:off x="4444161" y="2046918"/>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nvGrpSpPr>
              <p:cNvPr id="106" name="Group 28"/>
              <p:cNvGrpSpPr/>
              <p:nvPr/>
            </p:nvGrpSpPr>
            <p:grpSpPr>
              <a:xfrm>
                <a:off x="4343154" y="1096098"/>
                <a:ext cx="457692" cy="460694"/>
                <a:chOff x="4214810" y="2000240"/>
                <a:chExt cx="457692" cy="460694"/>
              </a:xfrm>
            </p:grpSpPr>
            <p:sp>
              <p:nvSpPr>
                <p:cNvPr id="116" name="Oval 2"/>
                <p:cNvSpPr>
                  <a:spLocks noChangeArrowheads="1"/>
                </p:cNvSpPr>
                <p:nvPr/>
              </p:nvSpPr>
              <p:spPr bwMode="auto">
                <a:xfrm>
                  <a:off x="4214810" y="2000240"/>
                  <a:ext cx="457692" cy="460694"/>
                </a:xfrm>
                <a:prstGeom prst="ellipse">
                  <a:avLst/>
                </a:prstGeom>
                <a:solidFill>
                  <a:srgbClr val="FF00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117" name="Line 5"/>
                <p:cNvSpPr>
                  <a:spLocks noChangeShapeType="1"/>
                </p:cNvSpPr>
                <p:nvPr/>
              </p:nvSpPr>
              <p:spPr bwMode="auto">
                <a:xfrm rot="8100000">
                  <a:off x="4444161" y="2046918"/>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nvGrpSpPr>
              <p:cNvPr id="107" name="Group 28"/>
              <p:cNvGrpSpPr/>
              <p:nvPr/>
            </p:nvGrpSpPr>
            <p:grpSpPr>
              <a:xfrm>
                <a:off x="3881513" y="1096098"/>
                <a:ext cx="457692" cy="460694"/>
                <a:chOff x="4214810" y="2000240"/>
                <a:chExt cx="457692" cy="460694"/>
              </a:xfrm>
            </p:grpSpPr>
            <p:sp>
              <p:nvSpPr>
                <p:cNvPr id="114" name="Oval 2"/>
                <p:cNvSpPr>
                  <a:spLocks noChangeArrowheads="1"/>
                </p:cNvSpPr>
                <p:nvPr/>
              </p:nvSpPr>
              <p:spPr bwMode="auto">
                <a:xfrm>
                  <a:off x="4214810" y="2000240"/>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115" name="Line 5"/>
                <p:cNvSpPr>
                  <a:spLocks noChangeShapeType="1"/>
                </p:cNvSpPr>
                <p:nvPr/>
              </p:nvSpPr>
              <p:spPr bwMode="auto">
                <a:xfrm rot="10800000">
                  <a:off x="4444161" y="2046918"/>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nvGrpSpPr>
              <p:cNvPr id="108" name="Group 133"/>
              <p:cNvGrpSpPr/>
              <p:nvPr/>
            </p:nvGrpSpPr>
            <p:grpSpPr>
              <a:xfrm>
                <a:off x="5266436" y="1096098"/>
                <a:ext cx="457692" cy="460694"/>
                <a:chOff x="7597837" y="2707419"/>
                <a:chExt cx="457692" cy="460694"/>
              </a:xfrm>
            </p:grpSpPr>
            <p:sp>
              <p:nvSpPr>
                <p:cNvPr id="112" name="Oval 2"/>
                <p:cNvSpPr>
                  <a:spLocks noChangeArrowheads="1"/>
                </p:cNvSpPr>
                <p:nvPr/>
              </p:nvSpPr>
              <p:spPr bwMode="auto">
                <a:xfrm>
                  <a:off x="7597837" y="2707419"/>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113" name="Line 5"/>
                <p:cNvSpPr>
                  <a:spLocks noChangeShapeType="1"/>
                </p:cNvSpPr>
                <p:nvPr/>
              </p:nvSpPr>
              <p:spPr bwMode="auto">
                <a:xfrm rot="5400000">
                  <a:off x="7827188" y="2754097"/>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nvGrpSpPr>
              <p:cNvPr id="109" name="Group 28"/>
              <p:cNvGrpSpPr/>
              <p:nvPr/>
            </p:nvGrpSpPr>
            <p:grpSpPr>
              <a:xfrm>
                <a:off x="4804795" y="1096098"/>
                <a:ext cx="457692" cy="460694"/>
                <a:chOff x="4214810" y="2000240"/>
                <a:chExt cx="457692" cy="460694"/>
              </a:xfrm>
            </p:grpSpPr>
            <p:sp>
              <p:nvSpPr>
                <p:cNvPr id="110" name="Oval 2"/>
                <p:cNvSpPr>
                  <a:spLocks noChangeArrowheads="1"/>
                </p:cNvSpPr>
                <p:nvPr/>
              </p:nvSpPr>
              <p:spPr bwMode="auto">
                <a:xfrm>
                  <a:off x="4214810" y="2000240"/>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111" name="Line 5"/>
                <p:cNvSpPr>
                  <a:spLocks noChangeShapeType="1"/>
                </p:cNvSpPr>
                <p:nvPr/>
              </p:nvSpPr>
              <p:spPr bwMode="auto">
                <a:xfrm rot="10800000">
                  <a:off x="4444161" y="2046918"/>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sp>
          <p:nvSpPr>
            <p:cNvPr id="91" name="Line 27"/>
            <p:cNvSpPr>
              <a:spLocks noChangeShapeType="1"/>
            </p:cNvSpPr>
            <p:nvPr/>
          </p:nvSpPr>
          <p:spPr bwMode="auto">
            <a:xfrm>
              <a:off x="4716016" y="2060848"/>
              <a:ext cx="504056" cy="936104"/>
            </a:xfrm>
            <a:prstGeom prst="line">
              <a:avLst/>
            </a:prstGeom>
            <a:noFill/>
            <a:ln w="57150" cap="rnd">
              <a:solidFill>
                <a:srgbClr val="FF0000"/>
              </a:solidFill>
              <a:prstDash val="sysDot"/>
              <a:round/>
              <a:headEnd type="triangle" w="med" len="med"/>
              <a:tailEnd type="triangle" w="med" len="med"/>
            </a:ln>
            <a:effectLst/>
          </p:spPr>
          <p:txBody>
            <a:bodyPr/>
            <a:lstStyle/>
            <a:p>
              <a:endParaRPr lang="en-US"/>
            </a:p>
          </p:txBody>
        </p:sp>
      </p:grpSp>
    </p:spTree>
    <p:extLst>
      <p:ext uri="{BB962C8B-B14F-4D97-AF65-F5344CB8AC3E}">
        <p14:creationId xmlns:p14="http://schemas.microsoft.com/office/powerpoint/2010/main" val="3197096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out)">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9"/>
                                        </p:tgtEl>
                                        <p:attrNameLst>
                                          <p:attrName>style.visibility</p:attrName>
                                        </p:attrNameLst>
                                      </p:cBhvr>
                                      <p:to>
                                        <p:strVal val="visible"/>
                                      </p:to>
                                    </p:set>
                                  </p:childTnLst>
                                </p:cTn>
                              </p:par>
                            </p:childTnLst>
                          </p:cTn>
                        </p:par>
                        <p:par>
                          <p:cTn id="12" fill="hold">
                            <p:stCondLst>
                              <p:cond delay="0"/>
                            </p:stCondLst>
                            <p:childTnLst>
                              <p:par>
                                <p:cTn id="13" presetID="2" presetClass="entr" presetSubtype="2" fill="hold" nodeType="afterEffect">
                                  <p:stCondLst>
                                    <p:cond delay="0"/>
                                  </p:stCondLst>
                                  <p:childTnLst>
                                    <p:set>
                                      <p:cBhvr>
                                        <p:cTn id="14" dur="1" fill="hold">
                                          <p:stCondLst>
                                            <p:cond delay="0"/>
                                          </p:stCondLst>
                                        </p:cTn>
                                        <p:tgtEl>
                                          <p:spTgt spid="40"/>
                                        </p:tgtEl>
                                        <p:attrNameLst>
                                          <p:attrName>style.visibility</p:attrName>
                                        </p:attrNameLst>
                                      </p:cBhvr>
                                      <p:to>
                                        <p:strVal val="visible"/>
                                      </p:to>
                                    </p:set>
                                    <p:anim calcmode="lin" valueType="num">
                                      <p:cBhvr additive="base">
                                        <p:cTn id="15" dur="1000" fill="hold"/>
                                        <p:tgtEl>
                                          <p:spTgt spid="40"/>
                                        </p:tgtEl>
                                        <p:attrNameLst>
                                          <p:attrName>ppt_x</p:attrName>
                                        </p:attrNameLst>
                                      </p:cBhvr>
                                      <p:tavLst>
                                        <p:tav tm="0">
                                          <p:val>
                                            <p:strVal val="1+#ppt_w/2"/>
                                          </p:val>
                                        </p:tav>
                                        <p:tav tm="100000">
                                          <p:val>
                                            <p:strVal val="#ppt_x"/>
                                          </p:val>
                                        </p:tav>
                                      </p:tavLst>
                                    </p:anim>
                                    <p:anim calcmode="lin" valueType="num">
                                      <p:cBhvr additive="base">
                                        <p:cTn id="16" dur="1000" fill="hold"/>
                                        <p:tgtEl>
                                          <p:spTgt spid="40"/>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54"/>
                                        </p:tgtEl>
                                        <p:attrNameLst>
                                          <p:attrName>style.visibility</p:attrName>
                                        </p:attrNameLst>
                                      </p:cBhvr>
                                      <p:to>
                                        <p:strVal val="visible"/>
                                      </p:to>
                                    </p:set>
                                    <p:anim calcmode="lin" valueType="num">
                                      <p:cBhvr>
                                        <p:cTn id="21" dur="500" fill="hold"/>
                                        <p:tgtEl>
                                          <p:spTgt spid="54"/>
                                        </p:tgtEl>
                                        <p:attrNameLst>
                                          <p:attrName>ppt_w</p:attrName>
                                        </p:attrNameLst>
                                      </p:cBhvr>
                                      <p:tavLst>
                                        <p:tav tm="0">
                                          <p:val>
                                            <p:fltVal val="0"/>
                                          </p:val>
                                        </p:tav>
                                        <p:tav tm="100000">
                                          <p:val>
                                            <p:strVal val="#ppt_w"/>
                                          </p:val>
                                        </p:tav>
                                      </p:tavLst>
                                    </p:anim>
                                    <p:anim calcmode="lin" valueType="num">
                                      <p:cBhvr>
                                        <p:cTn id="22" dur="500" fill="hold"/>
                                        <p:tgtEl>
                                          <p:spTgt spid="54"/>
                                        </p:tgtEl>
                                        <p:attrNameLst>
                                          <p:attrName>ppt_h</p:attrName>
                                        </p:attrNameLst>
                                      </p:cBhvr>
                                      <p:tavLst>
                                        <p:tav tm="0">
                                          <p:val>
                                            <p:fltVal val="0"/>
                                          </p:val>
                                        </p:tav>
                                        <p:tav tm="100000">
                                          <p:val>
                                            <p:strVal val="#ppt_h"/>
                                          </p:val>
                                        </p:tav>
                                      </p:tavLst>
                                    </p:anim>
                                    <p:animEffect transition="in" filter="fade">
                                      <p:cBhvr>
                                        <p:cTn id="23" dur="500"/>
                                        <p:tgtEl>
                                          <p:spTgt spid="54"/>
                                        </p:tgtEl>
                                      </p:cBhvr>
                                    </p:animEffect>
                                  </p:childTnLst>
                                </p:cTn>
                              </p:par>
                              <p:par>
                                <p:cTn id="24" presetID="53" presetClass="entr" presetSubtype="16" fill="hold" nodeType="withEffect">
                                  <p:stCondLst>
                                    <p:cond delay="0"/>
                                  </p:stCondLst>
                                  <p:childTnLst>
                                    <p:set>
                                      <p:cBhvr>
                                        <p:cTn id="25" dur="1" fill="hold">
                                          <p:stCondLst>
                                            <p:cond delay="0"/>
                                          </p:stCondLst>
                                        </p:cTn>
                                        <p:tgtEl>
                                          <p:spTgt spid="51"/>
                                        </p:tgtEl>
                                        <p:attrNameLst>
                                          <p:attrName>style.visibility</p:attrName>
                                        </p:attrNameLst>
                                      </p:cBhvr>
                                      <p:to>
                                        <p:strVal val="visible"/>
                                      </p:to>
                                    </p:set>
                                    <p:anim calcmode="lin" valueType="num">
                                      <p:cBhvr>
                                        <p:cTn id="26" dur="500" fill="hold"/>
                                        <p:tgtEl>
                                          <p:spTgt spid="51"/>
                                        </p:tgtEl>
                                        <p:attrNameLst>
                                          <p:attrName>ppt_w</p:attrName>
                                        </p:attrNameLst>
                                      </p:cBhvr>
                                      <p:tavLst>
                                        <p:tav tm="0">
                                          <p:val>
                                            <p:fltVal val="0"/>
                                          </p:val>
                                        </p:tav>
                                        <p:tav tm="100000">
                                          <p:val>
                                            <p:strVal val="#ppt_w"/>
                                          </p:val>
                                        </p:tav>
                                      </p:tavLst>
                                    </p:anim>
                                    <p:anim calcmode="lin" valueType="num">
                                      <p:cBhvr>
                                        <p:cTn id="27" dur="500" fill="hold"/>
                                        <p:tgtEl>
                                          <p:spTgt spid="51"/>
                                        </p:tgtEl>
                                        <p:attrNameLst>
                                          <p:attrName>ppt_h</p:attrName>
                                        </p:attrNameLst>
                                      </p:cBhvr>
                                      <p:tavLst>
                                        <p:tav tm="0">
                                          <p:val>
                                            <p:fltVal val="0"/>
                                          </p:val>
                                        </p:tav>
                                        <p:tav tm="100000">
                                          <p:val>
                                            <p:strVal val="#ppt_h"/>
                                          </p:val>
                                        </p:tav>
                                      </p:tavLst>
                                    </p:anim>
                                    <p:animEffect transition="in" filter="fade">
                                      <p:cBhvr>
                                        <p:cTn id="28" dur="500"/>
                                        <p:tgtEl>
                                          <p:spTgt spid="51"/>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nodeType="click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blinds(horizontal)">
                                      <p:cBhvr>
                                        <p:cTn id="3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a:spLocks noGrp="1"/>
          </p:cNvSpPr>
          <p:nvPr>
            <p:ph type="ctrTitle"/>
          </p:nvPr>
        </p:nvSpPr>
        <p:spPr>
          <a:xfrm>
            <a:off x="2003903" y="555700"/>
            <a:ext cx="8143932" cy="1152128"/>
          </a:xfrm>
        </p:spPr>
        <p:txBody>
          <a:bodyPr/>
          <a:lstStyle/>
          <a:p>
            <a:r>
              <a:rPr lang="en-US" sz="4800" dirty="0"/>
              <a:t>Thank you for your attention!</a:t>
            </a:r>
            <a:endParaRPr lang="en-US" sz="4000" dirty="0"/>
          </a:p>
        </p:txBody>
      </p:sp>
      <p:sp>
        <p:nvSpPr>
          <p:cNvPr id="2" name="Subtitle 1"/>
          <p:cNvSpPr>
            <a:spLocks noGrp="1"/>
          </p:cNvSpPr>
          <p:nvPr>
            <p:ph type="subTitle" idx="1"/>
          </p:nvPr>
        </p:nvSpPr>
        <p:spPr>
          <a:xfrm>
            <a:off x="2135560" y="2321095"/>
            <a:ext cx="6400800" cy="714380"/>
          </a:xfrm>
        </p:spPr>
        <p:txBody>
          <a:bodyPr>
            <a:normAutofit fontScale="92500" lnSpcReduction="20000"/>
          </a:bodyPr>
          <a:lstStyle/>
          <a:p>
            <a:r>
              <a:rPr lang="en-US" sz="5400" dirty="0"/>
              <a:t>Questions</a:t>
            </a:r>
          </a:p>
        </p:txBody>
      </p:sp>
      <p:pic>
        <p:nvPicPr>
          <p:cNvPr id="10" name="Picture 9"/>
          <p:cNvPicPr>
            <a:picLocks noChangeAspect="1"/>
          </p:cNvPicPr>
          <p:nvPr/>
        </p:nvPicPr>
        <p:blipFill>
          <a:blip r:embed="rId2"/>
          <a:stretch>
            <a:fillRect/>
          </a:stretch>
        </p:blipFill>
        <p:spPr>
          <a:xfrm>
            <a:off x="6610648" y="1628804"/>
            <a:ext cx="1925712" cy="2240665"/>
          </a:xfrm>
          <a:prstGeom prst="rect">
            <a:avLst/>
          </a:prstGeom>
        </p:spPr>
      </p:pic>
      <p:pic>
        <p:nvPicPr>
          <p:cNvPr id="5" name="Picture 43" descr="nwologo">
            <a:hlinkClick r:id="rId3"/>
          </p:cNvPr>
          <p:cNvPicPr>
            <a:picLocks noChangeAspect="1" noChangeArrowheads="1"/>
          </p:cNvPicPr>
          <p:nvPr/>
        </p:nvPicPr>
        <p:blipFill>
          <a:blip r:embed="rId4" cstate="print"/>
          <a:srcRect/>
          <a:stretch>
            <a:fillRect/>
          </a:stretch>
        </p:blipFill>
        <p:spPr bwMode="auto">
          <a:xfrm>
            <a:off x="8208235" y="5301209"/>
            <a:ext cx="1492596" cy="1148599"/>
          </a:xfrm>
          <a:prstGeom prst="rect">
            <a:avLst/>
          </a:prstGeom>
          <a:noFill/>
        </p:spPr>
      </p:pic>
      <p:pic>
        <p:nvPicPr>
          <p:cNvPr id="7" name="Picture 6">
            <a:hlinkClick r:id="rId5"/>
          </p:cNvPr>
          <p:cNvPicPr>
            <a:picLocks noChangeAspect="1"/>
          </p:cNvPicPr>
          <p:nvPr/>
        </p:nvPicPr>
        <p:blipFill>
          <a:blip r:embed="rId6"/>
          <a:stretch>
            <a:fillRect/>
          </a:stretch>
        </p:blipFill>
        <p:spPr>
          <a:xfrm>
            <a:off x="5539053" y="5229200"/>
            <a:ext cx="1131996" cy="1224136"/>
          </a:xfrm>
          <a:prstGeom prst="rect">
            <a:avLst/>
          </a:prstGeom>
        </p:spPr>
      </p:pic>
      <p:pic>
        <p:nvPicPr>
          <p:cNvPr id="8" name="Picture 7">
            <a:hlinkClick r:id="rId7"/>
          </p:cNvPr>
          <p:cNvPicPr>
            <a:picLocks noChangeAspect="1"/>
          </p:cNvPicPr>
          <p:nvPr/>
        </p:nvPicPr>
        <p:blipFill>
          <a:blip r:embed="rId8"/>
          <a:stretch>
            <a:fillRect/>
          </a:stretch>
        </p:blipFill>
        <p:spPr>
          <a:xfrm>
            <a:off x="2063552" y="5517232"/>
            <a:ext cx="2446243" cy="648072"/>
          </a:xfrm>
          <a:prstGeom prst="rect">
            <a:avLst/>
          </a:prstGeom>
        </p:spPr>
      </p:pic>
      <p:sp>
        <p:nvSpPr>
          <p:cNvPr id="9" name="Rectangle 8"/>
          <p:cNvSpPr/>
          <p:nvPr/>
        </p:nvSpPr>
        <p:spPr>
          <a:xfrm>
            <a:off x="1881502" y="4204058"/>
            <a:ext cx="7190829" cy="646331"/>
          </a:xfrm>
          <a:prstGeom prst="rect">
            <a:avLst/>
          </a:prstGeom>
        </p:spPr>
        <p:txBody>
          <a:bodyPr wrap="square">
            <a:spAutoFit/>
          </a:bodyPr>
          <a:lstStyle/>
          <a:p>
            <a:pPr>
              <a:spcBef>
                <a:spcPct val="20000"/>
              </a:spcBef>
              <a:buClr>
                <a:schemeClr val="accent1"/>
              </a:buClr>
              <a:buSzPct val="65000"/>
              <a:defRPr/>
            </a:pPr>
            <a:r>
              <a:rPr lang="en-US" dirty="0">
                <a:cs typeface="Arial" charset="0"/>
              </a:rPr>
              <a:t>check </a:t>
            </a:r>
            <a:r>
              <a:rPr lang="en-US" dirty="0">
                <a:cs typeface="Arial" charset="0"/>
                <a:hlinkClick r:id="rId9"/>
              </a:rPr>
              <a:t>http://arxiv.org/abs/1510.06120</a:t>
            </a:r>
            <a:r>
              <a:rPr lang="en-US" dirty="0">
                <a:cs typeface="Arial" charset="0"/>
              </a:rPr>
              <a:t> for a survey about quantum cryptography beyond key distribution</a:t>
            </a:r>
          </a:p>
        </p:txBody>
      </p:sp>
    </p:spTree>
    <p:extLst>
      <p:ext uri="{BB962C8B-B14F-4D97-AF65-F5344CB8AC3E}">
        <p14:creationId xmlns:p14="http://schemas.microsoft.com/office/powerpoint/2010/main" val="1946870499"/>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1+#ppt_w/2"/>
                                          </p:val>
                                        </p:tav>
                                        <p:tav tm="100000">
                                          <p:val>
                                            <p:strVal val="#ppt_x"/>
                                          </p:val>
                                        </p:tav>
                                      </p:tavLst>
                                    </p:anim>
                                    <p:anim calcmode="lin" valueType="num">
                                      <p:cBhvr additive="base">
                                        <p:cTn id="12" dur="500" fill="hold"/>
                                        <p:tgtEl>
                                          <p:spTgt spid="10"/>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1" presetClass="entr" presetSubtype="0"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9"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5062382"/>
      </p:ext>
    </p:extLst>
  </p:cSld>
  <p:clrMapOvr>
    <a:masterClrMapping/>
  </p:clrMapOvr>
  <p:transition spd="slow">
    <p:fade thruBlk="1"/>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8146" name="Rectangle 2"/>
          <p:cNvSpPr>
            <a:spLocks noGrp="1" noChangeArrowheads="1"/>
          </p:cNvSpPr>
          <p:nvPr>
            <p:ph type="title" sz="quarter"/>
          </p:nvPr>
        </p:nvSpPr>
        <p:spPr>
          <a:xfrm>
            <a:off x="846801" y="207481"/>
            <a:ext cx="8229600" cy="720725"/>
          </a:xfrm>
        </p:spPr>
        <p:txBody>
          <a:bodyPr>
            <a:noAutofit/>
          </a:bodyPr>
          <a:lstStyle/>
          <a:p>
            <a:pPr algn="l"/>
            <a:r>
              <a:rPr lang="fr-CH" dirty="0"/>
              <a:t>Public-Key Cryptography</a:t>
            </a:r>
            <a:endParaRPr lang="en-US" dirty="0"/>
          </a:p>
        </p:txBody>
      </p:sp>
      <p:sp>
        <p:nvSpPr>
          <p:cNvPr id="77" name="TextBox 76"/>
          <p:cNvSpPr txBox="1"/>
          <p:nvPr/>
        </p:nvSpPr>
        <p:spPr>
          <a:xfrm>
            <a:off x="1524000" y="1484784"/>
            <a:ext cx="1165122" cy="523220"/>
          </a:xfrm>
          <a:prstGeom prst="rect">
            <a:avLst/>
          </a:prstGeom>
          <a:noFill/>
        </p:spPr>
        <p:txBody>
          <a:bodyPr wrap="square" rtlCol="0">
            <a:spAutoFit/>
          </a:bodyPr>
          <a:lstStyle/>
          <a:p>
            <a:r>
              <a:rPr lang="en-US" sz="2800" dirty="0">
                <a:latin typeface="Arial" pitchFamily="34" charset="0"/>
                <a:cs typeface="Arial" pitchFamily="34" charset="0"/>
              </a:rPr>
              <a:t>Alice</a:t>
            </a:r>
          </a:p>
        </p:txBody>
      </p:sp>
      <p:sp>
        <p:nvSpPr>
          <p:cNvPr id="80" name="Rectangle 298"/>
          <p:cNvSpPr>
            <a:spLocks noChangeArrowheads="1"/>
          </p:cNvSpPr>
          <p:nvPr/>
        </p:nvSpPr>
        <p:spPr bwMode="auto">
          <a:xfrm>
            <a:off x="1847528" y="3933056"/>
            <a:ext cx="8208912" cy="2664296"/>
          </a:xfrm>
          <a:prstGeom prst="rect">
            <a:avLst/>
          </a:prstGeom>
          <a:noFill/>
          <a:ln w="9525">
            <a:noFill/>
            <a:miter lim="800000"/>
            <a:headEnd/>
            <a:tailEnd/>
          </a:ln>
          <a:effectLst/>
        </p:spPr>
        <p:txBody>
          <a:bodyPr/>
          <a:lstStyle/>
          <a:p>
            <a:pPr marL="342900" indent="-342900">
              <a:spcBef>
                <a:spcPct val="20000"/>
              </a:spcBef>
              <a:buClr>
                <a:schemeClr val="accent1"/>
              </a:buClr>
              <a:buSzPct val="65000"/>
              <a:buFont typeface="Wingdings" pitchFamily="2" charset="2"/>
              <a:buChar char="n"/>
            </a:pPr>
            <a:r>
              <a:rPr lang="en-US" sz="2400" dirty="0">
                <a:cs typeface="Arial" charset="0"/>
              </a:rPr>
              <a:t>Solves the key-exchange problem.</a:t>
            </a:r>
          </a:p>
          <a:p>
            <a:pPr marL="342900" indent="-342900">
              <a:spcBef>
                <a:spcPct val="20000"/>
              </a:spcBef>
              <a:buClr>
                <a:schemeClr val="accent1"/>
              </a:buClr>
              <a:buSzPct val="65000"/>
              <a:buFont typeface="Wingdings" pitchFamily="2" charset="2"/>
              <a:buChar char="n"/>
            </a:pPr>
            <a:r>
              <a:rPr lang="en-US" sz="2400" dirty="0">
                <a:cs typeface="Arial" charset="0"/>
              </a:rPr>
              <a:t>Everyone can encrypt using the </a:t>
            </a:r>
            <a:r>
              <a:rPr lang="en-US" sz="2400" dirty="0">
                <a:solidFill>
                  <a:srgbClr val="0000FF"/>
                </a:solidFill>
                <a:cs typeface="Arial" charset="0"/>
                <a:hlinkClick r:id="rId3"/>
              </a:rPr>
              <a:t>public key</a:t>
            </a:r>
            <a:r>
              <a:rPr lang="en-US" sz="2400" dirty="0">
                <a:cs typeface="Arial" charset="0"/>
              </a:rPr>
              <a:t>.</a:t>
            </a:r>
            <a:endParaRPr lang="en-US" sz="2400" dirty="0">
              <a:solidFill>
                <a:srgbClr val="0000FF"/>
              </a:solidFill>
              <a:cs typeface="Arial" charset="0"/>
            </a:endParaRPr>
          </a:p>
          <a:p>
            <a:pPr marL="342900" indent="-342900">
              <a:spcBef>
                <a:spcPct val="20000"/>
              </a:spcBef>
              <a:buClr>
                <a:schemeClr val="accent1"/>
              </a:buClr>
              <a:buSzPct val="65000"/>
              <a:buFont typeface="Wingdings" pitchFamily="2" charset="2"/>
              <a:buChar char="n"/>
            </a:pPr>
            <a:r>
              <a:rPr lang="en-US" sz="2400" dirty="0">
                <a:cs typeface="Arial" charset="0"/>
              </a:rPr>
              <a:t>Only the holder of the </a:t>
            </a:r>
            <a:r>
              <a:rPr lang="en-US" sz="2400" dirty="0">
                <a:solidFill>
                  <a:srgbClr val="FF0000"/>
                </a:solidFill>
                <a:cs typeface="Arial" charset="0"/>
              </a:rPr>
              <a:t>secret key </a:t>
            </a:r>
            <a:r>
              <a:rPr lang="en-US" sz="2400" dirty="0">
                <a:cs typeface="Arial" charset="0"/>
              </a:rPr>
              <a:t>can decrypt.</a:t>
            </a:r>
          </a:p>
          <a:p>
            <a:pPr marL="342900" indent="-342900">
              <a:spcBef>
                <a:spcPct val="20000"/>
              </a:spcBef>
              <a:buClr>
                <a:schemeClr val="accent1"/>
              </a:buClr>
              <a:buSzPct val="65000"/>
              <a:buFont typeface="Wingdings" pitchFamily="2" charset="2"/>
              <a:buChar char="n"/>
            </a:pPr>
            <a:endParaRPr lang="en-US" sz="2400" dirty="0">
              <a:cs typeface="Arial" charset="0"/>
            </a:endParaRPr>
          </a:p>
          <a:p>
            <a:pPr marL="342900" indent="-342900">
              <a:spcBef>
                <a:spcPct val="20000"/>
              </a:spcBef>
              <a:buClr>
                <a:schemeClr val="accent1"/>
              </a:buClr>
              <a:buSzPct val="65000"/>
              <a:buFont typeface="Wingdings" pitchFamily="2" charset="2"/>
              <a:buChar char="n"/>
            </a:pPr>
            <a:r>
              <a:rPr lang="en-US" sz="2400" dirty="0">
                <a:cs typeface="Arial" charset="0"/>
                <a:hlinkClick r:id="rId4"/>
              </a:rPr>
              <a:t>Digital signatures</a:t>
            </a:r>
            <a:r>
              <a:rPr lang="en-US" sz="2400" dirty="0">
                <a:cs typeface="Arial" charset="0"/>
              </a:rPr>
              <a:t>: Only </a:t>
            </a:r>
            <a:r>
              <a:rPr lang="en-US" sz="2400" dirty="0">
                <a:solidFill>
                  <a:srgbClr val="FF0000"/>
                </a:solidFill>
                <a:cs typeface="Arial" charset="0"/>
              </a:rPr>
              <a:t>secret-key </a:t>
            </a:r>
            <a:r>
              <a:rPr lang="en-US" sz="2400" dirty="0">
                <a:cs typeface="Arial" charset="0"/>
              </a:rPr>
              <a:t>holder can sign, but everyone can verify signatures using the </a:t>
            </a:r>
            <a:r>
              <a:rPr lang="en-US" sz="2400" dirty="0">
                <a:solidFill>
                  <a:srgbClr val="0000FF"/>
                </a:solidFill>
                <a:cs typeface="Arial" charset="0"/>
              </a:rPr>
              <a:t>public-key</a:t>
            </a:r>
            <a:r>
              <a:rPr lang="en-US" sz="2400" dirty="0">
                <a:cs typeface="Arial" charset="0"/>
              </a:rPr>
              <a:t>.</a:t>
            </a:r>
          </a:p>
        </p:txBody>
      </p:sp>
      <p:pic>
        <p:nvPicPr>
          <p:cNvPr id="36" name="Picture 35" descr="AliceBlue.eps"/>
          <p:cNvPicPr>
            <a:picLocks noChangeAspect="1"/>
          </p:cNvPicPr>
          <p:nvPr/>
        </p:nvPicPr>
        <p:blipFill>
          <a:blip r:embed="rId5" cstate="print"/>
          <a:stretch>
            <a:fillRect/>
          </a:stretch>
        </p:blipFill>
        <p:spPr>
          <a:xfrm flipH="1">
            <a:off x="2351584" y="1484784"/>
            <a:ext cx="1059740" cy="1080120"/>
          </a:xfrm>
          <a:prstGeom prst="rect">
            <a:avLst/>
          </a:prstGeom>
        </p:spPr>
      </p:pic>
      <p:grpSp>
        <p:nvGrpSpPr>
          <p:cNvPr id="3" name="Group 2"/>
          <p:cNvGrpSpPr/>
          <p:nvPr/>
        </p:nvGrpSpPr>
        <p:grpSpPr>
          <a:xfrm>
            <a:off x="4511825" y="1700808"/>
            <a:ext cx="2123787" cy="1731698"/>
            <a:chOff x="2987824" y="1700808"/>
            <a:chExt cx="2123787" cy="1731698"/>
          </a:xfrm>
        </p:grpSpPr>
        <p:sp>
          <p:nvSpPr>
            <p:cNvPr id="518171" name="Line 27"/>
            <p:cNvSpPr>
              <a:spLocks noChangeShapeType="1"/>
            </p:cNvSpPr>
            <p:nvPr/>
          </p:nvSpPr>
          <p:spPr bwMode="auto">
            <a:xfrm flipV="1">
              <a:off x="3851920" y="1700808"/>
              <a:ext cx="216023" cy="648072"/>
            </a:xfrm>
            <a:prstGeom prst="line">
              <a:avLst/>
            </a:prstGeom>
            <a:noFill/>
            <a:ln w="57150" cap="rnd">
              <a:solidFill>
                <a:srgbClr val="FF0000"/>
              </a:solidFill>
              <a:prstDash val="sysDot"/>
              <a:round/>
              <a:headEnd type="triangle" w="med" len="med"/>
              <a:tailEnd type="triangle" w="med" len="med"/>
            </a:ln>
            <a:effectLst/>
          </p:spPr>
          <p:txBody>
            <a:bodyPr/>
            <a:lstStyle/>
            <a:p>
              <a:endParaRPr lang="en-US"/>
            </a:p>
          </p:txBody>
        </p:sp>
        <p:sp>
          <p:nvSpPr>
            <p:cNvPr id="79" name="TextBox 78"/>
            <p:cNvSpPr txBox="1"/>
            <p:nvPr/>
          </p:nvSpPr>
          <p:spPr>
            <a:xfrm>
              <a:off x="4211960" y="2492896"/>
              <a:ext cx="899651" cy="523220"/>
            </a:xfrm>
            <a:prstGeom prst="rect">
              <a:avLst/>
            </a:prstGeom>
            <a:noFill/>
          </p:spPr>
          <p:txBody>
            <a:bodyPr wrap="square" rtlCol="0">
              <a:spAutoFit/>
            </a:bodyPr>
            <a:lstStyle/>
            <a:p>
              <a:r>
                <a:rPr lang="en-US" sz="2800" dirty="0">
                  <a:latin typeface="Arial" pitchFamily="34" charset="0"/>
                  <a:cs typeface="Arial" pitchFamily="34" charset="0"/>
                </a:rPr>
                <a:t>Eve</a:t>
              </a:r>
            </a:p>
          </p:txBody>
        </p:sp>
        <p:pic>
          <p:nvPicPr>
            <p:cNvPr id="38" name="Picture 37" descr="QueenOfHearts.png"/>
            <p:cNvPicPr>
              <a:picLocks noChangeAspect="1"/>
            </p:cNvPicPr>
            <p:nvPr/>
          </p:nvPicPr>
          <p:blipFill>
            <a:blip r:embed="rId6" cstate="print"/>
            <a:srcRect l="6597" r="7636"/>
            <a:stretch>
              <a:fillRect/>
            </a:stretch>
          </p:blipFill>
          <p:spPr>
            <a:xfrm>
              <a:off x="2987824" y="2348880"/>
              <a:ext cx="1280649" cy="1083626"/>
            </a:xfrm>
            <a:prstGeom prst="rect">
              <a:avLst/>
            </a:prstGeom>
          </p:spPr>
        </p:pic>
      </p:grpSp>
      <p:sp>
        <p:nvSpPr>
          <p:cNvPr id="518151" name="Line 7"/>
          <p:cNvSpPr>
            <a:spLocks noChangeShapeType="1"/>
          </p:cNvSpPr>
          <p:nvPr/>
        </p:nvSpPr>
        <p:spPr bwMode="auto">
          <a:xfrm>
            <a:off x="4654551" y="1628800"/>
            <a:ext cx="2881313" cy="0"/>
          </a:xfrm>
          <a:prstGeom prst="line">
            <a:avLst/>
          </a:prstGeom>
          <a:noFill/>
          <a:ln w="76200">
            <a:solidFill>
              <a:srgbClr val="000000"/>
            </a:solidFill>
            <a:prstDash val="solid"/>
            <a:round/>
            <a:headEnd type="triangle"/>
            <a:tailEnd type="triangle" w="med" len="med"/>
          </a:ln>
          <a:effectLst/>
        </p:spPr>
        <p:txBody>
          <a:bodyPr lIns="0" tIns="0" rIns="0" bIns="0" anchor="ctr"/>
          <a:lstStyle/>
          <a:p>
            <a:endParaRPr lang="en-US"/>
          </a:p>
        </p:txBody>
      </p:sp>
      <p:pic>
        <p:nvPicPr>
          <p:cNvPr id="2" name="Picture 1" descr="MC900441455.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63952" y="1556792"/>
            <a:ext cx="864096" cy="864096"/>
          </a:xfrm>
          <a:prstGeom prst="rect">
            <a:avLst/>
          </a:prstGeom>
        </p:spPr>
      </p:pic>
      <p:grpSp>
        <p:nvGrpSpPr>
          <p:cNvPr id="4" name="Group 3"/>
          <p:cNvGrpSpPr/>
          <p:nvPr/>
        </p:nvGrpSpPr>
        <p:grpSpPr>
          <a:xfrm>
            <a:off x="8136094" y="2329011"/>
            <a:ext cx="2520280" cy="1152128"/>
            <a:chOff x="6612094" y="2329011"/>
            <a:chExt cx="2520280" cy="1152128"/>
          </a:xfrm>
        </p:grpSpPr>
        <p:pic>
          <p:nvPicPr>
            <p:cNvPr id="518183" name="Picture 39" descr="BS00996_"/>
            <p:cNvPicPr>
              <a:picLocks noChangeAspect="1" noChangeArrowheads="1"/>
            </p:cNvPicPr>
            <p:nvPr/>
          </p:nvPicPr>
          <p:blipFill>
            <a:blip r:embed="rId8" cstate="print"/>
            <a:srcRect/>
            <a:stretch>
              <a:fillRect/>
            </a:stretch>
          </p:blipFill>
          <p:spPr bwMode="auto">
            <a:xfrm flipH="1">
              <a:off x="6612094" y="2996952"/>
              <a:ext cx="647700" cy="484187"/>
            </a:xfrm>
            <a:prstGeom prst="rect">
              <a:avLst/>
            </a:prstGeom>
            <a:solidFill>
              <a:srgbClr val="66FF33"/>
            </a:solidFill>
            <a:ln w="9525">
              <a:noFill/>
              <a:miter lim="800000"/>
              <a:headEnd/>
              <a:tailEnd/>
            </a:ln>
          </p:spPr>
        </p:pic>
        <p:pic>
          <p:nvPicPr>
            <p:cNvPr id="518184" name="Picture 40" descr="BS00996_"/>
            <p:cNvPicPr>
              <a:picLocks noChangeAspect="1" noChangeArrowheads="1"/>
            </p:cNvPicPr>
            <p:nvPr/>
          </p:nvPicPr>
          <p:blipFill>
            <a:blip r:embed="rId8" cstate="print"/>
            <a:srcRect/>
            <a:stretch>
              <a:fillRect/>
            </a:stretch>
          </p:blipFill>
          <p:spPr bwMode="auto">
            <a:xfrm flipH="1">
              <a:off x="6612094" y="2381855"/>
              <a:ext cx="647700" cy="484187"/>
            </a:xfrm>
            <a:prstGeom prst="rect">
              <a:avLst/>
            </a:prstGeom>
            <a:solidFill>
              <a:srgbClr val="FF0000"/>
            </a:solidFill>
            <a:ln w="9525">
              <a:noFill/>
              <a:miter lim="800000"/>
              <a:headEnd/>
              <a:tailEnd/>
            </a:ln>
          </p:spPr>
        </p:pic>
        <p:sp>
          <p:nvSpPr>
            <p:cNvPr id="22" name="TextBox 21"/>
            <p:cNvSpPr txBox="1"/>
            <p:nvPr/>
          </p:nvSpPr>
          <p:spPr>
            <a:xfrm>
              <a:off x="7332174" y="2957919"/>
              <a:ext cx="1800200" cy="523220"/>
            </a:xfrm>
            <a:prstGeom prst="rect">
              <a:avLst/>
            </a:prstGeom>
            <a:noFill/>
          </p:spPr>
          <p:txBody>
            <a:bodyPr wrap="square" rtlCol="0">
              <a:spAutoFit/>
            </a:bodyPr>
            <a:lstStyle/>
            <a:p>
              <a:r>
                <a:rPr lang="en-US" sz="2800" dirty="0">
                  <a:solidFill>
                    <a:srgbClr val="0000FF"/>
                  </a:solidFill>
                  <a:latin typeface="Calibri"/>
                  <a:cs typeface="Arial" pitchFamily="34" charset="0"/>
                </a:rPr>
                <a:t>public key</a:t>
              </a:r>
              <a:endParaRPr lang="en-US" sz="2800" baseline="-25000" dirty="0">
                <a:solidFill>
                  <a:srgbClr val="0000FF"/>
                </a:solidFill>
                <a:latin typeface="Arial"/>
                <a:cs typeface="Arial" pitchFamily="34" charset="0"/>
              </a:endParaRPr>
            </a:p>
          </p:txBody>
        </p:sp>
        <p:sp>
          <p:nvSpPr>
            <p:cNvPr id="23" name="TextBox 22"/>
            <p:cNvSpPr txBox="1"/>
            <p:nvPr/>
          </p:nvSpPr>
          <p:spPr>
            <a:xfrm>
              <a:off x="7332174" y="2329011"/>
              <a:ext cx="1656184" cy="523220"/>
            </a:xfrm>
            <a:prstGeom prst="rect">
              <a:avLst/>
            </a:prstGeom>
            <a:noFill/>
          </p:spPr>
          <p:txBody>
            <a:bodyPr wrap="square" rtlCol="0">
              <a:spAutoFit/>
            </a:bodyPr>
            <a:lstStyle/>
            <a:p>
              <a:r>
                <a:rPr lang="en-US" sz="2800" dirty="0">
                  <a:solidFill>
                    <a:srgbClr val="FF0000"/>
                  </a:solidFill>
                  <a:latin typeface="Calibri"/>
                  <a:cs typeface="Arial" pitchFamily="34" charset="0"/>
                </a:rPr>
                <a:t>secret key</a:t>
              </a:r>
              <a:endParaRPr lang="en-US" sz="2800" baseline="-25000" dirty="0">
                <a:solidFill>
                  <a:srgbClr val="FF0000"/>
                </a:solidFill>
                <a:latin typeface="Arial"/>
                <a:cs typeface="Arial" pitchFamily="34" charset="0"/>
              </a:endParaRPr>
            </a:p>
          </p:txBody>
        </p:sp>
      </p:grpSp>
      <p:pic>
        <p:nvPicPr>
          <p:cNvPr id="24" name="Picture 39" descr="BS00996_"/>
          <p:cNvPicPr>
            <a:picLocks noChangeAspect="1" noChangeArrowheads="1"/>
          </p:cNvPicPr>
          <p:nvPr/>
        </p:nvPicPr>
        <p:blipFill>
          <a:blip r:embed="rId8" cstate="print"/>
          <a:srcRect/>
          <a:stretch>
            <a:fillRect/>
          </a:stretch>
        </p:blipFill>
        <p:spPr bwMode="auto">
          <a:xfrm flipH="1">
            <a:off x="6023992" y="3068961"/>
            <a:ext cx="647700" cy="484187"/>
          </a:xfrm>
          <a:prstGeom prst="rect">
            <a:avLst/>
          </a:prstGeom>
          <a:solidFill>
            <a:srgbClr val="66FF33"/>
          </a:solidFill>
          <a:ln w="9525">
            <a:noFill/>
            <a:miter lim="800000"/>
            <a:headEnd/>
            <a:tailEnd/>
          </a:ln>
        </p:spPr>
      </p:pic>
      <p:pic>
        <p:nvPicPr>
          <p:cNvPr id="25" name="Picture 39" descr="BS00996_"/>
          <p:cNvPicPr>
            <a:picLocks noChangeAspect="1" noChangeArrowheads="1"/>
          </p:cNvPicPr>
          <p:nvPr/>
        </p:nvPicPr>
        <p:blipFill>
          <a:blip r:embed="rId8" cstate="print"/>
          <a:srcRect/>
          <a:stretch>
            <a:fillRect/>
          </a:stretch>
        </p:blipFill>
        <p:spPr bwMode="auto">
          <a:xfrm flipH="1">
            <a:off x="2135560" y="2636913"/>
            <a:ext cx="647700" cy="484187"/>
          </a:xfrm>
          <a:prstGeom prst="rect">
            <a:avLst/>
          </a:prstGeom>
          <a:solidFill>
            <a:srgbClr val="66FF33"/>
          </a:solidFill>
          <a:ln w="9525">
            <a:noFill/>
            <a:miter lim="800000"/>
            <a:headEnd/>
            <a:tailEnd/>
          </a:ln>
        </p:spPr>
      </p:pic>
      <p:grpSp>
        <p:nvGrpSpPr>
          <p:cNvPr id="31" name="Group 30"/>
          <p:cNvGrpSpPr/>
          <p:nvPr/>
        </p:nvGrpSpPr>
        <p:grpSpPr>
          <a:xfrm>
            <a:off x="8112225" y="1340769"/>
            <a:ext cx="2280773" cy="1564307"/>
            <a:chOff x="6876256" y="1628800"/>
            <a:chExt cx="2280773" cy="1564307"/>
          </a:xfrm>
        </p:grpSpPr>
        <p:pic>
          <p:nvPicPr>
            <p:cNvPr id="32" name="Picture 40" descr="BS00996_"/>
            <p:cNvPicPr>
              <a:picLocks noChangeAspect="1" noChangeArrowheads="1"/>
            </p:cNvPicPr>
            <p:nvPr/>
          </p:nvPicPr>
          <p:blipFill>
            <a:blip r:embed="rId8" cstate="print"/>
            <a:srcRect/>
            <a:stretch>
              <a:fillRect/>
            </a:stretch>
          </p:blipFill>
          <p:spPr bwMode="auto">
            <a:xfrm flipH="1">
              <a:off x="7631867" y="2708920"/>
              <a:ext cx="647700" cy="484187"/>
            </a:xfrm>
            <a:prstGeom prst="rect">
              <a:avLst/>
            </a:prstGeom>
            <a:solidFill>
              <a:srgbClr val="FFFF00"/>
            </a:solidFill>
            <a:ln w="9525">
              <a:noFill/>
              <a:miter lim="800000"/>
              <a:headEnd/>
              <a:tailEnd/>
            </a:ln>
          </p:spPr>
        </p:pic>
        <p:sp>
          <p:nvSpPr>
            <p:cNvPr id="33" name="TextBox 32"/>
            <p:cNvSpPr txBox="1"/>
            <p:nvPr/>
          </p:nvSpPr>
          <p:spPr>
            <a:xfrm>
              <a:off x="7991907" y="2204864"/>
              <a:ext cx="1165122" cy="523220"/>
            </a:xfrm>
            <a:prstGeom prst="rect">
              <a:avLst/>
            </a:prstGeom>
            <a:noFill/>
          </p:spPr>
          <p:txBody>
            <a:bodyPr wrap="square" rtlCol="0">
              <a:spAutoFit/>
            </a:bodyPr>
            <a:lstStyle/>
            <a:p>
              <a:r>
                <a:rPr lang="en-US" sz="2800" dirty="0">
                  <a:latin typeface="Arial" pitchFamily="34" charset="0"/>
                  <a:cs typeface="Arial" pitchFamily="34" charset="0"/>
                </a:rPr>
                <a:t>Bob</a:t>
              </a:r>
            </a:p>
          </p:txBody>
        </p:sp>
        <p:pic>
          <p:nvPicPr>
            <p:cNvPr id="34" name="Picture 62"/>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6876256" y="1628800"/>
              <a:ext cx="1285425" cy="914208"/>
            </a:xfrm>
            <a:prstGeom prst="rect">
              <a:avLst/>
            </a:prstGeom>
            <a:noFill/>
          </p:spPr>
        </p:pic>
      </p:grpSp>
      <p:pic>
        <p:nvPicPr>
          <p:cNvPr id="35" name="Picture 39" descr="BS00996_"/>
          <p:cNvPicPr>
            <a:picLocks noChangeAspect="1" noChangeArrowheads="1"/>
          </p:cNvPicPr>
          <p:nvPr/>
        </p:nvPicPr>
        <p:blipFill>
          <a:blip r:embed="rId8" cstate="print"/>
          <a:srcRect/>
          <a:stretch>
            <a:fillRect/>
          </a:stretch>
        </p:blipFill>
        <p:spPr bwMode="auto">
          <a:xfrm flipH="1">
            <a:off x="2927648" y="2636913"/>
            <a:ext cx="647700" cy="484187"/>
          </a:xfrm>
          <a:prstGeom prst="rect">
            <a:avLst/>
          </a:prstGeom>
          <a:solidFill>
            <a:srgbClr val="FFFF00"/>
          </a:solidFill>
          <a:ln w="9525">
            <a:noFill/>
            <a:miter lim="800000"/>
            <a:headEnd/>
            <a:tailEnd/>
          </a:ln>
        </p:spPr>
      </p:pic>
      <p:grpSp>
        <p:nvGrpSpPr>
          <p:cNvPr id="21" name="Group 35"/>
          <p:cNvGrpSpPr/>
          <p:nvPr/>
        </p:nvGrpSpPr>
        <p:grpSpPr>
          <a:xfrm>
            <a:off x="8760296" y="591071"/>
            <a:ext cx="1368152" cy="1747356"/>
            <a:chOff x="7596336" y="984196"/>
            <a:chExt cx="1368152" cy="1747356"/>
          </a:xfrm>
        </p:grpSpPr>
        <p:pic>
          <p:nvPicPr>
            <p:cNvPr id="28" name="Picture 27" descr="AliceBlue.eps"/>
            <p:cNvPicPr>
              <a:picLocks noChangeAspect="1"/>
            </p:cNvPicPr>
            <p:nvPr/>
          </p:nvPicPr>
          <p:blipFill>
            <a:blip r:embed="rId10" cstate="print"/>
            <a:srcRect b="22520"/>
            <a:stretch>
              <a:fillRect/>
            </a:stretch>
          </p:blipFill>
          <p:spPr>
            <a:xfrm flipH="1">
              <a:off x="7596336" y="984196"/>
              <a:ext cx="1135439" cy="1296144"/>
            </a:xfrm>
            <a:prstGeom prst="rect">
              <a:avLst/>
            </a:prstGeom>
          </p:spPr>
        </p:pic>
        <p:sp>
          <p:nvSpPr>
            <p:cNvPr id="29" name="TextBox 28"/>
            <p:cNvSpPr txBox="1"/>
            <p:nvPr/>
          </p:nvSpPr>
          <p:spPr>
            <a:xfrm>
              <a:off x="7596336" y="2208332"/>
              <a:ext cx="1368152" cy="523220"/>
            </a:xfrm>
            <a:prstGeom prst="rect">
              <a:avLst/>
            </a:prstGeom>
            <a:noFill/>
          </p:spPr>
          <p:txBody>
            <a:bodyPr wrap="square" rtlCol="0">
              <a:spAutoFit/>
            </a:bodyPr>
            <a:lstStyle/>
            <a:p>
              <a:r>
                <a:rPr lang="en-US" sz="2800" dirty="0">
                  <a:cs typeface="Arial" pitchFamily="34" charset="0"/>
                </a:rPr>
                <a:t>Charlie</a:t>
              </a:r>
            </a:p>
          </p:txBody>
        </p:sp>
      </p:grpSp>
    </p:spTree>
    <p:extLst>
      <p:ext uri="{BB962C8B-B14F-4D97-AF65-F5344CB8AC3E}">
        <p14:creationId xmlns:p14="http://schemas.microsoft.com/office/powerpoint/2010/main" val="13744772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2" fill="hold" nodeType="clickEffect">
                                  <p:stCondLst>
                                    <p:cond delay="0"/>
                                  </p:stCondLst>
                                  <p:childTnLst>
                                    <p:anim calcmode="lin" valueType="num">
                                      <p:cBhvr additive="base">
                                        <p:cTn id="6" dur="500"/>
                                        <p:tgtEl>
                                          <p:spTgt spid="31"/>
                                        </p:tgtEl>
                                        <p:attrNameLst>
                                          <p:attrName>ppt_x</p:attrName>
                                        </p:attrNameLst>
                                      </p:cBhvr>
                                      <p:tavLst>
                                        <p:tav tm="0">
                                          <p:val>
                                            <p:strVal val="ppt_x"/>
                                          </p:val>
                                        </p:tav>
                                        <p:tav tm="100000">
                                          <p:val>
                                            <p:strVal val="1+ppt_w/2"/>
                                          </p:val>
                                        </p:tav>
                                      </p:tavLst>
                                    </p:anim>
                                    <p:anim calcmode="lin" valueType="num">
                                      <p:cBhvr additive="base">
                                        <p:cTn id="7" dur="500"/>
                                        <p:tgtEl>
                                          <p:spTgt spid="31"/>
                                        </p:tgtEl>
                                        <p:attrNameLst>
                                          <p:attrName>ppt_y</p:attrName>
                                        </p:attrNameLst>
                                      </p:cBhvr>
                                      <p:tavLst>
                                        <p:tav tm="0">
                                          <p:val>
                                            <p:strVal val="ppt_y"/>
                                          </p:val>
                                        </p:tav>
                                        <p:tav tm="100000">
                                          <p:val>
                                            <p:strVal val="ppt_y"/>
                                          </p:val>
                                        </p:tav>
                                      </p:tavLst>
                                    </p:anim>
                                    <p:set>
                                      <p:cBhvr>
                                        <p:cTn id="8" dur="1" fill="hold">
                                          <p:stCondLst>
                                            <p:cond delay="499"/>
                                          </p:stCondLst>
                                        </p:cTn>
                                        <p:tgtEl>
                                          <p:spTgt spid="31"/>
                                        </p:tgtEl>
                                        <p:attrNameLst>
                                          <p:attrName>style.visibility</p:attrName>
                                        </p:attrNameLst>
                                      </p:cBhvr>
                                      <p:to>
                                        <p:strVal val="hidden"/>
                                      </p:to>
                                    </p:set>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additive="base">
                                        <p:cTn id="12" dur="500" fill="hold"/>
                                        <p:tgtEl>
                                          <p:spTgt spid="21"/>
                                        </p:tgtEl>
                                        <p:attrNameLst>
                                          <p:attrName>ppt_x</p:attrName>
                                        </p:attrNameLst>
                                      </p:cBhvr>
                                      <p:tavLst>
                                        <p:tav tm="0">
                                          <p:val>
                                            <p:strVal val="1+#ppt_w/2"/>
                                          </p:val>
                                        </p:tav>
                                        <p:tav tm="100000">
                                          <p:val>
                                            <p:strVal val="#ppt_x"/>
                                          </p:val>
                                        </p:tav>
                                      </p:tavLst>
                                    </p:anim>
                                    <p:anim calcmode="lin" valueType="num">
                                      <p:cBhvr additive="base">
                                        <p:cTn id="13"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80">
                                            <p:txEl>
                                              <p:pRg st="1" end="1"/>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80">
                                            <p:txEl>
                                              <p:pRg st="2" end="2"/>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8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uiExpand="1" build="p" bldLvl="2"/>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8146" name="Rectangle 2"/>
          <p:cNvSpPr>
            <a:spLocks noGrp="1" noChangeArrowheads="1"/>
          </p:cNvSpPr>
          <p:nvPr>
            <p:ph type="title" sz="quarter"/>
          </p:nvPr>
        </p:nvSpPr>
        <p:spPr>
          <a:xfrm>
            <a:off x="866898" y="214388"/>
            <a:ext cx="8229600" cy="720725"/>
          </a:xfrm>
        </p:spPr>
        <p:txBody>
          <a:bodyPr>
            <a:noAutofit/>
          </a:bodyPr>
          <a:lstStyle/>
          <a:p>
            <a:pPr algn="l"/>
            <a:r>
              <a:rPr lang="fr-CH" dirty="0"/>
              <a:t>History of Public-Key Crypto</a:t>
            </a:r>
            <a:endParaRPr lang="en-US" dirty="0"/>
          </a:p>
        </p:txBody>
      </p:sp>
      <p:pic>
        <p:nvPicPr>
          <p:cNvPr id="518183" name="Picture 39" descr="BS00996_"/>
          <p:cNvPicPr>
            <a:picLocks noChangeAspect="1" noChangeArrowheads="1"/>
          </p:cNvPicPr>
          <p:nvPr/>
        </p:nvPicPr>
        <p:blipFill>
          <a:blip r:embed="rId3" cstate="print"/>
          <a:srcRect/>
          <a:stretch>
            <a:fillRect/>
          </a:stretch>
        </p:blipFill>
        <p:spPr bwMode="auto">
          <a:xfrm flipH="1">
            <a:off x="9912796" y="764705"/>
            <a:ext cx="647700" cy="484187"/>
          </a:xfrm>
          <a:prstGeom prst="rect">
            <a:avLst/>
          </a:prstGeom>
          <a:solidFill>
            <a:srgbClr val="66FF33"/>
          </a:solidFill>
          <a:ln w="9525">
            <a:noFill/>
            <a:miter lim="800000"/>
            <a:headEnd/>
            <a:tailEnd/>
          </a:ln>
        </p:spPr>
      </p:pic>
      <p:pic>
        <p:nvPicPr>
          <p:cNvPr id="518184" name="Picture 40" descr="BS00996_"/>
          <p:cNvPicPr>
            <a:picLocks noChangeAspect="1" noChangeArrowheads="1"/>
          </p:cNvPicPr>
          <p:nvPr/>
        </p:nvPicPr>
        <p:blipFill>
          <a:blip r:embed="rId3" cstate="print"/>
          <a:srcRect/>
          <a:stretch>
            <a:fillRect/>
          </a:stretch>
        </p:blipFill>
        <p:spPr bwMode="auto">
          <a:xfrm flipH="1">
            <a:off x="9912796" y="188641"/>
            <a:ext cx="647700" cy="484187"/>
          </a:xfrm>
          <a:prstGeom prst="rect">
            <a:avLst/>
          </a:prstGeom>
          <a:solidFill>
            <a:srgbClr val="FF0000"/>
          </a:solidFill>
          <a:ln w="9525">
            <a:noFill/>
            <a:miter lim="800000"/>
            <a:headEnd/>
            <a:tailEnd/>
          </a:ln>
        </p:spPr>
      </p:pic>
      <p:sp>
        <p:nvSpPr>
          <p:cNvPr id="80" name="Rectangle 298"/>
          <p:cNvSpPr>
            <a:spLocks noChangeArrowheads="1"/>
          </p:cNvSpPr>
          <p:nvPr/>
        </p:nvSpPr>
        <p:spPr bwMode="auto">
          <a:xfrm>
            <a:off x="982663" y="1124744"/>
            <a:ext cx="9289801" cy="5328592"/>
          </a:xfrm>
          <a:prstGeom prst="rect">
            <a:avLst/>
          </a:prstGeom>
          <a:noFill/>
          <a:ln w="9525">
            <a:noFill/>
            <a:miter lim="800000"/>
            <a:headEnd/>
            <a:tailEnd/>
          </a:ln>
          <a:effectLst/>
        </p:spPr>
        <p:txBody>
          <a:bodyPr/>
          <a:lstStyle/>
          <a:p>
            <a:pPr marL="342900" indent="-342900">
              <a:spcBef>
                <a:spcPct val="20000"/>
              </a:spcBef>
              <a:buClr>
                <a:schemeClr val="accent1"/>
              </a:buClr>
              <a:buSzPct val="65000"/>
              <a:buFont typeface="Wingdings" pitchFamily="2" charset="2"/>
              <a:buChar char="n"/>
            </a:pPr>
            <a:r>
              <a:rPr lang="de-CH" sz="2400" dirty="0">
                <a:cs typeface="Arial" charset="0"/>
              </a:rPr>
              <a:t>Early 1970s: </a:t>
            </a:r>
            <a:r>
              <a:rPr lang="de-CH" sz="2400" dirty="0">
                <a:cs typeface="Arial" charset="0"/>
                <a:hlinkClick r:id="rId4"/>
              </a:rPr>
              <a:t>invented </a:t>
            </a:r>
            <a:r>
              <a:rPr lang="de-CH" sz="2400" dirty="0">
                <a:cs typeface="Arial" charset="0"/>
              </a:rPr>
              <a:t>in </a:t>
            </a:r>
            <a:r>
              <a:rPr lang="de-CH" sz="2400" dirty="0" err="1">
                <a:cs typeface="Arial" charset="0"/>
              </a:rPr>
              <a:t>the</a:t>
            </a:r>
            <a:r>
              <a:rPr lang="de-CH" sz="2400" dirty="0">
                <a:cs typeface="Arial" charset="0"/>
              </a:rPr>
              <a:t> „</a:t>
            </a:r>
            <a:r>
              <a:rPr lang="de-CH" sz="2400" dirty="0" err="1">
                <a:cs typeface="Arial" charset="0"/>
              </a:rPr>
              <a:t>classified</a:t>
            </a:r>
            <a:r>
              <a:rPr lang="de-CH" sz="2400" dirty="0">
                <a:cs typeface="Arial" charset="0"/>
              </a:rPr>
              <a:t> </a:t>
            </a:r>
            <a:r>
              <a:rPr lang="de-CH" sz="2400" dirty="0" err="1">
                <a:cs typeface="Arial" charset="0"/>
              </a:rPr>
              <a:t>world</a:t>
            </a:r>
            <a:r>
              <a:rPr lang="de-CH" sz="2400" dirty="0">
                <a:cs typeface="Arial" charset="0"/>
              </a:rPr>
              <a:t>“ at </a:t>
            </a:r>
            <a:r>
              <a:rPr lang="de-CH" sz="2400" dirty="0" err="1">
                <a:cs typeface="Arial" charset="0"/>
              </a:rPr>
              <a:t>the</a:t>
            </a:r>
            <a:r>
              <a:rPr lang="de-CH" sz="2400" dirty="0">
                <a:cs typeface="Arial" charset="0"/>
              </a:rPr>
              <a:t> </a:t>
            </a:r>
            <a:br>
              <a:rPr lang="de-CH" sz="2400" dirty="0">
                <a:cs typeface="Arial" charset="0"/>
              </a:rPr>
            </a:br>
            <a:r>
              <a:rPr lang="de-CH" sz="2400" dirty="0"/>
              <a:t>British </a:t>
            </a:r>
            <a:r>
              <a:rPr lang="de-CH" sz="2400" dirty="0">
                <a:hlinkClick r:id="rId5"/>
              </a:rPr>
              <a:t>Government Communications Head Quarters </a:t>
            </a:r>
            <a:r>
              <a:rPr lang="de-CH" sz="2400" dirty="0"/>
              <a:t>(GCHQ) </a:t>
            </a:r>
            <a:br>
              <a:rPr lang="de-CH" sz="2400" dirty="0"/>
            </a:br>
            <a:r>
              <a:rPr lang="de-CH" sz="2400" dirty="0" err="1"/>
              <a:t>by</a:t>
            </a:r>
            <a:r>
              <a:rPr lang="de-CH" sz="2400" dirty="0"/>
              <a:t> Ellis, </a:t>
            </a:r>
            <a:r>
              <a:rPr lang="de-CH" sz="2400" dirty="0" err="1"/>
              <a:t>Cocks</a:t>
            </a:r>
            <a:r>
              <a:rPr lang="de-CH" sz="2400" dirty="0"/>
              <a:t>, Williamson</a:t>
            </a:r>
          </a:p>
          <a:p>
            <a:pPr marL="342900" indent="-342900">
              <a:spcBef>
                <a:spcPct val="20000"/>
              </a:spcBef>
              <a:buClr>
                <a:schemeClr val="accent1"/>
              </a:buClr>
              <a:buSzPct val="65000"/>
              <a:buFont typeface="Wingdings" pitchFamily="2" charset="2"/>
              <a:buChar char="n"/>
            </a:pPr>
            <a:endParaRPr lang="de-CH" sz="2400" dirty="0">
              <a:cs typeface="Arial" charset="0"/>
            </a:endParaRPr>
          </a:p>
          <a:p>
            <a:pPr marL="342900" indent="-342900">
              <a:spcBef>
                <a:spcPct val="20000"/>
              </a:spcBef>
              <a:buClr>
                <a:schemeClr val="accent1"/>
              </a:buClr>
              <a:buSzPct val="65000"/>
              <a:buFont typeface="Wingdings" pitchFamily="2" charset="2"/>
              <a:buChar char="n"/>
            </a:pPr>
            <a:endParaRPr lang="de-CH" sz="2400" dirty="0">
              <a:cs typeface="Arial" charset="0"/>
            </a:endParaRPr>
          </a:p>
          <a:p>
            <a:pPr marL="342900" indent="-342900">
              <a:spcBef>
                <a:spcPct val="20000"/>
              </a:spcBef>
              <a:buClr>
                <a:schemeClr val="accent1"/>
              </a:buClr>
              <a:buSzPct val="65000"/>
              <a:buFont typeface="Wingdings" pitchFamily="2" charset="2"/>
              <a:buChar char="n"/>
            </a:pPr>
            <a:endParaRPr lang="de-CH" sz="2400" dirty="0">
              <a:cs typeface="Arial" charset="0"/>
            </a:endParaRPr>
          </a:p>
          <a:p>
            <a:pPr marL="342900" indent="-342900">
              <a:spcBef>
                <a:spcPct val="20000"/>
              </a:spcBef>
              <a:buClr>
                <a:schemeClr val="accent1"/>
              </a:buClr>
              <a:buSzPct val="65000"/>
              <a:buFont typeface="Wingdings" pitchFamily="2" charset="2"/>
              <a:buChar char="n"/>
            </a:pPr>
            <a:endParaRPr lang="de-CH" sz="2400" dirty="0">
              <a:cs typeface="Arial" charset="0"/>
            </a:endParaRPr>
          </a:p>
          <a:p>
            <a:pPr marL="342900" indent="-342900">
              <a:spcBef>
                <a:spcPct val="20000"/>
              </a:spcBef>
              <a:buClr>
                <a:schemeClr val="accent1"/>
              </a:buClr>
              <a:buSzPct val="65000"/>
              <a:buFont typeface="Wingdings" pitchFamily="2" charset="2"/>
              <a:buChar char="n"/>
            </a:pPr>
            <a:r>
              <a:rPr lang="de-CH" sz="2400" dirty="0">
                <a:cs typeface="Arial" charset="0"/>
              </a:rPr>
              <a:t>Mid/</a:t>
            </a:r>
            <a:r>
              <a:rPr lang="de-CH" sz="2400" dirty="0" err="1">
                <a:cs typeface="Arial" charset="0"/>
              </a:rPr>
              <a:t>late</a:t>
            </a:r>
            <a:r>
              <a:rPr lang="de-CH" sz="2400" dirty="0">
                <a:cs typeface="Arial" charset="0"/>
              </a:rPr>
              <a:t> 1970s: </a:t>
            </a:r>
            <a:r>
              <a:rPr lang="de-CH" sz="2400" dirty="0" err="1">
                <a:cs typeface="Arial" charset="0"/>
              </a:rPr>
              <a:t>invented</a:t>
            </a:r>
            <a:r>
              <a:rPr lang="de-CH" sz="2400" dirty="0">
                <a:cs typeface="Arial" charset="0"/>
              </a:rPr>
              <a:t> in </a:t>
            </a:r>
            <a:r>
              <a:rPr lang="de-CH" sz="2400" dirty="0" err="1">
                <a:cs typeface="Arial" charset="0"/>
              </a:rPr>
              <a:t>the</a:t>
            </a:r>
            <a:r>
              <a:rPr lang="de-CH" sz="2400" dirty="0">
                <a:cs typeface="Arial" charset="0"/>
              </a:rPr>
              <a:t> „</a:t>
            </a:r>
            <a:r>
              <a:rPr lang="de-CH" sz="2400" dirty="0" err="1">
                <a:cs typeface="Arial" charset="0"/>
              </a:rPr>
              <a:t>academic</a:t>
            </a:r>
            <a:r>
              <a:rPr lang="de-CH" sz="2400" dirty="0">
                <a:cs typeface="Arial" charset="0"/>
              </a:rPr>
              <a:t> </a:t>
            </a:r>
            <a:r>
              <a:rPr lang="de-CH" sz="2400" dirty="0" err="1">
                <a:cs typeface="Arial" charset="0"/>
              </a:rPr>
              <a:t>world</a:t>
            </a:r>
            <a:r>
              <a:rPr lang="de-CH" sz="2400" dirty="0">
                <a:cs typeface="Arial" charset="0"/>
              </a:rPr>
              <a:t>“</a:t>
            </a:r>
            <a:br>
              <a:rPr lang="de-CH" sz="2400" dirty="0">
                <a:cs typeface="Arial" charset="0"/>
              </a:rPr>
            </a:br>
            <a:r>
              <a:rPr lang="de-CH" sz="2400" dirty="0" err="1">
                <a:cs typeface="Arial" charset="0"/>
              </a:rPr>
              <a:t>by</a:t>
            </a:r>
            <a:r>
              <a:rPr lang="de-CH" sz="2400" dirty="0">
                <a:cs typeface="Arial" charset="0"/>
              </a:rPr>
              <a:t> Merkle, Hellman, Diffie, </a:t>
            </a:r>
            <a:r>
              <a:rPr lang="de-CH" sz="2400" dirty="0" err="1">
                <a:cs typeface="Arial" charset="0"/>
              </a:rPr>
              <a:t>and</a:t>
            </a:r>
            <a:r>
              <a:rPr lang="de-CH" sz="2400" dirty="0">
                <a:cs typeface="Arial" charset="0"/>
              </a:rPr>
              <a:t> </a:t>
            </a:r>
            <a:r>
              <a:rPr lang="de-CH" sz="2400" dirty="0" err="1">
                <a:cs typeface="Arial" charset="0"/>
              </a:rPr>
              <a:t>Rivest</a:t>
            </a:r>
            <a:r>
              <a:rPr lang="de-CH" sz="2400" dirty="0">
                <a:cs typeface="Arial" charset="0"/>
              </a:rPr>
              <a:t>, </a:t>
            </a:r>
            <a:r>
              <a:rPr lang="de-CH" sz="2400" dirty="0" err="1">
                <a:cs typeface="Arial" charset="0"/>
              </a:rPr>
              <a:t>Shamir</a:t>
            </a:r>
            <a:r>
              <a:rPr lang="de-CH" sz="2400" dirty="0">
                <a:cs typeface="Arial" charset="0"/>
              </a:rPr>
              <a:t>, </a:t>
            </a:r>
            <a:r>
              <a:rPr lang="de-CH" sz="2400" dirty="0" err="1">
                <a:cs typeface="Arial" charset="0"/>
              </a:rPr>
              <a:t>Adleman</a:t>
            </a:r>
            <a:r>
              <a:rPr lang="de-CH" sz="2400" dirty="0">
                <a:cs typeface="Arial" charset="0"/>
              </a:rPr>
              <a:t> (RSA)  </a:t>
            </a:r>
          </a:p>
        </p:txBody>
      </p:sp>
      <p:pic>
        <p:nvPicPr>
          <p:cNvPr id="28" name="Picture 27" descr="AliceBlue.eps"/>
          <p:cNvPicPr>
            <a:picLocks noChangeAspect="1"/>
          </p:cNvPicPr>
          <p:nvPr/>
        </p:nvPicPr>
        <p:blipFill>
          <a:blip r:embed="rId6" cstate="print"/>
          <a:srcRect b="22520"/>
          <a:stretch>
            <a:fillRect/>
          </a:stretch>
        </p:blipFill>
        <p:spPr>
          <a:xfrm flipH="1">
            <a:off x="8944018" y="188641"/>
            <a:ext cx="896399" cy="996553"/>
          </a:xfrm>
          <a:prstGeom prst="rect">
            <a:avLst/>
          </a:prstGeom>
        </p:spPr>
      </p:pic>
      <p:pic>
        <p:nvPicPr>
          <p:cNvPr id="4" name="Picture 3"/>
          <p:cNvPicPr>
            <a:picLocks noChangeAspect="1"/>
          </p:cNvPicPr>
          <p:nvPr/>
        </p:nvPicPr>
        <p:blipFill>
          <a:blip r:embed="rId7"/>
          <a:stretch>
            <a:fillRect/>
          </a:stretch>
        </p:blipFill>
        <p:spPr>
          <a:xfrm>
            <a:off x="1594618" y="2348880"/>
            <a:ext cx="3789164" cy="1437786"/>
          </a:xfrm>
          <a:prstGeom prst="rect">
            <a:avLst/>
          </a:prstGeom>
        </p:spPr>
      </p:pic>
      <p:pic>
        <p:nvPicPr>
          <p:cNvPr id="5" name="Picture 4"/>
          <p:cNvPicPr>
            <a:picLocks noChangeAspect="1"/>
          </p:cNvPicPr>
          <p:nvPr/>
        </p:nvPicPr>
        <p:blipFill rotWithShape="1">
          <a:blip r:embed="rId8"/>
          <a:srcRect b="44145"/>
          <a:stretch/>
        </p:blipFill>
        <p:spPr>
          <a:xfrm>
            <a:off x="1726916" y="4941168"/>
            <a:ext cx="2952328" cy="1517618"/>
          </a:xfrm>
          <a:prstGeom prst="rect">
            <a:avLst/>
          </a:prstGeom>
        </p:spPr>
      </p:pic>
      <p:pic>
        <p:nvPicPr>
          <p:cNvPr id="6" name="Picture 5"/>
          <p:cNvPicPr>
            <a:picLocks noChangeAspect="1"/>
          </p:cNvPicPr>
          <p:nvPr/>
        </p:nvPicPr>
        <p:blipFill rotWithShape="1">
          <a:blip r:embed="rId9"/>
          <a:srcRect t="5967" b="18048"/>
          <a:stretch/>
        </p:blipFill>
        <p:spPr>
          <a:xfrm>
            <a:off x="5183300" y="4960956"/>
            <a:ext cx="4355976" cy="1564389"/>
          </a:xfrm>
          <a:prstGeom prst="rect">
            <a:avLst/>
          </a:prstGeom>
        </p:spPr>
      </p:pic>
      <p:pic>
        <p:nvPicPr>
          <p:cNvPr id="7" name="Picture 6"/>
          <p:cNvPicPr>
            <a:picLocks noChangeAspect="1"/>
          </p:cNvPicPr>
          <p:nvPr/>
        </p:nvPicPr>
        <p:blipFill>
          <a:blip r:embed="rId10"/>
          <a:stretch>
            <a:fillRect/>
          </a:stretch>
        </p:blipFill>
        <p:spPr>
          <a:xfrm>
            <a:off x="6384032" y="2492896"/>
            <a:ext cx="1979712" cy="890424"/>
          </a:xfrm>
          <a:prstGeom prst="rect">
            <a:avLst/>
          </a:prstGeom>
        </p:spPr>
      </p:pic>
      <p:pic>
        <p:nvPicPr>
          <p:cNvPr id="9" name="Picture 8"/>
          <p:cNvPicPr>
            <a:picLocks noChangeAspect="1"/>
          </p:cNvPicPr>
          <p:nvPr/>
        </p:nvPicPr>
        <p:blipFill>
          <a:blip r:embed="rId11"/>
          <a:stretch>
            <a:fillRect/>
          </a:stretch>
        </p:blipFill>
        <p:spPr>
          <a:xfrm>
            <a:off x="8688288" y="2348880"/>
            <a:ext cx="1584176" cy="1584176"/>
          </a:xfrm>
          <a:prstGeom prst="rect">
            <a:avLst/>
          </a:prstGeom>
        </p:spPr>
      </p:pic>
    </p:spTree>
    <p:extLst>
      <p:ext uri="{BB962C8B-B14F-4D97-AF65-F5344CB8AC3E}">
        <p14:creationId xmlns:p14="http://schemas.microsoft.com/office/powerpoint/2010/main" val="22173426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0">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0">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957585" y="121780"/>
            <a:ext cx="8047822" cy="930244"/>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defTabSz="914400">
              <a:lnSpc>
                <a:spcPct val="90000"/>
              </a:lnSpc>
            </a:pPr>
            <a:r>
              <a:rPr lang="en-US" sz="4000" dirty="0"/>
              <a:t>Ancient Cryptography</a:t>
            </a:r>
          </a:p>
        </p:txBody>
      </p:sp>
      <p:sp>
        <p:nvSpPr>
          <p:cNvPr id="34" name="Rounded Rectangle 33"/>
          <p:cNvSpPr/>
          <p:nvPr/>
        </p:nvSpPr>
        <p:spPr>
          <a:xfrm>
            <a:off x="6880762" y="3358875"/>
            <a:ext cx="3787239" cy="408733"/>
          </a:xfrm>
          <a:prstGeom prst="roundRect">
            <a:avLst/>
          </a:prstGeom>
          <a:gradFill flip="none" rotWithShape="1">
            <a:gsLst>
              <a:gs pos="0">
                <a:schemeClr val="accent1">
                  <a:lumMod val="5000"/>
                  <a:lumOff val="95000"/>
                  <a:alpha val="69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35" name="Group 34"/>
          <p:cNvGrpSpPr/>
          <p:nvPr/>
        </p:nvGrpSpPr>
        <p:grpSpPr>
          <a:xfrm>
            <a:off x="5197189" y="926495"/>
            <a:ext cx="2482876" cy="2187811"/>
            <a:chOff x="3673189" y="926492"/>
            <a:chExt cx="2482876" cy="2187811"/>
          </a:xfrm>
        </p:grpSpPr>
        <p:pic>
          <p:nvPicPr>
            <p:cNvPr id="36" name="Picture 35"/>
            <p:cNvPicPr>
              <a:picLocks noChangeAspect="1"/>
            </p:cNvPicPr>
            <p:nvPr/>
          </p:nvPicPr>
          <p:blipFill>
            <a:blip r:embed="rId3"/>
            <a:stretch>
              <a:fillRect/>
            </a:stretch>
          </p:blipFill>
          <p:spPr>
            <a:xfrm>
              <a:off x="4248873" y="1404420"/>
              <a:ext cx="1209629" cy="1709883"/>
            </a:xfrm>
            <a:prstGeom prst="rect">
              <a:avLst/>
            </a:prstGeom>
          </p:spPr>
        </p:pic>
        <p:sp>
          <p:nvSpPr>
            <p:cNvPr id="37" name="TextBox 36"/>
            <p:cNvSpPr txBox="1"/>
            <p:nvPr/>
          </p:nvSpPr>
          <p:spPr>
            <a:xfrm>
              <a:off x="3673189" y="926492"/>
              <a:ext cx="2482876" cy="461665"/>
            </a:xfrm>
            <a:prstGeom prst="rect">
              <a:avLst/>
            </a:prstGeom>
            <a:noFill/>
          </p:spPr>
          <p:txBody>
            <a:bodyPr wrap="square" rtlCol="0">
              <a:spAutoFit/>
            </a:bodyPr>
            <a:lstStyle/>
            <a:p>
              <a:r>
                <a:rPr lang="en-US" sz="2400" dirty="0">
                  <a:cs typeface="Arial" pitchFamily="34" charset="0"/>
                </a:rPr>
                <a:t>Claude Shannon</a:t>
              </a:r>
            </a:p>
          </p:txBody>
        </p:sp>
      </p:grpSp>
      <p:grpSp>
        <p:nvGrpSpPr>
          <p:cNvPr id="38" name="Group 37"/>
          <p:cNvGrpSpPr/>
          <p:nvPr/>
        </p:nvGrpSpPr>
        <p:grpSpPr>
          <a:xfrm>
            <a:off x="5567186" y="4157540"/>
            <a:ext cx="4308783" cy="2557882"/>
            <a:chOff x="4043183" y="4157540"/>
            <a:chExt cx="4308783" cy="2557882"/>
          </a:xfrm>
        </p:grpSpPr>
        <p:pic>
          <p:nvPicPr>
            <p:cNvPr id="39" name="Picture 38"/>
            <p:cNvPicPr>
              <a:picLocks noChangeAspect="1"/>
            </p:cNvPicPr>
            <p:nvPr/>
          </p:nvPicPr>
          <p:blipFill>
            <a:blip r:embed="rId4"/>
            <a:stretch>
              <a:fillRect/>
            </a:stretch>
          </p:blipFill>
          <p:spPr>
            <a:xfrm>
              <a:off x="4043183" y="4157540"/>
              <a:ext cx="1283647" cy="1712483"/>
            </a:xfrm>
            <a:prstGeom prst="rect">
              <a:avLst/>
            </a:prstGeom>
          </p:spPr>
        </p:pic>
        <p:sp>
          <p:nvSpPr>
            <p:cNvPr id="40" name="TextBox 39"/>
            <p:cNvSpPr txBox="1"/>
            <p:nvPr/>
          </p:nvSpPr>
          <p:spPr>
            <a:xfrm>
              <a:off x="4127599" y="5876583"/>
              <a:ext cx="1114814" cy="461665"/>
            </a:xfrm>
            <a:prstGeom prst="rect">
              <a:avLst/>
            </a:prstGeom>
            <a:noFill/>
          </p:spPr>
          <p:txBody>
            <a:bodyPr wrap="square" rtlCol="0">
              <a:spAutoFit/>
            </a:bodyPr>
            <a:lstStyle/>
            <a:p>
              <a:r>
                <a:rPr lang="nl-NL" sz="2400"/>
                <a:t>Enigma</a:t>
              </a:r>
              <a:endParaRPr lang="en-US" sz="2400" dirty="0">
                <a:cs typeface="Arial" pitchFamily="34" charset="0"/>
              </a:endParaRPr>
            </a:p>
          </p:txBody>
        </p:sp>
        <p:pic>
          <p:nvPicPr>
            <p:cNvPr id="41" name="Picture 2" descr="mage resul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58502" y="4469164"/>
              <a:ext cx="1348337" cy="1348337"/>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p:cNvSpPr txBox="1"/>
            <p:nvPr/>
          </p:nvSpPr>
          <p:spPr>
            <a:xfrm>
              <a:off x="5356760" y="5884425"/>
              <a:ext cx="2995206" cy="830997"/>
            </a:xfrm>
            <a:prstGeom prst="rect">
              <a:avLst/>
            </a:prstGeom>
            <a:noFill/>
          </p:spPr>
          <p:txBody>
            <a:bodyPr wrap="square" rtlCol="0">
              <a:spAutoFit/>
            </a:bodyPr>
            <a:lstStyle/>
            <a:p>
              <a:r>
                <a:rPr lang="nl-NL" sz="2400" dirty="0"/>
                <a:t>Alan Turing</a:t>
              </a:r>
              <a:br>
                <a:rPr lang="nl-NL" sz="2400" dirty="0"/>
              </a:br>
              <a:r>
                <a:rPr lang="nl-NL" sz="2400" dirty="0"/>
                <a:t>(</a:t>
              </a:r>
              <a:r>
                <a:rPr lang="nl-NL" sz="2400" dirty="0">
                  <a:hlinkClick r:id="rId6"/>
                </a:rPr>
                <a:t>The </a:t>
              </a:r>
              <a:r>
                <a:rPr lang="nl-NL" sz="2400" dirty="0" err="1">
                  <a:hlinkClick r:id="rId6"/>
                </a:rPr>
                <a:t>Imitation</a:t>
              </a:r>
              <a:r>
                <a:rPr lang="nl-NL" sz="2400" dirty="0">
                  <a:hlinkClick r:id="rId6"/>
                </a:rPr>
                <a:t> Game</a:t>
              </a:r>
              <a:r>
                <a:rPr lang="nl-NL" sz="2400" dirty="0"/>
                <a:t>)</a:t>
              </a:r>
              <a:endParaRPr lang="en-US" sz="2400" dirty="0">
                <a:cs typeface="Arial" pitchFamily="34" charset="0"/>
              </a:endParaRPr>
            </a:p>
          </p:txBody>
        </p:sp>
      </p:grpSp>
      <p:grpSp>
        <p:nvGrpSpPr>
          <p:cNvPr id="43" name="Group 42"/>
          <p:cNvGrpSpPr/>
          <p:nvPr/>
        </p:nvGrpSpPr>
        <p:grpSpPr>
          <a:xfrm>
            <a:off x="7393093" y="1129344"/>
            <a:ext cx="2482876" cy="1761049"/>
            <a:chOff x="5869093" y="1129341"/>
            <a:chExt cx="2482876" cy="1761049"/>
          </a:xfrm>
        </p:grpSpPr>
        <p:pic>
          <p:nvPicPr>
            <p:cNvPr id="44" name="Picture 4" descr="mage resul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69093" y="1591007"/>
              <a:ext cx="2143982" cy="1299383"/>
            </a:xfrm>
            <a:prstGeom prst="rect">
              <a:avLst/>
            </a:prstGeom>
            <a:noFill/>
            <a:extLst>
              <a:ext uri="{909E8E84-426E-40DD-AFC4-6F175D3DCCD1}">
                <a14:hiddenFill xmlns:a14="http://schemas.microsoft.com/office/drawing/2010/main">
                  <a:solidFill>
                    <a:srgbClr val="FFFFFF"/>
                  </a:solidFill>
                </a14:hiddenFill>
              </a:ext>
            </a:extLst>
          </p:spPr>
        </p:pic>
        <p:sp>
          <p:nvSpPr>
            <p:cNvPr id="45" name="TextBox 44"/>
            <p:cNvSpPr txBox="1"/>
            <p:nvPr/>
          </p:nvSpPr>
          <p:spPr>
            <a:xfrm>
              <a:off x="5869093" y="1129341"/>
              <a:ext cx="2482876" cy="461665"/>
            </a:xfrm>
            <a:prstGeom prst="rect">
              <a:avLst/>
            </a:prstGeom>
            <a:noFill/>
          </p:spPr>
          <p:txBody>
            <a:bodyPr wrap="square" rtlCol="0">
              <a:spAutoFit/>
            </a:bodyPr>
            <a:lstStyle/>
            <a:p>
              <a:r>
                <a:rPr lang="en-US" sz="2400" dirty="0" err="1">
                  <a:cs typeface="Arial" pitchFamily="34" charset="0"/>
                </a:rPr>
                <a:t>Diffie</a:t>
              </a:r>
              <a:r>
                <a:rPr lang="en-US" sz="2400" dirty="0">
                  <a:cs typeface="Arial" pitchFamily="34" charset="0"/>
                </a:rPr>
                <a:t> / Hellman</a:t>
              </a:r>
            </a:p>
          </p:txBody>
        </p:sp>
      </p:grpSp>
      <p:grpSp>
        <p:nvGrpSpPr>
          <p:cNvPr id="46" name="Group 45"/>
          <p:cNvGrpSpPr/>
          <p:nvPr/>
        </p:nvGrpSpPr>
        <p:grpSpPr>
          <a:xfrm>
            <a:off x="1524003" y="828462"/>
            <a:ext cx="9143999" cy="3935638"/>
            <a:chOff x="0" y="828462"/>
            <a:chExt cx="9143999" cy="3935638"/>
          </a:xfrm>
        </p:grpSpPr>
        <p:sp>
          <p:nvSpPr>
            <p:cNvPr id="47" name="Line 7"/>
            <p:cNvSpPr>
              <a:spLocks noChangeShapeType="1"/>
            </p:cNvSpPr>
            <p:nvPr/>
          </p:nvSpPr>
          <p:spPr bwMode="auto">
            <a:xfrm>
              <a:off x="226016" y="3573463"/>
              <a:ext cx="8917983" cy="0"/>
            </a:xfrm>
            <a:prstGeom prst="line">
              <a:avLst/>
            </a:prstGeom>
            <a:noFill/>
            <a:ln w="76200">
              <a:solidFill>
                <a:srgbClr val="000000"/>
              </a:solidFill>
              <a:prstDash val="solid"/>
              <a:round/>
              <a:headEnd type="none"/>
              <a:tailEnd type="triangle" w="med" len="med"/>
            </a:ln>
            <a:effectLst/>
          </p:spPr>
          <p:txBody>
            <a:bodyPr lIns="0" tIns="0" rIns="0" bIns="0" anchor="ctr"/>
            <a:lstStyle/>
            <a:p>
              <a:endParaRPr lang="en-US"/>
            </a:p>
          </p:txBody>
        </p:sp>
        <p:sp>
          <p:nvSpPr>
            <p:cNvPr id="48" name="Line 7"/>
            <p:cNvSpPr>
              <a:spLocks noChangeShapeType="1"/>
            </p:cNvSpPr>
            <p:nvPr/>
          </p:nvSpPr>
          <p:spPr bwMode="auto">
            <a:xfrm>
              <a:off x="2100743" y="3571607"/>
              <a:ext cx="0" cy="490787"/>
            </a:xfrm>
            <a:prstGeom prst="line">
              <a:avLst/>
            </a:prstGeom>
            <a:noFill/>
            <a:ln w="76200">
              <a:solidFill>
                <a:srgbClr val="000000"/>
              </a:solidFill>
              <a:prstDash val="solid"/>
              <a:round/>
              <a:headEnd type="none"/>
              <a:tailEnd type="triangle" w="med" len="med"/>
            </a:ln>
            <a:effectLst/>
          </p:spPr>
          <p:txBody>
            <a:bodyPr lIns="0" tIns="0" rIns="0" bIns="0" anchor="ctr"/>
            <a:lstStyle/>
            <a:p>
              <a:endParaRPr lang="en-US"/>
            </a:p>
          </p:txBody>
        </p:sp>
        <p:sp>
          <p:nvSpPr>
            <p:cNvPr id="49" name="TextBox 48"/>
            <p:cNvSpPr txBox="1"/>
            <p:nvPr/>
          </p:nvSpPr>
          <p:spPr>
            <a:xfrm>
              <a:off x="1804794" y="3144828"/>
              <a:ext cx="742637" cy="369332"/>
            </a:xfrm>
            <a:prstGeom prst="rect">
              <a:avLst/>
            </a:prstGeom>
            <a:noFill/>
          </p:spPr>
          <p:txBody>
            <a:bodyPr wrap="square" rtlCol="0">
              <a:spAutoFit/>
            </a:bodyPr>
            <a:lstStyle/>
            <a:p>
              <a:r>
                <a:rPr lang="en-US" dirty="0">
                  <a:cs typeface="Arial" pitchFamily="34" charset="0"/>
                </a:rPr>
                <a:t>1850</a:t>
              </a:r>
              <a:endParaRPr lang="en-US" dirty="0">
                <a:cs typeface="Consolas"/>
              </a:endParaRPr>
            </a:p>
          </p:txBody>
        </p:sp>
        <p:sp>
          <p:nvSpPr>
            <p:cNvPr id="50" name="Line 7"/>
            <p:cNvSpPr>
              <a:spLocks noChangeShapeType="1"/>
            </p:cNvSpPr>
            <p:nvPr/>
          </p:nvSpPr>
          <p:spPr bwMode="auto">
            <a:xfrm flipV="1">
              <a:off x="514815" y="3077409"/>
              <a:ext cx="13482" cy="488931"/>
            </a:xfrm>
            <a:prstGeom prst="line">
              <a:avLst/>
            </a:prstGeom>
            <a:noFill/>
            <a:ln w="76200">
              <a:solidFill>
                <a:srgbClr val="000000"/>
              </a:solidFill>
              <a:prstDash val="solid"/>
              <a:round/>
              <a:headEnd type="none"/>
              <a:tailEnd type="triangle" w="med" len="med"/>
            </a:ln>
            <a:effectLst/>
          </p:spPr>
          <p:txBody>
            <a:bodyPr lIns="0" tIns="0" rIns="0" bIns="0" anchor="ctr"/>
            <a:lstStyle/>
            <a:p>
              <a:endParaRPr lang="en-US"/>
            </a:p>
          </p:txBody>
        </p:sp>
        <p:sp>
          <p:nvSpPr>
            <p:cNvPr id="51" name="TextBox 50"/>
            <p:cNvSpPr txBox="1"/>
            <p:nvPr/>
          </p:nvSpPr>
          <p:spPr>
            <a:xfrm>
              <a:off x="148112" y="3654690"/>
              <a:ext cx="959315" cy="369332"/>
            </a:xfrm>
            <a:prstGeom prst="rect">
              <a:avLst/>
            </a:prstGeom>
            <a:noFill/>
          </p:spPr>
          <p:txBody>
            <a:bodyPr wrap="square" rtlCol="0">
              <a:spAutoFit/>
            </a:bodyPr>
            <a:lstStyle/>
            <a:p>
              <a:r>
                <a:rPr lang="en-US" dirty="0">
                  <a:cs typeface="Arial" pitchFamily="34" charset="0"/>
                </a:rPr>
                <a:t>1800</a:t>
              </a:r>
              <a:endParaRPr lang="en-US" dirty="0">
                <a:cs typeface="Consolas"/>
              </a:endParaRPr>
            </a:p>
          </p:txBody>
        </p:sp>
        <p:sp>
          <p:nvSpPr>
            <p:cNvPr id="52" name="Line 7"/>
            <p:cNvSpPr>
              <a:spLocks noChangeShapeType="1"/>
            </p:cNvSpPr>
            <p:nvPr/>
          </p:nvSpPr>
          <p:spPr bwMode="auto">
            <a:xfrm flipV="1">
              <a:off x="3673189" y="3082677"/>
              <a:ext cx="13482" cy="488931"/>
            </a:xfrm>
            <a:prstGeom prst="line">
              <a:avLst/>
            </a:prstGeom>
            <a:noFill/>
            <a:ln w="76200">
              <a:solidFill>
                <a:srgbClr val="000000"/>
              </a:solidFill>
              <a:prstDash val="solid"/>
              <a:round/>
              <a:headEnd type="none"/>
              <a:tailEnd type="triangle" w="med" len="med"/>
            </a:ln>
            <a:effectLst/>
          </p:spPr>
          <p:txBody>
            <a:bodyPr lIns="0" tIns="0" rIns="0" bIns="0" anchor="ctr"/>
            <a:lstStyle/>
            <a:p>
              <a:endParaRPr lang="en-US"/>
            </a:p>
          </p:txBody>
        </p:sp>
        <p:sp>
          <p:nvSpPr>
            <p:cNvPr id="53" name="TextBox 52"/>
            <p:cNvSpPr txBox="1"/>
            <p:nvPr/>
          </p:nvSpPr>
          <p:spPr>
            <a:xfrm>
              <a:off x="3338603" y="3652834"/>
              <a:ext cx="988623" cy="369332"/>
            </a:xfrm>
            <a:prstGeom prst="rect">
              <a:avLst/>
            </a:prstGeom>
            <a:noFill/>
          </p:spPr>
          <p:txBody>
            <a:bodyPr wrap="square" rtlCol="0">
              <a:spAutoFit/>
            </a:bodyPr>
            <a:lstStyle/>
            <a:p>
              <a:r>
                <a:rPr lang="en-US" dirty="0">
                  <a:cs typeface="Arial" pitchFamily="34" charset="0"/>
                </a:rPr>
                <a:t>1900</a:t>
              </a:r>
              <a:endParaRPr lang="en-US" dirty="0">
                <a:cs typeface="Consolas"/>
              </a:endParaRPr>
            </a:p>
          </p:txBody>
        </p:sp>
        <p:sp>
          <p:nvSpPr>
            <p:cNvPr id="54" name="Line 7"/>
            <p:cNvSpPr>
              <a:spLocks noChangeShapeType="1"/>
            </p:cNvSpPr>
            <p:nvPr/>
          </p:nvSpPr>
          <p:spPr bwMode="auto">
            <a:xfrm>
              <a:off x="5259117" y="3571607"/>
              <a:ext cx="0" cy="490787"/>
            </a:xfrm>
            <a:prstGeom prst="line">
              <a:avLst/>
            </a:prstGeom>
            <a:noFill/>
            <a:ln w="76200">
              <a:solidFill>
                <a:srgbClr val="000000"/>
              </a:solidFill>
              <a:prstDash val="solid"/>
              <a:round/>
              <a:headEnd type="none"/>
              <a:tailEnd type="triangle" w="med" len="med"/>
            </a:ln>
            <a:effectLst/>
          </p:spPr>
          <p:txBody>
            <a:bodyPr lIns="0" tIns="0" rIns="0" bIns="0" anchor="ctr"/>
            <a:lstStyle/>
            <a:p>
              <a:endParaRPr lang="en-US"/>
            </a:p>
          </p:txBody>
        </p:sp>
        <p:sp>
          <p:nvSpPr>
            <p:cNvPr id="55" name="TextBox 54"/>
            <p:cNvSpPr txBox="1"/>
            <p:nvPr/>
          </p:nvSpPr>
          <p:spPr>
            <a:xfrm>
              <a:off x="4902545" y="3137208"/>
              <a:ext cx="988623" cy="369332"/>
            </a:xfrm>
            <a:prstGeom prst="rect">
              <a:avLst/>
            </a:prstGeom>
            <a:noFill/>
          </p:spPr>
          <p:txBody>
            <a:bodyPr wrap="square" rtlCol="0">
              <a:spAutoFit/>
            </a:bodyPr>
            <a:lstStyle/>
            <a:p>
              <a:r>
                <a:rPr lang="en-US" dirty="0">
                  <a:cs typeface="Arial" pitchFamily="34" charset="0"/>
                </a:rPr>
                <a:t>1950</a:t>
              </a:r>
              <a:endParaRPr lang="en-US" dirty="0">
                <a:cs typeface="Consolas"/>
              </a:endParaRPr>
            </a:p>
          </p:txBody>
        </p:sp>
        <p:sp>
          <p:nvSpPr>
            <p:cNvPr id="56" name="TextBox 55"/>
            <p:cNvSpPr txBox="1"/>
            <p:nvPr/>
          </p:nvSpPr>
          <p:spPr>
            <a:xfrm>
              <a:off x="8119891" y="3129426"/>
              <a:ext cx="693697" cy="369332"/>
            </a:xfrm>
            <a:prstGeom prst="rect">
              <a:avLst/>
            </a:prstGeom>
            <a:solidFill>
              <a:schemeClr val="bg1">
                <a:alpha val="66000"/>
              </a:schemeClr>
            </a:solidFill>
          </p:spPr>
          <p:txBody>
            <a:bodyPr wrap="square" rtlCol="0">
              <a:spAutoFit/>
            </a:bodyPr>
            <a:lstStyle/>
            <a:p>
              <a:r>
                <a:rPr lang="en-US">
                  <a:cs typeface="Arial" pitchFamily="34" charset="0"/>
                </a:rPr>
                <a:t>2015</a:t>
              </a:r>
              <a:endParaRPr lang="en-US" dirty="0">
                <a:cs typeface="Consolas"/>
              </a:endParaRPr>
            </a:p>
          </p:txBody>
        </p:sp>
        <p:sp>
          <p:nvSpPr>
            <p:cNvPr id="57" name="Line 7"/>
            <p:cNvSpPr>
              <a:spLocks noChangeShapeType="1"/>
            </p:cNvSpPr>
            <p:nvPr/>
          </p:nvSpPr>
          <p:spPr bwMode="auto">
            <a:xfrm>
              <a:off x="8417490" y="3578793"/>
              <a:ext cx="0" cy="490787"/>
            </a:xfrm>
            <a:prstGeom prst="line">
              <a:avLst/>
            </a:prstGeom>
            <a:noFill/>
            <a:ln w="76200">
              <a:solidFill>
                <a:srgbClr val="000000"/>
              </a:solidFill>
              <a:prstDash val="solid"/>
              <a:round/>
              <a:headEnd type="none"/>
              <a:tailEnd type="triangle" w="med" len="med"/>
            </a:ln>
            <a:effectLst/>
          </p:spPr>
          <p:txBody>
            <a:bodyPr lIns="0" tIns="0" rIns="0" bIns="0" anchor="ctr"/>
            <a:lstStyle/>
            <a:p>
              <a:endParaRPr lang="en-US"/>
            </a:p>
          </p:txBody>
        </p:sp>
        <p:pic>
          <p:nvPicPr>
            <p:cNvPr id="58" name="Picture 5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286799" y="4289500"/>
              <a:ext cx="1791447" cy="474600"/>
            </a:xfrm>
            <a:prstGeom prst="rect">
              <a:avLst/>
            </a:prstGeom>
            <a:solidFill>
              <a:schemeClr val="bg1">
                <a:alpha val="64000"/>
              </a:schemeClr>
            </a:solidFill>
          </p:spPr>
        </p:pic>
        <p:sp>
          <p:nvSpPr>
            <p:cNvPr id="59" name="TextBox 58"/>
            <p:cNvSpPr txBox="1"/>
            <p:nvPr/>
          </p:nvSpPr>
          <p:spPr>
            <a:xfrm>
              <a:off x="0" y="828462"/>
              <a:ext cx="2482876" cy="461665"/>
            </a:xfrm>
            <a:prstGeom prst="rect">
              <a:avLst/>
            </a:prstGeom>
            <a:noFill/>
          </p:spPr>
          <p:txBody>
            <a:bodyPr wrap="square" rtlCol="0">
              <a:spAutoFit/>
            </a:bodyPr>
            <a:lstStyle/>
            <a:p>
              <a:r>
                <a:rPr lang="en-US" sz="2400" dirty="0">
                  <a:cs typeface="Arial" pitchFamily="34" charset="0"/>
                </a:rPr>
                <a:t>Charles Babbage</a:t>
              </a:r>
            </a:p>
          </p:txBody>
        </p:sp>
        <p:pic>
          <p:nvPicPr>
            <p:cNvPr id="60" name="Picture 59"/>
            <p:cNvPicPr>
              <a:picLocks noChangeAspect="1"/>
            </p:cNvPicPr>
            <p:nvPr/>
          </p:nvPicPr>
          <p:blipFill>
            <a:blip r:embed="rId9"/>
            <a:stretch>
              <a:fillRect/>
            </a:stretch>
          </p:blipFill>
          <p:spPr>
            <a:xfrm>
              <a:off x="68341" y="1299383"/>
              <a:ext cx="1338174" cy="1755547"/>
            </a:xfrm>
            <a:prstGeom prst="rect">
              <a:avLst/>
            </a:prstGeom>
          </p:spPr>
        </p:pic>
        <p:sp>
          <p:nvSpPr>
            <p:cNvPr id="61" name="Line 7"/>
            <p:cNvSpPr>
              <a:spLocks noChangeShapeType="1"/>
            </p:cNvSpPr>
            <p:nvPr/>
          </p:nvSpPr>
          <p:spPr bwMode="auto">
            <a:xfrm flipV="1">
              <a:off x="6200129" y="3084532"/>
              <a:ext cx="13482" cy="488931"/>
            </a:xfrm>
            <a:prstGeom prst="line">
              <a:avLst/>
            </a:prstGeom>
            <a:noFill/>
            <a:ln w="76200">
              <a:solidFill>
                <a:srgbClr val="000000"/>
              </a:solidFill>
              <a:prstDash val="solid"/>
              <a:round/>
              <a:headEnd type="none"/>
              <a:tailEnd type="triangle" w="med" len="med"/>
            </a:ln>
            <a:effectLst/>
          </p:spPr>
          <p:txBody>
            <a:bodyPr lIns="0" tIns="0" rIns="0" bIns="0" anchor="ctr"/>
            <a:lstStyle/>
            <a:p>
              <a:endParaRPr lang="en-US"/>
            </a:p>
          </p:txBody>
        </p:sp>
        <p:sp>
          <p:nvSpPr>
            <p:cNvPr id="62" name="TextBox 61"/>
            <p:cNvSpPr txBox="1"/>
            <p:nvPr/>
          </p:nvSpPr>
          <p:spPr>
            <a:xfrm>
              <a:off x="5926697" y="3662913"/>
              <a:ext cx="685938" cy="369332"/>
            </a:xfrm>
            <a:prstGeom prst="rect">
              <a:avLst/>
            </a:prstGeom>
            <a:noFill/>
          </p:spPr>
          <p:txBody>
            <a:bodyPr wrap="square" rtlCol="0">
              <a:spAutoFit/>
            </a:bodyPr>
            <a:lstStyle/>
            <a:p>
              <a:r>
                <a:rPr lang="en-US" dirty="0">
                  <a:cs typeface="Arial" pitchFamily="34" charset="0"/>
                </a:rPr>
                <a:t>1976</a:t>
              </a:r>
              <a:endParaRPr lang="en-US" dirty="0">
                <a:cs typeface="Consolas"/>
              </a:endParaRPr>
            </a:p>
          </p:txBody>
        </p:sp>
      </p:grpSp>
      <p:grpSp>
        <p:nvGrpSpPr>
          <p:cNvPr id="63" name="Group 62"/>
          <p:cNvGrpSpPr/>
          <p:nvPr/>
        </p:nvGrpSpPr>
        <p:grpSpPr>
          <a:xfrm>
            <a:off x="1635948" y="4266169"/>
            <a:ext cx="3601168" cy="2362224"/>
            <a:chOff x="85502" y="3976024"/>
            <a:chExt cx="3601168" cy="2362224"/>
          </a:xfrm>
        </p:grpSpPr>
        <p:pic>
          <p:nvPicPr>
            <p:cNvPr id="64" name="Picture 63"/>
            <p:cNvPicPr>
              <a:picLocks noChangeAspect="1"/>
            </p:cNvPicPr>
            <p:nvPr/>
          </p:nvPicPr>
          <p:blipFill>
            <a:blip r:embed="rId10"/>
            <a:stretch>
              <a:fillRect/>
            </a:stretch>
          </p:blipFill>
          <p:spPr>
            <a:xfrm>
              <a:off x="2282696" y="4124279"/>
              <a:ext cx="1228809" cy="1681958"/>
            </a:xfrm>
            <a:prstGeom prst="rect">
              <a:avLst/>
            </a:prstGeom>
          </p:spPr>
        </p:pic>
        <p:sp>
          <p:nvSpPr>
            <p:cNvPr id="65" name="TextBox 64"/>
            <p:cNvSpPr txBox="1"/>
            <p:nvPr/>
          </p:nvSpPr>
          <p:spPr>
            <a:xfrm>
              <a:off x="934673" y="5876583"/>
              <a:ext cx="2751997" cy="461665"/>
            </a:xfrm>
            <a:prstGeom prst="rect">
              <a:avLst/>
            </a:prstGeom>
            <a:noFill/>
          </p:spPr>
          <p:txBody>
            <a:bodyPr wrap="square" rtlCol="0">
              <a:spAutoFit/>
            </a:bodyPr>
            <a:lstStyle/>
            <a:p>
              <a:r>
                <a:rPr lang="nl-NL" sz="2400" dirty="0"/>
                <a:t>Auguste </a:t>
              </a:r>
              <a:r>
                <a:rPr lang="nl-NL" sz="2400" dirty="0" err="1"/>
                <a:t>Kerckhoffs</a:t>
              </a:r>
              <a:endParaRPr lang="en-US" sz="2400" dirty="0">
                <a:cs typeface="Arial" pitchFamily="34" charset="0"/>
              </a:endParaRPr>
            </a:p>
          </p:txBody>
        </p:sp>
        <p:sp>
          <p:nvSpPr>
            <p:cNvPr id="66" name="Rectangle 65"/>
            <p:cNvSpPr/>
            <p:nvPr/>
          </p:nvSpPr>
          <p:spPr>
            <a:xfrm>
              <a:off x="85502" y="3976024"/>
              <a:ext cx="2370930" cy="1754326"/>
            </a:xfrm>
            <a:prstGeom prst="rect">
              <a:avLst/>
            </a:prstGeom>
          </p:spPr>
          <p:txBody>
            <a:bodyPr wrap="square">
              <a:spAutoFit/>
            </a:bodyPr>
            <a:lstStyle/>
            <a:p>
              <a:r>
                <a:rPr lang="en-US" dirty="0"/>
                <a:t>“a cryptographic system should be secure even if everything but the key is known to the adversary”</a:t>
              </a:r>
            </a:p>
          </p:txBody>
        </p:sp>
      </p:grpSp>
      <p:pic>
        <p:nvPicPr>
          <p:cNvPr id="67" name="Picture 66"/>
          <p:cNvPicPr>
            <a:picLocks noChangeAspect="1"/>
          </p:cNvPicPr>
          <p:nvPr/>
        </p:nvPicPr>
        <p:blipFill>
          <a:blip r:embed="rId11"/>
          <a:stretch>
            <a:fillRect/>
          </a:stretch>
        </p:blipFill>
        <p:spPr>
          <a:xfrm>
            <a:off x="1799520" y="6203762"/>
            <a:ext cx="669509" cy="446339"/>
          </a:xfrm>
          <a:prstGeom prst="rect">
            <a:avLst/>
          </a:prstGeom>
        </p:spPr>
      </p:pic>
    </p:spTree>
    <p:extLst>
      <p:ext uri="{BB962C8B-B14F-4D97-AF65-F5344CB8AC3E}">
        <p14:creationId xmlns:p14="http://schemas.microsoft.com/office/powerpoint/2010/main" val="3250955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wipe(up)">
                                      <p:cBhvr>
                                        <p:cTn id="12" dur="500"/>
                                        <p:tgtEl>
                                          <p:spTgt spid="63"/>
                                        </p:tgtEl>
                                      </p:cBhvr>
                                    </p:animEffect>
                                  </p:childTnLst>
                                </p:cTn>
                              </p:par>
                              <p:par>
                                <p:cTn id="13" presetID="1" presetClass="entr" presetSubtype="0" fill="hold" nodeType="withEffect">
                                  <p:stCondLst>
                                    <p:cond delay="0"/>
                                  </p:stCondLst>
                                  <p:childTnLst>
                                    <p:set>
                                      <p:cBhvr>
                                        <p:cTn id="14" dur="1" fill="hold">
                                          <p:stCondLst>
                                            <p:cond delay="0"/>
                                          </p:stCondLst>
                                        </p:cTn>
                                        <p:tgtEl>
                                          <p:spTgt spid="6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wipe(up)">
                                      <p:cBhvr>
                                        <p:cTn id="19" dur="500"/>
                                        <p:tgtEl>
                                          <p:spTgt spid="3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wipe(down)">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43"/>
                                        </p:tgtEl>
                                        <p:attrNameLst>
                                          <p:attrName>style.visibility</p:attrName>
                                        </p:attrNameLst>
                                      </p:cBhvr>
                                      <p:to>
                                        <p:strVal val="visible"/>
                                      </p:to>
                                    </p:set>
                                    <p:animEffect transition="in" filter="wipe(down)">
                                      <p:cBhvr>
                                        <p:cTn id="29" dur="500"/>
                                        <p:tgtEl>
                                          <p:spTgt spid="43"/>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34"/>
                                        </p:tgtEl>
                                        <p:attrNameLst>
                                          <p:attrName>style.visibility</p:attrName>
                                        </p:attrNameLst>
                                      </p:cBhvr>
                                      <p:to>
                                        <p:strVal val="visible"/>
                                      </p:to>
                                    </p:set>
                                    <p:animEffect transition="in" filter="wipe(left)">
                                      <p:cBhvr>
                                        <p:cTn id="34"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0" name="Group 117"/>
          <p:cNvGrpSpPr/>
          <p:nvPr/>
        </p:nvGrpSpPr>
        <p:grpSpPr>
          <a:xfrm>
            <a:off x="5879976" y="3717032"/>
            <a:ext cx="648072" cy="792088"/>
            <a:chOff x="8316416" y="2754640"/>
            <a:chExt cx="648072" cy="792088"/>
          </a:xfrm>
        </p:grpSpPr>
        <p:sp>
          <p:nvSpPr>
            <p:cNvPr id="158" name="Content Placeholder 1"/>
            <p:cNvSpPr txBox="1">
              <a:spLocks/>
            </p:cNvSpPr>
            <p:nvPr/>
          </p:nvSpPr>
          <p:spPr>
            <a:xfrm>
              <a:off x="8316416" y="2754640"/>
              <a:ext cx="648072" cy="792088"/>
            </a:xfrm>
            <a:prstGeom prst="rect">
              <a:avLst/>
            </a:prstGeom>
          </p:spPr>
          <p:txBody>
            <a:bodyPr/>
            <a:lstStyle/>
            <a:p>
              <a:pPr marL="342900" indent="-342900">
                <a:spcBef>
                  <a:spcPct val="20000"/>
                </a:spcBef>
                <a:buClr>
                  <a:schemeClr val="accent1"/>
                </a:buClr>
                <a:buSzPct val="65000"/>
                <a:defRPr/>
              </a:pPr>
              <a:r>
                <a:rPr lang="en-US" sz="4400" dirty="0">
                  <a:cs typeface="Arial" charset="0"/>
                </a:rPr>
                <a:t>U</a:t>
              </a:r>
            </a:p>
            <a:p>
              <a:pPr marL="342900" indent="-342900">
                <a:spcBef>
                  <a:spcPct val="20000"/>
                </a:spcBef>
                <a:buClr>
                  <a:schemeClr val="accent1"/>
                </a:buClr>
                <a:buSzPct val="65000"/>
                <a:defRPr/>
              </a:pPr>
              <a:endParaRPr lang="en-US" sz="2800" dirty="0">
                <a:cs typeface="Arial" charset="0"/>
              </a:endParaRPr>
            </a:p>
          </p:txBody>
        </p:sp>
        <p:sp>
          <p:nvSpPr>
            <p:cNvPr id="159" name="Rectangle 22"/>
            <p:cNvSpPr>
              <a:spLocks noChangeArrowheads="1"/>
            </p:cNvSpPr>
            <p:nvPr/>
          </p:nvSpPr>
          <p:spPr bwMode="auto">
            <a:xfrm>
              <a:off x="8316416" y="2852936"/>
              <a:ext cx="576064" cy="576064"/>
            </a:xfrm>
            <a:prstGeom prst="rect">
              <a:avLst/>
            </a:prstGeom>
            <a:noFill/>
            <a:ln w="28575" algn="ctr">
              <a:solidFill>
                <a:schemeClr val="tx1"/>
              </a:solidFill>
              <a:miter lim="800000"/>
              <a:headEnd/>
              <a:tailEnd/>
            </a:ln>
            <a:effectLst/>
          </p:spPr>
          <p:txBody>
            <a:bodyPr wrap="none" anchor="ctr"/>
            <a:lstStyle/>
            <a:p>
              <a:endParaRPr lang="en-US"/>
            </a:p>
          </p:txBody>
        </p:sp>
      </p:grpSp>
      <p:sp>
        <p:nvSpPr>
          <p:cNvPr id="53" name="Line 7"/>
          <p:cNvSpPr>
            <a:spLocks noChangeShapeType="1"/>
          </p:cNvSpPr>
          <p:nvPr/>
        </p:nvSpPr>
        <p:spPr bwMode="auto">
          <a:xfrm>
            <a:off x="2423592" y="2280340"/>
            <a:ext cx="7416824" cy="0"/>
          </a:xfrm>
          <a:prstGeom prst="line">
            <a:avLst/>
          </a:prstGeom>
          <a:noFill/>
          <a:ln w="44450">
            <a:solidFill>
              <a:srgbClr val="000000"/>
            </a:solidFill>
            <a:prstDash val="solid"/>
            <a:round/>
            <a:headEnd/>
            <a:tailEnd type="none" w="med" len="med"/>
          </a:ln>
          <a:effectLst/>
        </p:spPr>
        <p:txBody>
          <a:bodyPr lIns="0" tIns="0" rIns="0" bIns="0" anchor="ctr"/>
          <a:lstStyle/>
          <a:p>
            <a:endParaRPr lang="en-US" dirty="0"/>
          </a:p>
        </p:txBody>
      </p:sp>
      <p:grpSp>
        <p:nvGrpSpPr>
          <p:cNvPr id="4" name="Group 33"/>
          <p:cNvGrpSpPr/>
          <p:nvPr/>
        </p:nvGrpSpPr>
        <p:grpSpPr>
          <a:xfrm>
            <a:off x="1919537" y="768172"/>
            <a:ext cx="1150423" cy="1656184"/>
            <a:chOff x="395536" y="912188"/>
            <a:chExt cx="1150423" cy="1656184"/>
          </a:xfrm>
        </p:grpSpPr>
        <p:sp>
          <p:nvSpPr>
            <p:cNvPr id="61" name="Line 7"/>
            <p:cNvSpPr>
              <a:spLocks noChangeShapeType="1"/>
            </p:cNvSpPr>
            <p:nvPr/>
          </p:nvSpPr>
          <p:spPr bwMode="auto">
            <a:xfrm>
              <a:off x="1115616" y="2280340"/>
              <a:ext cx="0" cy="288032"/>
            </a:xfrm>
            <a:prstGeom prst="line">
              <a:avLst/>
            </a:prstGeom>
            <a:noFill/>
            <a:ln w="44450">
              <a:solidFill>
                <a:srgbClr val="000000"/>
              </a:solidFill>
              <a:prstDash val="solid"/>
              <a:round/>
              <a:headEnd/>
              <a:tailEnd type="none" w="med" len="med"/>
            </a:ln>
            <a:effectLst/>
          </p:spPr>
          <p:txBody>
            <a:bodyPr lIns="0" tIns="0" rIns="0" bIns="0" anchor="ctr"/>
            <a:lstStyle/>
            <a:p>
              <a:endParaRPr lang="en-US" dirty="0"/>
            </a:p>
          </p:txBody>
        </p:sp>
        <p:pic>
          <p:nvPicPr>
            <p:cNvPr id="65" name="Picture 64" descr="AliceBlue.eps"/>
            <p:cNvPicPr>
              <a:picLocks noChangeAspect="1"/>
            </p:cNvPicPr>
            <p:nvPr/>
          </p:nvPicPr>
          <p:blipFill>
            <a:blip r:embed="rId3" cstate="print"/>
            <a:srcRect b="23529"/>
            <a:stretch>
              <a:fillRect/>
            </a:stretch>
          </p:blipFill>
          <p:spPr>
            <a:xfrm>
              <a:off x="395536" y="912188"/>
              <a:ext cx="1150423" cy="1296144"/>
            </a:xfrm>
            <a:prstGeom prst="rect">
              <a:avLst/>
            </a:prstGeom>
          </p:spPr>
        </p:pic>
      </p:grpSp>
      <p:grpSp>
        <p:nvGrpSpPr>
          <p:cNvPr id="5" name="Group 35"/>
          <p:cNvGrpSpPr/>
          <p:nvPr/>
        </p:nvGrpSpPr>
        <p:grpSpPr>
          <a:xfrm>
            <a:off x="9065018" y="768172"/>
            <a:ext cx="1135439" cy="1656184"/>
            <a:chOff x="7541017" y="912188"/>
            <a:chExt cx="1135439" cy="1656184"/>
          </a:xfrm>
        </p:grpSpPr>
        <p:sp>
          <p:nvSpPr>
            <p:cNvPr id="62" name="Line 7"/>
            <p:cNvSpPr>
              <a:spLocks noChangeShapeType="1"/>
            </p:cNvSpPr>
            <p:nvPr/>
          </p:nvSpPr>
          <p:spPr bwMode="auto">
            <a:xfrm>
              <a:off x="8028384" y="2280340"/>
              <a:ext cx="0" cy="288032"/>
            </a:xfrm>
            <a:prstGeom prst="line">
              <a:avLst/>
            </a:prstGeom>
            <a:noFill/>
            <a:ln w="44450">
              <a:solidFill>
                <a:srgbClr val="000000"/>
              </a:solidFill>
              <a:prstDash val="solid"/>
              <a:round/>
              <a:headEnd/>
              <a:tailEnd type="none" w="med" len="med"/>
            </a:ln>
            <a:effectLst/>
          </p:spPr>
          <p:txBody>
            <a:bodyPr lIns="0" tIns="0" rIns="0" bIns="0" anchor="ctr"/>
            <a:lstStyle/>
            <a:p>
              <a:endParaRPr lang="en-US" dirty="0"/>
            </a:p>
          </p:txBody>
        </p:sp>
        <p:pic>
          <p:nvPicPr>
            <p:cNvPr id="70" name="Picture 69" descr="AliceBlue.eps"/>
            <p:cNvPicPr>
              <a:picLocks noChangeAspect="1"/>
            </p:cNvPicPr>
            <p:nvPr/>
          </p:nvPicPr>
          <p:blipFill>
            <a:blip r:embed="rId4" cstate="print"/>
            <a:srcRect b="22520"/>
            <a:stretch>
              <a:fillRect/>
            </a:stretch>
          </p:blipFill>
          <p:spPr>
            <a:xfrm flipH="1">
              <a:off x="7541017" y="912188"/>
              <a:ext cx="1135439" cy="1296144"/>
            </a:xfrm>
            <a:prstGeom prst="rect">
              <a:avLst/>
            </a:prstGeom>
          </p:spPr>
        </p:pic>
      </p:grpSp>
      <p:sp>
        <p:nvSpPr>
          <p:cNvPr id="42" name="Line 7"/>
          <p:cNvSpPr>
            <a:spLocks noChangeShapeType="1"/>
          </p:cNvSpPr>
          <p:nvPr/>
        </p:nvSpPr>
        <p:spPr bwMode="auto">
          <a:xfrm>
            <a:off x="6168008" y="2132856"/>
            <a:ext cx="0" cy="288032"/>
          </a:xfrm>
          <a:prstGeom prst="line">
            <a:avLst/>
          </a:prstGeom>
          <a:noFill/>
          <a:ln w="44450">
            <a:solidFill>
              <a:srgbClr val="0000FF"/>
            </a:solidFill>
            <a:prstDash val="solid"/>
            <a:round/>
            <a:headEnd/>
            <a:tailEnd type="none" w="med" len="med"/>
          </a:ln>
          <a:effectLst/>
        </p:spPr>
        <p:txBody>
          <a:bodyPr lIns="0" tIns="0" rIns="0" bIns="0" anchor="ctr"/>
          <a:lstStyle/>
          <a:p>
            <a:endParaRPr lang="en-US" dirty="0"/>
          </a:p>
        </p:txBody>
      </p:sp>
      <p:sp>
        <p:nvSpPr>
          <p:cNvPr id="98" name="Rectangle 2"/>
          <p:cNvSpPr>
            <a:spLocks noGrp="1" noChangeArrowheads="1"/>
          </p:cNvSpPr>
          <p:nvPr>
            <p:ph type="title"/>
          </p:nvPr>
        </p:nvSpPr>
        <p:spPr>
          <a:xfrm>
            <a:off x="1847529" y="51488"/>
            <a:ext cx="8784976" cy="857232"/>
          </a:xfrm>
        </p:spPr>
        <p:txBody>
          <a:bodyPr>
            <a:normAutofit/>
          </a:bodyPr>
          <a:lstStyle/>
          <a:p>
            <a:r>
              <a:rPr lang="en-US" sz="4000" dirty="0"/>
              <a:t>Most General Single-Round Scheme</a:t>
            </a:r>
          </a:p>
        </p:txBody>
      </p:sp>
      <p:sp>
        <p:nvSpPr>
          <p:cNvPr id="186" name="Content Placeholder 1"/>
          <p:cNvSpPr txBox="1">
            <a:spLocks/>
          </p:cNvSpPr>
          <p:nvPr/>
        </p:nvSpPr>
        <p:spPr>
          <a:xfrm>
            <a:off x="1991544" y="5589240"/>
            <a:ext cx="8496944" cy="1152128"/>
          </a:xfrm>
          <a:prstGeom prst="rect">
            <a:avLst/>
          </a:prstGeom>
        </p:spPr>
        <p:txBody>
          <a:bodyPr/>
          <a:lstStyle/>
          <a:p>
            <a:pPr marL="342900" indent="-342900">
              <a:spcBef>
                <a:spcPct val="20000"/>
              </a:spcBef>
              <a:buClr>
                <a:schemeClr val="accent1"/>
              </a:buClr>
              <a:buSzPct val="65000"/>
              <a:buFont typeface="Wingdings" pitchFamily="2" charset="2"/>
              <a:buChar char="n"/>
              <a:defRPr/>
            </a:pPr>
            <a:r>
              <a:rPr lang="en-US" sz="2800" dirty="0">
                <a:cs typeface="Arial" charset="0"/>
              </a:rPr>
              <a:t>Let us study the attacking game</a:t>
            </a:r>
            <a:endParaRPr lang="en-US" sz="2800" dirty="0">
              <a:solidFill>
                <a:srgbClr val="0000FF"/>
              </a:solidFill>
              <a:cs typeface="Arial" charset="0"/>
            </a:endParaRPr>
          </a:p>
          <a:p>
            <a:pPr marL="342900" indent="-342900">
              <a:spcBef>
                <a:spcPct val="20000"/>
              </a:spcBef>
              <a:buClr>
                <a:schemeClr val="accent1"/>
              </a:buClr>
              <a:buSzPct val="65000"/>
              <a:buFont typeface="Wingdings" pitchFamily="2" charset="2"/>
              <a:buChar char="n"/>
              <a:defRPr/>
            </a:pPr>
            <a:endParaRPr lang="en-US" sz="2800" dirty="0">
              <a:cs typeface="Arial" charset="0"/>
            </a:endParaRPr>
          </a:p>
          <a:p>
            <a:pPr marL="342900" indent="-342900">
              <a:spcBef>
                <a:spcPct val="20000"/>
              </a:spcBef>
              <a:buClr>
                <a:schemeClr val="accent1"/>
              </a:buClr>
              <a:buSzPct val="65000"/>
              <a:buFont typeface="Wingdings" pitchFamily="2" charset="2"/>
              <a:buChar char="n"/>
              <a:defRPr/>
            </a:pPr>
            <a:endParaRPr lang="en-US" sz="2600" dirty="0">
              <a:cs typeface="Arial" charset="0"/>
            </a:endParaRPr>
          </a:p>
          <a:p>
            <a:pPr marL="800100" lvl="1" indent="-342900">
              <a:spcBef>
                <a:spcPct val="20000"/>
              </a:spcBef>
              <a:buClr>
                <a:schemeClr val="accent1"/>
              </a:buClr>
              <a:buSzPct val="65000"/>
              <a:buFont typeface="Wingdings" pitchFamily="2" charset="2"/>
              <a:buChar char="n"/>
              <a:defRPr/>
            </a:pPr>
            <a:endParaRPr lang="en-US" sz="2800" dirty="0">
              <a:cs typeface="Arial" charset="0"/>
            </a:endParaRPr>
          </a:p>
          <a:p>
            <a:pPr marL="800100" lvl="1" indent="-342900">
              <a:spcBef>
                <a:spcPct val="20000"/>
              </a:spcBef>
              <a:buClr>
                <a:schemeClr val="accent1"/>
              </a:buClr>
              <a:buSzPct val="65000"/>
              <a:buFont typeface="Wingdings" pitchFamily="2" charset="2"/>
              <a:buChar char="n"/>
              <a:defRPr/>
            </a:pPr>
            <a:endParaRPr lang="en-US" sz="2800" dirty="0">
              <a:cs typeface="Arial" charset="0"/>
            </a:endParaRPr>
          </a:p>
          <a:p>
            <a:pPr marL="342900" indent="-342900">
              <a:spcBef>
                <a:spcPct val="20000"/>
              </a:spcBef>
              <a:buClr>
                <a:schemeClr val="accent1"/>
              </a:buClr>
              <a:buSzPct val="65000"/>
              <a:buFont typeface="Wingdings" pitchFamily="2" charset="2"/>
              <a:buChar char="n"/>
              <a:defRPr/>
            </a:pPr>
            <a:endParaRPr lang="en-US" sz="2800" dirty="0">
              <a:cs typeface="Arial" charset="0"/>
            </a:endParaRPr>
          </a:p>
          <a:p>
            <a:pPr marL="285750" indent="-285750">
              <a:spcBef>
                <a:spcPct val="20000"/>
              </a:spcBef>
              <a:buClr>
                <a:schemeClr val="accent1"/>
              </a:buClr>
              <a:buSzPct val="65000"/>
              <a:buFont typeface="Wingdings" pitchFamily="2" charset="2"/>
              <a:buChar char="n"/>
              <a:defRPr/>
            </a:pPr>
            <a:endParaRPr lang="en-US" sz="2400" dirty="0">
              <a:cs typeface="Arial" charset="0"/>
            </a:endParaRPr>
          </a:p>
          <a:p>
            <a:pPr marL="342900" indent="-342900">
              <a:spcBef>
                <a:spcPct val="20000"/>
              </a:spcBef>
              <a:buClr>
                <a:schemeClr val="accent1"/>
              </a:buClr>
              <a:buSzPct val="65000"/>
              <a:defRPr/>
            </a:pPr>
            <a:endParaRPr lang="en-US" sz="2800" dirty="0">
              <a:cs typeface="Arial" charset="0"/>
            </a:endParaRPr>
          </a:p>
        </p:txBody>
      </p:sp>
      <p:grpSp>
        <p:nvGrpSpPr>
          <p:cNvPr id="187" name="Group 36"/>
          <p:cNvGrpSpPr/>
          <p:nvPr/>
        </p:nvGrpSpPr>
        <p:grpSpPr>
          <a:xfrm>
            <a:off x="5519936" y="764704"/>
            <a:ext cx="1080120" cy="1644690"/>
            <a:chOff x="3995936" y="923682"/>
            <a:chExt cx="1080120" cy="1644690"/>
          </a:xfrm>
        </p:grpSpPr>
        <p:pic>
          <p:nvPicPr>
            <p:cNvPr id="188" name="Picture 18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95936" y="923682"/>
              <a:ext cx="1080120" cy="1309108"/>
            </a:xfrm>
            <a:prstGeom prst="rect">
              <a:avLst/>
            </a:prstGeom>
          </p:spPr>
        </p:pic>
        <p:sp>
          <p:nvSpPr>
            <p:cNvPr id="189" name="Line 7"/>
            <p:cNvSpPr>
              <a:spLocks noChangeShapeType="1"/>
            </p:cNvSpPr>
            <p:nvPr/>
          </p:nvSpPr>
          <p:spPr bwMode="auto">
            <a:xfrm>
              <a:off x="4644008" y="2280340"/>
              <a:ext cx="0" cy="288032"/>
            </a:xfrm>
            <a:prstGeom prst="line">
              <a:avLst/>
            </a:prstGeom>
            <a:noFill/>
            <a:ln w="44450">
              <a:solidFill>
                <a:srgbClr val="0000FF"/>
              </a:solidFill>
              <a:prstDash val="solid"/>
              <a:round/>
              <a:headEnd/>
              <a:tailEnd type="none" w="med" len="med"/>
            </a:ln>
            <a:effectLst/>
          </p:spPr>
          <p:txBody>
            <a:bodyPr lIns="0" tIns="0" rIns="0" bIns="0" anchor="ctr"/>
            <a:lstStyle/>
            <a:p>
              <a:endParaRPr lang="en-US" dirty="0"/>
            </a:p>
          </p:txBody>
        </p:sp>
      </p:grpSp>
      <p:grpSp>
        <p:nvGrpSpPr>
          <p:cNvPr id="149" name="Group 148"/>
          <p:cNvGrpSpPr/>
          <p:nvPr/>
        </p:nvGrpSpPr>
        <p:grpSpPr>
          <a:xfrm>
            <a:off x="2495600" y="2608267"/>
            <a:ext cx="2880320" cy="1282761"/>
            <a:chOff x="971600" y="2608266"/>
            <a:chExt cx="2880320" cy="1282761"/>
          </a:xfrm>
        </p:grpSpPr>
        <p:grpSp>
          <p:nvGrpSpPr>
            <p:cNvPr id="190" name="Group 189"/>
            <p:cNvGrpSpPr/>
            <p:nvPr/>
          </p:nvGrpSpPr>
          <p:grpSpPr>
            <a:xfrm>
              <a:off x="971600" y="2679336"/>
              <a:ext cx="2880320" cy="1211691"/>
              <a:chOff x="971600" y="2679336"/>
              <a:chExt cx="2880320" cy="1211691"/>
            </a:xfrm>
          </p:grpSpPr>
          <p:sp>
            <p:nvSpPr>
              <p:cNvPr id="25" name="Line 7"/>
              <p:cNvSpPr>
                <a:spLocks noChangeShapeType="1"/>
              </p:cNvSpPr>
              <p:nvPr/>
            </p:nvSpPr>
            <p:spPr bwMode="auto">
              <a:xfrm>
                <a:off x="971600" y="3083950"/>
                <a:ext cx="2880320" cy="807077"/>
              </a:xfrm>
              <a:prstGeom prst="line">
                <a:avLst/>
              </a:prstGeom>
              <a:noFill/>
              <a:ln w="44450">
                <a:solidFill>
                  <a:srgbClr val="000000"/>
                </a:solidFill>
                <a:prstDash val="sysDash"/>
                <a:round/>
                <a:headEnd/>
                <a:tailEnd type="triangle" w="med" len="med"/>
              </a:ln>
              <a:effectLst/>
            </p:spPr>
            <p:txBody>
              <a:bodyPr lIns="0" tIns="0" rIns="0" bIns="0" anchor="ctr"/>
              <a:lstStyle/>
              <a:p>
                <a:endParaRPr lang="en-US" dirty="0"/>
              </a:p>
            </p:txBody>
          </p:sp>
          <p:sp>
            <p:nvSpPr>
              <p:cNvPr id="80" name="Line 39"/>
              <p:cNvSpPr>
                <a:spLocks noChangeShapeType="1"/>
              </p:cNvSpPr>
              <p:nvPr/>
            </p:nvSpPr>
            <p:spPr bwMode="auto">
              <a:xfrm rot="18900000">
                <a:off x="1269703" y="2679336"/>
                <a:ext cx="1010" cy="368352"/>
              </a:xfrm>
              <a:prstGeom prst="line">
                <a:avLst/>
              </a:prstGeom>
              <a:noFill/>
              <a:ln w="44450">
                <a:solidFill>
                  <a:schemeClr val="bg1"/>
                </a:solidFill>
                <a:round/>
                <a:headEnd type="triangle" w="med" len="sm"/>
                <a:tailEnd type="triangle" w="med" len="sm"/>
              </a:ln>
              <a:effectLst/>
            </p:spPr>
            <p:txBody>
              <a:bodyPr anchor="ctr" anchorCtr="1"/>
              <a:lstStyle/>
              <a:p>
                <a:endParaRPr lang="de-DE"/>
              </a:p>
            </p:txBody>
          </p:sp>
        </p:grpSp>
        <p:grpSp>
          <p:nvGrpSpPr>
            <p:cNvPr id="109" name="Group 28"/>
            <p:cNvGrpSpPr/>
            <p:nvPr/>
          </p:nvGrpSpPr>
          <p:grpSpPr>
            <a:xfrm>
              <a:off x="1115616" y="2608266"/>
              <a:ext cx="457692" cy="460694"/>
              <a:chOff x="4214810" y="2000240"/>
              <a:chExt cx="457692" cy="460694"/>
            </a:xfrm>
          </p:grpSpPr>
          <p:sp>
            <p:nvSpPr>
              <p:cNvPr id="115" name="Oval 2"/>
              <p:cNvSpPr>
                <a:spLocks noChangeArrowheads="1"/>
              </p:cNvSpPr>
              <p:nvPr/>
            </p:nvSpPr>
            <p:spPr bwMode="auto">
              <a:xfrm>
                <a:off x="4214810" y="2000240"/>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116" name="Line 5"/>
              <p:cNvSpPr>
                <a:spLocks noChangeShapeType="1"/>
              </p:cNvSpPr>
              <p:nvPr/>
            </p:nvSpPr>
            <p:spPr bwMode="auto">
              <a:xfrm rot="10800000">
                <a:off x="4444161" y="2046918"/>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grpSp>
        <p:nvGrpSpPr>
          <p:cNvPr id="151" name="Group 150"/>
          <p:cNvGrpSpPr/>
          <p:nvPr/>
        </p:nvGrpSpPr>
        <p:grpSpPr>
          <a:xfrm>
            <a:off x="7032105" y="2780928"/>
            <a:ext cx="2645483" cy="1110100"/>
            <a:chOff x="5508104" y="2780928"/>
            <a:chExt cx="2645483" cy="1110100"/>
          </a:xfrm>
        </p:grpSpPr>
        <p:grpSp>
          <p:nvGrpSpPr>
            <p:cNvPr id="191" name="Group 190"/>
            <p:cNvGrpSpPr/>
            <p:nvPr/>
          </p:nvGrpSpPr>
          <p:grpSpPr>
            <a:xfrm>
              <a:off x="5508104" y="2938253"/>
              <a:ext cx="2645483" cy="952775"/>
              <a:chOff x="5508104" y="2938253"/>
              <a:chExt cx="2645483" cy="952775"/>
            </a:xfrm>
          </p:grpSpPr>
          <p:sp>
            <p:nvSpPr>
              <p:cNvPr id="33" name="Line 7"/>
              <p:cNvSpPr>
                <a:spLocks noChangeShapeType="1"/>
              </p:cNvSpPr>
              <p:nvPr/>
            </p:nvSpPr>
            <p:spPr bwMode="auto">
              <a:xfrm flipH="1">
                <a:off x="5508104" y="3242956"/>
                <a:ext cx="2592288" cy="648072"/>
              </a:xfrm>
              <a:prstGeom prst="line">
                <a:avLst/>
              </a:prstGeom>
              <a:noFill/>
              <a:ln w="44450">
                <a:solidFill>
                  <a:srgbClr val="000000"/>
                </a:solidFill>
                <a:prstDash val="sysDash"/>
                <a:round/>
                <a:headEnd/>
                <a:tailEnd type="triangle" w="med" len="med"/>
              </a:ln>
              <a:effectLst/>
            </p:spPr>
            <p:txBody>
              <a:bodyPr lIns="0" tIns="0" rIns="0" bIns="0" anchor="ctr"/>
              <a:lstStyle/>
              <a:p>
                <a:endParaRPr lang="en-US" dirty="0"/>
              </a:p>
            </p:txBody>
          </p:sp>
          <p:sp>
            <p:nvSpPr>
              <p:cNvPr id="82" name="Line 5"/>
              <p:cNvSpPr>
                <a:spLocks noChangeShapeType="1"/>
              </p:cNvSpPr>
              <p:nvPr/>
            </p:nvSpPr>
            <p:spPr bwMode="auto">
              <a:xfrm rot="6300000">
                <a:off x="7465273" y="2755110"/>
                <a:ext cx="0" cy="367338"/>
              </a:xfrm>
              <a:prstGeom prst="line">
                <a:avLst/>
              </a:prstGeom>
              <a:noFill/>
              <a:ln w="44450">
                <a:solidFill>
                  <a:schemeClr val="bg1"/>
                </a:solidFill>
                <a:round/>
                <a:headEnd type="triangle" w="med" len="sm"/>
                <a:tailEnd type="triangle" w="med" len="sm"/>
              </a:ln>
              <a:effectLst/>
            </p:spPr>
            <p:txBody>
              <a:bodyPr anchor="ctr" anchorCtr="1"/>
              <a:lstStyle/>
              <a:p>
                <a:endParaRPr lang="de-DE"/>
              </a:p>
            </p:txBody>
          </p:sp>
          <p:sp>
            <p:nvSpPr>
              <p:cNvPr id="76" name="Line 38"/>
              <p:cNvSpPr>
                <a:spLocks noChangeShapeType="1"/>
              </p:cNvSpPr>
              <p:nvPr/>
            </p:nvSpPr>
            <p:spPr bwMode="auto">
              <a:xfrm rot="13500000">
                <a:off x="7970206" y="2755885"/>
                <a:ext cx="1014" cy="365749"/>
              </a:xfrm>
              <a:prstGeom prst="line">
                <a:avLst/>
              </a:prstGeom>
              <a:noFill/>
              <a:ln w="44450">
                <a:solidFill>
                  <a:schemeClr val="bg1"/>
                </a:solidFill>
                <a:round/>
                <a:headEnd type="triangle" w="med" len="sm"/>
                <a:tailEnd type="triangle" w="med" len="sm"/>
              </a:ln>
              <a:effectLst/>
            </p:spPr>
            <p:txBody>
              <a:bodyPr anchor="ctr" anchorCtr="1"/>
              <a:lstStyle/>
              <a:p>
                <a:endParaRPr lang="de-DE"/>
              </a:p>
            </p:txBody>
          </p:sp>
        </p:grpSp>
        <p:grpSp>
          <p:nvGrpSpPr>
            <p:cNvPr id="123" name="Group 133"/>
            <p:cNvGrpSpPr/>
            <p:nvPr/>
          </p:nvGrpSpPr>
          <p:grpSpPr>
            <a:xfrm>
              <a:off x="7380312" y="2780928"/>
              <a:ext cx="457692" cy="460694"/>
              <a:chOff x="7597837" y="2707419"/>
              <a:chExt cx="457692" cy="460694"/>
            </a:xfrm>
          </p:grpSpPr>
          <p:sp>
            <p:nvSpPr>
              <p:cNvPr id="124" name="Oval 2"/>
              <p:cNvSpPr>
                <a:spLocks noChangeArrowheads="1"/>
              </p:cNvSpPr>
              <p:nvPr/>
            </p:nvSpPr>
            <p:spPr bwMode="auto">
              <a:xfrm>
                <a:off x="7597837" y="2707419"/>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125" name="Line 5"/>
              <p:cNvSpPr>
                <a:spLocks noChangeShapeType="1"/>
              </p:cNvSpPr>
              <p:nvPr/>
            </p:nvSpPr>
            <p:spPr bwMode="auto">
              <a:xfrm rot="5400000">
                <a:off x="7827188" y="2754097"/>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grpSp>
        <p:nvGrpSpPr>
          <p:cNvPr id="156" name="Group 155"/>
          <p:cNvGrpSpPr/>
          <p:nvPr/>
        </p:nvGrpSpPr>
        <p:grpSpPr>
          <a:xfrm>
            <a:off x="2567608" y="4195758"/>
            <a:ext cx="2808312" cy="817418"/>
            <a:chOff x="1043608" y="4195758"/>
            <a:chExt cx="2808312" cy="817418"/>
          </a:xfrm>
        </p:grpSpPr>
        <p:grpSp>
          <p:nvGrpSpPr>
            <p:cNvPr id="192" name="Group 191"/>
            <p:cNvGrpSpPr/>
            <p:nvPr/>
          </p:nvGrpSpPr>
          <p:grpSpPr>
            <a:xfrm>
              <a:off x="1043608" y="4195758"/>
              <a:ext cx="2808312" cy="817418"/>
              <a:chOff x="1043608" y="4195758"/>
              <a:chExt cx="2808312" cy="817418"/>
            </a:xfrm>
          </p:grpSpPr>
          <p:sp>
            <p:nvSpPr>
              <p:cNvPr id="44" name="Line 7"/>
              <p:cNvSpPr>
                <a:spLocks noChangeShapeType="1"/>
              </p:cNvSpPr>
              <p:nvPr/>
            </p:nvSpPr>
            <p:spPr bwMode="auto">
              <a:xfrm flipH="1">
                <a:off x="1043608" y="4293791"/>
                <a:ext cx="2808312" cy="719385"/>
              </a:xfrm>
              <a:prstGeom prst="line">
                <a:avLst/>
              </a:prstGeom>
              <a:noFill/>
              <a:ln w="44450">
                <a:solidFill>
                  <a:srgbClr val="000000"/>
                </a:solidFill>
                <a:prstDash val="sysDash"/>
                <a:round/>
                <a:headEnd/>
                <a:tailEnd type="triangle" w="med" len="med"/>
              </a:ln>
              <a:effectLst/>
            </p:spPr>
            <p:txBody>
              <a:bodyPr lIns="0" tIns="0" rIns="0" bIns="0" anchor="ctr"/>
              <a:lstStyle/>
              <a:p>
                <a:endParaRPr lang="en-US" dirty="0"/>
              </a:p>
            </p:txBody>
          </p:sp>
          <p:sp>
            <p:nvSpPr>
              <p:cNvPr id="96" name="Line 5"/>
              <p:cNvSpPr>
                <a:spLocks noChangeShapeType="1"/>
              </p:cNvSpPr>
              <p:nvPr/>
            </p:nvSpPr>
            <p:spPr bwMode="auto">
              <a:xfrm rot="10800000">
                <a:off x="2209063" y="4195758"/>
                <a:ext cx="0" cy="367338"/>
              </a:xfrm>
              <a:prstGeom prst="line">
                <a:avLst/>
              </a:prstGeom>
              <a:noFill/>
              <a:ln w="44450">
                <a:solidFill>
                  <a:schemeClr val="bg1"/>
                </a:solidFill>
                <a:round/>
                <a:headEnd type="triangle" w="med" len="sm"/>
                <a:tailEnd type="triangle" w="med" len="sm"/>
              </a:ln>
              <a:effectLst/>
            </p:spPr>
            <p:txBody>
              <a:bodyPr anchor="ctr" anchorCtr="1"/>
              <a:lstStyle/>
              <a:p>
                <a:endParaRPr lang="de-DE"/>
              </a:p>
            </p:txBody>
          </p:sp>
        </p:grpSp>
        <p:grpSp>
          <p:nvGrpSpPr>
            <p:cNvPr id="126" name="Group 28"/>
            <p:cNvGrpSpPr/>
            <p:nvPr/>
          </p:nvGrpSpPr>
          <p:grpSpPr>
            <a:xfrm>
              <a:off x="1475656" y="4293096"/>
              <a:ext cx="457692" cy="460694"/>
              <a:chOff x="4214810" y="2000240"/>
              <a:chExt cx="457692" cy="460694"/>
            </a:xfrm>
          </p:grpSpPr>
          <p:sp>
            <p:nvSpPr>
              <p:cNvPr id="127" name="Oval 2"/>
              <p:cNvSpPr>
                <a:spLocks noChangeArrowheads="1"/>
              </p:cNvSpPr>
              <p:nvPr/>
            </p:nvSpPr>
            <p:spPr bwMode="auto">
              <a:xfrm>
                <a:off x="4214810" y="2000240"/>
                <a:ext cx="457692" cy="460694"/>
              </a:xfrm>
              <a:prstGeom prst="ellipse">
                <a:avLst/>
              </a:prstGeom>
              <a:solidFill>
                <a:srgbClr val="FF00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128" name="Line 5"/>
              <p:cNvSpPr>
                <a:spLocks noChangeShapeType="1"/>
              </p:cNvSpPr>
              <p:nvPr/>
            </p:nvSpPr>
            <p:spPr bwMode="auto">
              <a:xfrm rot="2700000">
                <a:off x="4444161" y="2046918"/>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grpSp>
        <p:nvGrpSpPr>
          <p:cNvPr id="143" name="Group 37"/>
          <p:cNvGrpSpPr/>
          <p:nvPr/>
        </p:nvGrpSpPr>
        <p:grpSpPr>
          <a:xfrm>
            <a:off x="7176120" y="1127576"/>
            <a:ext cx="1006872" cy="1293312"/>
            <a:chOff x="2483768" y="1275060"/>
            <a:chExt cx="1006872" cy="1293312"/>
          </a:xfrm>
        </p:grpSpPr>
        <p:pic>
          <p:nvPicPr>
            <p:cNvPr id="144" name="Picture 2" descr="D:\presentations\Noisy Storage\EvilCatTransparent.png"/>
            <p:cNvPicPr>
              <a:picLocks noChangeAspect="1" noChangeArrowheads="1"/>
            </p:cNvPicPr>
            <p:nvPr/>
          </p:nvPicPr>
          <p:blipFill>
            <a:blip r:embed="rId6" cstate="print"/>
            <a:srcRect/>
            <a:stretch>
              <a:fillRect/>
            </a:stretch>
          </p:blipFill>
          <p:spPr bwMode="auto">
            <a:xfrm flipH="1">
              <a:off x="2483768" y="1275060"/>
              <a:ext cx="1006872" cy="1001812"/>
            </a:xfrm>
            <a:prstGeom prst="rect">
              <a:avLst/>
            </a:prstGeom>
            <a:noFill/>
          </p:spPr>
        </p:pic>
        <p:sp>
          <p:nvSpPr>
            <p:cNvPr id="145" name="Line 7"/>
            <p:cNvSpPr>
              <a:spLocks noChangeShapeType="1"/>
            </p:cNvSpPr>
            <p:nvPr/>
          </p:nvSpPr>
          <p:spPr bwMode="auto">
            <a:xfrm>
              <a:off x="2987824" y="2280340"/>
              <a:ext cx="0" cy="288032"/>
            </a:xfrm>
            <a:prstGeom prst="line">
              <a:avLst/>
            </a:prstGeom>
            <a:noFill/>
            <a:ln w="44450">
              <a:solidFill>
                <a:srgbClr val="FF0000"/>
              </a:solidFill>
              <a:prstDash val="solid"/>
              <a:round/>
              <a:headEnd/>
              <a:tailEnd type="none" w="med" len="med"/>
            </a:ln>
            <a:effectLst/>
          </p:spPr>
          <p:txBody>
            <a:bodyPr lIns="0" tIns="0" rIns="0" bIns="0" anchor="ctr"/>
            <a:lstStyle/>
            <a:p>
              <a:endParaRPr lang="en-US" dirty="0"/>
            </a:p>
          </p:txBody>
        </p:sp>
      </p:grpSp>
      <p:grpSp>
        <p:nvGrpSpPr>
          <p:cNvPr id="146" name="Group 38"/>
          <p:cNvGrpSpPr/>
          <p:nvPr/>
        </p:nvGrpSpPr>
        <p:grpSpPr>
          <a:xfrm>
            <a:off x="3905526" y="836712"/>
            <a:ext cx="949021" cy="1584176"/>
            <a:chOff x="5764661" y="984196"/>
            <a:chExt cx="949021" cy="1584176"/>
          </a:xfrm>
        </p:grpSpPr>
        <p:pic>
          <p:nvPicPr>
            <p:cNvPr id="147" name="Picture 14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64661" y="984196"/>
              <a:ext cx="949021" cy="1220668"/>
            </a:xfrm>
            <a:prstGeom prst="rect">
              <a:avLst/>
            </a:prstGeom>
          </p:spPr>
        </p:pic>
        <p:sp>
          <p:nvSpPr>
            <p:cNvPr id="148" name="Line 7"/>
            <p:cNvSpPr>
              <a:spLocks noChangeShapeType="1"/>
            </p:cNvSpPr>
            <p:nvPr/>
          </p:nvSpPr>
          <p:spPr bwMode="auto">
            <a:xfrm>
              <a:off x="6228184" y="2280340"/>
              <a:ext cx="0" cy="288032"/>
            </a:xfrm>
            <a:prstGeom prst="line">
              <a:avLst/>
            </a:prstGeom>
            <a:noFill/>
            <a:ln w="44450">
              <a:solidFill>
                <a:srgbClr val="FF0000"/>
              </a:solidFill>
              <a:prstDash val="solid"/>
              <a:round/>
              <a:headEnd/>
              <a:tailEnd type="none" w="med" len="med"/>
            </a:ln>
            <a:effectLst/>
          </p:spPr>
          <p:txBody>
            <a:bodyPr lIns="0" tIns="0" rIns="0" bIns="0" anchor="ctr"/>
            <a:lstStyle/>
            <a:p>
              <a:endParaRPr lang="en-US" dirty="0"/>
            </a:p>
          </p:txBody>
        </p:sp>
      </p:grpSp>
      <p:grpSp>
        <p:nvGrpSpPr>
          <p:cNvPr id="155" name="Group 154"/>
          <p:cNvGrpSpPr/>
          <p:nvPr/>
        </p:nvGrpSpPr>
        <p:grpSpPr>
          <a:xfrm>
            <a:off x="6960096" y="4350115"/>
            <a:ext cx="2736304" cy="792088"/>
            <a:chOff x="5436096" y="4350115"/>
            <a:chExt cx="2736304" cy="792088"/>
          </a:xfrm>
        </p:grpSpPr>
        <p:grpSp>
          <p:nvGrpSpPr>
            <p:cNvPr id="193" name="Group 192"/>
            <p:cNvGrpSpPr/>
            <p:nvPr/>
          </p:nvGrpSpPr>
          <p:grpSpPr>
            <a:xfrm>
              <a:off x="5436096" y="4350115"/>
              <a:ext cx="2736304" cy="792088"/>
              <a:chOff x="5436096" y="4350115"/>
              <a:chExt cx="2736304" cy="792088"/>
            </a:xfrm>
          </p:grpSpPr>
          <p:sp>
            <p:nvSpPr>
              <p:cNvPr id="35" name="Line 7"/>
              <p:cNvSpPr>
                <a:spLocks noChangeShapeType="1"/>
              </p:cNvSpPr>
              <p:nvPr/>
            </p:nvSpPr>
            <p:spPr bwMode="auto">
              <a:xfrm>
                <a:off x="5436096" y="4350115"/>
                <a:ext cx="2736304" cy="792088"/>
              </a:xfrm>
              <a:prstGeom prst="line">
                <a:avLst/>
              </a:prstGeom>
              <a:noFill/>
              <a:ln w="44450">
                <a:solidFill>
                  <a:srgbClr val="000000"/>
                </a:solidFill>
                <a:prstDash val="sysDash"/>
                <a:round/>
                <a:headEnd/>
                <a:tailEnd type="triangle" w="med" len="med"/>
              </a:ln>
              <a:effectLst/>
            </p:spPr>
            <p:txBody>
              <a:bodyPr lIns="0" tIns="0" rIns="0" bIns="0" anchor="ctr"/>
              <a:lstStyle/>
              <a:p>
                <a:endParaRPr lang="en-US" dirty="0"/>
              </a:p>
            </p:txBody>
          </p:sp>
          <p:sp>
            <p:nvSpPr>
              <p:cNvPr id="108" name="Line 39"/>
              <p:cNvSpPr>
                <a:spLocks noChangeShapeType="1"/>
              </p:cNvSpPr>
              <p:nvPr/>
            </p:nvSpPr>
            <p:spPr bwMode="auto">
              <a:xfrm rot="2700000">
                <a:off x="7396376" y="4337022"/>
                <a:ext cx="1010" cy="368352"/>
              </a:xfrm>
              <a:prstGeom prst="line">
                <a:avLst/>
              </a:prstGeom>
              <a:noFill/>
              <a:ln w="44450">
                <a:solidFill>
                  <a:schemeClr val="bg1"/>
                </a:solidFill>
                <a:round/>
                <a:headEnd type="triangle" w="med" len="sm"/>
                <a:tailEnd type="triangle" w="med" len="sm"/>
              </a:ln>
              <a:effectLst/>
            </p:spPr>
            <p:txBody>
              <a:bodyPr anchor="ctr" anchorCtr="1"/>
              <a:lstStyle/>
              <a:p>
                <a:endParaRPr lang="de-DE"/>
              </a:p>
            </p:txBody>
          </p:sp>
        </p:grpSp>
        <p:grpSp>
          <p:nvGrpSpPr>
            <p:cNvPr id="152" name="Group 28"/>
            <p:cNvGrpSpPr/>
            <p:nvPr/>
          </p:nvGrpSpPr>
          <p:grpSpPr>
            <a:xfrm>
              <a:off x="7452320" y="4365104"/>
              <a:ext cx="457692" cy="460694"/>
              <a:chOff x="4214810" y="2000240"/>
              <a:chExt cx="457692" cy="460694"/>
            </a:xfrm>
          </p:grpSpPr>
          <p:sp>
            <p:nvSpPr>
              <p:cNvPr id="153" name="Oval 2"/>
              <p:cNvSpPr>
                <a:spLocks noChangeArrowheads="1"/>
              </p:cNvSpPr>
              <p:nvPr/>
            </p:nvSpPr>
            <p:spPr bwMode="auto">
              <a:xfrm>
                <a:off x="4214810" y="2000240"/>
                <a:ext cx="457692" cy="460694"/>
              </a:xfrm>
              <a:prstGeom prst="ellipse">
                <a:avLst/>
              </a:prstGeom>
              <a:solidFill>
                <a:srgbClr val="FF00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154" name="Line 5"/>
              <p:cNvSpPr>
                <a:spLocks noChangeShapeType="1"/>
              </p:cNvSpPr>
              <p:nvPr/>
            </p:nvSpPr>
            <p:spPr bwMode="auto">
              <a:xfrm rot="8100000">
                <a:off x="4444161" y="2046918"/>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spTree>
    <p:extLst>
      <p:ext uri="{BB962C8B-B14F-4D97-AF65-F5344CB8AC3E}">
        <p14:creationId xmlns:p14="http://schemas.microsoft.com/office/powerpoint/2010/main" val="17407076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49"/>
                                        </p:tgtEl>
                                        <p:attrNameLst>
                                          <p:attrName>style.visibility</p:attrName>
                                        </p:attrNameLst>
                                      </p:cBhvr>
                                      <p:to>
                                        <p:strVal val="visible"/>
                                      </p:to>
                                    </p:set>
                                    <p:animEffect transition="in" filter="wipe(left)">
                                      <p:cBhvr>
                                        <p:cTn id="7" dur="500"/>
                                        <p:tgtEl>
                                          <p:spTgt spid="149"/>
                                        </p:tgtEl>
                                      </p:cBhvr>
                                    </p:animEffect>
                                  </p:childTnLst>
                                </p:cTn>
                              </p:par>
                              <p:par>
                                <p:cTn id="8" presetID="22" presetClass="entr" presetSubtype="2" fill="hold" nodeType="withEffect">
                                  <p:stCondLst>
                                    <p:cond delay="0"/>
                                  </p:stCondLst>
                                  <p:childTnLst>
                                    <p:set>
                                      <p:cBhvr>
                                        <p:cTn id="9" dur="1" fill="hold">
                                          <p:stCondLst>
                                            <p:cond delay="0"/>
                                          </p:stCondLst>
                                        </p:cTn>
                                        <p:tgtEl>
                                          <p:spTgt spid="151"/>
                                        </p:tgtEl>
                                        <p:attrNameLst>
                                          <p:attrName>style.visibility</p:attrName>
                                        </p:attrNameLst>
                                      </p:cBhvr>
                                      <p:to>
                                        <p:strVal val="visible"/>
                                      </p:to>
                                    </p:set>
                                    <p:animEffect transition="in" filter="wipe(right)">
                                      <p:cBhvr>
                                        <p:cTn id="10" dur="500"/>
                                        <p:tgtEl>
                                          <p:spTgt spid="15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50"/>
                                        </p:tgtEl>
                                        <p:attrNameLst>
                                          <p:attrName>style.visibility</p:attrName>
                                        </p:attrNameLst>
                                      </p:cBhvr>
                                      <p:to>
                                        <p:strVal val="visible"/>
                                      </p:to>
                                    </p:set>
                                    <p:animEffect transition="in" filter="fade">
                                      <p:cBhvr>
                                        <p:cTn id="15" dur="500"/>
                                        <p:tgtEl>
                                          <p:spTgt spid="15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2" fill="hold" nodeType="clickEffect">
                                  <p:stCondLst>
                                    <p:cond delay="0"/>
                                  </p:stCondLst>
                                  <p:childTnLst>
                                    <p:set>
                                      <p:cBhvr>
                                        <p:cTn id="19" dur="1" fill="hold">
                                          <p:stCondLst>
                                            <p:cond delay="0"/>
                                          </p:stCondLst>
                                        </p:cTn>
                                        <p:tgtEl>
                                          <p:spTgt spid="156"/>
                                        </p:tgtEl>
                                        <p:attrNameLst>
                                          <p:attrName>style.visibility</p:attrName>
                                        </p:attrNameLst>
                                      </p:cBhvr>
                                      <p:to>
                                        <p:strVal val="visible"/>
                                      </p:to>
                                    </p:set>
                                    <p:animEffect transition="in" filter="wipe(right)">
                                      <p:cBhvr>
                                        <p:cTn id="20" dur="500"/>
                                        <p:tgtEl>
                                          <p:spTgt spid="156"/>
                                        </p:tgtEl>
                                      </p:cBhvr>
                                    </p:animEffect>
                                  </p:childTnLst>
                                </p:cTn>
                              </p:par>
                              <p:par>
                                <p:cTn id="21" presetID="22" presetClass="entr" presetSubtype="8" fill="hold" nodeType="withEffect">
                                  <p:stCondLst>
                                    <p:cond delay="0"/>
                                  </p:stCondLst>
                                  <p:childTnLst>
                                    <p:set>
                                      <p:cBhvr>
                                        <p:cTn id="22" dur="1" fill="hold">
                                          <p:stCondLst>
                                            <p:cond delay="0"/>
                                          </p:stCondLst>
                                        </p:cTn>
                                        <p:tgtEl>
                                          <p:spTgt spid="155"/>
                                        </p:tgtEl>
                                        <p:attrNameLst>
                                          <p:attrName>style.visibility</p:attrName>
                                        </p:attrNameLst>
                                      </p:cBhvr>
                                      <p:to>
                                        <p:strVal val="visible"/>
                                      </p:to>
                                    </p:set>
                                    <p:animEffect transition="in" filter="wipe(left)">
                                      <p:cBhvr>
                                        <p:cTn id="23" dur="500"/>
                                        <p:tgtEl>
                                          <p:spTgt spid="155"/>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0" fill="hold" nodeType="clickEffect">
                                  <p:stCondLst>
                                    <p:cond delay="0"/>
                                  </p:stCondLst>
                                  <p:childTnLst>
                                    <p:set>
                                      <p:cBhvr>
                                        <p:cTn id="27" dur="1" fill="hold">
                                          <p:stCondLst>
                                            <p:cond delay="0"/>
                                          </p:stCondLst>
                                        </p:cTn>
                                        <p:tgtEl>
                                          <p:spTgt spid="143"/>
                                        </p:tgtEl>
                                        <p:attrNameLst>
                                          <p:attrName>style.visibility</p:attrName>
                                        </p:attrNameLst>
                                      </p:cBhvr>
                                      <p:to>
                                        <p:strVal val="visible"/>
                                      </p:to>
                                    </p:set>
                                    <p:anim calcmode="lin" valueType="num">
                                      <p:cBhvr>
                                        <p:cTn id="28" dur="500" fill="hold"/>
                                        <p:tgtEl>
                                          <p:spTgt spid="143"/>
                                        </p:tgtEl>
                                        <p:attrNameLst>
                                          <p:attrName>ppt_w</p:attrName>
                                        </p:attrNameLst>
                                      </p:cBhvr>
                                      <p:tavLst>
                                        <p:tav tm="0">
                                          <p:val>
                                            <p:fltVal val="0"/>
                                          </p:val>
                                        </p:tav>
                                        <p:tav tm="100000">
                                          <p:val>
                                            <p:strVal val="#ppt_w"/>
                                          </p:val>
                                        </p:tav>
                                      </p:tavLst>
                                    </p:anim>
                                    <p:anim calcmode="lin" valueType="num">
                                      <p:cBhvr>
                                        <p:cTn id="29" dur="500" fill="hold"/>
                                        <p:tgtEl>
                                          <p:spTgt spid="143"/>
                                        </p:tgtEl>
                                        <p:attrNameLst>
                                          <p:attrName>ppt_h</p:attrName>
                                        </p:attrNameLst>
                                      </p:cBhvr>
                                      <p:tavLst>
                                        <p:tav tm="0">
                                          <p:val>
                                            <p:fltVal val="0"/>
                                          </p:val>
                                        </p:tav>
                                        <p:tav tm="100000">
                                          <p:val>
                                            <p:strVal val="#ppt_h"/>
                                          </p:val>
                                        </p:tav>
                                      </p:tavLst>
                                    </p:anim>
                                    <p:animEffect transition="in" filter="fade">
                                      <p:cBhvr>
                                        <p:cTn id="30" dur="500"/>
                                        <p:tgtEl>
                                          <p:spTgt spid="143"/>
                                        </p:tgtEl>
                                      </p:cBhvr>
                                    </p:animEffect>
                                  </p:childTnLst>
                                </p:cTn>
                              </p:par>
                              <p:par>
                                <p:cTn id="31" presetID="53" presetClass="entr" presetSubtype="0" fill="hold" nodeType="withEffect">
                                  <p:stCondLst>
                                    <p:cond delay="0"/>
                                  </p:stCondLst>
                                  <p:childTnLst>
                                    <p:set>
                                      <p:cBhvr>
                                        <p:cTn id="32" dur="1" fill="hold">
                                          <p:stCondLst>
                                            <p:cond delay="0"/>
                                          </p:stCondLst>
                                        </p:cTn>
                                        <p:tgtEl>
                                          <p:spTgt spid="146"/>
                                        </p:tgtEl>
                                        <p:attrNameLst>
                                          <p:attrName>style.visibility</p:attrName>
                                        </p:attrNameLst>
                                      </p:cBhvr>
                                      <p:to>
                                        <p:strVal val="visible"/>
                                      </p:to>
                                    </p:set>
                                    <p:anim calcmode="lin" valueType="num">
                                      <p:cBhvr>
                                        <p:cTn id="33" dur="500" fill="hold"/>
                                        <p:tgtEl>
                                          <p:spTgt spid="146"/>
                                        </p:tgtEl>
                                        <p:attrNameLst>
                                          <p:attrName>ppt_w</p:attrName>
                                        </p:attrNameLst>
                                      </p:cBhvr>
                                      <p:tavLst>
                                        <p:tav tm="0">
                                          <p:val>
                                            <p:fltVal val="0"/>
                                          </p:val>
                                        </p:tav>
                                        <p:tav tm="100000">
                                          <p:val>
                                            <p:strVal val="#ppt_w"/>
                                          </p:val>
                                        </p:tav>
                                      </p:tavLst>
                                    </p:anim>
                                    <p:anim calcmode="lin" valueType="num">
                                      <p:cBhvr>
                                        <p:cTn id="34" dur="500" fill="hold"/>
                                        <p:tgtEl>
                                          <p:spTgt spid="146"/>
                                        </p:tgtEl>
                                        <p:attrNameLst>
                                          <p:attrName>ppt_h</p:attrName>
                                        </p:attrNameLst>
                                      </p:cBhvr>
                                      <p:tavLst>
                                        <p:tav tm="0">
                                          <p:val>
                                            <p:fltVal val="0"/>
                                          </p:val>
                                        </p:tav>
                                        <p:tav tm="100000">
                                          <p:val>
                                            <p:strVal val="#ppt_h"/>
                                          </p:val>
                                        </p:tav>
                                      </p:tavLst>
                                    </p:anim>
                                    <p:animEffect transition="in" filter="fade">
                                      <p:cBhvr>
                                        <p:cTn id="35" dur="500"/>
                                        <p:tgtEl>
                                          <p:spTgt spid="146"/>
                                        </p:tgtEl>
                                      </p:cBhvr>
                                    </p:animEffect>
                                  </p:childTnLst>
                                </p:cTn>
                              </p:par>
                              <p:par>
                                <p:cTn id="36" presetID="53" presetClass="exit" presetSubtype="0" fill="hold" nodeType="withEffect">
                                  <p:stCondLst>
                                    <p:cond delay="0"/>
                                  </p:stCondLst>
                                  <p:childTnLst>
                                    <p:anim calcmode="lin" valueType="num">
                                      <p:cBhvr>
                                        <p:cTn id="37" dur="500"/>
                                        <p:tgtEl>
                                          <p:spTgt spid="187"/>
                                        </p:tgtEl>
                                        <p:attrNameLst>
                                          <p:attrName>ppt_w</p:attrName>
                                        </p:attrNameLst>
                                      </p:cBhvr>
                                      <p:tavLst>
                                        <p:tav tm="0">
                                          <p:val>
                                            <p:strVal val="ppt_w"/>
                                          </p:val>
                                        </p:tav>
                                        <p:tav tm="100000">
                                          <p:val>
                                            <p:fltVal val="0"/>
                                          </p:val>
                                        </p:tav>
                                      </p:tavLst>
                                    </p:anim>
                                    <p:anim calcmode="lin" valueType="num">
                                      <p:cBhvr>
                                        <p:cTn id="38" dur="500"/>
                                        <p:tgtEl>
                                          <p:spTgt spid="187"/>
                                        </p:tgtEl>
                                        <p:attrNameLst>
                                          <p:attrName>ppt_h</p:attrName>
                                        </p:attrNameLst>
                                      </p:cBhvr>
                                      <p:tavLst>
                                        <p:tav tm="0">
                                          <p:val>
                                            <p:strVal val="ppt_h"/>
                                          </p:val>
                                        </p:tav>
                                        <p:tav tm="100000">
                                          <p:val>
                                            <p:fltVal val="0"/>
                                          </p:val>
                                        </p:tav>
                                      </p:tavLst>
                                    </p:anim>
                                    <p:animEffect transition="out" filter="fade">
                                      <p:cBhvr>
                                        <p:cTn id="39" dur="500"/>
                                        <p:tgtEl>
                                          <p:spTgt spid="187"/>
                                        </p:tgtEl>
                                      </p:cBhvr>
                                    </p:animEffect>
                                    <p:set>
                                      <p:cBhvr>
                                        <p:cTn id="40" dur="1" fill="hold">
                                          <p:stCondLst>
                                            <p:cond delay="499"/>
                                          </p:stCondLst>
                                        </p:cTn>
                                        <p:tgtEl>
                                          <p:spTgt spid="187"/>
                                        </p:tgtEl>
                                        <p:attrNameLst>
                                          <p:attrName>style.visibility</p:attrName>
                                        </p:attrNameLst>
                                      </p:cBhvr>
                                      <p:to>
                                        <p:strVal val="hidden"/>
                                      </p:to>
                                    </p:set>
                                  </p:childTnLst>
                                </p:cTn>
                              </p:par>
                            </p:childTnLst>
                          </p:cTn>
                        </p:par>
                        <p:par>
                          <p:cTn id="41" fill="hold">
                            <p:stCondLst>
                              <p:cond delay="500"/>
                            </p:stCondLst>
                            <p:childTnLst>
                              <p:par>
                                <p:cTn id="42" presetID="1" presetClass="entr" presetSubtype="0" fill="hold" grpId="0" nodeType="afterEffect">
                                  <p:stCondLst>
                                    <p:cond delay="0"/>
                                  </p:stCondLst>
                                  <p:childTnLst>
                                    <p:set>
                                      <p:cBhvr>
                                        <p:cTn id="43" dur="1" fill="hold">
                                          <p:stCondLst>
                                            <p:cond delay="0"/>
                                          </p:stCondLst>
                                        </p:cTn>
                                        <p:tgtEl>
                                          <p:spTgt spid="18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 grpId="0" uiExpand="1"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1" name="Group 117"/>
          <p:cNvGrpSpPr/>
          <p:nvPr/>
        </p:nvGrpSpPr>
        <p:grpSpPr>
          <a:xfrm>
            <a:off x="5775960" y="2492896"/>
            <a:ext cx="648072" cy="792088"/>
            <a:chOff x="8316416" y="2754640"/>
            <a:chExt cx="648072" cy="792088"/>
          </a:xfrm>
        </p:grpSpPr>
        <p:sp>
          <p:nvSpPr>
            <p:cNvPr id="192" name="Content Placeholder 1"/>
            <p:cNvSpPr txBox="1">
              <a:spLocks/>
            </p:cNvSpPr>
            <p:nvPr/>
          </p:nvSpPr>
          <p:spPr>
            <a:xfrm>
              <a:off x="8316416" y="2754640"/>
              <a:ext cx="648072" cy="792088"/>
            </a:xfrm>
            <a:prstGeom prst="rect">
              <a:avLst/>
            </a:prstGeom>
          </p:spPr>
          <p:txBody>
            <a:bodyPr/>
            <a:lstStyle/>
            <a:p>
              <a:pPr marL="342900" indent="-342900">
                <a:spcBef>
                  <a:spcPct val="20000"/>
                </a:spcBef>
                <a:buClr>
                  <a:schemeClr val="accent1"/>
                </a:buClr>
                <a:buSzPct val="65000"/>
                <a:defRPr/>
              </a:pPr>
              <a:r>
                <a:rPr lang="en-US" sz="4400" dirty="0">
                  <a:cs typeface="Arial" charset="0"/>
                </a:rPr>
                <a:t>U</a:t>
              </a:r>
            </a:p>
            <a:p>
              <a:pPr marL="342900" indent="-342900">
                <a:spcBef>
                  <a:spcPct val="20000"/>
                </a:spcBef>
                <a:buClr>
                  <a:schemeClr val="accent1"/>
                </a:buClr>
                <a:buSzPct val="65000"/>
                <a:defRPr/>
              </a:pPr>
              <a:endParaRPr lang="en-US" sz="2800" dirty="0">
                <a:cs typeface="Arial" charset="0"/>
              </a:endParaRPr>
            </a:p>
          </p:txBody>
        </p:sp>
        <p:sp>
          <p:nvSpPr>
            <p:cNvPr id="193" name="Rectangle 22"/>
            <p:cNvSpPr>
              <a:spLocks noChangeArrowheads="1"/>
            </p:cNvSpPr>
            <p:nvPr/>
          </p:nvSpPr>
          <p:spPr bwMode="auto">
            <a:xfrm>
              <a:off x="8316416" y="2852936"/>
              <a:ext cx="576064" cy="576064"/>
            </a:xfrm>
            <a:prstGeom prst="rect">
              <a:avLst/>
            </a:prstGeom>
            <a:noFill/>
            <a:ln w="28575" algn="ctr">
              <a:solidFill>
                <a:schemeClr val="tx1"/>
              </a:solidFill>
              <a:miter lim="800000"/>
              <a:headEnd/>
              <a:tailEnd/>
            </a:ln>
            <a:effectLst/>
          </p:spPr>
          <p:txBody>
            <a:bodyPr wrap="none" anchor="ctr"/>
            <a:lstStyle/>
            <a:p>
              <a:endParaRPr lang="en-US"/>
            </a:p>
          </p:txBody>
        </p:sp>
      </p:grpSp>
      <p:grpSp>
        <p:nvGrpSpPr>
          <p:cNvPr id="173" name="Group 204"/>
          <p:cNvGrpSpPr/>
          <p:nvPr/>
        </p:nvGrpSpPr>
        <p:grpSpPr>
          <a:xfrm>
            <a:off x="7896201" y="1556793"/>
            <a:ext cx="865187" cy="792163"/>
            <a:chOff x="5177248" y="2526481"/>
            <a:chExt cx="865187" cy="792163"/>
          </a:xfrm>
        </p:grpSpPr>
        <p:sp>
          <p:nvSpPr>
            <p:cNvPr id="174" name="Oval 91"/>
            <p:cNvSpPr>
              <a:spLocks noChangeArrowheads="1"/>
            </p:cNvSpPr>
            <p:nvPr/>
          </p:nvSpPr>
          <p:spPr bwMode="auto">
            <a:xfrm>
              <a:off x="5321710" y="2670944"/>
              <a:ext cx="576262" cy="576263"/>
            </a:xfrm>
            <a:prstGeom prst="ellipse">
              <a:avLst/>
            </a:prstGeom>
            <a:noFill/>
            <a:ln w="50800" algn="ctr">
              <a:solidFill>
                <a:schemeClr val="tx1"/>
              </a:solidFill>
              <a:round/>
              <a:headEnd/>
              <a:tailEnd/>
            </a:ln>
            <a:effectLst/>
          </p:spPr>
          <p:txBody>
            <a:bodyPr wrap="none" anchor="ctr"/>
            <a:lstStyle/>
            <a:p>
              <a:pPr algn="ctr" eaLnBrk="0" hangingPunct="0"/>
              <a:endParaRPr lang="en-US" sz="2400">
                <a:cs typeface="Arial" charset="0"/>
              </a:endParaRPr>
            </a:p>
          </p:txBody>
        </p:sp>
        <p:sp useBgFill="1">
          <p:nvSpPr>
            <p:cNvPr id="175" name="Rectangle 92"/>
            <p:cNvSpPr>
              <a:spLocks noChangeArrowheads="1"/>
            </p:cNvSpPr>
            <p:nvPr/>
          </p:nvSpPr>
          <p:spPr bwMode="auto">
            <a:xfrm>
              <a:off x="5177248" y="2886844"/>
              <a:ext cx="865187" cy="431800"/>
            </a:xfrm>
            <a:prstGeom prst="rect">
              <a:avLst/>
            </a:prstGeom>
            <a:ln w="9525" algn="ctr">
              <a:noFill/>
              <a:miter lim="800000"/>
              <a:headEnd/>
              <a:tailEnd/>
            </a:ln>
            <a:effectLst/>
          </p:spPr>
          <p:txBody>
            <a:bodyPr wrap="none" anchor="ctr"/>
            <a:lstStyle/>
            <a:p>
              <a:pPr algn="ctr" eaLnBrk="0" hangingPunct="0"/>
              <a:endParaRPr lang="en-US" sz="4000">
                <a:cs typeface="Arial" charset="0"/>
              </a:endParaRPr>
            </a:p>
          </p:txBody>
        </p:sp>
        <p:sp>
          <p:nvSpPr>
            <p:cNvPr id="176" name="Line 93"/>
            <p:cNvSpPr>
              <a:spLocks noChangeShapeType="1"/>
            </p:cNvSpPr>
            <p:nvPr/>
          </p:nvSpPr>
          <p:spPr bwMode="auto">
            <a:xfrm flipV="1">
              <a:off x="5609048" y="2526481"/>
              <a:ext cx="215900" cy="288925"/>
            </a:xfrm>
            <a:prstGeom prst="line">
              <a:avLst/>
            </a:prstGeom>
            <a:noFill/>
            <a:ln w="38100">
              <a:solidFill>
                <a:schemeClr val="tx1"/>
              </a:solidFill>
              <a:round/>
              <a:headEnd/>
              <a:tailEnd type="triangle" w="med" len="med"/>
            </a:ln>
            <a:effectLst/>
          </p:spPr>
          <p:txBody>
            <a:bodyPr anchor="ctr" anchorCtr="1"/>
            <a:lstStyle/>
            <a:p>
              <a:endParaRPr lang="en-US"/>
            </a:p>
          </p:txBody>
        </p:sp>
      </p:grpSp>
      <p:sp>
        <p:nvSpPr>
          <p:cNvPr id="98" name="Rectangle 2"/>
          <p:cNvSpPr>
            <a:spLocks noGrp="1" noChangeArrowheads="1"/>
          </p:cNvSpPr>
          <p:nvPr>
            <p:ph type="title"/>
          </p:nvPr>
        </p:nvSpPr>
        <p:spPr>
          <a:xfrm>
            <a:off x="980370" y="51454"/>
            <a:ext cx="10730356" cy="857232"/>
          </a:xfrm>
        </p:spPr>
        <p:txBody>
          <a:bodyPr>
            <a:normAutofit/>
          </a:bodyPr>
          <a:lstStyle/>
          <a:p>
            <a:r>
              <a:rPr lang="en-US" sz="4000" dirty="0"/>
              <a:t>Impossibility Result by Distributed Q Computation </a:t>
            </a:r>
          </a:p>
        </p:txBody>
      </p:sp>
      <p:pic>
        <p:nvPicPr>
          <p:cNvPr id="76" name="Picture 2" descr="D:\presentations\Noisy Storage\EvilCatTransparent.png"/>
          <p:cNvPicPr>
            <a:picLocks noChangeAspect="1" noChangeArrowheads="1"/>
          </p:cNvPicPr>
          <p:nvPr/>
        </p:nvPicPr>
        <p:blipFill>
          <a:blip r:embed="rId3" cstate="print"/>
          <a:srcRect/>
          <a:stretch>
            <a:fillRect/>
          </a:stretch>
        </p:blipFill>
        <p:spPr bwMode="auto">
          <a:xfrm flipH="1">
            <a:off x="8688288" y="908720"/>
            <a:ext cx="1006872" cy="1001812"/>
          </a:xfrm>
          <a:prstGeom prst="rect">
            <a:avLst/>
          </a:prstGeom>
          <a:noFill/>
        </p:spPr>
      </p:pic>
      <p:pic>
        <p:nvPicPr>
          <p:cNvPr id="77" name="Picture 7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26654" y="764704"/>
            <a:ext cx="842476" cy="1083626"/>
          </a:xfrm>
          <a:prstGeom prst="rect">
            <a:avLst/>
          </a:prstGeom>
        </p:spPr>
      </p:pic>
      <p:grpSp>
        <p:nvGrpSpPr>
          <p:cNvPr id="78" name="Group 77"/>
          <p:cNvGrpSpPr/>
          <p:nvPr/>
        </p:nvGrpSpPr>
        <p:grpSpPr>
          <a:xfrm>
            <a:off x="3215680" y="980728"/>
            <a:ext cx="5544616" cy="936104"/>
            <a:chOff x="1691680" y="980728"/>
            <a:chExt cx="5544616" cy="936104"/>
          </a:xfrm>
        </p:grpSpPr>
        <p:grpSp>
          <p:nvGrpSpPr>
            <p:cNvPr id="79" name="Group 128"/>
            <p:cNvGrpSpPr/>
            <p:nvPr/>
          </p:nvGrpSpPr>
          <p:grpSpPr>
            <a:xfrm>
              <a:off x="1691680" y="980728"/>
              <a:ext cx="5256584" cy="648072"/>
              <a:chOff x="1907704" y="2492896"/>
              <a:chExt cx="5256584" cy="648072"/>
            </a:xfrm>
          </p:grpSpPr>
          <p:sp>
            <p:nvSpPr>
              <p:cNvPr id="149" name="Oval 54"/>
              <p:cNvSpPr>
                <a:spLocks noChangeArrowheads="1"/>
              </p:cNvSpPr>
              <p:nvPr/>
            </p:nvSpPr>
            <p:spPr bwMode="auto">
              <a:xfrm rot="16200000">
                <a:off x="4211960" y="188640"/>
                <a:ext cx="648072" cy="5256584"/>
              </a:xfrm>
              <a:prstGeom prst="ellipse">
                <a:avLst/>
              </a:prstGeom>
              <a:gradFill rotWithShape="1">
                <a:gsLst>
                  <a:gs pos="0">
                    <a:srgbClr val="FF9900"/>
                  </a:gs>
                  <a:gs pos="100000">
                    <a:srgbClr val="FF9900">
                      <a:gamma/>
                      <a:shade val="46275"/>
                      <a:invGamma/>
                      <a:alpha val="0"/>
                    </a:srgbClr>
                  </a:gs>
                </a:gsLst>
                <a:path path="shape">
                  <a:fillToRect l="50000" t="50000" r="50000" b="50000"/>
                </a:path>
              </a:gradFill>
              <a:ln w="9525" algn="ctr">
                <a:noFill/>
                <a:round/>
                <a:headEnd/>
                <a:tailEnd/>
              </a:ln>
              <a:effectLst/>
            </p:spPr>
            <p:txBody>
              <a:bodyPr wrap="none" anchor="ctr"/>
              <a:lstStyle/>
              <a:p>
                <a:endParaRPr lang="de-CH"/>
              </a:p>
            </p:txBody>
          </p:sp>
          <p:grpSp>
            <p:nvGrpSpPr>
              <p:cNvPr id="150" name="Group 172"/>
              <p:cNvGrpSpPr/>
              <p:nvPr/>
            </p:nvGrpSpPr>
            <p:grpSpPr>
              <a:xfrm>
                <a:off x="2771800" y="2564904"/>
                <a:ext cx="457692" cy="460694"/>
                <a:chOff x="3731760" y="2948800"/>
                <a:chExt cx="457692" cy="460694"/>
              </a:xfrm>
            </p:grpSpPr>
            <p:sp>
              <p:nvSpPr>
                <p:cNvPr id="157" name="Oval 2"/>
                <p:cNvSpPr>
                  <a:spLocks noChangeArrowheads="1"/>
                </p:cNvSpPr>
                <p:nvPr/>
              </p:nvSpPr>
              <p:spPr bwMode="auto">
                <a:xfrm>
                  <a:off x="3731760" y="2948800"/>
                  <a:ext cx="457692" cy="460694"/>
                </a:xfrm>
                <a:prstGeom prst="ellipse">
                  <a:avLst/>
                </a:prstGeom>
                <a:solidFill>
                  <a:srgbClr val="66FF33"/>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158" name="Line 44"/>
                <p:cNvSpPr>
                  <a:spLocks noChangeShapeType="1"/>
                </p:cNvSpPr>
                <p:nvPr/>
              </p:nvSpPr>
              <p:spPr bwMode="auto">
                <a:xfrm rot="10800000">
                  <a:off x="3960489" y="2976129"/>
                  <a:ext cx="0" cy="402800"/>
                </a:xfrm>
                <a:prstGeom prst="line">
                  <a:avLst/>
                </a:prstGeom>
                <a:solidFill>
                  <a:srgbClr val="00FF00"/>
                </a:solidFill>
                <a:ln w="28575">
                  <a:solidFill>
                    <a:schemeClr val="tx1"/>
                  </a:solidFill>
                  <a:round/>
                  <a:headEnd type="triangle" w="med" len="med"/>
                  <a:tailEnd type="triangle" w="med" len="med"/>
                </a:ln>
                <a:effectLst/>
              </p:spPr>
              <p:txBody>
                <a:bodyPr anchor="ctr" anchorCtr="1"/>
                <a:lstStyle/>
                <a:p>
                  <a:endParaRPr lang="de-DE"/>
                </a:p>
              </p:txBody>
            </p:sp>
            <p:sp>
              <p:nvSpPr>
                <p:cNvPr id="159" name="Line 45"/>
                <p:cNvSpPr>
                  <a:spLocks noChangeShapeType="1"/>
                </p:cNvSpPr>
                <p:nvPr/>
              </p:nvSpPr>
              <p:spPr bwMode="auto">
                <a:xfrm rot="16200000">
                  <a:off x="3959933" y="2975574"/>
                  <a:ext cx="0" cy="403912"/>
                </a:xfrm>
                <a:prstGeom prst="line">
                  <a:avLst/>
                </a:prstGeom>
                <a:solidFill>
                  <a:srgbClr val="00FF00"/>
                </a:solidFill>
                <a:ln w="28575">
                  <a:solidFill>
                    <a:schemeClr val="tx1"/>
                  </a:solidFill>
                  <a:round/>
                  <a:headEnd type="triangle" w="med" len="med"/>
                  <a:tailEnd type="triangle" w="med" len="med"/>
                </a:ln>
                <a:effectLst/>
              </p:spPr>
              <p:txBody>
                <a:bodyPr anchor="ctr" anchorCtr="1"/>
                <a:lstStyle/>
                <a:p>
                  <a:endParaRPr lang="de-DE"/>
                </a:p>
              </p:txBody>
            </p:sp>
            <p:sp>
              <p:nvSpPr>
                <p:cNvPr id="160" name="Line 46"/>
                <p:cNvSpPr>
                  <a:spLocks noChangeShapeType="1"/>
                </p:cNvSpPr>
                <p:nvPr/>
              </p:nvSpPr>
              <p:spPr bwMode="auto">
                <a:xfrm rot="13500000">
                  <a:off x="3958820" y="2975573"/>
                  <a:ext cx="1113" cy="402799"/>
                </a:xfrm>
                <a:prstGeom prst="line">
                  <a:avLst/>
                </a:prstGeom>
                <a:solidFill>
                  <a:srgbClr val="00FF00"/>
                </a:solidFill>
                <a:ln w="28575">
                  <a:solidFill>
                    <a:schemeClr val="tx1"/>
                  </a:solidFill>
                  <a:round/>
                  <a:headEnd type="triangle" w="med" len="med"/>
                  <a:tailEnd type="triangle" w="med" len="med"/>
                </a:ln>
                <a:effectLst/>
              </p:spPr>
              <p:txBody>
                <a:bodyPr anchor="ctr" anchorCtr="1"/>
                <a:lstStyle/>
                <a:p>
                  <a:endParaRPr lang="de-DE"/>
                </a:p>
              </p:txBody>
            </p:sp>
            <p:sp>
              <p:nvSpPr>
                <p:cNvPr id="161" name="Line 47"/>
                <p:cNvSpPr>
                  <a:spLocks noChangeShapeType="1"/>
                </p:cNvSpPr>
                <p:nvPr/>
              </p:nvSpPr>
              <p:spPr bwMode="auto">
                <a:xfrm rot="18900000">
                  <a:off x="3957151" y="2976129"/>
                  <a:ext cx="1113" cy="403913"/>
                </a:xfrm>
                <a:prstGeom prst="line">
                  <a:avLst/>
                </a:prstGeom>
                <a:solidFill>
                  <a:srgbClr val="00FF00"/>
                </a:solidFill>
                <a:ln w="28575">
                  <a:solidFill>
                    <a:schemeClr val="tx1"/>
                  </a:solidFill>
                  <a:round/>
                  <a:headEnd type="triangle" w="med" len="med"/>
                  <a:tailEnd type="triangle" w="med" len="med"/>
                </a:ln>
                <a:effectLst/>
              </p:spPr>
              <p:txBody>
                <a:bodyPr anchor="ctr" anchorCtr="1"/>
                <a:lstStyle/>
                <a:p>
                  <a:endParaRPr lang="de-DE"/>
                </a:p>
              </p:txBody>
            </p:sp>
          </p:grpSp>
          <p:grpSp>
            <p:nvGrpSpPr>
              <p:cNvPr id="151" name="Group 173"/>
              <p:cNvGrpSpPr/>
              <p:nvPr/>
            </p:nvGrpSpPr>
            <p:grpSpPr>
              <a:xfrm>
                <a:off x="6012160" y="2564904"/>
                <a:ext cx="457692" cy="460694"/>
                <a:chOff x="3731760" y="2948800"/>
                <a:chExt cx="457692" cy="460694"/>
              </a:xfrm>
            </p:grpSpPr>
            <p:sp>
              <p:nvSpPr>
                <p:cNvPr id="152" name="Oval 2"/>
                <p:cNvSpPr>
                  <a:spLocks noChangeArrowheads="1"/>
                </p:cNvSpPr>
                <p:nvPr/>
              </p:nvSpPr>
              <p:spPr bwMode="auto">
                <a:xfrm>
                  <a:off x="3731760" y="2948800"/>
                  <a:ext cx="457692" cy="460694"/>
                </a:xfrm>
                <a:prstGeom prst="ellipse">
                  <a:avLst/>
                </a:prstGeom>
                <a:solidFill>
                  <a:srgbClr val="66FF33"/>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153" name="Line 44"/>
                <p:cNvSpPr>
                  <a:spLocks noChangeShapeType="1"/>
                </p:cNvSpPr>
                <p:nvPr/>
              </p:nvSpPr>
              <p:spPr bwMode="auto">
                <a:xfrm rot="10800000">
                  <a:off x="3960489" y="2976129"/>
                  <a:ext cx="0" cy="402800"/>
                </a:xfrm>
                <a:prstGeom prst="line">
                  <a:avLst/>
                </a:prstGeom>
                <a:solidFill>
                  <a:srgbClr val="00FF00"/>
                </a:solidFill>
                <a:ln w="28575">
                  <a:solidFill>
                    <a:schemeClr val="tx1"/>
                  </a:solidFill>
                  <a:round/>
                  <a:headEnd type="triangle" w="med" len="med"/>
                  <a:tailEnd type="triangle" w="med" len="med"/>
                </a:ln>
                <a:effectLst/>
              </p:spPr>
              <p:txBody>
                <a:bodyPr anchor="ctr" anchorCtr="1"/>
                <a:lstStyle/>
                <a:p>
                  <a:endParaRPr lang="de-DE"/>
                </a:p>
              </p:txBody>
            </p:sp>
            <p:sp>
              <p:nvSpPr>
                <p:cNvPr id="154" name="Line 45"/>
                <p:cNvSpPr>
                  <a:spLocks noChangeShapeType="1"/>
                </p:cNvSpPr>
                <p:nvPr/>
              </p:nvSpPr>
              <p:spPr bwMode="auto">
                <a:xfrm rot="16200000">
                  <a:off x="3959933" y="2975574"/>
                  <a:ext cx="0" cy="403912"/>
                </a:xfrm>
                <a:prstGeom prst="line">
                  <a:avLst/>
                </a:prstGeom>
                <a:solidFill>
                  <a:srgbClr val="00FF00"/>
                </a:solidFill>
                <a:ln w="28575">
                  <a:solidFill>
                    <a:schemeClr val="tx1"/>
                  </a:solidFill>
                  <a:round/>
                  <a:headEnd type="triangle" w="med" len="med"/>
                  <a:tailEnd type="triangle" w="med" len="med"/>
                </a:ln>
                <a:effectLst/>
              </p:spPr>
              <p:txBody>
                <a:bodyPr anchor="ctr" anchorCtr="1"/>
                <a:lstStyle/>
                <a:p>
                  <a:endParaRPr lang="de-DE"/>
                </a:p>
              </p:txBody>
            </p:sp>
            <p:sp>
              <p:nvSpPr>
                <p:cNvPr id="155" name="Line 46"/>
                <p:cNvSpPr>
                  <a:spLocks noChangeShapeType="1"/>
                </p:cNvSpPr>
                <p:nvPr/>
              </p:nvSpPr>
              <p:spPr bwMode="auto">
                <a:xfrm rot="13500000">
                  <a:off x="3958820" y="2975573"/>
                  <a:ext cx="1113" cy="402799"/>
                </a:xfrm>
                <a:prstGeom prst="line">
                  <a:avLst/>
                </a:prstGeom>
                <a:solidFill>
                  <a:srgbClr val="00FF00"/>
                </a:solidFill>
                <a:ln w="28575">
                  <a:solidFill>
                    <a:schemeClr val="tx1"/>
                  </a:solidFill>
                  <a:round/>
                  <a:headEnd type="triangle" w="med" len="med"/>
                  <a:tailEnd type="triangle" w="med" len="med"/>
                </a:ln>
                <a:effectLst/>
              </p:spPr>
              <p:txBody>
                <a:bodyPr anchor="ctr" anchorCtr="1"/>
                <a:lstStyle/>
                <a:p>
                  <a:endParaRPr lang="de-DE"/>
                </a:p>
              </p:txBody>
            </p:sp>
            <p:sp>
              <p:nvSpPr>
                <p:cNvPr id="156" name="Line 47"/>
                <p:cNvSpPr>
                  <a:spLocks noChangeShapeType="1"/>
                </p:cNvSpPr>
                <p:nvPr/>
              </p:nvSpPr>
              <p:spPr bwMode="auto">
                <a:xfrm rot="18900000">
                  <a:off x="3957151" y="2976129"/>
                  <a:ext cx="1113" cy="403913"/>
                </a:xfrm>
                <a:prstGeom prst="line">
                  <a:avLst/>
                </a:prstGeom>
                <a:solidFill>
                  <a:srgbClr val="00FF00"/>
                </a:solidFill>
                <a:ln w="28575">
                  <a:solidFill>
                    <a:schemeClr val="tx1"/>
                  </a:solidFill>
                  <a:round/>
                  <a:headEnd type="triangle" w="med" len="med"/>
                  <a:tailEnd type="triangle" w="med" len="med"/>
                </a:ln>
                <a:effectLst/>
              </p:spPr>
              <p:txBody>
                <a:bodyPr anchor="ctr" anchorCtr="1"/>
                <a:lstStyle/>
                <a:p>
                  <a:endParaRPr lang="de-DE"/>
                </a:p>
              </p:txBody>
            </p:sp>
          </p:grpSp>
        </p:grpSp>
        <p:grpSp>
          <p:nvGrpSpPr>
            <p:cNvPr id="80" name="Group 256"/>
            <p:cNvGrpSpPr/>
            <p:nvPr/>
          </p:nvGrpSpPr>
          <p:grpSpPr>
            <a:xfrm>
              <a:off x="1763688" y="1052736"/>
              <a:ext cx="5256584" cy="648072"/>
              <a:chOff x="1907704" y="2492896"/>
              <a:chExt cx="5256584" cy="648072"/>
            </a:xfrm>
          </p:grpSpPr>
          <p:sp>
            <p:nvSpPr>
              <p:cNvPr id="124" name="Oval 54"/>
              <p:cNvSpPr>
                <a:spLocks noChangeArrowheads="1"/>
              </p:cNvSpPr>
              <p:nvPr/>
            </p:nvSpPr>
            <p:spPr bwMode="auto">
              <a:xfrm rot="16200000">
                <a:off x="4211960" y="188640"/>
                <a:ext cx="648072" cy="5256584"/>
              </a:xfrm>
              <a:prstGeom prst="ellipse">
                <a:avLst/>
              </a:prstGeom>
              <a:gradFill rotWithShape="1">
                <a:gsLst>
                  <a:gs pos="0">
                    <a:srgbClr val="FF9900"/>
                  </a:gs>
                  <a:gs pos="100000">
                    <a:srgbClr val="FF9900">
                      <a:gamma/>
                      <a:shade val="46275"/>
                      <a:invGamma/>
                      <a:alpha val="0"/>
                    </a:srgbClr>
                  </a:gs>
                </a:gsLst>
                <a:path path="shape">
                  <a:fillToRect l="50000" t="50000" r="50000" b="50000"/>
                </a:path>
              </a:gradFill>
              <a:ln w="9525" algn="ctr">
                <a:noFill/>
                <a:round/>
                <a:headEnd/>
                <a:tailEnd/>
              </a:ln>
              <a:effectLst/>
            </p:spPr>
            <p:txBody>
              <a:bodyPr wrap="none" anchor="ctr"/>
              <a:lstStyle/>
              <a:p>
                <a:endParaRPr lang="de-CH"/>
              </a:p>
            </p:txBody>
          </p:sp>
          <p:grpSp>
            <p:nvGrpSpPr>
              <p:cNvPr id="125" name="Group 172"/>
              <p:cNvGrpSpPr/>
              <p:nvPr/>
            </p:nvGrpSpPr>
            <p:grpSpPr>
              <a:xfrm>
                <a:off x="2771800" y="2564904"/>
                <a:ext cx="457692" cy="460694"/>
                <a:chOff x="3731760" y="2948800"/>
                <a:chExt cx="457692" cy="460694"/>
              </a:xfrm>
            </p:grpSpPr>
            <p:sp>
              <p:nvSpPr>
                <p:cNvPr id="144" name="Oval 2"/>
                <p:cNvSpPr>
                  <a:spLocks noChangeArrowheads="1"/>
                </p:cNvSpPr>
                <p:nvPr/>
              </p:nvSpPr>
              <p:spPr bwMode="auto">
                <a:xfrm>
                  <a:off x="3731760" y="2948800"/>
                  <a:ext cx="457692" cy="460694"/>
                </a:xfrm>
                <a:prstGeom prst="ellipse">
                  <a:avLst/>
                </a:prstGeom>
                <a:solidFill>
                  <a:srgbClr val="66FF33"/>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145" name="Line 44"/>
                <p:cNvSpPr>
                  <a:spLocks noChangeShapeType="1"/>
                </p:cNvSpPr>
                <p:nvPr/>
              </p:nvSpPr>
              <p:spPr bwMode="auto">
                <a:xfrm rot="10800000">
                  <a:off x="3960489" y="2976129"/>
                  <a:ext cx="0" cy="402800"/>
                </a:xfrm>
                <a:prstGeom prst="line">
                  <a:avLst/>
                </a:prstGeom>
                <a:solidFill>
                  <a:srgbClr val="00FF00"/>
                </a:solidFill>
                <a:ln w="28575">
                  <a:solidFill>
                    <a:schemeClr val="tx1"/>
                  </a:solidFill>
                  <a:round/>
                  <a:headEnd type="triangle" w="med" len="med"/>
                  <a:tailEnd type="triangle" w="med" len="med"/>
                </a:ln>
                <a:effectLst/>
              </p:spPr>
              <p:txBody>
                <a:bodyPr anchor="ctr" anchorCtr="1"/>
                <a:lstStyle/>
                <a:p>
                  <a:endParaRPr lang="de-DE"/>
                </a:p>
              </p:txBody>
            </p:sp>
            <p:sp>
              <p:nvSpPr>
                <p:cNvPr id="146" name="Line 45"/>
                <p:cNvSpPr>
                  <a:spLocks noChangeShapeType="1"/>
                </p:cNvSpPr>
                <p:nvPr/>
              </p:nvSpPr>
              <p:spPr bwMode="auto">
                <a:xfrm rot="16200000">
                  <a:off x="3959933" y="2975574"/>
                  <a:ext cx="0" cy="403912"/>
                </a:xfrm>
                <a:prstGeom prst="line">
                  <a:avLst/>
                </a:prstGeom>
                <a:solidFill>
                  <a:srgbClr val="00FF00"/>
                </a:solidFill>
                <a:ln w="28575">
                  <a:solidFill>
                    <a:schemeClr val="tx1"/>
                  </a:solidFill>
                  <a:round/>
                  <a:headEnd type="triangle" w="med" len="med"/>
                  <a:tailEnd type="triangle" w="med" len="med"/>
                </a:ln>
                <a:effectLst/>
              </p:spPr>
              <p:txBody>
                <a:bodyPr anchor="ctr" anchorCtr="1"/>
                <a:lstStyle/>
                <a:p>
                  <a:endParaRPr lang="de-DE"/>
                </a:p>
              </p:txBody>
            </p:sp>
            <p:sp>
              <p:nvSpPr>
                <p:cNvPr id="147" name="Line 46"/>
                <p:cNvSpPr>
                  <a:spLocks noChangeShapeType="1"/>
                </p:cNvSpPr>
                <p:nvPr/>
              </p:nvSpPr>
              <p:spPr bwMode="auto">
                <a:xfrm rot="13500000">
                  <a:off x="3958820" y="2975573"/>
                  <a:ext cx="1113" cy="402799"/>
                </a:xfrm>
                <a:prstGeom prst="line">
                  <a:avLst/>
                </a:prstGeom>
                <a:solidFill>
                  <a:srgbClr val="00FF00"/>
                </a:solidFill>
                <a:ln w="28575">
                  <a:solidFill>
                    <a:schemeClr val="tx1"/>
                  </a:solidFill>
                  <a:round/>
                  <a:headEnd type="triangle" w="med" len="med"/>
                  <a:tailEnd type="triangle" w="med" len="med"/>
                </a:ln>
                <a:effectLst/>
              </p:spPr>
              <p:txBody>
                <a:bodyPr anchor="ctr" anchorCtr="1"/>
                <a:lstStyle/>
                <a:p>
                  <a:endParaRPr lang="de-DE"/>
                </a:p>
              </p:txBody>
            </p:sp>
            <p:sp>
              <p:nvSpPr>
                <p:cNvPr id="148" name="Line 47"/>
                <p:cNvSpPr>
                  <a:spLocks noChangeShapeType="1"/>
                </p:cNvSpPr>
                <p:nvPr/>
              </p:nvSpPr>
              <p:spPr bwMode="auto">
                <a:xfrm rot="18900000">
                  <a:off x="3957151" y="2976129"/>
                  <a:ext cx="1113" cy="403913"/>
                </a:xfrm>
                <a:prstGeom prst="line">
                  <a:avLst/>
                </a:prstGeom>
                <a:solidFill>
                  <a:srgbClr val="00FF00"/>
                </a:solidFill>
                <a:ln w="28575">
                  <a:solidFill>
                    <a:schemeClr val="tx1"/>
                  </a:solidFill>
                  <a:round/>
                  <a:headEnd type="triangle" w="med" len="med"/>
                  <a:tailEnd type="triangle" w="med" len="med"/>
                </a:ln>
                <a:effectLst/>
              </p:spPr>
              <p:txBody>
                <a:bodyPr anchor="ctr" anchorCtr="1"/>
                <a:lstStyle/>
                <a:p>
                  <a:endParaRPr lang="de-DE"/>
                </a:p>
              </p:txBody>
            </p:sp>
          </p:grpSp>
          <p:grpSp>
            <p:nvGrpSpPr>
              <p:cNvPr id="126" name="Group 173"/>
              <p:cNvGrpSpPr/>
              <p:nvPr/>
            </p:nvGrpSpPr>
            <p:grpSpPr>
              <a:xfrm>
                <a:off x="6012160" y="2564904"/>
                <a:ext cx="457692" cy="460694"/>
                <a:chOff x="3731760" y="2948800"/>
                <a:chExt cx="457692" cy="460694"/>
              </a:xfrm>
            </p:grpSpPr>
            <p:sp>
              <p:nvSpPr>
                <p:cNvPr id="127" name="Oval 2"/>
                <p:cNvSpPr>
                  <a:spLocks noChangeArrowheads="1"/>
                </p:cNvSpPr>
                <p:nvPr/>
              </p:nvSpPr>
              <p:spPr bwMode="auto">
                <a:xfrm>
                  <a:off x="3731760" y="2948800"/>
                  <a:ext cx="457692" cy="460694"/>
                </a:xfrm>
                <a:prstGeom prst="ellipse">
                  <a:avLst/>
                </a:prstGeom>
                <a:solidFill>
                  <a:srgbClr val="66FF33"/>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128" name="Line 44"/>
                <p:cNvSpPr>
                  <a:spLocks noChangeShapeType="1"/>
                </p:cNvSpPr>
                <p:nvPr/>
              </p:nvSpPr>
              <p:spPr bwMode="auto">
                <a:xfrm rot="10800000">
                  <a:off x="3960489" y="2976129"/>
                  <a:ext cx="0" cy="402800"/>
                </a:xfrm>
                <a:prstGeom prst="line">
                  <a:avLst/>
                </a:prstGeom>
                <a:solidFill>
                  <a:srgbClr val="00FF00"/>
                </a:solidFill>
                <a:ln w="28575">
                  <a:solidFill>
                    <a:schemeClr val="tx1"/>
                  </a:solidFill>
                  <a:round/>
                  <a:headEnd type="triangle" w="med" len="med"/>
                  <a:tailEnd type="triangle" w="med" len="med"/>
                </a:ln>
                <a:effectLst/>
              </p:spPr>
              <p:txBody>
                <a:bodyPr anchor="ctr" anchorCtr="1"/>
                <a:lstStyle/>
                <a:p>
                  <a:endParaRPr lang="de-DE"/>
                </a:p>
              </p:txBody>
            </p:sp>
            <p:sp>
              <p:nvSpPr>
                <p:cNvPr id="129" name="Line 45"/>
                <p:cNvSpPr>
                  <a:spLocks noChangeShapeType="1"/>
                </p:cNvSpPr>
                <p:nvPr/>
              </p:nvSpPr>
              <p:spPr bwMode="auto">
                <a:xfrm rot="16200000">
                  <a:off x="3959933" y="2975574"/>
                  <a:ext cx="0" cy="403912"/>
                </a:xfrm>
                <a:prstGeom prst="line">
                  <a:avLst/>
                </a:prstGeom>
                <a:solidFill>
                  <a:srgbClr val="00FF00"/>
                </a:solidFill>
                <a:ln w="28575">
                  <a:solidFill>
                    <a:schemeClr val="tx1"/>
                  </a:solidFill>
                  <a:round/>
                  <a:headEnd type="triangle" w="med" len="med"/>
                  <a:tailEnd type="triangle" w="med" len="med"/>
                </a:ln>
                <a:effectLst/>
              </p:spPr>
              <p:txBody>
                <a:bodyPr anchor="ctr" anchorCtr="1"/>
                <a:lstStyle/>
                <a:p>
                  <a:endParaRPr lang="de-DE"/>
                </a:p>
              </p:txBody>
            </p:sp>
            <p:sp>
              <p:nvSpPr>
                <p:cNvPr id="131" name="Line 46"/>
                <p:cNvSpPr>
                  <a:spLocks noChangeShapeType="1"/>
                </p:cNvSpPr>
                <p:nvPr/>
              </p:nvSpPr>
              <p:spPr bwMode="auto">
                <a:xfrm rot="13500000">
                  <a:off x="3958820" y="2975573"/>
                  <a:ext cx="1113" cy="402799"/>
                </a:xfrm>
                <a:prstGeom prst="line">
                  <a:avLst/>
                </a:prstGeom>
                <a:solidFill>
                  <a:srgbClr val="00FF00"/>
                </a:solidFill>
                <a:ln w="28575">
                  <a:solidFill>
                    <a:schemeClr val="tx1"/>
                  </a:solidFill>
                  <a:round/>
                  <a:headEnd type="triangle" w="med" len="med"/>
                  <a:tailEnd type="triangle" w="med" len="med"/>
                </a:ln>
                <a:effectLst/>
              </p:spPr>
              <p:txBody>
                <a:bodyPr anchor="ctr" anchorCtr="1"/>
                <a:lstStyle/>
                <a:p>
                  <a:endParaRPr lang="de-DE"/>
                </a:p>
              </p:txBody>
            </p:sp>
            <p:sp>
              <p:nvSpPr>
                <p:cNvPr id="132" name="Line 47"/>
                <p:cNvSpPr>
                  <a:spLocks noChangeShapeType="1"/>
                </p:cNvSpPr>
                <p:nvPr/>
              </p:nvSpPr>
              <p:spPr bwMode="auto">
                <a:xfrm rot="18900000">
                  <a:off x="3957151" y="2976129"/>
                  <a:ext cx="1113" cy="403913"/>
                </a:xfrm>
                <a:prstGeom prst="line">
                  <a:avLst/>
                </a:prstGeom>
                <a:solidFill>
                  <a:srgbClr val="00FF00"/>
                </a:solidFill>
                <a:ln w="28575">
                  <a:solidFill>
                    <a:schemeClr val="tx1"/>
                  </a:solidFill>
                  <a:round/>
                  <a:headEnd type="triangle" w="med" len="med"/>
                  <a:tailEnd type="triangle" w="med" len="med"/>
                </a:ln>
                <a:effectLst/>
              </p:spPr>
              <p:txBody>
                <a:bodyPr anchor="ctr" anchorCtr="1"/>
                <a:lstStyle/>
                <a:p>
                  <a:endParaRPr lang="de-DE"/>
                </a:p>
              </p:txBody>
            </p:sp>
          </p:grpSp>
        </p:grpSp>
        <p:grpSp>
          <p:nvGrpSpPr>
            <p:cNvPr id="81" name="Group 270"/>
            <p:cNvGrpSpPr/>
            <p:nvPr/>
          </p:nvGrpSpPr>
          <p:grpSpPr>
            <a:xfrm>
              <a:off x="1835696" y="1124744"/>
              <a:ext cx="5256584" cy="648072"/>
              <a:chOff x="1907704" y="2492896"/>
              <a:chExt cx="5256584" cy="648072"/>
            </a:xfrm>
          </p:grpSpPr>
          <p:sp>
            <p:nvSpPr>
              <p:cNvPr id="111" name="Oval 54"/>
              <p:cNvSpPr>
                <a:spLocks noChangeArrowheads="1"/>
              </p:cNvSpPr>
              <p:nvPr/>
            </p:nvSpPr>
            <p:spPr bwMode="auto">
              <a:xfrm rot="16200000">
                <a:off x="4211960" y="188640"/>
                <a:ext cx="648072" cy="5256584"/>
              </a:xfrm>
              <a:prstGeom prst="ellipse">
                <a:avLst/>
              </a:prstGeom>
              <a:gradFill rotWithShape="1">
                <a:gsLst>
                  <a:gs pos="0">
                    <a:srgbClr val="FF9900"/>
                  </a:gs>
                  <a:gs pos="100000">
                    <a:srgbClr val="FF9900">
                      <a:gamma/>
                      <a:shade val="46275"/>
                      <a:invGamma/>
                      <a:alpha val="0"/>
                    </a:srgbClr>
                  </a:gs>
                </a:gsLst>
                <a:path path="shape">
                  <a:fillToRect l="50000" t="50000" r="50000" b="50000"/>
                </a:path>
              </a:gradFill>
              <a:ln w="9525" algn="ctr">
                <a:noFill/>
                <a:round/>
                <a:headEnd/>
                <a:tailEnd/>
              </a:ln>
              <a:effectLst/>
            </p:spPr>
            <p:txBody>
              <a:bodyPr wrap="none" anchor="ctr"/>
              <a:lstStyle/>
              <a:p>
                <a:endParaRPr lang="de-CH"/>
              </a:p>
            </p:txBody>
          </p:sp>
          <p:grpSp>
            <p:nvGrpSpPr>
              <p:cNvPr id="112" name="Group 172"/>
              <p:cNvGrpSpPr/>
              <p:nvPr/>
            </p:nvGrpSpPr>
            <p:grpSpPr>
              <a:xfrm>
                <a:off x="2771800" y="2564904"/>
                <a:ext cx="457692" cy="460694"/>
                <a:chOff x="3731760" y="2948800"/>
                <a:chExt cx="457692" cy="460694"/>
              </a:xfrm>
            </p:grpSpPr>
            <p:sp>
              <p:nvSpPr>
                <p:cNvPr id="119" name="Oval 2"/>
                <p:cNvSpPr>
                  <a:spLocks noChangeArrowheads="1"/>
                </p:cNvSpPr>
                <p:nvPr/>
              </p:nvSpPr>
              <p:spPr bwMode="auto">
                <a:xfrm>
                  <a:off x="3731760" y="2948800"/>
                  <a:ext cx="457692" cy="460694"/>
                </a:xfrm>
                <a:prstGeom prst="ellipse">
                  <a:avLst/>
                </a:prstGeom>
                <a:solidFill>
                  <a:srgbClr val="66FF33"/>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120" name="Line 44"/>
                <p:cNvSpPr>
                  <a:spLocks noChangeShapeType="1"/>
                </p:cNvSpPr>
                <p:nvPr/>
              </p:nvSpPr>
              <p:spPr bwMode="auto">
                <a:xfrm rot="10800000">
                  <a:off x="3960489" y="2976129"/>
                  <a:ext cx="0" cy="402800"/>
                </a:xfrm>
                <a:prstGeom prst="line">
                  <a:avLst/>
                </a:prstGeom>
                <a:solidFill>
                  <a:srgbClr val="00FF00"/>
                </a:solidFill>
                <a:ln w="28575">
                  <a:solidFill>
                    <a:schemeClr val="tx1"/>
                  </a:solidFill>
                  <a:round/>
                  <a:headEnd type="triangle" w="med" len="med"/>
                  <a:tailEnd type="triangle" w="med" len="med"/>
                </a:ln>
                <a:effectLst/>
              </p:spPr>
              <p:txBody>
                <a:bodyPr anchor="ctr" anchorCtr="1"/>
                <a:lstStyle/>
                <a:p>
                  <a:endParaRPr lang="de-DE"/>
                </a:p>
              </p:txBody>
            </p:sp>
            <p:sp>
              <p:nvSpPr>
                <p:cNvPr id="121" name="Line 45"/>
                <p:cNvSpPr>
                  <a:spLocks noChangeShapeType="1"/>
                </p:cNvSpPr>
                <p:nvPr/>
              </p:nvSpPr>
              <p:spPr bwMode="auto">
                <a:xfrm rot="16200000">
                  <a:off x="3959933" y="2975574"/>
                  <a:ext cx="0" cy="403912"/>
                </a:xfrm>
                <a:prstGeom prst="line">
                  <a:avLst/>
                </a:prstGeom>
                <a:solidFill>
                  <a:srgbClr val="00FF00"/>
                </a:solidFill>
                <a:ln w="28575">
                  <a:solidFill>
                    <a:schemeClr val="tx1"/>
                  </a:solidFill>
                  <a:round/>
                  <a:headEnd type="triangle" w="med" len="med"/>
                  <a:tailEnd type="triangle" w="med" len="med"/>
                </a:ln>
                <a:effectLst/>
              </p:spPr>
              <p:txBody>
                <a:bodyPr anchor="ctr" anchorCtr="1"/>
                <a:lstStyle/>
                <a:p>
                  <a:endParaRPr lang="de-DE"/>
                </a:p>
              </p:txBody>
            </p:sp>
            <p:sp>
              <p:nvSpPr>
                <p:cNvPr id="122" name="Line 46"/>
                <p:cNvSpPr>
                  <a:spLocks noChangeShapeType="1"/>
                </p:cNvSpPr>
                <p:nvPr/>
              </p:nvSpPr>
              <p:spPr bwMode="auto">
                <a:xfrm rot="13500000">
                  <a:off x="3958820" y="2975573"/>
                  <a:ext cx="1113" cy="402799"/>
                </a:xfrm>
                <a:prstGeom prst="line">
                  <a:avLst/>
                </a:prstGeom>
                <a:solidFill>
                  <a:srgbClr val="00FF00"/>
                </a:solidFill>
                <a:ln w="28575">
                  <a:solidFill>
                    <a:schemeClr val="tx1"/>
                  </a:solidFill>
                  <a:round/>
                  <a:headEnd type="triangle" w="med" len="med"/>
                  <a:tailEnd type="triangle" w="med" len="med"/>
                </a:ln>
                <a:effectLst/>
              </p:spPr>
              <p:txBody>
                <a:bodyPr anchor="ctr" anchorCtr="1"/>
                <a:lstStyle/>
                <a:p>
                  <a:endParaRPr lang="de-DE"/>
                </a:p>
              </p:txBody>
            </p:sp>
            <p:sp>
              <p:nvSpPr>
                <p:cNvPr id="123" name="Line 47"/>
                <p:cNvSpPr>
                  <a:spLocks noChangeShapeType="1"/>
                </p:cNvSpPr>
                <p:nvPr/>
              </p:nvSpPr>
              <p:spPr bwMode="auto">
                <a:xfrm rot="18900000">
                  <a:off x="3957151" y="2976129"/>
                  <a:ext cx="1113" cy="403913"/>
                </a:xfrm>
                <a:prstGeom prst="line">
                  <a:avLst/>
                </a:prstGeom>
                <a:solidFill>
                  <a:srgbClr val="00FF00"/>
                </a:solidFill>
                <a:ln w="28575">
                  <a:solidFill>
                    <a:schemeClr val="tx1"/>
                  </a:solidFill>
                  <a:round/>
                  <a:headEnd type="triangle" w="med" len="med"/>
                  <a:tailEnd type="triangle" w="med" len="med"/>
                </a:ln>
                <a:effectLst/>
              </p:spPr>
              <p:txBody>
                <a:bodyPr anchor="ctr" anchorCtr="1"/>
                <a:lstStyle/>
                <a:p>
                  <a:endParaRPr lang="de-DE"/>
                </a:p>
              </p:txBody>
            </p:sp>
          </p:grpSp>
          <p:grpSp>
            <p:nvGrpSpPr>
              <p:cNvPr id="113" name="Group 173"/>
              <p:cNvGrpSpPr/>
              <p:nvPr/>
            </p:nvGrpSpPr>
            <p:grpSpPr>
              <a:xfrm>
                <a:off x="6012160" y="2564904"/>
                <a:ext cx="457692" cy="460694"/>
                <a:chOff x="3731760" y="2948800"/>
                <a:chExt cx="457692" cy="460694"/>
              </a:xfrm>
            </p:grpSpPr>
            <p:sp>
              <p:nvSpPr>
                <p:cNvPr id="114" name="Oval 2"/>
                <p:cNvSpPr>
                  <a:spLocks noChangeArrowheads="1"/>
                </p:cNvSpPr>
                <p:nvPr/>
              </p:nvSpPr>
              <p:spPr bwMode="auto">
                <a:xfrm>
                  <a:off x="3731760" y="2948800"/>
                  <a:ext cx="457692" cy="460694"/>
                </a:xfrm>
                <a:prstGeom prst="ellipse">
                  <a:avLst/>
                </a:prstGeom>
                <a:solidFill>
                  <a:srgbClr val="66FF33"/>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115" name="Line 44"/>
                <p:cNvSpPr>
                  <a:spLocks noChangeShapeType="1"/>
                </p:cNvSpPr>
                <p:nvPr/>
              </p:nvSpPr>
              <p:spPr bwMode="auto">
                <a:xfrm rot="10800000">
                  <a:off x="3960489" y="2976129"/>
                  <a:ext cx="0" cy="402800"/>
                </a:xfrm>
                <a:prstGeom prst="line">
                  <a:avLst/>
                </a:prstGeom>
                <a:solidFill>
                  <a:srgbClr val="00FF00"/>
                </a:solidFill>
                <a:ln w="28575">
                  <a:solidFill>
                    <a:schemeClr val="tx1"/>
                  </a:solidFill>
                  <a:round/>
                  <a:headEnd type="triangle" w="med" len="med"/>
                  <a:tailEnd type="triangle" w="med" len="med"/>
                </a:ln>
                <a:effectLst/>
              </p:spPr>
              <p:txBody>
                <a:bodyPr anchor="ctr" anchorCtr="1"/>
                <a:lstStyle/>
                <a:p>
                  <a:endParaRPr lang="de-DE"/>
                </a:p>
              </p:txBody>
            </p:sp>
            <p:sp>
              <p:nvSpPr>
                <p:cNvPr id="116" name="Line 45"/>
                <p:cNvSpPr>
                  <a:spLocks noChangeShapeType="1"/>
                </p:cNvSpPr>
                <p:nvPr/>
              </p:nvSpPr>
              <p:spPr bwMode="auto">
                <a:xfrm rot="16200000">
                  <a:off x="3959933" y="2975574"/>
                  <a:ext cx="0" cy="403912"/>
                </a:xfrm>
                <a:prstGeom prst="line">
                  <a:avLst/>
                </a:prstGeom>
                <a:solidFill>
                  <a:srgbClr val="00FF00"/>
                </a:solidFill>
                <a:ln w="28575">
                  <a:solidFill>
                    <a:schemeClr val="tx1"/>
                  </a:solidFill>
                  <a:round/>
                  <a:headEnd type="triangle" w="med" len="med"/>
                  <a:tailEnd type="triangle" w="med" len="med"/>
                </a:ln>
                <a:effectLst/>
              </p:spPr>
              <p:txBody>
                <a:bodyPr anchor="ctr" anchorCtr="1"/>
                <a:lstStyle/>
                <a:p>
                  <a:endParaRPr lang="de-DE"/>
                </a:p>
              </p:txBody>
            </p:sp>
            <p:sp>
              <p:nvSpPr>
                <p:cNvPr id="117" name="Line 46"/>
                <p:cNvSpPr>
                  <a:spLocks noChangeShapeType="1"/>
                </p:cNvSpPr>
                <p:nvPr/>
              </p:nvSpPr>
              <p:spPr bwMode="auto">
                <a:xfrm rot="13500000">
                  <a:off x="3958820" y="2975573"/>
                  <a:ext cx="1113" cy="402799"/>
                </a:xfrm>
                <a:prstGeom prst="line">
                  <a:avLst/>
                </a:prstGeom>
                <a:solidFill>
                  <a:srgbClr val="00FF00"/>
                </a:solidFill>
                <a:ln w="28575">
                  <a:solidFill>
                    <a:schemeClr val="tx1"/>
                  </a:solidFill>
                  <a:round/>
                  <a:headEnd type="triangle" w="med" len="med"/>
                  <a:tailEnd type="triangle" w="med" len="med"/>
                </a:ln>
                <a:effectLst/>
              </p:spPr>
              <p:txBody>
                <a:bodyPr anchor="ctr" anchorCtr="1"/>
                <a:lstStyle/>
                <a:p>
                  <a:endParaRPr lang="de-DE"/>
                </a:p>
              </p:txBody>
            </p:sp>
            <p:sp>
              <p:nvSpPr>
                <p:cNvPr id="118" name="Line 47"/>
                <p:cNvSpPr>
                  <a:spLocks noChangeShapeType="1"/>
                </p:cNvSpPr>
                <p:nvPr/>
              </p:nvSpPr>
              <p:spPr bwMode="auto">
                <a:xfrm rot="18900000">
                  <a:off x="3957151" y="2976129"/>
                  <a:ext cx="1113" cy="403913"/>
                </a:xfrm>
                <a:prstGeom prst="line">
                  <a:avLst/>
                </a:prstGeom>
                <a:solidFill>
                  <a:srgbClr val="00FF00"/>
                </a:solidFill>
                <a:ln w="28575">
                  <a:solidFill>
                    <a:schemeClr val="tx1"/>
                  </a:solidFill>
                  <a:round/>
                  <a:headEnd type="triangle" w="med" len="med"/>
                  <a:tailEnd type="triangle" w="med" len="med"/>
                </a:ln>
                <a:effectLst/>
              </p:spPr>
              <p:txBody>
                <a:bodyPr anchor="ctr" anchorCtr="1"/>
                <a:lstStyle/>
                <a:p>
                  <a:endParaRPr lang="de-DE"/>
                </a:p>
              </p:txBody>
            </p:sp>
          </p:grpSp>
        </p:grpSp>
        <p:grpSp>
          <p:nvGrpSpPr>
            <p:cNvPr id="82" name="Group 284"/>
            <p:cNvGrpSpPr/>
            <p:nvPr/>
          </p:nvGrpSpPr>
          <p:grpSpPr>
            <a:xfrm>
              <a:off x="1907704" y="1196752"/>
              <a:ext cx="5256584" cy="648072"/>
              <a:chOff x="1907704" y="2492896"/>
              <a:chExt cx="5256584" cy="648072"/>
            </a:xfrm>
          </p:grpSpPr>
          <p:sp>
            <p:nvSpPr>
              <p:cNvPr id="97" name="Oval 54"/>
              <p:cNvSpPr>
                <a:spLocks noChangeArrowheads="1"/>
              </p:cNvSpPr>
              <p:nvPr/>
            </p:nvSpPr>
            <p:spPr bwMode="auto">
              <a:xfrm rot="16200000">
                <a:off x="4211960" y="188640"/>
                <a:ext cx="648072" cy="5256584"/>
              </a:xfrm>
              <a:prstGeom prst="ellipse">
                <a:avLst/>
              </a:prstGeom>
              <a:gradFill rotWithShape="1">
                <a:gsLst>
                  <a:gs pos="0">
                    <a:srgbClr val="FF9900"/>
                  </a:gs>
                  <a:gs pos="100000">
                    <a:srgbClr val="FF9900">
                      <a:gamma/>
                      <a:shade val="46275"/>
                      <a:invGamma/>
                      <a:alpha val="0"/>
                    </a:srgbClr>
                  </a:gs>
                </a:gsLst>
                <a:path path="shape">
                  <a:fillToRect l="50000" t="50000" r="50000" b="50000"/>
                </a:path>
              </a:gradFill>
              <a:ln w="9525" algn="ctr">
                <a:noFill/>
                <a:round/>
                <a:headEnd/>
                <a:tailEnd/>
              </a:ln>
              <a:effectLst/>
            </p:spPr>
            <p:txBody>
              <a:bodyPr wrap="none" anchor="ctr"/>
              <a:lstStyle/>
              <a:p>
                <a:endParaRPr lang="de-CH"/>
              </a:p>
            </p:txBody>
          </p:sp>
          <p:grpSp>
            <p:nvGrpSpPr>
              <p:cNvPr id="99" name="Group 172"/>
              <p:cNvGrpSpPr/>
              <p:nvPr/>
            </p:nvGrpSpPr>
            <p:grpSpPr>
              <a:xfrm>
                <a:off x="2771800" y="2564904"/>
                <a:ext cx="457692" cy="460694"/>
                <a:chOff x="3731760" y="2948800"/>
                <a:chExt cx="457692" cy="460694"/>
              </a:xfrm>
            </p:grpSpPr>
            <p:sp>
              <p:nvSpPr>
                <p:cNvPr id="106" name="Oval 2"/>
                <p:cNvSpPr>
                  <a:spLocks noChangeArrowheads="1"/>
                </p:cNvSpPr>
                <p:nvPr/>
              </p:nvSpPr>
              <p:spPr bwMode="auto">
                <a:xfrm>
                  <a:off x="3731760" y="2948800"/>
                  <a:ext cx="457692" cy="460694"/>
                </a:xfrm>
                <a:prstGeom prst="ellipse">
                  <a:avLst/>
                </a:prstGeom>
                <a:solidFill>
                  <a:srgbClr val="66FF33"/>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107" name="Line 44"/>
                <p:cNvSpPr>
                  <a:spLocks noChangeShapeType="1"/>
                </p:cNvSpPr>
                <p:nvPr/>
              </p:nvSpPr>
              <p:spPr bwMode="auto">
                <a:xfrm rot="10800000">
                  <a:off x="3960489" y="2976129"/>
                  <a:ext cx="0" cy="402800"/>
                </a:xfrm>
                <a:prstGeom prst="line">
                  <a:avLst/>
                </a:prstGeom>
                <a:solidFill>
                  <a:srgbClr val="00FF00"/>
                </a:solidFill>
                <a:ln w="28575">
                  <a:solidFill>
                    <a:schemeClr val="tx1"/>
                  </a:solidFill>
                  <a:round/>
                  <a:headEnd type="triangle" w="med" len="med"/>
                  <a:tailEnd type="triangle" w="med" len="med"/>
                </a:ln>
                <a:effectLst/>
              </p:spPr>
              <p:txBody>
                <a:bodyPr anchor="ctr" anchorCtr="1"/>
                <a:lstStyle/>
                <a:p>
                  <a:endParaRPr lang="de-DE"/>
                </a:p>
              </p:txBody>
            </p:sp>
            <p:sp>
              <p:nvSpPr>
                <p:cNvPr id="108" name="Line 45"/>
                <p:cNvSpPr>
                  <a:spLocks noChangeShapeType="1"/>
                </p:cNvSpPr>
                <p:nvPr/>
              </p:nvSpPr>
              <p:spPr bwMode="auto">
                <a:xfrm rot="16200000">
                  <a:off x="3959933" y="2975574"/>
                  <a:ext cx="0" cy="403912"/>
                </a:xfrm>
                <a:prstGeom prst="line">
                  <a:avLst/>
                </a:prstGeom>
                <a:solidFill>
                  <a:srgbClr val="00FF00"/>
                </a:solidFill>
                <a:ln w="28575">
                  <a:solidFill>
                    <a:schemeClr val="tx1"/>
                  </a:solidFill>
                  <a:round/>
                  <a:headEnd type="triangle" w="med" len="med"/>
                  <a:tailEnd type="triangle" w="med" len="med"/>
                </a:ln>
                <a:effectLst/>
              </p:spPr>
              <p:txBody>
                <a:bodyPr anchor="ctr" anchorCtr="1"/>
                <a:lstStyle/>
                <a:p>
                  <a:endParaRPr lang="de-DE"/>
                </a:p>
              </p:txBody>
            </p:sp>
            <p:sp>
              <p:nvSpPr>
                <p:cNvPr id="109" name="Line 46"/>
                <p:cNvSpPr>
                  <a:spLocks noChangeShapeType="1"/>
                </p:cNvSpPr>
                <p:nvPr/>
              </p:nvSpPr>
              <p:spPr bwMode="auto">
                <a:xfrm rot="13500000">
                  <a:off x="3958820" y="2975573"/>
                  <a:ext cx="1113" cy="402799"/>
                </a:xfrm>
                <a:prstGeom prst="line">
                  <a:avLst/>
                </a:prstGeom>
                <a:solidFill>
                  <a:srgbClr val="00FF00"/>
                </a:solidFill>
                <a:ln w="28575">
                  <a:solidFill>
                    <a:schemeClr val="tx1"/>
                  </a:solidFill>
                  <a:round/>
                  <a:headEnd type="triangle" w="med" len="med"/>
                  <a:tailEnd type="triangle" w="med" len="med"/>
                </a:ln>
                <a:effectLst/>
              </p:spPr>
              <p:txBody>
                <a:bodyPr anchor="ctr" anchorCtr="1"/>
                <a:lstStyle/>
                <a:p>
                  <a:endParaRPr lang="de-DE"/>
                </a:p>
              </p:txBody>
            </p:sp>
            <p:sp>
              <p:nvSpPr>
                <p:cNvPr id="110" name="Line 47"/>
                <p:cNvSpPr>
                  <a:spLocks noChangeShapeType="1"/>
                </p:cNvSpPr>
                <p:nvPr/>
              </p:nvSpPr>
              <p:spPr bwMode="auto">
                <a:xfrm rot="18900000">
                  <a:off x="3957151" y="2976129"/>
                  <a:ext cx="1113" cy="403913"/>
                </a:xfrm>
                <a:prstGeom prst="line">
                  <a:avLst/>
                </a:prstGeom>
                <a:solidFill>
                  <a:srgbClr val="00FF00"/>
                </a:solidFill>
                <a:ln w="28575">
                  <a:solidFill>
                    <a:schemeClr val="tx1"/>
                  </a:solidFill>
                  <a:round/>
                  <a:headEnd type="triangle" w="med" len="med"/>
                  <a:tailEnd type="triangle" w="med" len="med"/>
                </a:ln>
                <a:effectLst/>
              </p:spPr>
              <p:txBody>
                <a:bodyPr anchor="ctr" anchorCtr="1"/>
                <a:lstStyle/>
                <a:p>
                  <a:endParaRPr lang="de-DE"/>
                </a:p>
              </p:txBody>
            </p:sp>
          </p:grpSp>
          <p:grpSp>
            <p:nvGrpSpPr>
              <p:cNvPr id="100" name="Group 173"/>
              <p:cNvGrpSpPr/>
              <p:nvPr/>
            </p:nvGrpSpPr>
            <p:grpSpPr>
              <a:xfrm>
                <a:off x="6012160" y="2564904"/>
                <a:ext cx="457692" cy="460694"/>
                <a:chOff x="3731760" y="2948800"/>
                <a:chExt cx="457692" cy="460694"/>
              </a:xfrm>
            </p:grpSpPr>
            <p:sp>
              <p:nvSpPr>
                <p:cNvPr id="101" name="Oval 2"/>
                <p:cNvSpPr>
                  <a:spLocks noChangeArrowheads="1"/>
                </p:cNvSpPr>
                <p:nvPr/>
              </p:nvSpPr>
              <p:spPr bwMode="auto">
                <a:xfrm>
                  <a:off x="3731760" y="2948800"/>
                  <a:ext cx="457692" cy="460694"/>
                </a:xfrm>
                <a:prstGeom prst="ellipse">
                  <a:avLst/>
                </a:prstGeom>
                <a:solidFill>
                  <a:srgbClr val="66FF33"/>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102" name="Line 44"/>
                <p:cNvSpPr>
                  <a:spLocks noChangeShapeType="1"/>
                </p:cNvSpPr>
                <p:nvPr/>
              </p:nvSpPr>
              <p:spPr bwMode="auto">
                <a:xfrm rot="10800000">
                  <a:off x="3960489" y="2976129"/>
                  <a:ext cx="0" cy="402800"/>
                </a:xfrm>
                <a:prstGeom prst="line">
                  <a:avLst/>
                </a:prstGeom>
                <a:solidFill>
                  <a:srgbClr val="00FF00"/>
                </a:solidFill>
                <a:ln w="28575">
                  <a:solidFill>
                    <a:schemeClr val="tx1"/>
                  </a:solidFill>
                  <a:round/>
                  <a:headEnd type="triangle" w="med" len="med"/>
                  <a:tailEnd type="triangle" w="med" len="med"/>
                </a:ln>
                <a:effectLst/>
              </p:spPr>
              <p:txBody>
                <a:bodyPr anchor="ctr" anchorCtr="1"/>
                <a:lstStyle/>
                <a:p>
                  <a:endParaRPr lang="de-DE"/>
                </a:p>
              </p:txBody>
            </p:sp>
            <p:sp>
              <p:nvSpPr>
                <p:cNvPr id="103" name="Line 45"/>
                <p:cNvSpPr>
                  <a:spLocks noChangeShapeType="1"/>
                </p:cNvSpPr>
                <p:nvPr/>
              </p:nvSpPr>
              <p:spPr bwMode="auto">
                <a:xfrm rot="16200000">
                  <a:off x="3959933" y="2975574"/>
                  <a:ext cx="0" cy="403912"/>
                </a:xfrm>
                <a:prstGeom prst="line">
                  <a:avLst/>
                </a:prstGeom>
                <a:solidFill>
                  <a:srgbClr val="00FF00"/>
                </a:solidFill>
                <a:ln w="28575">
                  <a:solidFill>
                    <a:schemeClr val="tx1"/>
                  </a:solidFill>
                  <a:round/>
                  <a:headEnd type="triangle" w="med" len="med"/>
                  <a:tailEnd type="triangle" w="med" len="med"/>
                </a:ln>
                <a:effectLst/>
              </p:spPr>
              <p:txBody>
                <a:bodyPr anchor="ctr" anchorCtr="1"/>
                <a:lstStyle/>
                <a:p>
                  <a:endParaRPr lang="de-DE"/>
                </a:p>
              </p:txBody>
            </p:sp>
            <p:sp>
              <p:nvSpPr>
                <p:cNvPr id="104" name="Line 46"/>
                <p:cNvSpPr>
                  <a:spLocks noChangeShapeType="1"/>
                </p:cNvSpPr>
                <p:nvPr/>
              </p:nvSpPr>
              <p:spPr bwMode="auto">
                <a:xfrm rot="13500000">
                  <a:off x="3958820" y="2975573"/>
                  <a:ext cx="1113" cy="402799"/>
                </a:xfrm>
                <a:prstGeom prst="line">
                  <a:avLst/>
                </a:prstGeom>
                <a:solidFill>
                  <a:srgbClr val="00FF00"/>
                </a:solidFill>
                <a:ln w="28575">
                  <a:solidFill>
                    <a:schemeClr val="tx1"/>
                  </a:solidFill>
                  <a:round/>
                  <a:headEnd type="triangle" w="med" len="med"/>
                  <a:tailEnd type="triangle" w="med" len="med"/>
                </a:ln>
                <a:effectLst/>
              </p:spPr>
              <p:txBody>
                <a:bodyPr anchor="ctr" anchorCtr="1"/>
                <a:lstStyle/>
                <a:p>
                  <a:endParaRPr lang="de-DE"/>
                </a:p>
              </p:txBody>
            </p:sp>
            <p:sp>
              <p:nvSpPr>
                <p:cNvPr id="105" name="Line 47"/>
                <p:cNvSpPr>
                  <a:spLocks noChangeShapeType="1"/>
                </p:cNvSpPr>
                <p:nvPr/>
              </p:nvSpPr>
              <p:spPr bwMode="auto">
                <a:xfrm rot="18900000">
                  <a:off x="3957151" y="2976129"/>
                  <a:ext cx="1113" cy="403913"/>
                </a:xfrm>
                <a:prstGeom prst="line">
                  <a:avLst/>
                </a:prstGeom>
                <a:solidFill>
                  <a:srgbClr val="00FF00"/>
                </a:solidFill>
                <a:ln w="28575">
                  <a:solidFill>
                    <a:schemeClr val="tx1"/>
                  </a:solidFill>
                  <a:round/>
                  <a:headEnd type="triangle" w="med" len="med"/>
                  <a:tailEnd type="triangle" w="med" len="med"/>
                </a:ln>
                <a:effectLst/>
              </p:spPr>
              <p:txBody>
                <a:bodyPr anchor="ctr" anchorCtr="1"/>
                <a:lstStyle/>
                <a:p>
                  <a:endParaRPr lang="de-DE"/>
                </a:p>
              </p:txBody>
            </p:sp>
          </p:grpSp>
        </p:grpSp>
        <p:grpSp>
          <p:nvGrpSpPr>
            <p:cNvPr id="83" name="Group 298"/>
            <p:cNvGrpSpPr/>
            <p:nvPr/>
          </p:nvGrpSpPr>
          <p:grpSpPr>
            <a:xfrm>
              <a:off x="1979712" y="1268760"/>
              <a:ext cx="5256584" cy="648072"/>
              <a:chOff x="1907704" y="2492896"/>
              <a:chExt cx="5256584" cy="648072"/>
            </a:xfrm>
          </p:grpSpPr>
          <p:sp>
            <p:nvSpPr>
              <p:cNvPr id="84" name="Oval 54"/>
              <p:cNvSpPr>
                <a:spLocks noChangeArrowheads="1"/>
              </p:cNvSpPr>
              <p:nvPr/>
            </p:nvSpPr>
            <p:spPr bwMode="auto">
              <a:xfrm rot="16200000">
                <a:off x="4211960" y="188640"/>
                <a:ext cx="648072" cy="5256584"/>
              </a:xfrm>
              <a:prstGeom prst="ellipse">
                <a:avLst/>
              </a:prstGeom>
              <a:gradFill rotWithShape="1">
                <a:gsLst>
                  <a:gs pos="0">
                    <a:srgbClr val="FF9900"/>
                  </a:gs>
                  <a:gs pos="100000">
                    <a:srgbClr val="FF9900">
                      <a:gamma/>
                      <a:shade val="46275"/>
                      <a:invGamma/>
                      <a:alpha val="0"/>
                    </a:srgbClr>
                  </a:gs>
                </a:gsLst>
                <a:path path="shape">
                  <a:fillToRect l="50000" t="50000" r="50000" b="50000"/>
                </a:path>
              </a:gradFill>
              <a:ln w="9525" algn="ctr">
                <a:noFill/>
                <a:round/>
                <a:headEnd/>
                <a:tailEnd/>
              </a:ln>
              <a:effectLst/>
            </p:spPr>
            <p:txBody>
              <a:bodyPr wrap="none" anchor="ctr"/>
              <a:lstStyle/>
              <a:p>
                <a:endParaRPr lang="de-CH"/>
              </a:p>
            </p:txBody>
          </p:sp>
          <p:grpSp>
            <p:nvGrpSpPr>
              <p:cNvPr id="85" name="Group 172"/>
              <p:cNvGrpSpPr/>
              <p:nvPr/>
            </p:nvGrpSpPr>
            <p:grpSpPr>
              <a:xfrm>
                <a:off x="2771800" y="2564904"/>
                <a:ext cx="457692" cy="460694"/>
                <a:chOff x="3731760" y="2948800"/>
                <a:chExt cx="457692" cy="460694"/>
              </a:xfrm>
            </p:grpSpPr>
            <p:sp>
              <p:nvSpPr>
                <p:cNvPr id="92" name="Oval 2"/>
                <p:cNvSpPr>
                  <a:spLocks noChangeArrowheads="1"/>
                </p:cNvSpPr>
                <p:nvPr/>
              </p:nvSpPr>
              <p:spPr bwMode="auto">
                <a:xfrm>
                  <a:off x="3731760" y="2948800"/>
                  <a:ext cx="457692" cy="460694"/>
                </a:xfrm>
                <a:prstGeom prst="ellipse">
                  <a:avLst/>
                </a:prstGeom>
                <a:solidFill>
                  <a:srgbClr val="66FF33"/>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93" name="Line 44"/>
                <p:cNvSpPr>
                  <a:spLocks noChangeShapeType="1"/>
                </p:cNvSpPr>
                <p:nvPr/>
              </p:nvSpPr>
              <p:spPr bwMode="auto">
                <a:xfrm rot="10800000">
                  <a:off x="3960489" y="2976129"/>
                  <a:ext cx="0" cy="402800"/>
                </a:xfrm>
                <a:prstGeom prst="line">
                  <a:avLst/>
                </a:prstGeom>
                <a:solidFill>
                  <a:srgbClr val="00FF00"/>
                </a:solidFill>
                <a:ln w="28575">
                  <a:solidFill>
                    <a:schemeClr val="tx1"/>
                  </a:solidFill>
                  <a:round/>
                  <a:headEnd type="triangle" w="med" len="med"/>
                  <a:tailEnd type="triangle" w="med" len="med"/>
                </a:ln>
                <a:effectLst/>
              </p:spPr>
              <p:txBody>
                <a:bodyPr anchor="ctr" anchorCtr="1"/>
                <a:lstStyle/>
                <a:p>
                  <a:endParaRPr lang="de-DE"/>
                </a:p>
              </p:txBody>
            </p:sp>
            <p:sp>
              <p:nvSpPr>
                <p:cNvPr id="94" name="Line 45"/>
                <p:cNvSpPr>
                  <a:spLocks noChangeShapeType="1"/>
                </p:cNvSpPr>
                <p:nvPr/>
              </p:nvSpPr>
              <p:spPr bwMode="auto">
                <a:xfrm rot="16200000">
                  <a:off x="3959933" y="2975574"/>
                  <a:ext cx="0" cy="403912"/>
                </a:xfrm>
                <a:prstGeom prst="line">
                  <a:avLst/>
                </a:prstGeom>
                <a:solidFill>
                  <a:srgbClr val="00FF00"/>
                </a:solidFill>
                <a:ln w="28575">
                  <a:solidFill>
                    <a:schemeClr val="tx1"/>
                  </a:solidFill>
                  <a:round/>
                  <a:headEnd type="triangle" w="med" len="med"/>
                  <a:tailEnd type="triangle" w="med" len="med"/>
                </a:ln>
                <a:effectLst/>
              </p:spPr>
              <p:txBody>
                <a:bodyPr anchor="ctr" anchorCtr="1"/>
                <a:lstStyle/>
                <a:p>
                  <a:endParaRPr lang="de-DE"/>
                </a:p>
              </p:txBody>
            </p:sp>
            <p:sp>
              <p:nvSpPr>
                <p:cNvPr id="95" name="Line 46"/>
                <p:cNvSpPr>
                  <a:spLocks noChangeShapeType="1"/>
                </p:cNvSpPr>
                <p:nvPr/>
              </p:nvSpPr>
              <p:spPr bwMode="auto">
                <a:xfrm rot="13500000">
                  <a:off x="3958820" y="2975573"/>
                  <a:ext cx="1113" cy="402799"/>
                </a:xfrm>
                <a:prstGeom prst="line">
                  <a:avLst/>
                </a:prstGeom>
                <a:solidFill>
                  <a:srgbClr val="00FF00"/>
                </a:solidFill>
                <a:ln w="28575">
                  <a:solidFill>
                    <a:schemeClr val="tx1"/>
                  </a:solidFill>
                  <a:round/>
                  <a:headEnd type="triangle" w="med" len="med"/>
                  <a:tailEnd type="triangle" w="med" len="med"/>
                </a:ln>
                <a:effectLst/>
              </p:spPr>
              <p:txBody>
                <a:bodyPr anchor="ctr" anchorCtr="1"/>
                <a:lstStyle/>
                <a:p>
                  <a:endParaRPr lang="de-DE"/>
                </a:p>
              </p:txBody>
            </p:sp>
            <p:sp>
              <p:nvSpPr>
                <p:cNvPr id="96" name="Line 47"/>
                <p:cNvSpPr>
                  <a:spLocks noChangeShapeType="1"/>
                </p:cNvSpPr>
                <p:nvPr/>
              </p:nvSpPr>
              <p:spPr bwMode="auto">
                <a:xfrm rot="18900000">
                  <a:off x="3957151" y="2976129"/>
                  <a:ext cx="1113" cy="403913"/>
                </a:xfrm>
                <a:prstGeom prst="line">
                  <a:avLst/>
                </a:prstGeom>
                <a:solidFill>
                  <a:srgbClr val="00FF00"/>
                </a:solidFill>
                <a:ln w="28575">
                  <a:solidFill>
                    <a:schemeClr val="tx1"/>
                  </a:solidFill>
                  <a:round/>
                  <a:headEnd type="triangle" w="med" len="med"/>
                  <a:tailEnd type="triangle" w="med" len="med"/>
                </a:ln>
                <a:effectLst/>
              </p:spPr>
              <p:txBody>
                <a:bodyPr anchor="ctr" anchorCtr="1"/>
                <a:lstStyle/>
                <a:p>
                  <a:endParaRPr lang="de-DE"/>
                </a:p>
              </p:txBody>
            </p:sp>
          </p:grpSp>
          <p:grpSp>
            <p:nvGrpSpPr>
              <p:cNvPr id="86" name="Group 173"/>
              <p:cNvGrpSpPr/>
              <p:nvPr/>
            </p:nvGrpSpPr>
            <p:grpSpPr>
              <a:xfrm>
                <a:off x="6012160" y="2564904"/>
                <a:ext cx="457692" cy="460694"/>
                <a:chOff x="3731760" y="2948800"/>
                <a:chExt cx="457692" cy="460694"/>
              </a:xfrm>
            </p:grpSpPr>
            <p:sp>
              <p:nvSpPr>
                <p:cNvPr id="87" name="Oval 2"/>
                <p:cNvSpPr>
                  <a:spLocks noChangeArrowheads="1"/>
                </p:cNvSpPr>
                <p:nvPr/>
              </p:nvSpPr>
              <p:spPr bwMode="auto">
                <a:xfrm>
                  <a:off x="3731760" y="2948800"/>
                  <a:ext cx="457692" cy="460694"/>
                </a:xfrm>
                <a:prstGeom prst="ellipse">
                  <a:avLst/>
                </a:prstGeom>
                <a:solidFill>
                  <a:srgbClr val="66FF33"/>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88" name="Line 44"/>
                <p:cNvSpPr>
                  <a:spLocks noChangeShapeType="1"/>
                </p:cNvSpPr>
                <p:nvPr/>
              </p:nvSpPr>
              <p:spPr bwMode="auto">
                <a:xfrm rot="10800000">
                  <a:off x="3960489" y="2976129"/>
                  <a:ext cx="0" cy="402800"/>
                </a:xfrm>
                <a:prstGeom prst="line">
                  <a:avLst/>
                </a:prstGeom>
                <a:solidFill>
                  <a:srgbClr val="00FF00"/>
                </a:solidFill>
                <a:ln w="28575">
                  <a:solidFill>
                    <a:schemeClr val="tx1"/>
                  </a:solidFill>
                  <a:round/>
                  <a:headEnd type="triangle" w="med" len="med"/>
                  <a:tailEnd type="triangle" w="med" len="med"/>
                </a:ln>
                <a:effectLst/>
              </p:spPr>
              <p:txBody>
                <a:bodyPr anchor="ctr" anchorCtr="1"/>
                <a:lstStyle/>
                <a:p>
                  <a:endParaRPr lang="de-DE"/>
                </a:p>
              </p:txBody>
            </p:sp>
            <p:sp>
              <p:nvSpPr>
                <p:cNvPr id="89" name="Line 45"/>
                <p:cNvSpPr>
                  <a:spLocks noChangeShapeType="1"/>
                </p:cNvSpPr>
                <p:nvPr/>
              </p:nvSpPr>
              <p:spPr bwMode="auto">
                <a:xfrm rot="16200000">
                  <a:off x="3959933" y="2975574"/>
                  <a:ext cx="0" cy="403912"/>
                </a:xfrm>
                <a:prstGeom prst="line">
                  <a:avLst/>
                </a:prstGeom>
                <a:solidFill>
                  <a:srgbClr val="00FF00"/>
                </a:solidFill>
                <a:ln w="28575">
                  <a:solidFill>
                    <a:schemeClr val="tx1"/>
                  </a:solidFill>
                  <a:round/>
                  <a:headEnd type="triangle" w="med" len="med"/>
                  <a:tailEnd type="triangle" w="med" len="med"/>
                </a:ln>
                <a:effectLst/>
              </p:spPr>
              <p:txBody>
                <a:bodyPr anchor="ctr" anchorCtr="1"/>
                <a:lstStyle/>
                <a:p>
                  <a:endParaRPr lang="de-DE"/>
                </a:p>
              </p:txBody>
            </p:sp>
            <p:sp>
              <p:nvSpPr>
                <p:cNvPr id="90" name="Line 46"/>
                <p:cNvSpPr>
                  <a:spLocks noChangeShapeType="1"/>
                </p:cNvSpPr>
                <p:nvPr/>
              </p:nvSpPr>
              <p:spPr bwMode="auto">
                <a:xfrm rot="13500000">
                  <a:off x="3958820" y="2975573"/>
                  <a:ext cx="1113" cy="402799"/>
                </a:xfrm>
                <a:prstGeom prst="line">
                  <a:avLst/>
                </a:prstGeom>
                <a:solidFill>
                  <a:srgbClr val="00FF00"/>
                </a:solidFill>
                <a:ln w="28575">
                  <a:solidFill>
                    <a:schemeClr val="tx1"/>
                  </a:solidFill>
                  <a:round/>
                  <a:headEnd type="triangle" w="med" len="med"/>
                  <a:tailEnd type="triangle" w="med" len="med"/>
                </a:ln>
                <a:effectLst/>
              </p:spPr>
              <p:txBody>
                <a:bodyPr anchor="ctr" anchorCtr="1"/>
                <a:lstStyle/>
                <a:p>
                  <a:endParaRPr lang="de-DE"/>
                </a:p>
              </p:txBody>
            </p:sp>
            <p:sp>
              <p:nvSpPr>
                <p:cNvPr id="91" name="Line 47"/>
                <p:cNvSpPr>
                  <a:spLocks noChangeShapeType="1"/>
                </p:cNvSpPr>
                <p:nvPr/>
              </p:nvSpPr>
              <p:spPr bwMode="auto">
                <a:xfrm rot="18900000">
                  <a:off x="3957151" y="2976129"/>
                  <a:ext cx="1113" cy="403913"/>
                </a:xfrm>
                <a:prstGeom prst="line">
                  <a:avLst/>
                </a:prstGeom>
                <a:solidFill>
                  <a:srgbClr val="00FF00"/>
                </a:solidFill>
                <a:ln w="28575">
                  <a:solidFill>
                    <a:schemeClr val="tx1"/>
                  </a:solidFill>
                  <a:round/>
                  <a:headEnd type="triangle" w="med" len="med"/>
                  <a:tailEnd type="triangle" w="med" len="med"/>
                </a:ln>
                <a:effectLst/>
              </p:spPr>
              <p:txBody>
                <a:bodyPr anchor="ctr" anchorCtr="1"/>
                <a:lstStyle/>
                <a:p>
                  <a:endParaRPr lang="de-DE"/>
                </a:p>
              </p:txBody>
            </p:sp>
          </p:grpSp>
        </p:grpSp>
      </p:grpSp>
      <p:grpSp>
        <p:nvGrpSpPr>
          <p:cNvPr id="130" name="Group 204"/>
          <p:cNvGrpSpPr/>
          <p:nvPr/>
        </p:nvGrpSpPr>
        <p:grpSpPr>
          <a:xfrm>
            <a:off x="3503713" y="1556793"/>
            <a:ext cx="865187" cy="792163"/>
            <a:chOff x="5177248" y="2526481"/>
            <a:chExt cx="865187" cy="792163"/>
          </a:xfrm>
        </p:grpSpPr>
        <p:sp>
          <p:nvSpPr>
            <p:cNvPr id="133" name="Oval 91"/>
            <p:cNvSpPr>
              <a:spLocks noChangeArrowheads="1"/>
            </p:cNvSpPr>
            <p:nvPr/>
          </p:nvSpPr>
          <p:spPr bwMode="auto">
            <a:xfrm>
              <a:off x="5321710" y="2670944"/>
              <a:ext cx="576262" cy="576263"/>
            </a:xfrm>
            <a:prstGeom prst="ellipse">
              <a:avLst/>
            </a:prstGeom>
            <a:noFill/>
            <a:ln w="50800" algn="ctr">
              <a:solidFill>
                <a:schemeClr val="tx1"/>
              </a:solidFill>
              <a:round/>
              <a:headEnd/>
              <a:tailEnd/>
            </a:ln>
            <a:effectLst/>
          </p:spPr>
          <p:txBody>
            <a:bodyPr wrap="none" anchor="ctr"/>
            <a:lstStyle/>
            <a:p>
              <a:pPr algn="ctr" eaLnBrk="0" hangingPunct="0"/>
              <a:endParaRPr lang="en-US" sz="2400">
                <a:cs typeface="Arial" charset="0"/>
              </a:endParaRPr>
            </a:p>
          </p:txBody>
        </p:sp>
        <p:sp useBgFill="1">
          <p:nvSpPr>
            <p:cNvPr id="134" name="Rectangle 92"/>
            <p:cNvSpPr>
              <a:spLocks noChangeArrowheads="1"/>
            </p:cNvSpPr>
            <p:nvPr/>
          </p:nvSpPr>
          <p:spPr bwMode="auto">
            <a:xfrm>
              <a:off x="5177248" y="2886844"/>
              <a:ext cx="865187" cy="431800"/>
            </a:xfrm>
            <a:prstGeom prst="rect">
              <a:avLst/>
            </a:prstGeom>
            <a:ln w="9525" algn="ctr">
              <a:noFill/>
              <a:miter lim="800000"/>
              <a:headEnd/>
              <a:tailEnd/>
            </a:ln>
            <a:effectLst/>
          </p:spPr>
          <p:txBody>
            <a:bodyPr wrap="none" anchor="ctr"/>
            <a:lstStyle/>
            <a:p>
              <a:pPr algn="ctr" eaLnBrk="0" hangingPunct="0"/>
              <a:endParaRPr lang="en-US" sz="4000">
                <a:cs typeface="Arial" charset="0"/>
              </a:endParaRPr>
            </a:p>
          </p:txBody>
        </p:sp>
        <p:sp>
          <p:nvSpPr>
            <p:cNvPr id="135" name="Line 93"/>
            <p:cNvSpPr>
              <a:spLocks noChangeShapeType="1"/>
            </p:cNvSpPr>
            <p:nvPr/>
          </p:nvSpPr>
          <p:spPr bwMode="auto">
            <a:xfrm flipV="1">
              <a:off x="5609048" y="2526481"/>
              <a:ext cx="215900" cy="288925"/>
            </a:xfrm>
            <a:prstGeom prst="line">
              <a:avLst/>
            </a:prstGeom>
            <a:noFill/>
            <a:ln w="38100">
              <a:solidFill>
                <a:schemeClr val="tx1"/>
              </a:solidFill>
              <a:round/>
              <a:headEnd/>
              <a:tailEnd type="triangle" w="med" len="med"/>
            </a:ln>
            <a:effectLst/>
          </p:spPr>
          <p:txBody>
            <a:bodyPr anchor="ctr" anchorCtr="1"/>
            <a:lstStyle/>
            <a:p>
              <a:endParaRPr lang="en-US"/>
            </a:p>
          </p:txBody>
        </p:sp>
      </p:grpSp>
      <p:grpSp>
        <p:nvGrpSpPr>
          <p:cNvPr id="139" name="Group 28"/>
          <p:cNvGrpSpPr/>
          <p:nvPr/>
        </p:nvGrpSpPr>
        <p:grpSpPr>
          <a:xfrm>
            <a:off x="2711624" y="1988840"/>
            <a:ext cx="457692" cy="460694"/>
            <a:chOff x="4214810" y="2000240"/>
            <a:chExt cx="457692" cy="460694"/>
          </a:xfrm>
        </p:grpSpPr>
        <p:sp>
          <p:nvSpPr>
            <p:cNvPr id="140" name="Oval 2"/>
            <p:cNvSpPr>
              <a:spLocks noChangeArrowheads="1"/>
            </p:cNvSpPr>
            <p:nvPr/>
          </p:nvSpPr>
          <p:spPr bwMode="auto">
            <a:xfrm>
              <a:off x="4214810" y="2000240"/>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141" name="Line 5"/>
            <p:cNvSpPr>
              <a:spLocks noChangeShapeType="1"/>
            </p:cNvSpPr>
            <p:nvPr/>
          </p:nvSpPr>
          <p:spPr bwMode="auto">
            <a:xfrm rot="10800000">
              <a:off x="4444161" y="2046918"/>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nvGrpSpPr>
          <p:cNvPr id="165" name="Group 133"/>
          <p:cNvGrpSpPr/>
          <p:nvPr/>
        </p:nvGrpSpPr>
        <p:grpSpPr>
          <a:xfrm>
            <a:off x="8616280" y="2060848"/>
            <a:ext cx="457692" cy="460694"/>
            <a:chOff x="7597837" y="2707419"/>
            <a:chExt cx="457692" cy="460694"/>
          </a:xfrm>
        </p:grpSpPr>
        <p:sp>
          <p:nvSpPr>
            <p:cNvPr id="166" name="Oval 2"/>
            <p:cNvSpPr>
              <a:spLocks noChangeArrowheads="1"/>
            </p:cNvSpPr>
            <p:nvPr/>
          </p:nvSpPr>
          <p:spPr bwMode="auto">
            <a:xfrm>
              <a:off x="7597837" y="2707419"/>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167" name="Line 5"/>
            <p:cNvSpPr>
              <a:spLocks noChangeShapeType="1"/>
            </p:cNvSpPr>
            <p:nvPr/>
          </p:nvSpPr>
          <p:spPr bwMode="auto">
            <a:xfrm rot="5400000">
              <a:off x="7827188" y="2754097"/>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sp>
        <p:nvSpPr>
          <p:cNvPr id="171" name="Line 7"/>
          <p:cNvSpPr>
            <a:spLocks noChangeShapeType="1"/>
          </p:cNvSpPr>
          <p:nvPr/>
        </p:nvSpPr>
        <p:spPr bwMode="auto">
          <a:xfrm flipH="1">
            <a:off x="4388336" y="2504174"/>
            <a:ext cx="3286201" cy="799309"/>
          </a:xfrm>
          <a:prstGeom prst="line">
            <a:avLst/>
          </a:prstGeom>
          <a:noFill/>
          <a:ln w="50800">
            <a:solidFill>
              <a:srgbClr val="FF0000"/>
            </a:solidFill>
            <a:prstDash val="solid"/>
            <a:round/>
            <a:headEnd/>
            <a:tailEnd type="triangle" w="med" len="med"/>
          </a:ln>
          <a:effectLst/>
        </p:spPr>
        <p:txBody>
          <a:bodyPr lIns="0" tIns="0" rIns="0" bIns="0" anchor="ctr"/>
          <a:lstStyle/>
          <a:p>
            <a:endParaRPr lang="en-US" dirty="0"/>
          </a:p>
        </p:txBody>
      </p:sp>
      <p:sp>
        <p:nvSpPr>
          <p:cNvPr id="172" name="Line 7"/>
          <p:cNvSpPr>
            <a:spLocks noChangeShapeType="1"/>
          </p:cNvSpPr>
          <p:nvPr/>
        </p:nvSpPr>
        <p:spPr bwMode="auto">
          <a:xfrm>
            <a:off x="4388336" y="2420888"/>
            <a:ext cx="3291840" cy="938254"/>
          </a:xfrm>
          <a:prstGeom prst="line">
            <a:avLst/>
          </a:prstGeom>
          <a:noFill/>
          <a:ln w="50800">
            <a:solidFill>
              <a:srgbClr val="FF0000"/>
            </a:solidFill>
            <a:prstDash val="solid"/>
            <a:round/>
            <a:headEnd/>
            <a:tailEnd type="triangle" w="med" len="med"/>
          </a:ln>
          <a:effectLst/>
        </p:spPr>
        <p:txBody>
          <a:bodyPr lIns="0" tIns="0" rIns="0" bIns="0" anchor="ctr"/>
          <a:lstStyle/>
          <a:p>
            <a:endParaRPr lang="en-US" dirty="0"/>
          </a:p>
        </p:txBody>
      </p:sp>
      <p:grpSp>
        <p:nvGrpSpPr>
          <p:cNvPr id="179" name="Group 28"/>
          <p:cNvGrpSpPr/>
          <p:nvPr/>
        </p:nvGrpSpPr>
        <p:grpSpPr>
          <a:xfrm>
            <a:off x="2711624" y="3140968"/>
            <a:ext cx="457692" cy="460694"/>
            <a:chOff x="4214810" y="2000240"/>
            <a:chExt cx="457692" cy="460694"/>
          </a:xfrm>
        </p:grpSpPr>
        <p:sp>
          <p:nvSpPr>
            <p:cNvPr id="180" name="Oval 2"/>
            <p:cNvSpPr>
              <a:spLocks noChangeArrowheads="1"/>
            </p:cNvSpPr>
            <p:nvPr/>
          </p:nvSpPr>
          <p:spPr bwMode="auto">
            <a:xfrm>
              <a:off x="4214810" y="2000240"/>
              <a:ext cx="457692" cy="460694"/>
            </a:xfrm>
            <a:prstGeom prst="ellipse">
              <a:avLst/>
            </a:prstGeom>
            <a:solidFill>
              <a:srgbClr val="FF00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181" name="Line 5"/>
            <p:cNvSpPr>
              <a:spLocks noChangeShapeType="1"/>
            </p:cNvSpPr>
            <p:nvPr/>
          </p:nvSpPr>
          <p:spPr bwMode="auto">
            <a:xfrm rot="2700000">
              <a:off x="4444161" y="2046918"/>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nvGrpSpPr>
          <p:cNvPr id="186" name="Group 28"/>
          <p:cNvGrpSpPr/>
          <p:nvPr/>
        </p:nvGrpSpPr>
        <p:grpSpPr>
          <a:xfrm>
            <a:off x="8616280" y="3140968"/>
            <a:ext cx="457692" cy="460694"/>
            <a:chOff x="4214810" y="2000240"/>
            <a:chExt cx="457692" cy="460694"/>
          </a:xfrm>
        </p:grpSpPr>
        <p:sp>
          <p:nvSpPr>
            <p:cNvPr id="187" name="Oval 2"/>
            <p:cNvSpPr>
              <a:spLocks noChangeArrowheads="1"/>
            </p:cNvSpPr>
            <p:nvPr/>
          </p:nvSpPr>
          <p:spPr bwMode="auto">
            <a:xfrm>
              <a:off x="4214810" y="2000240"/>
              <a:ext cx="457692" cy="460694"/>
            </a:xfrm>
            <a:prstGeom prst="ellipse">
              <a:avLst/>
            </a:prstGeom>
            <a:solidFill>
              <a:srgbClr val="FF00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188" name="Line 5"/>
            <p:cNvSpPr>
              <a:spLocks noChangeShapeType="1"/>
            </p:cNvSpPr>
            <p:nvPr/>
          </p:nvSpPr>
          <p:spPr bwMode="auto">
            <a:xfrm rot="8100000">
              <a:off x="4444161" y="2046918"/>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sp>
        <p:nvSpPr>
          <p:cNvPr id="136" name="Content Placeholder 2">
            <a:extLst>
              <a:ext uri="{FF2B5EF4-FFF2-40B4-BE49-F238E27FC236}">
                <a16:creationId xmlns:a16="http://schemas.microsoft.com/office/drawing/2014/main" id="{D9BD5B95-905B-044A-AE13-05FAAC823258}"/>
              </a:ext>
            </a:extLst>
          </p:cNvPr>
          <p:cNvSpPr>
            <a:spLocks noGrp="1"/>
          </p:cNvSpPr>
          <p:nvPr>
            <p:ph idx="1"/>
          </p:nvPr>
        </p:nvSpPr>
        <p:spPr>
          <a:xfrm>
            <a:off x="1577009" y="3622450"/>
            <a:ext cx="10305996" cy="3184095"/>
          </a:xfrm>
        </p:spPr>
        <p:txBody>
          <a:bodyPr>
            <a:noAutofit/>
          </a:bodyPr>
          <a:lstStyle/>
          <a:p>
            <a:pPr>
              <a:buClr>
                <a:schemeClr val="accent1"/>
              </a:buClr>
              <a:buSzPct val="65000"/>
              <a:buFont typeface="Wingdings" pitchFamily="2" charset="2"/>
              <a:buChar char="n"/>
            </a:pPr>
            <a:r>
              <a:rPr lang="en-US" sz="3200" dirty="0">
                <a:cs typeface="Arial" charset="0"/>
              </a:rPr>
              <a:t>Any position-verification protocol </a:t>
            </a:r>
            <a:r>
              <a:rPr lang="en-US" sz="3200" dirty="0">
                <a:solidFill>
                  <a:srgbClr val="FF0000"/>
                </a:solidFill>
                <a:cs typeface="Arial" charset="0"/>
              </a:rPr>
              <a:t>can be broken</a:t>
            </a:r>
            <a:endParaRPr lang="de-CH" sz="3200" dirty="0">
              <a:solidFill>
                <a:srgbClr val="FF0000"/>
              </a:solidFill>
              <a:cs typeface="Arial" charset="0"/>
            </a:endParaRPr>
          </a:p>
          <a:p>
            <a:pPr marL="800100" lvl="1" indent="-342900">
              <a:buClr>
                <a:schemeClr val="accent1"/>
              </a:buClr>
              <a:buSzPct val="65000"/>
              <a:buFont typeface="Wingdings" pitchFamily="2" charset="2"/>
              <a:buChar char="n"/>
            </a:pPr>
            <a:r>
              <a:rPr lang="de-CH" sz="2800" dirty="0" err="1">
                <a:cs typeface="Arial" charset="0"/>
              </a:rPr>
              <a:t>using</a:t>
            </a:r>
            <a:r>
              <a:rPr lang="de-CH" sz="2800" dirty="0">
                <a:cs typeface="Arial" charset="0"/>
              </a:rPr>
              <a:t> a double-</a:t>
            </a:r>
            <a:r>
              <a:rPr lang="de-CH" sz="2800" dirty="0" err="1">
                <a:cs typeface="Arial" charset="0"/>
              </a:rPr>
              <a:t>exponential</a:t>
            </a:r>
            <a:r>
              <a:rPr lang="de-CH" sz="2800" dirty="0">
                <a:cs typeface="Arial" charset="0"/>
              </a:rPr>
              <a:t> </a:t>
            </a:r>
            <a:r>
              <a:rPr lang="de-CH" sz="2800" dirty="0" err="1">
                <a:cs typeface="Arial" charset="0"/>
              </a:rPr>
              <a:t>number</a:t>
            </a:r>
            <a:r>
              <a:rPr lang="de-CH" sz="2800" dirty="0">
                <a:cs typeface="Arial" charset="0"/>
              </a:rPr>
              <a:t> </a:t>
            </a:r>
            <a:r>
              <a:rPr lang="de-CH" sz="2800" dirty="0" err="1">
                <a:cs typeface="Arial" charset="0"/>
              </a:rPr>
              <a:t>of</a:t>
            </a:r>
            <a:r>
              <a:rPr lang="de-CH" sz="2800" dirty="0">
                <a:cs typeface="Arial" charset="0"/>
              </a:rPr>
              <a:t> EPR-</a:t>
            </a:r>
            <a:r>
              <a:rPr lang="de-CH" sz="2800" dirty="0" err="1">
                <a:cs typeface="Arial" charset="0"/>
              </a:rPr>
              <a:t>pairs</a:t>
            </a:r>
            <a:r>
              <a:rPr lang="de-CH" sz="2800" dirty="0">
                <a:cs typeface="Arial" charset="0"/>
              </a:rPr>
              <a:t> </a:t>
            </a:r>
            <a:br>
              <a:rPr lang="de-CH" sz="2800" dirty="0">
                <a:cs typeface="Arial" charset="0"/>
              </a:rPr>
            </a:br>
            <a:r>
              <a:rPr lang="de-CH" sz="1800" dirty="0">
                <a:cs typeface="Arial" charset="0"/>
              </a:rPr>
              <a:t>[</a:t>
            </a:r>
            <a:r>
              <a:rPr lang="nl-NL" sz="1800" dirty="0" err="1">
                <a:cs typeface="Arial" charset="0"/>
              </a:rPr>
              <a:t>Buhrman</a:t>
            </a:r>
            <a:r>
              <a:rPr lang="nl-NL" sz="1800" dirty="0">
                <a:cs typeface="Arial" charset="0"/>
              </a:rPr>
              <a:t> </a:t>
            </a:r>
            <a:r>
              <a:rPr lang="nl-NL" sz="1800" dirty="0" err="1">
                <a:cs typeface="Arial" charset="0"/>
              </a:rPr>
              <a:t>Chandran</a:t>
            </a:r>
            <a:r>
              <a:rPr lang="nl-NL" sz="1800" dirty="0">
                <a:cs typeface="Arial" charset="0"/>
              </a:rPr>
              <a:t> </a:t>
            </a:r>
            <a:r>
              <a:rPr lang="nl-NL" sz="1800" dirty="0" err="1">
                <a:cs typeface="Arial" charset="0"/>
              </a:rPr>
              <a:t>Fehr</a:t>
            </a:r>
            <a:r>
              <a:rPr lang="nl-NL" sz="1800" dirty="0">
                <a:cs typeface="Arial" charset="0"/>
              </a:rPr>
              <a:t> </a:t>
            </a:r>
            <a:r>
              <a:rPr lang="nl-NL" sz="1800" dirty="0" err="1">
                <a:cs typeface="Arial" charset="0"/>
              </a:rPr>
              <a:t>Gelles</a:t>
            </a:r>
            <a:r>
              <a:rPr lang="nl-NL" sz="1800" dirty="0">
                <a:cs typeface="Arial" charset="0"/>
              </a:rPr>
              <a:t> </a:t>
            </a:r>
            <a:r>
              <a:rPr lang="nl-NL" sz="1800" dirty="0" err="1">
                <a:cs typeface="Arial" charset="0"/>
              </a:rPr>
              <a:t>Goyal</a:t>
            </a:r>
            <a:r>
              <a:rPr lang="nl-NL" sz="1800" dirty="0">
                <a:cs typeface="Arial" charset="0"/>
              </a:rPr>
              <a:t> </a:t>
            </a:r>
            <a:r>
              <a:rPr lang="nl-NL" sz="1800" dirty="0" err="1">
                <a:cs typeface="Arial" charset="0"/>
              </a:rPr>
              <a:t>Ostrovsky</a:t>
            </a:r>
            <a:r>
              <a:rPr lang="nl-NL" sz="1800" dirty="0">
                <a:cs typeface="Arial" charset="0"/>
              </a:rPr>
              <a:t> Schaffner 10</a:t>
            </a:r>
            <a:r>
              <a:rPr lang="en-US" sz="1800" dirty="0">
                <a:cs typeface="Arial" charset="0"/>
              </a:rPr>
              <a:t>]</a:t>
            </a:r>
            <a:endParaRPr lang="de-CH" sz="1800" dirty="0">
              <a:cs typeface="Arial" charset="0"/>
            </a:endParaRPr>
          </a:p>
          <a:p>
            <a:pPr marL="800100" lvl="1" indent="-342900">
              <a:buClr>
                <a:schemeClr val="accent1"/>
              </a:buClr>
              <a:buSzPct val="65000"/>
              <a:buFont typeface="Wingdings" pitchFamily="2" charset="2"/>
              <a:buChar char="n"/>
            </a:pPr>
            <a:r>
              <a:rPr lang="de-CH" sz="2800" dirty="0">
                <a:cs typeface="Arial" charset="0"/>
              </a:rPr>
              <a:t>reduced to single-exponential </a:t>
            </a:r>
            <a:r>
              <a:rPr lang="de-CH" sz="1800" dirty="0">
                <a:cs typeface="Arial" charset="0"/>
              </a:rPr>
              <a:t>[</a:t>
            </a:r>
            <a:r>
              <a:rPr lang="de-CH" sz="1800" dirty="0" err="1">
                <a:cs typeface="Arial" charset="0"/>
              </a:rPr>
              <a:t>Beigi</a:t>
            </a:r>
            <a:r>
              <a:rPr lang="de-CH" sz="1800" dirty="0">
                <a:cs typeface="Arial" charset="0"/>
              </a:rPr>
              <a:t> König 11]</a:t>
            </a:r>
            <a:endParaRPr lang="de-CH" sz="1800" dirty="0">
              <a:solidFill>
                <a:srgbClr val="FF0000"/>
              </a:solidFill>
              <a:cs typeface="Arial" charset="0"/>
            </a:endParaRPr>
          </a:p>
          <a:p>
            <a:pPr>
              <a:buClr>
                <a:schemeClr val="accent1"/>
              </a:buClr>
              <a:buSzPct val="65000"/>
              <a:buFont typeface="Wingdings" pitchFamily="2" charset="2"/>
              <a:buChar char="n"/>
            </a:pPr>
            <a:r>
              <a:rPr lang="de-CH" sz="3200" dirty="0" err="1">
                <a:cs typeface="Arial" charset="0"/>
              </a:rPr>
              <a:t>Does</a:t>
            </a:r>
            <a:r>
              <a:rPr lang="de-CH" sz="3200" dirty="0">
                <a:cs typeface="Arial" charset="0"/>
              </a:rPr>
              <a:t> </a:t>
            </a:r>
            <a:r>
              <a:rPr lang="de-CH" sz="3200" dirty="0" err="1">
                <a:cs typeface="Arial" charset="0"/>
              </a:rPr>
              <a:t>there</a:t>
            </a:r>
            <a:r>
              <a:rPr lang="de-CH" sz="3200" dirty="0">
                <a:cs typeface="Arial" charset="0"/>
              </a:rPr>
              <a:t> </a:t>
            </a:r>
            <a:r>
              <a:rPr lang="de-CH" sz="3200" dirty="0" err="1">
                <a:cs typeface="Arial" charset="0"/>
              </a:rPr>
              <a:t>exist</a:t>
            </a:r>
            <a:r>
              <a:rPr lang="de-CH" sz="3200" dirty="0">
                <a:cs typeface="Arial" charset="0"/>
              </a:rPr>
              <a:t> a </a:t>
            </a:r>
            <a:r>
              <a:rPr lang="de-CH" sz="3200" dirty="0" err="1">
                <a:cs typeface="Arial" charset="0"/>
              </a:rPr>
              <a:t>protocol</a:t>
            </a:r>
            <a:r>
              <a:rPr lang="de-CH" sz="3200" dirty="0">
                <a:cs typeface="Arial" charset="0"/>
              </a:rPr>
              <a:t> such </a:t>
            </a:r>
            <a:r>
              <a:rPr lang="de-CH" sz="3200" dirty="0" err="1">
                <a:cs typeface="Arial" charset="0"/>
              </a:rPr>
              <a:t>that</a:t>
            </a:r>
            <a:r>
              <a:rPr lang="de-CH" sz="3200" dirty="0">
                <a:cs typeface="Arial" charset="0"/>
              </a:rPr>
              <a:t>:</a:t>
            </a:r>
          </a:p>
          <a:p>
            <a:pPr marL="800100" lvl="1" indent="-342900">
              <a:buClr>
                <a:schemeClr val="accent1"/>
              </a:buClr>
              <a:buSzPct val="65000"/>
              <a:buFont typeface="Wingdings" pitchFamily="2" charset="2"/>
              <a:buChar char="n"/>
            </a:pPr>
            <a:r>
              <a:rPr lang="de-CH" sz="2800" dirty="0">
                <a:solidFill>
                  <a:srgbClr val="0000FF"/>
                </a:solidFill>
                <a:cs typeface="Arial" charset="0"/>
              </a:rPr>
              <a:t>honest</a:t>
            </a:r>
            <a:r>
              <a:rPr lang="de-CH" sz="2800" dirty="0">
                <a:cs typeface="Arial" charset="0"/>
              </a:rPr>
              <a:t> </a:t>
            </a:r>
            <a:r>
              <a:rPr lang="de-CH" sz="2800" dirty="0" err="1">
                <a:cs typeface="Arial" charset="0"/>
              </a:rPr>
              <a:t>prover</a:t>
            </a:r>
            <a:r>
              <a:rPr lang="de-CH" sz="2800" dirty="0">
                <a:cs typeface="Arial" charset="0"/>
              </a:rPr>
              <a:t> </a:t>
            </a:r>
            <a:r>
              <a:rPr lang="de-CH" sz="2800" dirty="0" err="1">
                <a:cs typeface="Arial" charset="0"/>
              </a:rPr>
              <a:t>and</a:t>
            </a:r>
            <a:r>
              <a:rPr lang="de-CH" sz="2800" dirty="0">
                <a:cs typeface="Arial" charset="0"/>
              </a:rPr>
              <a:t> </a:t>
            </a:r>
            <a:r>
              <a:rPr lang="de-CH" sz="2800" dirty="0" err="1">
                <a:cs typeface="Arial" charset="0"/>
              </a:rPr>
              <a:t>verifiers</a:t>
            </a:r>
            <a:r>
              <a:rPr lang="de-CH" sz="2800" dirty="0">
                <a:cs typeface="Arial" charset="0"/>
              </a:rPr>
              <a:t> </a:t>
            </a:r>
            <a:r>
              <a:rPr lang="de-CH" sz="2800" dirty="0" err="1">
                <a:cs typeface="Arial" charset="0"/>
              </a:rPr>
              <a:t>efficient</a:t>
            </a:r>
            <a:endParaRPr lang="de-CH" sz="2800" dirty="0">
              <a:cs typeface="Arial" charset="0"/>
            </a:endParaRPr>
          </a:p>
          <a:p>
            <a:pPr marL="800100" lvl="1" indent="-342900">
              <a:buClr>
                <a:schemeClr val="accent1"/>
              </a:buClr>
              <a:buSzPct val="65000"/>
              <a:buFont typeface="Wingdings" pitchFamily="2" charset="2"/>
              <a:buChar char="n"/>
            </a:pPr>
            <a:r>
              <a:rPr lang="de-CH" sz="2800" dirty="0" err="1">
                <a:cs typeface="Arial" charset="0"/>
              </a:rPr>
              <a:t>any</a:t>
            </a:r>
            <a:r>
              <a:rPr lang="de-CH" sz="2800" dirty="0">
                <a:cs typeface="Arial" charset="0"/>
              </a:rPr>
              <a:t> </a:t>
            </a:r>
            <a:r>
              <a:rPr lang="de-CH" sz="2800" dirty="0" err="1">
                <a:solidFill>
                  <a:srgbClr val="0000FF"/>
                </a:solidFill>
                <a:cs typeface="Arial" charset="0"/>
              </a:rPr>
              <a:t>attack</a:t>
            </a:r>
            <a:r>
              <a:rPr lang="de-CH" sz="2800" dirty="0">
                <a:cs typeface="Arial" charset="0"/>
              </a:rPr>
              <a:t> </a:t>
            </a:r>
            <a:r>
              <a:rPr lang="de-CH" sz="2800" dirty="0" err="1">
                <a:cs typeface="Arial" charset="0"/>
              </a:rPr>
              <a:t>requires</a:t>
            </a:r>
            <a:r>
              <a:rPr lang="de-CH" sz="2800" dirty="0">
                <a:cs typeface="Arial" charset="0"/>
              </a:rPr>
              <a:t> </a:t>
            </a:r>
            <a:r>
              <a:rPr lang="de-CH" sz="2800" dirty="0" err="1">
                <a:cs typeface="Arial" charset="0"/>
              </a:rPr>
              <a:t>many</a:t>
            </a:r>
            <a:r>
              <a:rPr lang="de-CH" sz="2800" dirty="0">
                <a:cs typeface="Arial" charset="0"/>
              </a:rPr>
              <a:t> EPR-</a:t>
            </a:r>
            <a:r>
              <a:rPr lang="de-CH" sz="2800" dirty="0" err="1">
                <a:cs typeface="Arial" charset="0"/>
              </a:rPr>
              <a:t>pairs</a:t>
            </a:r>
            <a:endParaRPr lang="de-CH" sz="2800" dirty="0">
              <a:cs typeface="Arial" charset="0"/>
            </a:endParaRPr>
          </a:p>
        </p:txBody>
      </p:sp>
      <p:sp>
        <p:nvSpPr>
          <p:cNvPr id="137" name="Content Placeholder 1">
            <a:extLst>
              <a:ext uri="{FF2B5EF4-FFF2-40B4-BE49-F238E27FC236}">
                <a16:creationId xmlns:a16="http://schemas.microsoft.com/office/drawing/2014/main" id="{11DA8784-3309-7D49-B0BC-EA0A9C8C73CA}"/>
              </a:ext>
            </a:extLst>
          </p:cNvPr>
          <p:cNvSpPr txBox="1">
            <a:spLocks/>
          </p:cNvSpPr>
          <p:nvPr/>
        </p:nvSpPr>
        <p:spPr>
          <a:xfrm>
            <a:off x="5720788" y="255173"/>
            <a:ext cx="5989938" cy="432048"/>
          </a:xfrm>
          <a:prstGeom prst="rect">
            <a:avLst/>
          </a:prstGeom>
        </p:spPr>
        <p:txBody>
          <a:bodyPr/>
          <a:lstStyle/>
          <a:p>
            <a:pPr marL="342900" indent="-342900">
              <a:spcBef>
                <a:spcPct val="20000"/>
              </a:spcBef>
              <a:buClr>
                <a:schemeClr val="accent1"/>
              </a:buClr>
              <a:buSzPct val="65000"/>
              <a:defRPr/>
            </a:pPr>
            <a:endParaRPr lang="en-US" dirty="0">
              <a:cs typeface="Arial" charset="0"/>
            </a:endParaRPr>
          </a:p>
        </p:txBody>
      </p:sp>
    </p:spTree>
    <p:extLst>
      <p:ext uri="{BB962C8B-B14F-4D97-AF65-F5344CB8AC3E}">
        <p14:creationId xmlns:p14="http://schemas.microsoft.com/office/powerpoint/2010/main" val="15925375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91"/>
                                        </p:tgtEl>
                                        <p:attrNameLst>
                                          <p:attrName>style.visibility</p:attrName>
                                        </p:attrNameLst>
                                      </p:cBhvr>
                                      <p:to>
                                        <p:strVal val="visible"/>
                                      </p:to>
                                    </p:set>
                                    <p:animEffect transition="in" filter="wipe(up)">
                                      <p:cBhvr>
                                        <p:cTn id="7" dur="500"/>
                                        <p:tgtEl>
                                          <p:spTgt spid="191"/>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79"/>
                                        </p:tgtEl>
                                        <p:attrNameLst>
                                          <p:attrName>style.visibility</p:attrName>
                                        </p:attrNameLst>
                                      </p:cBhvr>
                                      <p:to>
                                        <p:strVal val="visible"/>
                                      </p:to>
                                    </p:set>
                                    <p:animEffect transition="in" filter="wipe(up)">
                                      <p:cBhvr>
                                        <p:cTn id="11" dur="500"/>
                                        <p:tgtEl>
                                          <p:spTgt spid="179"/>
                                        </p:tgtEl>
                                      </p:cBhvr>
                                    </p:animEffect>
                                  </p:childTnLst>
                                </p:cTn>
                              </p:par>
                              <p:par>
                                <p:cTn id="12" presetID="22" presetClass="entr" presetSubtype="1" fill="hold" nodeType="withEffect">
                                  <p:stCondLst>
                                    <p:cond delay="0"/>
                                  </p:stCondLst>
                                  <p:childTnLst>
                                    <p:set>
                                      <p:cBhvr>
                                        <p:cTn id="13" dur="1" fill="hold">
                                          <p:stCondLst>
                                            <p:cond delay="0"/>
                                          </p:stCondLst>
                                        </p:cTn>
                                        <p:tgtEl>
                                          <p:spTgt spid="186"/>
                                        </p:tgtEl>
                                        <p:attrNameLst>
                                          <p:attrName>style.visibility</p:attrName>
                                        </p:attrNameLst>
                                      </p:cBhvr>
                                      <p:to>
                                        <p:strVal val="visible"/>
                                      </p:to>
                                    </p:set>
                                    <p:animEffect transition="in" filter="wipe(up)">
                                      <p:cBhvr>
                                        <p:cTn id="14" dur="500"/>
                                        <p:tgtEl>
                                          <p:spTgt spid="186"/>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186"/>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179"/>
                                        </p:tgtEl>
                                        <p:attrNameLst>
                                          <p:attrName>style.visibility</p:attrName>
                                        </p:attrNameLst>
                                      </p:cBhvr>
                                      <p:to>
                                        <p:strVal val="hidden"/>
                                      </p:to>
                                    </p:set>
                                  </p:childTnLst>
                                </p:cTn>
                              </p:par>
                            </p:childTnLst>
                          </p:cTn>
                        </p:par>
                        <p:par>
                          <p:cTn id="21" fill="hold">
                            <p:stCondLst>
                              <p:cond delay="0"/>
                            </p:stCondLst>
                            <p:childTnLst>
                              <p:par>
                                <p:cTn id="22" presetID="53" presetClass="entr" presetSubtype="0" fill="hold" nodeType="afterEffect">
                                  <p:stCondLst>
                                    <p:cond delay="0"/>
                                  </p:stCondLst>
                                  <p:childTnLst>
                                    <p:set>
                                      <p:cBhvr>
                                        <p:cTn id="23" dur="1" fill="hold">
                                          <p:stCondLst>
                                            <p:cond delay="0"/>
                                          </p:stCondLst>
                                        </p:cTn>
                                        <p:tgtEl>
                                          <p:spTgt spid="130"/>
                                        </p:tgtEl>
                                        <p:attrNameLst>
                                          <p:attrName>style.visibility</p:attrName>
                                        </p:attrNameLst>
                                      </p:cBhvr>
                                      <p:to>
                                        <p:strVal val="visible"/>
                                      </p:to>
                                    </p:set>
                                    <p:anim calcmode="lin" valueType="num">
                                      <p:cBhvr>
                                        <p:cTn id="24" dur="500" fill="hold"/>
                                        <p:tgtEl>
                                          <p:spTgt spid="130"/>
                                        </p:tgtEl>
                                        <p:attrNameLst>
                                          <p:attrName>ppt_w</p:attrName>
                                        </p:attrNameLst>
                                      </p:cBhvr>
                                      <p:tavLst>
                                        <p:tav tm="0">
                                          <p:val>
                                            <p:fltVal val="0"/>
                                          </p:val>
                                        </p:tav>
                                        <p:tav tm="100000">
                                          <p:val>
                                            <p:strVal val="#ppt_w"/>
                                          </p:val>
                                        </p:tav>
                                      </p:tavLst>
                                    </p:anim>
                                    <p:anim calcmode="lin" valueType="num">
                                      <p:cBhvr>
                                        <p:cTn id="25" dur="500" fill="hold"/>
                                        <p:tgtEl>
                                          <p:spTgt spid="130"/>
                                        </p:tgtEl>
                                        <p:attrNameLst>
                                          <p:attrName>ppt_h</p:attrName>
                                        </p:attrNameLst>
                                      </p:cBhvr>
                                      <p:tavLst>
                                        <p:tav tm="0">
                                          <p:val>
                                            <p:fltVal val="0"/>
                                          </p:val>
                                        </p:tav>
                                        <p:tav tm="100000">
                                          <p:val>
                                            <p:strVal val="#ppt_h"/>
                                          </p:val>
                                        </p:tav>
                                      </p:tavLst>
                                    </p:anim>
                                    <p:animEffect transition="in" filter="fade">
                                      <p:cBhvr>
                                        <p:cTn id="26" dur="500"/>
                                        <p:tgtEl>
                                          <p:spTgt spid="130"/>
                                        </p:tgtEl>
                                      </p:cBhvr>
                                    </p:animEffect>
                                  </p:childTnLst>
                                </p:cTn>
                              </p:par>
                              <p:par>
                                <p:cTn id="27" presetID="53" presetClass="entr" presetSubtype="0" fill="hold" nodeType="withEffect">
                                  <p:stCondLst>
                                    <p:cond delay="0"/>
                                  </p:stCondLst>
                                  <p:childTnLst>
                                    <p:set>
                                      <p:cBhvr>
                                        <p:cTn id="28" dur="1" fill="hold">
                                          <p:stCondLst>
                                            <p:cond delay="0"/>
                                          </p:stCondLst>
                                        </p:cTn>
                                        <p:tgtEl>
                                          <p:spTgt spid="173"/>
                                        </p:tgtEl>
                                        <p:attrNameLst>
                                          <p:attrName>style.visibility</p:attrName>
                                        </p:attrNameLst>
                                      </p:cBhvr>
                                      <p:to>
                                        <p:strVal val="visible"/>
                                      </p:to>
                                    </p:set>
                                    <p:anim calcmode="lin" valueType="num">
                                      <p:cBhvr>
                                        <p:cTn id="29" dur="500" fill="hold"/>
                                        <p:tgtEl>
                                          <p:spTgt spid="173"/>
                                        </p:tgtEl>
                                        <p:attrNameLst>
                                          <p:attrName>ppt_w</p:attrName>
                                        </p:attrNameLst>
                                      </p:cBhvr>
                                      <p:tavLst>
                                        <p:tav tm="0">
                                          <p:val>
                                            <p:fltVal val="0"/>
                                          </p:val>
                                        </p:tav>
                                        <p:tav tm="100000">
                                          <p:val>
                                            <p:strVal val="#ppt_w"/>
                                          </p:val>
                                        </p:tav>
                                      </p:tavLst>
                                    </p:anim>
                                    <p:anim calcmode="lin" valueType="num">
                                      <p:cBhvr>
                                        <p:cTn id="30" dur="500" fill="hold"/>
                                        <p:tgtEl>
                                          <p:spTgt spid="173"/>
                                        </p:tgtEl>
                                        <p:attrNameLst>
                                          <p:attrName>ppt_h</p:attrName>
                                        </p:attrNameLst>
                                      </p:cBhvr>
                                      <p:tavLst>
                                        <p:tav tm="0">
                                          <p:val>
                                            <p:fltVal val="0"/>
                                          </p:val>
                                        </p:tav>
                                        <p:tav tm="100000">
                                          <p:val>
                                            <p:strVal val="#ppt_h"/>
                                          </p:val>
                                        </p:tav>
                                      </p:tavLst>
                                    </p:anim>
                                    <p:animEffect transition="in" filter="fade">
                                      <p:cBhvr>
                                        <p:cTn id="31" dur="500"/>
                                        <p:tgtEl>
                                          <p:spTgt spid="173"/>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72"/>
                                        </p:tgtEl>
                                        <p:attrNameLst>
                                          <p:attrName>style.visibility</p:attrName>
                                        </p:attrNameLst>
                                      </p:cBhvr>
                                      <p:to>
                                        <p:strVal val="visible"/>
                                      </p:to>
                                    </p:set>
                                    <p:animEffect transition="in" filter="wipe(left)">
                                      <p:cBhvr>
                                        <p:cTn id="36" dur="500"/>
                                        <p:tgtEl>
                                          <p:spTgt spid="172"/>
                                        </p:tgtEl>
                                      </p:cBhvr>
                                    </p:animEffect>
                                  </p:childTnLst>
                                </p:cTn>
                              </p:par>
                              <p:par>
                                <p:cTn id="37" presetID="22" presetClass="entr" presetSubtype="2" fill="hold" grpId="0" nodeType="withEffect">
                                  <p:stCondLst>
                                    <p:cond delay="0"/>
                                  </p:stCondLst>
                                  <p:childTnLst>
                                    <p:set>
                                      <p:cBhvr>
                                        <p:cTn id="38" dur="1" fill="hold">
                                          <p:stCondLst>
                                            <p:cond delay="0"/>
                                          </p:stCondLst>
                                        </p:cTn>
                                        <p:tgtEl>
                                          <p:spTgt spid="171"/>
                                        </p:tgtEl>
                                        <p:attrNameLst>
                                          <p:attrName>style.visibility</p:attrName>
                                        </p:attrNameLst>
                                      </p:cBhvr>
                                      <p:to>
                                        <p:strVal val="visible"/>
                                      </p:to>
                                    </p:set>
                                    <p:animEffect transition="in" filter="wipe(right)">
                                      <p:cBhvr>
                                        <p:cTn id="39" dur="500"/>
                                        <p:tgtEl>
                                          <p:spTgt spid="171"/>
                                        </p:tgtEl>
                                      </p:cBhvr>
                                    </p:animEffect>
                                  </p:childTnLst>
                                </p:cTn>
                              </p:par>
                            </p:childTnLst>
                          </p:cTn>
                        </p:par>
                        <p:par>
                          <p:cTn id="40" fill="hold">
                            <p:stCondLst>
                              <p:cond delay="500"/>
                            </p:stCondLst>
                            <p:childTnLst>
                              <p:par>
                                <p:cTn id="41" presetID="22" presetClass="entr" presetSubtype="1" fill="hold" nodeType="afterEffect">
                                  <p:stCondLst>
                                    <p:cond delay="0"/>
                                  </p:stCondLst>
                                  <p:childTnLst>
                                    <p:set>
                                      <p:cBhvr>
                                        <p:cTn id="42" dur="1" fill="hold">
                                          <p:stCondLst>
                                            <p:cond delay="0"/>
                                          </p:stCondLst>
                                        </p:cTn>
                                        <p:tgtEl>
                                          <p:spTgt spid="179"/>
                                        </p:tgtEl>
                                        <p:attrNameLst>
                                          <p:attrName>style.visibility</p:attrName>
                                        </p:attrNameLst>
                                      </p:cBhvr>
                                      <p:to>
                                        <p:strVal val="visible"/>
                                      </p:to>
                                    </p:set>
                                    <p:animEffect transition="in" filter="wipe(up)">
                                      <p:cBhvr>
                                        <p:cTn id="43" dur="500"/>
                                        <p:tgtEl>
                                          <p:spTgt spid="179"/>
                                        </p:tgtEl>
                                      </p:cBhvr>
                                    </p:animEffect>
                                  </p:childTnLst>
                                </p:cTn>
                              </p:par>
                              <p:par>
                                <p:cTn id="44" presetID="22" presetClass="entr" presetSubtype="1" fill="hold" nodeType="withEffect">
                                  <p:stCondLst>
                                    <p:cond delay="0"/>
                                  </p:stCondLst>
                                  <p:childTnLst>
                                    <p:set>
                                      <p:cBhvr>
                                        <p:cTn id="45" dur="1" fill="hold">
                                          <p:stCondLst>
                                            <p:cond delay="0"/>
                                          </p:stCondLst>
                                        </p:cTn>
                                        <p:tgtEl>
                                          <p:spTgt spid="186"/>
                                        </p:tgtEl>
                                        <p:attrNameLst>
                                          <p:attrName>style.visibility</p:attrName>
                                        </p:attrNameLst>
                                      </p:cBhvr>
                                      <p:to>
                                        <p:strVal val="visible"/>
                                      </p:to>
                                    </p:set>
                                    <p:animEffect transition="in" filter="wipe(up)">
                                      <p:cBhvr>
                                        <p:cTn id="46" dur="500"/>
                                        <p:tgtEl>
                                          <p:spTgt spid="186"/>
                                        </p:tgtEl>
                                      </p:cBhvr>
                                    </p:animEffec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36">
                                            <p:txEl>
                                              <p:pRg st="3" end="3"/>
                                            </p:txEl>
                                          </p:spTgt>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36">
                                            <p:txEl>
                                              <p:pRg st="4" end="4"/>
                                            </p:txEl>
                                          </p:spTgt>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36">
                                            <p:txEl>
                                              <p:pRg st="5" end="5"/>
                                            </p:txEl>
                                          </p:spTgt>
                                        </p:tgtEl>
                                        <p:attrNameLst>
                                          <p:attrName>style.visibility</p:attrName>
                                        </p:attrNameLst>
                                      </p:cBhvr>
                                      <p:to>
                                        <p:strVal val="visible"/>
                                      </p:to>
                                    </p:set>
                                  </p:childTnLst>
                                </p:cTn>
                              </p:par>
                            </p:childTnLst>
                          </p:cTn>
                        </p:par>
                        <p:par>
                          <p:cTn id="55" fill="hold">
                            <p:stCondLst>
                              <p:cond delay="0"/>
                            </p:stCondLst>
                            <p:childTnLst>
                              <p:par>
                                <p:cTn id="56" presetID="1" presetClass="entr" presetSubtype="0" fill="hold" grpId="0" nodeType="afterEffect" nodePh="1">
                                  <p:stCondLst>
                                    <p:cond delay="0"/>
                                  </p:stCondLst>
                                  <p:endCondLst>
                                    <p:cond evt="begin" delay="0">
                                      <p:tn val="56"/>
                                    </p:cond>
                                  </p:endCondLst>
                                  <p:childTnLst>
                                    <p:set>
                                      <p:cBhvr>
                                        <p:cTn id="57" dur="1" fill="hold">
                                          <p:stCondLst>
                                            <p:cond delay="0"/>
                                          </p:stCondLst>
                                        </p:cTn>
                                        <p:tgtEl>
                                          <p:spTgt spid="1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1" grpId="0" animBg="1"/>
      <p:bldP spid="172" grpId="0" animBg="1"/>
      <p:bldP spid="137"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Content Placeholder 1"/>
          <p:cNvSpPr txBox="1">
            <a:spLocks/>
          </p:cNvSpPr>
          <p:nvPr/>
        </p:nvSpPr>
        <p:spPr>
          <a:xfrm>
            <a:off x="909050" y="879782"/>
            <a:ext cx="10704881" cy="1485046"/>
          </a:xfrm>
          <a:prstGeom prst="rect">
            <a:avLst/>
          </a:prstGeom>
        </p:spPr>
        <p:txBody>
          <a:bodyPr/>
          <a:lstStyle/>
          <a:p>
            <a:pPr marL="342900" indent="-342900">
              <a:spcBef>
                <a:spcPct val="20000"/>
              </a:spcBef>
              <a:buClr>
                <a:schemeClr val="accent1"/>
              </a:buClr>
              <a:buSzPct val="65000"/>
              <a:buFont typeface="Wingdings" pitchFamily="2" charset="2"/>
              <a:buChar char="n"/>
              <a:defRPr/>
            </a:pPr>
            <a:r>
              <a:rPr lang="en-US" sz="2600" dirty="0">
                <a:solidFill>
                  <a:srgbClr val="0000FF"/>
                </a:solidFill>
                <a:cs typeface="Arial" charset="0"/>
              </a:rPr>
              <a:t>Possible to build in theory, no fundamental theoretical obstacles have been found yet.</a:t>
            </a:r>
          </a:p>
          <a:p>
            <a:pPr marL="342900" indent="-342900">
              <a:spcBef>
                <a:spcPct val="20000"/>
              </a:spcBef>
              <a:buClr>
                <a:schemeClr val="accent1"/>
              </a:buClr>
              <a:buSzPct val="65000"/>
              <a:buFont typeface="Wingdings" pitchFamily="2" charset="2"/>
              <a:buChar char="n"/>
              <a:defRPr/>
            </a:pPr>
            <a:r>
              <a:rPr lang="en-US" sz="2600" dirty="0">
                <a:cs typeface="Arial" charset="0"/>
              </a:rPr>
              <a:t>Enormous technical challenge (control vs decoherence)</a:t>
            </a:r>
          </a:p>
        </p:txBody>
      </p:sp>
      <p:sp>
        <p:nvSpPr>
          <p:cNvPr id="341009" name="Rectangle 17"/>
          <p:cNvSpPr>
            <a:spLocks noGrp="1" noChangeArrowheads="1"/>
          </p:cNvSpPr>
          <p:nvPr>
            <p:ph type="title"/>
          </p:nvPr>
        </p:nvSpPr>
        <p:spPr>
          <a:xfrm>
            <a:off x="903315" y="261157"/>
            <a:ext cx="8713787" cy="647700"/>
          </a:xfrm>
        </p:spPr>
        <p:txBody>
          <a:bodyPr>
            <a:noAutofit/>
          </a:bodyPr>
          <a:lstStyle/>
          <a:p>
            <a:r>
              <a:rPr lang="en-US" sz="4000" dirty="0"/>
              <a:t>Can We Build Quantum Computers?</a:t>
            </a:r>
          </a:p>
        </p:txBody>
      </p:sp>
      <p:pic>
        <p:nvPicPr>
          <p:cNvPr id="1028" name="Picture 4">
            <a:extLst>
              <a:ext uri="{FF2B5EF4-FFF2-40B4-BE49-F238E27FC236}">
                <a16:creationId xmlns:a16="http://schemas.microsoft.com/office/drawing/2014/main" id="{6102D029-BBF8-A04C-94AF-AA3B278894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3495" y="2364828"/>
            <a:ext cx="5552250" cy="41016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37770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uiExpand="1"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69" name="Content Placeholder 1"/>
              <p:cNvSpPr txBox="1">
                <a:spLocks/>
              </p:cNvSpPr>
              <p:nvPr/>
            </p:nvSpPr>
            <p:spPr>
              <a:xfrm>
                <a:off x="982663" y="1052736"/>
                <a:ext cx="5905425" cy="4392488"/>
              </a:xfrm>
              <a:prstGeom prst="rect">
                <a:avLst/>
              </a:prstGeom>
            </p:spPr>
            <p:txBody>
              <a:bodyPr/>
              <a:lstStyle/>
              <a:p>
                <a:pPr marL="342900" indent="-342900">
                  <a:spcBef>
                    <a:spcPct val="20000"/>
                  </a:spcBef>
                  <a:buClr>
                    <a:schemeClr val="accent1"/>
                  </a:buClr>
                  <a:buSzPct val="65000"/>
                  <a:buFont typeface="Wingdings" pitchFamily="2" charset="2"/>
                  <a:buChar char="n"/>
                  <a:defRPr/>
                </a:pPr>
                <a:endParaRPr lang="en-US" sz="2800" dirty="0">
                  <a:cs typeface="Arial" charset="0"/>
                </a:endParaRPr>
              </a:p>
              <a:p>
                <a:pPr marL="342900" indent="-342900">
                  <a:spcBef>
                    <a:spcPct val="20000"/>
                  </a:spcBef>
                  <a:buClr>
                    <a:schemeClr val="accent1"/>
                  </a:buClr>
                  <a:buSzPct val="65000"/>
                  <a:buFont typeface="Wingdings" pitchFamily="2" charset="2"/>
                  <a:buChar char="n"/>
                  <a:defRPr/>
                </a:pPr>
                <a:r>
                  <a:rPr lang="en-US" sz="2800" dirty="0">
                    <a:cs typeface="Arial" charset="0"/>
                  </a:rPr>
                  <a:t>F</a:t>
                </a:r>
                <a:r>
                  <a:rPr lang="en-GB" sz="2800" dirty="0"/>
                  <a:t>or any vectors </a:t>
                </a:r>
                <a14:m>
                  <m:oMath xmlns:m="http://schemas.openxmlformats.org/officeDocument/2006/math">
                    <m:r>
                      <a:rPr lang="en-GB" sz="2800" i="1" dirty="0" smtClean="0">
                        <a:latin typeface="Cambria Math" panose="02040503050406030204" pitchFamily="18" charset="0"/>
                      </a:rPr>
                      <m:t>𝑣</m:t>
                    </m:r>
                    <m:r>
                      <a:rPr lang="en-GB" sz="2800" i="1" baseline="-25000" dirty="0">
                        <a:latin typeface="Cambria Math" panose="02040503050406030204" pitchFamily="18" charset="0"/>
                      </a:rPr>
                      <m:t>1</m:t>
                    </m:r>
                    <m:r>
                      <a:rPr lang="en-GB" sz="2800" i="1" dirty="0">
                        <a:latin typeface="Cambria Math" panose="02040503050406030204" pitchFamily="18" charset="0"/>
                      </a:rPr>
                      <m:t>,…,</m:t>
                    </m:r>
                    <m:r>
                      <a:rPr lang="en-GB" sz="2800" i="1" dirty="0" err="1">
                        <a:latin typeface="Cambria Math" panose="02040503050406030204" pitchFamily="18" charset="0"/>
                      </a:rPr>
                      <m:t>𝑣</m:t>
                    </m:r>
                    <m:r>
                      <a:rPr lang="en-GB" sz="2800" i="1" baseline="-25000" dirty="0" err="1">
                        <a:latin typeface="Cambria Math" panose="02040503050406030204" pitchFamily="18" charset="0"/>
                      </a:rPr>
                      <m:t>𝑛</m:t>
                    </m:r>
                    <m:r>
                      <a:rPr lang="en-GB" sz="2800" i="1" dirty="0">
                        <a:latin typeface="Cambria Math" panose="02040503050406030204" pitchFamily="18" charset="0"/>
                      </a:rPr>
                      <m:t> </m:t>
                    </m:r>
                  </m:oMath>
                </a14:m>
                <a:r>
                  <a:rPr lang="en-GB" sz="2800" dirty="0"/>
                  <a:t>in </a:t>
                </a:r>
                <a14:m>
                  <m:oMath xmlns:m="http://schemas.openxmlformats.org/officeDocument/2006/math">
                    <m:r>
                      <a:rPr lang="en-GB" sz="2800" i="1" dirty="0" smtClean="0">
                        <a:latin typeface="Cambria Math" panose="02040503050406030204" pitchFamily="18" charset="0"/>
                        <a:ea typeface="Cambria Math" panose="02040503050406030204" pitchFamily="18" charset="0"/>
                      </a:rPr>
                      <m:t>ℝ</m:t>
                    </m:r>
                    <m:r>
                      <a:rPr lang="en-GB" sz="2800" i="1" baseline="30000" dirty="0" err="1">
                        <a:latin typeface="Cambria Math" panose="02040503050406030204" pitchFamily="18" charset="0"/>
                      </a:rPr>
                      <m:t>𝑛</m:t>
                    </m:r>
                  </m:oMath>
                </a14:m>
                <a:r>
                  <a:rPr lang="en-GB" sz="2800" dirty="0"/>
                  <a:t>, </a:t>
                </a:r>
                <a:br>
                  <a:rPr lang="en-GB" sz="2800" dirty="0"/>
                </a:br>
                <a:r>
                  <a:rPr lang="en-GB" sz="2800" dirty="0"/>
                  <a:t>the </a:t>
                </a:r>
                <a:r>
                  <a:rPr lang="en-GB" sz="2800" dirty="0">
                    <a:solidFill>
                      <a:srgbClr val="FF0000"/>
                    </a:solidFill>
                  </a:rPr>
                  <a:t>lattice </a:t>
                </a:r>
                <a:r>
                  <a:rPr lang="en-GB" sz="2800" dirty="0"/>
                  <a:t>spanned by </a:t>
                </a:r>
                <a14:m>
                  <m:oMath xmlns:m="http://schemas.openxmlformats.org/officeDocument/2006/math">
                    <m:r>
                      <a:rPr lang="en-GB" sz="2800" i="1" dirty="0" smtClean="0">
                        <a:latin typeface="Cambria Math" panose="02040503050406030204" pitchFamily="18" charset="0"/>
                      </a:rPr>
                      <m:t>𝑣</m:t>
                    </m:r>
                    <m:r>
                      <a:rPr lang="en-GB" sz="2800" i="1" baseline="-25000" dirty="0">
                        <a:latin typeface="Cambria Math" panose="02040503050406030204" pitchFamily="18" charset="0"/>
                      </a:rPr>
                      <m:t>1</m:t>
                    </m:r>
                    <m:r>
                      <a:rPr lang="en-GB" sz="2800" i="1" dirty="0">
                        <a:latin typeface="Cambria Math" panose="02040503050406030204" pitchFamily="18" charset="0"/>
                      </a:rPr>
                      <m:t>,…,</m:t>
                    </m:r>
                    <m:r>
                      <a:rPr lang="en-GB" sz="2800" i="1" dirty="0" err="1">
                        <a:latin typeface="Cambria Math" panose="02040503050406030204" pitchFamily="18" charset="0"/>
                      </a:rPr>
                      <m:t>𝑣</m:t>
                    </m:r>
                    <m:r>
                      <a:rPr lang="en-GB" sz="2800" i="1" baseline="-25000" dirty="0" err="1">
                        <a:latin typeface="Cambria Math" panose="02040503050406030204" pitchFamily="18" charset="0"/>
                      </a:rPr>
                      <m:t>𝑛</m:t>
                    </m:r>
                  </m:oMath>
                </a14:m>
                <a:r>
                  <a:rPr lang="en-GB" sz="2800" dirty="0"/>
                  <a:t> </a:t>
                </a:r>
                <a:br>
                  <a:rPr lang="en-GB" sz="2800" dirty="0"/>
                </a:br>
                <a:r>
                  <a:rPr lang="en-GB" sz="2800" dirty="0"/>
                  <a:t>is the set of points</a:t>
                </a:r>
                <a:br>
                  <a:rPr lang="en-GB" sz="2800" dirty="0"/>
                </a:br>
                <a14:m>
                  <m:oMath xmlns:m="http://schemas.openxmlformats.org/officeDocument/2006/math">
                    <m:r>
                      <a:rPr lang="en-GB" sz="2800" i="1" dirty="0" smtClean="0">
                        <a:latin typeface="Cambria Math" panose="02040503050406030204" pitchFamily="18" charset="0"/>
                      </a:rPr>
                      <m:t>𝐿</m:t>
                    </m:r>
                    <m:r>
                      <a:rPr lang="en-GB" sz="2800" i="1" dirty="0" smtClean="0">
                        <a:latin typeface="Cambria Math" panose="02040503050406030204" pitchFamily="18" charset="0"/>
                      </a:rPr>
                      <m:t>={</m:t>
                    </m:r>
                    <m:r>
                      <a:rPr lang="en-GB" sz="2800" i="1" dirty="0" smtClean="0">
                        <a:latin typeface="Cambria Math" panose="02040503050406030204" pitchFamily="18" charset="0"/>
                      </a:rPr>
                      <m:t>𝑎</m:t>
                    </m:r>
                    <m:r>
                      <a:rPr lang="en-GB" sz="2800" i="1" baseline="-25000" dirty="0">
                        <a:latin typeface="Cambria Math" panose="02040503050406030204" pitchFamily="18" charset="0"/>
                      </a:rPr>
                      <m:t>1</m:t>
                    </m:r>
                    <m:r>
                      <a:rPr lang="en-GB" sz="2800" i="1" dirty="0">
                        <a:latin typeface="Cambria Math" panose="02040503050406030204" pitchFamily="18" charset="0"/>
                      </a:rPr>
                      <m:t>𝑣</m:t>
                    </m:r>
                    <m:r>
                      <a:rPr lang="en-GB" sz="2800" i="1" baseline="-25000" dirty="0">
                        <a:latin typeface="Cambria Math" panose="02040503050406030204" pitchFamily="18" charset="0"/>
                      </a:rPr>
                      <m:t>1</m:t>
                    </m:r>
                    <m:r>
                      <a:rPr lang="en-GB" sz="2800" i="1" dirty="0">
                        <a:latin typeface="Cambria Math" panose="02040503050406030204" pitchFamily="18" charset="0"/>
                      </a:rPr>
                      <m:t>+…+</m:t>
                    </m:r>
                    <m:r>
                      <a:rPr lang="en-GB" sz="2800" i="1" dirty="0" err="1">
                        <a:latin typeface="Cambria Math" panose="02040503050406030204" pitchFamily="18" charset="0"/>
                      </a:rPr>
                      <m:t>𝑎</m:t>
                    </m:r>
                    <m:r>
                      <a:rPr lang="en-GB" sz="2800" i="1" baseline="-25000" dirty="0" err="1">
                        <a:latin typeface="Cambria Math" panose="02040503050406030204" pitchFamily="18" charset="0"/>
                      </a:rPr>
                      <m:t>𝑛</m:t>
                    </m:r>
                    <m:r>
                      <a:rPr lang="en-GB" sz="2800" i="1" dirty="0" err="1">
                        <a:latin typeface="Cambria Math" panose="02040503050406030204" pitchFamily="18" charset="0"/>
                      </a:rPr>
                      <m:t>𝑣</m:t>
                    </m:r>
                    <m:r>
                      <a:rPr lang="en-GB" sz="2800" i="1" baseline="-25000" dirty="0" err="1">
                        <a:latin typeface="Cambria Math" panose="02040503050406030204" pitchFamily="18" charset="0"/>
                      </a:rPr>
                      <m:t>𝑛</m:t>
                    </m:r>
                    <m:r>
                      <a:rPr lang="en-GB" sz="2800" i="1" dirty="0">
                        <a:latin typeface="Cambria Math" panose="02040503050406030204" pitchFamily="18" charset="0"/>
                      </a:rPr>
                      <m:t>| </m:t>
                    </m:r>
                    <m:r>
                      <a:rPr lang="en-GB" sz="2800" i="1" dirty="0" err="1">
                        <a:latin typeface="Cambria Math" panose="02040503050406030204" pitchFamily="18" charset="0"/>
                      </a:rPr>
                      <m:t>𝑎</m:t>
                    </m:r>
                    <m:r>
                      <a:rPr lang="en-GB" sz="2800" i="1" baseline="-25000" dirty="0" err="1">
                        <a:latin typeface="Cambria Math" panose="02040503050406030204" pitchFamily="18" charset="0"/>
                      </a:rPr>
                      <m:t>𝑖</m:t>
                    </m:r>
                    <m:r>
                      <a:rPr lang="en-GB" sz="2800" i="1" baseline="-25000" dirty="0">
                        <a:latin typeface="Cambria Math" panose="02040503050406030204" pitchFamily="18" charset="0"/>
                      </a:rPr>
                      <m:t> </m:t>
                    </m:r>
                    <m:r>
                      <m:rPr>
                        <m:nor/>
                      </m:rPr>
                      <a:rPr lang="en-GB" sz="2800" i="0" dirty="0">
                        <a:latin typeface="Cambria Math" panose="02040503050406030204" pitchFamily="18" charset="0"/>
                      </a:rPr>
                      <m:t>integers</m:t>
                    </m:r>
                    <m:r>
                      <a:rPr lang="en-GB" sz="2800" i="1" dirty="0">
                        <a:latin typeface="Cambria Math" panose="02040503050406030204" pitchFamily="18" charset="0"/>
                      </a:rPr>
                      <m:t>}</m:t>
                    </m:r>
                  </m:oMath>
                </a14:m>
                <a:endParaRPr lang="en-GB" sz="2800" dirty="0"/>
              </a:p>
              <a:p>
                <a:pPr marL="342900" indent="-342900">
                  <a:spcBef>
                    <a:spcPct val="20000"/>
                  </a:spcBef>
                  <a:buClr>
                    <a:schemeClr val="accent1"/>
                  </a:buClr>
                  <a:buSzPct val="65000"/>
                  <a:buFont typeface="Wingdings" pitchFamily="2" charset="2"/>
                  <a:buChar char="n"/>
                  <a:defRPr/>
                </a:pPr>
                <a:endParaRPr lang="en-GB" sz="2800" dirty="0"/>
              </a:p>
              <a:p>
                <a:pPr marL="342900" indent="-342900">
                  <a:spcBef>
                    <a:spcPct val="20000"/>
                  </a:spcBef>
                  <a:buClr>
                    <a:schemeClr val="accent1"/>
                  </a:buClr>
                  <a:buSzPct val="65000"/>
                  <a:buFont typeface="Wingdings" pitchFamily="2" charset="2"/>
                  <a:buChar char="n"/>
                  <a:defRPr/>
                </a:pPr>
                <a:r>
                  <a:rPr lang="en-GB" sz="2800" dirty="0">
                    <a:solidFill>
                      <a:srgbClr val="0000FF"/>
                    </a:solidFill>
                  </a:rPr>
                  <a:t>Shortest Vector Problem (SVP)</a:t>
                </a:r>
                <a:r>
                  <a:rPr lang="en-GB" sz="2800" dirty="0"/>
                  <a:t>: given a lattice </a:t>
                </a:r>
                <a14:m>
                  <m:oMath xmlns:m="http://schemas.openxmlformats.org/officeDocument/2006/math">
                    <m:r>
                      <a:rPr lang="en-GB" sz="2800" i="1" dirty="0" smtClean="0">
                        <a:latin typeface="Cambria Math" panose="02040503050406030204" pitchFamily="18" charset="0"/>
                      </a:rPr>
                      <m:t>𝐿</m:t>
                    </m:r>
                  </m:oMath>
                </a14:m>
                <a:r>
                  <a:rPr lang="en-GB" sz="2800" dirty="0"/>
                  <a:t>, find a shortest (nonzero) vector</a:t>
                </a:r>
              </a:p>
              <a:p>
                <a:pPr marL="342900" indent="-342900">
                  <a:lnSpc>
                    <a:spcPct val="90000"/>
                  </a:lnSpc>
                  <a:spcBef>
                    <a:spcPts val="688"/>
                  </a:spcBef>
                  <a:buClr>
                    <a:srgbClr val="FFFF00"/>
                  </a:buClr>
                  <a:buSzPct val="87000"/>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US" sz="2600" dirty="0">
                  <a:cs typeface="Arial" charset="0"/>
                </a:endParaRPr>
              </a:p>
            </p:txBody>
          </p:sp>
        </mc:Choice>
        <mc:Fallback xmlns="">
          <p:sp>
            <p:nvSpPr>
              <p:cNvPr id="69" name="Content Placeholder 1"/>
              <p:cNvSpPr txBox="1">
                <a:spLocks noRot="1" noChangeAspect="1" noMove="1" noResize="1" noEditPoints="1" noAdjustHandles="1" noChangeArrowheads="1" noChangeShapeType="1" noTextEdit="1"/>
              </p:cNvSpPr>
              <p:nvPr/>
            </p:nvSpPr>
            <p:spPr>
              <a:xfrm>
                <a:off x="982663" y="1052736"/>
                <a:ext cx="5905425" cy="4392488"/>
              </a:xfrm>
              <a:prstGeom prst="rect">
                <a:avLst/>
              </a:prstGeom>
              <a:blipFill>
                <a:blip r:embed="rId3"/>
                <a:stretch>
                  <a:fillRect l="-429" r="-2361"/>
                </a:stretch>
              </a:blipFill>
            </p:spPr>
            <p:txBody>
              <a:bodyPr/>
              <a:lstStyle/>
              <a:p>
                <a:r>
                  <a:rPr lang="en-US">
                    <a:noFill/>
                  </a:rPr>
                  <a:t> </a:t>
                </a:r>
              </a:p>
            </p:txBody>
          </p:sp>
        </mc:Fallback>
      </mc:AlternateContent>
      <p:sp>
        <p:nvSpPr>
          <p:cNvPr id="341009" name="Rectangle 17"/>
          <p:cNvSpPr>
            <a:spLocks noGrp="1" noChangeArrowheads="1"/>
          </p:cNvSpPr>
          <p:nvPr>
            <p:ph type="title"/>
          </p:nvPr>
        </p:nvSpPr>
        <p:spPr>
          <a:xfrm>
            <a:off x="867729" y="244232"/>
            <a:ext cx="8713787" cy="647700"/>
          </a:xfrm>
        </p:spPr>
        <p:txBody>
          <a:bodyPr>
            <a:noAutofit/>
          </a:bodyPr>
          <a:lstStyle/>
          <a:p>
            <a:r>
              <a:rPr lang="en-US" sz="4000" dirty="0"/>
              <a:t>Example: Lattice-Based Cryptography</a:t>
            </a:r>
          </a:p>
        </p:txBody>
      </p:sp>
      <p:sp>
        <p:nvSpPr>
          <p:cNvPr id="5" name="Rectangle 2"/>
          <p:cNvSpPr txBox="1">
            <a:spLocks noChangeArrowheads="1"/>
          </p:cNvSpPr>
          <p:nvPr/>
        </p:nvSpPr>
        <p:spPr>
          <a:xfrm>
            <a:off x="1546226" y="1752600"/>
            <a:ext cx="5311775" cy="4800600"/>
          </a:xfrm>
          <a:prstGeom prst="rect">
            <a:avLst/>
          </a:prstGeom>
          <a:ln/>
          <a:extLst>
            <a:ext uri="{91240B29-F687-4f45-9708-019B960494DF}">
              <a14:hiddenLine xmlns:a14="http://schemas.microsoft.com/office/drawing/2010/main" xmlns="" w="9525">
                <a:solidFill>
                  <a:srgbClr val="000000"/>
                </a:solidFill>
                <a:miter lim="800000"/>
                <a:headEnd/>
                <a:tailEnd/>
              </a14:hiddenLine>
            </a:ext>
          </a:extLst>
        </p:spPr>
        <p:txBody>
          <a:bodyPr lIns="90000" tIns="46800" rIns="90000" bIns="46800" anchor="t"/>
          <a:lstStyle>
            <a:lvl1pPr algn="l" defTabSz="914400" rtl="0" eaLnBrk="1" latinLnBrk="0" hangingPunct="1">
              <a:spcBef>
                <a:spcPct val="0"/>
              </a:spcBef>
              <a:buNone/>
              <a:defRPr sz="3600" kern="1200">
                <a:solidFill>
                  <a:schemeClr val="tx1"/>
                </a:solidFill>
                <a:latin typeface="+mj-lt"/>
                <a:ea typeface="+mj-ea"/>
                <a:cs typeface="+mj-cs"/>
              </a:defRPr>
            </a:lvl1pPr>
          </a:lstStyle>
          <a:p>
            <a:pPr marL="342900" indent="-342900">
              <a:lnSpc>
                <a:spcPct val="90000"/>
              </a:lnSpc>
              <a:spcBef>
                <a:spcPts val="688"/>
              </a:spcBef>
              <a:buClr>
                <a:srgbClr val="FFFF00"/>
              </a:buClr>
              <a:buSzPct val="87000"/>
              <a:buFontTx/>
              <a:buChar char="•"/>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GB" sz="2800" dirty="0">
              <a:latin typeface="Comic Sans MS" charset="0"/>
            </a:endParaRPr>
          </a:p>
          <a:p>
            <a:pPr marL="342900" indent="-342900">
              <a:lnSpc>
                <a:spcPct val="90000"/>
              </a:lnSpc>
              <a:spcBef>
                <a:spcPts val="688"/>
              </a:spcBef>
              <a:buClr>
                <a:srgbClr val="FFFF00"/>
              </a:buClr>
              <a:buSzPct val="87000"/>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2800" dirty="0">
                <a:latin typeface="Comic Sans MS" charset="0"/>
              </a:rPr>
              <a:t> </a:t>
            </a:r>
          </a:p>
        </p:txBody>
      </p:sp>
      <p:grpSp>
        <p:nvGrpSpPr>
          <p:cNvPr id="6" name="Group 4"/>
          <p:cNvGrpSpPr>
            <a:grpSpLocks/>
          </p:cNvGrpSpPr>
          <p:nvPr/>
        </p:nvGrpSpPr>
        <p:grpSpPr bwMode="auto">
          <a:xfrm>
            <a:off x="7985051" y="1466089"/>
            <a:ext cx="3124200" cy="3051175"/>
            <a:chOff x="3455" y="1344"/>
            <a:chExt cx="1968" cy="1922"/>
          </a:xfrm>
        </p:grpSpPr>
        <p:sp>
          <p:nvSpPr>
            <p:cNvPr id="7" name="Oval 5"/>
            <p:cNvSpPr>
              <a:spLocks noChangeArrowheads="1"/>
            </p:cNvSpPr>
            <p:nvPr/>
          </p:nvSpPr>
          <p:spPr bwMode="auto">
            <a:xfrm>
              <a:off x="3859" y="3127"/>
              <a:ext cx="117" cy="109"/>
            </a:xfrm>
            <a:prstGeom prst="ellipse">
              <a:avLst/>
            </a:prstGeom>
            <a:gradFill rotWithShape="0">
              <a:gsLst>
                <a:gs pos="0">
                  <a:srgbClr val="FE8F73"/>
                </a:gs>
                <a:gs pos="50000">
                  <a:srgbClr val="FF3300"/>
                </a:gs>
                <a:gs pos="100000">
                  <a:srgbClr val="FE8F73"/>
                </a:gs>
              </a:gsLst>
              <a:lin ang="16200000" scaled="1"/>
            </a:gradFill>
            <a:ln w="6480">
              <a:solidFill>
                <a:srgbClr val="000000"/>
              </a:solidFill>
              <a:round/>
              <a:headEnd/>
              <a:tailEnd/>
            </a:ln>
          </p:spPr>
          <p:txBody>
            <a:bodyPr wrap="none" anchor="ctr"/>
            <a:lstStyle/>
            <a:p>
              <a:endParaRPr lang="en-US"/>
            </a:p>
          </p:txBody>
        </p:sp>
        <p:sp>
          <p:nvSpPr>
            <p:cNvPr id="8" name="Oval 6"/>
            <p:cNvSpPr>
              <a:spLocks noChangeArrowheads="1"/>
            </p:cNvSpPr>
            <p:nvPr/>
          </p:nvSpPr>
          <p:spPr bwMode="auto">
            <a:xfrm>
              <a:off x="4310" y="3103"/>
              <a:ext cx="117" cy="109"/>
            </a:xfrm>
            <a:prstGeom prst="ellipse">
              <a:avLst/>
            </a:prstGeom>
            <a:gradFill rotWithShape="0">
              <a:gsLst>
                <a:gs pos="0">
                  <a:srgbClr val="FE8F73"/>
                </a:gs>
                <a:gs pos="50000">
                  <a:srgbClr val="FF3300"/>
                </a:gs>
                <a:gs pos="100000">
                  <a:srgbClr val="FE8F73"/>
                </a:gs>
              </a:gsLst>
              <a:lin ang="16200000" scaled="1"/>
            </a:gradFill>
            <a:ln w="6480">
              <a:solidFill>
                <a:srgbClr val="000000"/>
              </a:solidFill>
              <a:round/>
              <a:headEnd/>
              <a:tailEnd/>
            </a:ln>
          </p:spPr>
          <p:txBody>
            <a:bodyPr wrap="none" anchor="ctr"/>
            <a:lstStyle/>
            <a:p>
              <a:endParaRPr lang="en-US"/>
            </a:p>
          </p:txBody>
        </p:sp>
        <p:sp>
          <p:nvSpPr>
            <p:cNvPr id="9" name="Oval 7"/>
            <p:cNvSpPr>
              <a:spLocks noChangeArrowheads="1"/>
            </p:cNvSpPr>
            <p:nvPr/>
          </p:nvSpPr>
          <p:spPr bwMode="auto">
            <a:xfrm>
              <a:off x="4724" y="3090"/>
              <a:ext cx="117" cy="109"/>
            </a:xfrm>
            <a:prstGeom prst="ellipse">
              <a:avLst/>
            </a:prstGeom>
            <a:gradFill rotWithShape="0">
              <a:gsLst>
                <a:gs pos="0">
                  <a:srgbClr val="FE8F73"/>
                </a:gs>
                <a:gs pos="50000">
                  <a:srgbClr val="FF3300"/>
                </a:gs>
                <a:gs pos="100000">
                  <a:srgbClr val="FE8F73"/>
                </a:gs>
              </a:gsLst>
              <a:lin ang="16200000" scaled="1"/>
            </a:gradFill>
            <a:ln w="6480">
              <a:solidFill>
                <a:srgbClr val="000000"/>
              </a:solidFill>
              <a:round/>
              <a:headEnd/>
              <a:tailEnd/>
            </a:ln>
          </p:spPr>
          <p:txBody>
            <a:bodyPr wrap="none" anchor="ctr"/>
            <a:lstStyle/>
            <a:p>
              <a:endParaRPr lang="en-US"/>
            </a:p>
          </p:txBody>
        </p:sp>
        <p:sp>
          <p:nvSpPr>
            <p:cNvPr id="10" name="Oval 8"/>
            <p:cNvSpPr>
              <a:spLocks noChangeArrowheads="1"/>
            </p:cNvSpPr>
            <p:nvPr/>
          </p:nvSpPr>
          <p:spPr bwMode="auto">
            <a:xfrm>
              <a:off x="3478" y="2701"/>
              <a:ext cx="117" cy="109"/>
            </a:xfrm>
            <a:prstGeom prst="ellipse">
              <a:avLst/>
            </a:prstGeom>
            <a:gradFill rotWithShape="0">
              <a:gsLst>
                <a:gs pos="0">
                  <a:srgbClr val="FE8F73"/>
                </a:gs>
                <a:gs pos="50000">
                  <a:srgbClr val="FF3300"/>
                </a:gs>
                <a:gs pos="100000">
                  <a:srgbClr val="FE8F73"/>
                </a:gs>
              </a:gsLst>
              <a:lin ang="16200000" scaled="1"/>
            </a:gradFill>
            <a:ln w="6480">
              <a:solidFill>
                <a:srgbClr val="000000"/>
              </a:solidFill>
              <a:round/>
              <a:headEnd/>
              <a:tailEnd/>
            </a:ln>
          </p:spPr>
          <p:txBody>
            <a:bodyPr wrap="none" anchor="ctr"/>
            <a:lstStyle/>
            <a:p>
              <a:endParaRPr lang="en-US"/>
            </a:p>
          </p:txBody>
        </p:sp>
        <p:sp>
          <p:nvSpPr>
            <p:cNvPr id="11" name="Oval 9"/>
            <p:cNvSpPr>
              <a:spLocks noChangeArrowheads="1"/>
            </p:cNvSpPr>
            <p:nvPr/>
          </p:nvSpPr>
          <p:spPr bwMode="auto">
            <a:xfrm>
              <a:off x="3892" y="2687"/>
              <a:ext cx="117" cy="109"/>
            </a:xfrm>
            <a:prstGeom prst="ellipse">
              <a:avLst/>
            </a:prstGeom>
            <a:gradFill rotWithShape="0">
              <a:gsLst>
                <a:gs pos="0">
                  <a:srgbClr val="FE8F73"/>
                </a:gs>
                <a:gs pos="50000">
                  <a:srgbClr val="FF3300"/>
                </a:gs>
                <a:gs pos="100000">
                  <a:srgbClr val="FE8F73"/>
                </a:gs>
              </a:gsLst>
              <a:lin ang="16200000" scaled="1"/>
            </a:gradFill>
            <a:ln w="6480">
              <a:solidFill>
                <a:srgbClr val="000000"/>
              </a:solidFill>
              <a:round/>
              <a:headEnd/>
              <a:tailEnd/>
            </a:ln>
          </p:spPr>
          <p:txBody>
            <a:bodyPr wrap="none" anchor="ctr"/>
            <a:lstStyle/>
            <a:p>
              <a:endParaRPr lang="en-US"/>
            </a:p>
          </p:txBody>
        </p:sp>
        <p:sp>
          <p:nvSpPr>
            <p:cNvPr id="12" name="Oval 10"/>
            <p:cNvSpPr>
              <a:spLocks noChangeArrowheads="1"/>
            </p:cNvSpPr>
            <p:nvPr/>
          </p:nvSpPr>
          <p:spPr bwMode="auto">
            <a:xfrm>
              <a:off x="4343" y="2663"/>
              <a:ext cx="117" cy="109"/>
            </a:xfrm>
            <a:prstGeom prst="ellipse">
              <a:avLst/>
            </a:prstGeom>
            <a:gradFill rotWithShape="0">
              <a:gsLst>
                <a:gs pos="0">
                  <a:srgbClr val="FE8F73"/>
                </a:gs>
                <a:gs pos="50000">
                  <a:srgbClr val="FF3300"/>
                </a:gs>
                <a:gs pos="100000">
                  <a:srgbClr val="FE8F73"/>
                </a:gs>
              </a:gsLst>
              <a:lin ang="16200000" scaled="1"/>
            </a:gradFill>
            <a:ln w="6480">
              <a:solidFill>
                <a:srgbClr val="000000"/>
              </a:solidFill>
              <a:round/>
              <a:headEnd/>
              <a:tailEnd/>
            </a:ln>
          </p:spPr>
          <p:txBody>
            <a:bodyPr wrap="none" anchor="ctr"/>
            <a:lstStyle/>
            <a:p>
              <a:endParaRPr lang="en-US"/>
            </a:p>
          </p:txBody>
        </p:sp>
        <p:sp>
          <p:nvSpPr>
            <p:cNvPr id="13" name="Oval 11"/>
            <p:cNvSpPr>
              <a:spLocks noChangeArrowheads="1"/>
            </p:cNvSpPr>
            <p:nvPr/>
          </p:nvSpPr>
          <p:spPr bwMode="auto">
            <a:xfrm>
              <a:off x="4757" y="2650"/>
              <a:ext cx="117" cy="109"/>
            </a:xfrm>
            <a:prstGeom prst="ellipse">
              <a:avLst/>
            </a:prstGeom>
            <a:gradFill rotWithShape="0">
              <a:gsLst>
                <a:gs pos="0">
                  <a:srgbClr val="FE8F73"/>
                </a:gs>
                <a:gs pos="50000">
                  <a:srgbClr val="FF3300"/>
                </a:gs>
                <a:gs pos="100000">
                  <a:srgbClr val="FE8F73"/>
                </a:gs>
              </a:gsLst>
              <a:lin ang="16200000" scaled="1"/>
            </a:gradFill>
            <a:ln w="6480">
              <a:solidFill>
                <a:srgbClr val="000000"/>
              </a:solidFill>
              <a:round/>
              <a:headEnd/>
              <a:tailEnd/>
            </a:ln>
          </p:spPr>
          <p:txBody>
            <a:bodyPr wrap="none" anchor="ctr"/>
            <a:lstStyle/>
            <a:p>
              <a:endParaRPr lang="en-US"/>
            </a:p>
          </p:txBody>
        </p:sp>
        <p:sp>
          <p:nvSpPr>
            <p:cNvPr id="14" name="Oval 12"/>
            <p:cNvSpPr>
              <a:spLocks noChangeArrowheads="1"/>
            </p:cNvSpPr>
            <p:nvPr/>
          </p:nvSpPr>
          <p:spPr bwMode="auto">
            <a:xfrm>
              <a:off x="3511" y="2270"/>
              <a:ext cx="117" cy="109"/>
            </a:xfrm>
            <a:prstGeom prst="ellipse">
              <a:avLst/>
            </a:prstGeom>
            <a:gradFill rotWithShape="0">
              <a:gsLst>
                <a:gs pos="0">
                  <a:srgbClr val="FE8F73"/>
                </a:gs>
                <a:gs pos="50000">
                  <a:srgbClr val="FF3300"/>
                </a:gs>
                <a:gs pos="100000">
                  <a:srgbClr val="FE8F73"/>
                </a:gs>
              </a:gsLst>
              <a:lin ang="16200000" scaled="1"/>
            </a:gradFill>
            <a:ln w="6480">
              <a:solidFill>
                <a:srgbClr val="000000"/>
              </a:solidFill>
              <a:round/>
              <a:headEnd/>
              <a:tailEnd/>
            </a:ln>
          </p:spPr>
          <p:txBody>
            <a:bodyPr wrap="none" anchor="ctr"/>
            <a:lstStyle/>
            <a:p>
              <a:endParaRPr lang="en-US"/>
            </a:p>
          </p:txBody>
        </p:sp>
        <p:sp>
          <p:nvSpPr>
            <p:cNvPr id="15" name="Oval 13"/>
            <p:cNvSpPr>
              <a:spLocks noChangeArrowheads="1"/>
            </p:cNvSpPr>
            <p:nvPr/>
          </p:nvSpPr>
          <p:spPr bwMode="auto">
            <a:xfrm>
              <a:off x="3925" y="2256"/>
              <a:ext cx="117" cy="109"/>
            </a:xfrm>
            <a:prstGeom prst="ellipse">
              <a:avLst/>
            </a:prstGeom>
            <a:gradFill rotWithShape="0">
              <a:gsLst>
                <a:gs pos="0">
                  <a:srgbClr val="FE8F73"/>
                </a:gs>
                <a:gs pos="50000">
                  <a:srgbClr val="FF3300"/>
                </a:gs>
                <a:gs pos="100000">
                  <a:srgbClr val="FE8F73"/>
                </a:gs>
              </a:gsLst>
              <a:lin ang="16200000" scaled="1"/>
            </a:gradFill>
            <a:ln w="6480">
              <a:solidFill>
                <a:srgbClr val="000000"/>
              </a:solidFill>
              <a:round/>
              <a:headEnd/>
              <a:tailEnd/>
            </a:ln>
          </p:spPr>
          <p:txBody>
            <a:bodyPr wrap="none" anchor="ctr"/>
            <a:lstStyle/>
            <a:p>
              <a:endParaRPr lang="en-US"/>
            </a:p>
          </p:txBody>
        </p:sp>
        <p:sp>
          <p:nvSpPr>
            <p:cNvPr id="16" name="Oval 14"/>
            <p:cNvSpPr>
              <a:spLocks noChangeArrowheads="1"/>
            </p:cNvSpPr>
            <p:nvPr/>
          </p:nvSpPr>
          <p:spPr bwMode="auto">
            <a:xfrm>
              <a:off x="4376" y="2232"/>
              <a:ext cx="117" cy="109"/>
            </a:xfrm>
            <a:prstGeom prst="ellipse">
              <a:avLst/>
            </a:prstGeom>
            <a:gradFill rotWithShape="0">
              <a:gsLst>
                <a:gs pos="0">
                  <a:srgbClr val="FE8F73"/>
                </a:gs>
                <a:gs pos="50000">
                  <a:srgbClr val="FF3300"/>
                </a:gs>
                <a:gs pos="100000">
                  <a:srgbClr val="FE8F73"/>
                </a:gs>
              </a:gsLst>
              <a:lin ang="16200000" scaled="1"/>
            </a:gradFill>
            <a:ln w="6480">
              <a:solidFill>
                <a:srgbClr val="000000"/>
              </a:solidFill>
              <a:round/>
              <a:headEnd/>
              <a:tailEnd/>
            </a:ln>
          </p:spPr>
          <p:txBody>
            <a:bodyPr wrap="none" anchor="ctr"/>
            <a:lstStyle/>
            <a:p>
              <a:endParaRPr lang="en-US"/>
            </a:p>
          </p:txBody>
        </p:sp>
        <p:sp>
          <p:nvSpPr>
            <p:cNvPr id="17" name="Oval 15"/>
            <p:cNvSpPr>
              <a:spLocks noChangeArrowheads="1"/>
            </p:cNvSpPr>
            <p:nvPr/>
          </p:nvSpPr>
          <p:spPr bwMode="auto">
            <a:xfrm>
              <a:off x="4790" y="2219"/>
              <a:ext cx="117" cy="109"/>
            </a:xfrm>
            <a:prstGeom prst="ellipse">
              <a:avLst/>
            </a:prstGeom>
            <a:gradFill rotWithShape="0">
              <a:gsLst>
                <a:gs pos="0">
                  <a:srgbClr val="FE8F73"/>
                </a:gs>
                <a:gs pos="50000">
                  <a:srgbClr val="FF3300"/>
                </a:gs>
                <a:gs pos="100000">
                  <a:srgbClr val="FE8F73"/>
                </a:gs>
              </a:gsLst>
              <a:lin ang="16200000" scaled="1"/>
            </a:gradFill>
            <a:ln w="6480">
              <a:solidFill>
                <a:srgbClr val="000000"/>
              </a:solidFill>
              <a:round/>
              <a:headEnd/>
              <a:tailEnd/>
            </a:ln>
          </p:spPr>
          <p:txBody>
            <a:bodyPr wrap="none" anchor="ctr"/>
            <a:lstStyle/>
            <a:p>
              <a:endParaRPr lang="en-US"/>
            </a:p>
          </p:txBody>
        </p:sp>
        <p:sp>
          <p:nvSpPr>
            <p:cNvPr id="18" name="Oval 16"/>
            <p:cNvSpPr>
              <a:spLocks noChangeArrowheads="1"/>
            </p:cNvSpPr>
            <p:nvPr/>
          </p:nvSpPr>
          <p:spPr bwMode="auto">
            <a:xfrm>
              <a:off x="3544" y="1857"/>
              <a:ext cx="117" cy="109"/>
            </a:xfrm>
            <a:prstGeom prst="ellipse">
              <a:avLst/>
            </a:prstGeom>
            <a:gradFill rotWithShape="0">
              <a:gsLst>
                <a:gs pos="0">
                  <a:srgbClr val="FE8F73"/>
                </a:gs>
                <a:gs pos="50000">
                  <a:srgbClr val="FF3300"/>
                </a:gs>
                <a:gs pos="100000">
                  <a:srgbClr val="FE8F73"/>
                </a:gs>
              </a:gsLst>
              <a:lin ang="16200000" scaled="1"/>
            </a:gradFill>
            <a:ln w="6480">
              <a:solidFill>
                <a:srgbClr val="000000"/>
              </a:solidFill>
              <a:round/>
              <a:headEnd/>
              <a:tailEnd/>
            </a:ln>
          </p:spPr>
          <p:txBody>
            <a:bodyPr wrap="none" anchor="ctr"/>
            <a:lstStyle/>
            <a:p>
              <a:endParaRPr lang="en-US"/>
            </a:p>
          </p:txBody>
        </p:sp>
        <p:sp>
          <p:nvSpPr>
            <p:cNvPr id="19" name="Oval 17"/>
            <p:cNvSpPr>
              <a:spLocks noChangeArrowheads="1"/>
            </p:cNvSpPr>
            <p:nvPr/>
          </p:nvSpPr>
          <p:spPr bwMode="auto">
            <a:xfrm>
              <a:off x="3958" y="1843"/>
              <a:ext cx="117" cy="109"/>
            </a:xfrm>
            <a:prstGeom prst="ellipse">
              <a:avLst/>
            </a:prstGeom>
            <a:gradFill rotWithShape="0">
              <a:gsLst>
                <a:gs pos="0">
                  <a:srgbClr val="FE8F73"/>
                </a:gs>
                <a:gs pos="50000">
                  <a:srgbClr val="FF3300"/>
                </a:gs>
                <a:gs pos="100000">
                  <a:srgbClr val="FE8F73"/>
                </a:gs>
              </a:gsLst>
              <a:lin ang="16200000" scaled="1"/>
            </a:gradFill>
            <a:ln w="6480">
              <a:solidFill>
                <a:srgbClr val="000000"/>
              </a:solidFill>
              <a:round/>
              <a:headEnd/>
              <a:tailEnd/>
            </a:ln>
          </p:spPr>
          <p:txBody>
            <a:bodyPr wrap="none" anchor="ctr"/>
            <a:lstStyle/>
            <a:p>
              <a:endParaRPr lang="en-US"/>
            </a:p>
          </p:txBody>
        </p:sp>
        <p:sp>
          <p:nvSpPr>
            <p:cNvPr id="20" name="Oval 18"/>
            <p:cNvSpPr>
              <a:spLocks noChangeArrowheads="1"/>
            </p:cNvSpPr>
            <p:nvPr/>
          </p:nvSpPr>
          <p:spPr bwMode="auto">
            <a:xfrm>
              <a:off x="4409" y="1819"/>
              <a:ext cx="117" cy="109"/>
            </a:xfrm>
            <a:prstGeom prst="ellipse">
              <a:avLst/>
            </a:prstGeom>
            <a:gradFill rotWithShape="0">
              <a:gsLst>
                <a:gs pos="0">
                  <a:srgbClr val="FE8F73"/>
                </a:gs>
                <a:gs pos="50000">
                  <a:srgbClr val="FF3300"/>
                </a:gs>
                <a:gs pos="100000">
                  <a:srgbClr val="FE8F73"/>
                </a:gs>
              </a:gsLst>
              <a:lin ang="16200000" scaled="1"/>
            </a:gradFill>
            <a:ln w="6480">
              <a:solidFill>
                <a:srgbClr val="000000"/>
              </a:solidFill>
              <a:round/>
              <a:headEnd/>
              <a:tailEnd/>
            </a:ln>
          </p:spPr>
          <p:txBody>
            <a:bodyPr wrap="none" anchor="ctr"/>
            <a:lstStyle/>
            <a:p>
              <a:endParaRPr lang="en-US"/>
            </a:p>
          </p:txBody>
        </p:sp>
        <p:sp>
          <p:nvSpPr>
            <p:cNvPr id="21" name="Oval 19"/>
            <p:cNvSpPr>
              <a:spLocks noChangeArrowheads="1"/>
            </p:cNvSpPr>
            <p:nvPr/>
          </p:nvSpPr>
          <p:spPr bwMode="auto">
            <a:xfrm>
              <a:off x="4823" y="1806"/>
              <a:ext cx="117" cy="109"/>
            </a:xfrm>
            <a:prstGeom prst="ellipse">
              <a:avLst/>
            </a:prstGeom>
            <a:gradFill rotWithShape="0">
              <a:gsLst>
                <a:gs pos="0">
                  <a:srgbClr val="FE8F73"/>
                </a:gs>
                <a:gs pos="50000">
                  <a:srgbClr val="FF3300"/>
                </a:gs>
                <a:gs pos="100000">
                  <a:srgbClr val="FE8F73"/>
                </a:gs>
              </a:gsLst>
              <a:lin ang="16200000" scaled="1"/>
            </a:gradFill>
            <a:ln w="6480">
              <a:solidFill>
                <a:srgbClr val="000000"/>
              </a:solidFill>
              <a:round/>
              <a:headEnd/>
              <a:tailEnd/>
            </a:ln>
          </p:spPr>
          <p:txBody>
            <a:bodyPr wrap="none" anchor="ctr"/>
            <a:lstStyle/>
            <a:p>
              <a:endParaRPr lang="en-US"/>
            </a:p>
          </p:txBody>
        </p:sp>
        <p:sp>
          <p:nvSpPr>
            <p:cNvPr id="22" name="Oval 20"/>
            <p:cNvSpPr>
              <a:spLocks noChangeArrowheads="1"/>
            </p:cNvSpPr>
            <p:nvPr/>
          </p:nvSpPr>
          <p:spPr bwMode="auto">
            <a:xfrm>
              <a:off x="3568" y="1399"/>
              <a:ext cx="117" cy="109"/>
            </a:xfrm>
            <a:prstGeom prst="ellipse">
              <a:avLst/>
            </a:prstGeom>
            <a:gradFill rotWithShape="0">
              <a:gsLst>
                <a:gs pos="0">
                  <a:srgbClr val="FE8F73"/>
                </a:gs>
                <a:gs pos="50000">
                  <a:srgbClr val="FF3300"/>
                </a:gs>
                <a:gs pos="100000">
                  <a:srgbClr val="FE8F73"/>
                </a:gs>
              </a:gsLst>
              <a:lin ang="16200000" scaled="1"/>
            </a:gradFill>
            <a:ln w="6480">
              <a:solidFill>
                <a:srgbClr val="000000"/>
              </a:solidFill>
              <a:round/>
              <a:headEnd/>
              <a:tailEnd/>
            </a:ln>
          </p:spPr>
          <p:txBody>
            <a:bodyPr wrap="none" anchor="ctr"/>
            <a:lstStyle/>
            <a:p>
              <a:endParaRPr lang="en-US"/>
            </a:p>
          </p:txBody>
        </p:sp>
        <p:sp>
          <p:nvSpPr>
            <p:cNvPr id="23" name="Oval 21"/>
            <p:cNvSpPr>
              <a:spLocks noChangeArrowheads="1"/>
            </p:cNvSpPr>
            <p:nvPr/>
          </p:nvSpPr>
          <p:spPr bwMode="auto">
            <a:xfrm>
              <a:off x="3982" y="1385"/>
              <a:ext cx="117" cy="109"/>
            </a:xfrm>
            <a:prstGeom prst="ellipse">
              <a:avLst/>
            </a:prstGeom>
            <a:gradFill rotWithShape="0">
              <a:gsLst>
                <a:gs pos="0">
                  <a:srgbClr val="FE8F73"/>
                </a:gs>
                <a:gs pos="50000">
                  <a:srgbClr val="FF3300"/>
                </a:gs>
                <a:gs pos="100000">
                  <a:srgbClr val="FE8F73"/>
                </a:gs>
              </a:gsLst>
              <a:lin ang="16200000" scaled="1"/>
            </a:gradFill>
            <a:ln w="6480">
              <a:solidFill>
                <a:srgbClr val="000000"/>
              </a:solidFill>
              <a:round/>
              <a:headEnd/>
              <a:tailEnd/>
            </a:ln>
          </p:spPr>
          <p:txBody>
            <a:bodyPr wrap="none" anchor="ctr"/>
            <a:lstStyle/>
            <a:p>
              <a:endParaRPr lang="en-US"/>
            </a:p>
          </p:txBody>
        </p:sp>
        <p:sp>
          <p:nvSpPr>
            <p:cNvPr id="24" name="Oval 22"/>
            <p:cNvSpPr>
              <a:spLocks noChangeArrowheads="1"/>
            </p:cNvSpPr>
            <p:nvPr/>
          </p:nvSpPr>
          <p:spPr bwMode="auto">
            <a:xfrm>
              <a:off x="4433" y="1361"/>
              <a:ext cx="117" cy="109"/>
            </a:xfrm>
            <a:prstGeom prst="ellipse">
              <a:avLst/>
            </a:prstGeom>
            <a:gradFill rotWithShape="0">
              <a:gsLst>
                <a:gs pos="0">
                  <a:srgbClr val="FE8F73"/>
                </a:gs>
                <a:gs pos="50000">
                  <a:srgbClr val="FF3300"/>
                </a:gs>
                <a:gs pos="100000">
                  <a:srgbClr val="FE8F73"/>
                </a:gs>
              </a:gsLst>
              <a:lin ang="16200000" scaled="1"/>
            </a:gradFill>
            <a:ln w="6480">
              <a:solidFill>
                <a:srgbClr val="000000"/>
              </a:solidFill>
              <a:round/>
              <a:headEnd/>
              <a:tailEnd/>
            </a:ln>
          </p:spPr>
          <p:txBody>
            <a:bodyPr wrap="none" anchor="ctr"/>
            <a:lstStyle/>
            <a:p>
              <a:endParaRPr lang="en-US"/>
            </a:p>
          </p:txBody>
        </p:sp>
        <p:sp>
          <p:nvSpPr>
            <p:cNvPr id="25" name="Oval 23"/>
            <p:cNvSpPr>
              <a:spLocks noChangeArrowheads="1"/>
            </p:cNvSpPr>
            <p:nvPr/>
          </p:nvSpPr>
          <p:spPr bwMode="auto">
            <a:xfrm>
              <a:off x="4847" y="1348"/>
              <a:ext cx="117" cy="109"/>
            </a:xfrm>
            <a:prstGeom prst="ellipse">
              <a:avLst/>
            </a:prstGeom>
            <a:gradFill rotWithShape="0">
              <a:gsLst>
                <a:gs pos="0">
                  <a:srgbClr val="FE8F73"/>
                </a:gs>
                <a:gs pos="50000">
                  <a:srgbClr val="FF3300"/>
                </a:gs>
                <a:gs pos="100000">
                  <a:srgbClr val="FE8F73"/>
                </a:gs>
              </a:gsLst>
              <a:lin ang="16200000" scaled="1"/>
            </a:gradFill>
            <a:ln w="6480">
              <a:solidFill>
                <a:srgbClr val="000000"/>
              </a:solidFill>
              <a:round/>
              <a:headEnd/>
              <a:tailEnd/>
            </a:ln>
          </p:spPr>
          <p:txBody>
            <a:bodyPr wrap="none" anchor="ctr"/>
            <a:lstStyle/>
            <a:p>
              <a:endParaRPr lang="en-US"/>
            </a:p>
          </p:txBody>
        </p:sp>
        <p:sp>
          <p:nvSpPr>
            <p:cNvPr id="26" name="Oval 24"/>
            <p:cNvSpPr>
              <a:spLocks noChangeArrowheads="1"/>
            </p:cNvSpPr>
            <p:nvPr/>
          </p:nvSpPr>
          <p:spPr bwMode="auto">
            <a:xfrm>
              <a:off x="5184" y="3086"/>
              <a:ext cx="117" cy="109"/>
            </a:xfrm>
            <a:prstGeom prst="ellipse">
              <a:avLst/>
            </a:prstGeom>
            <a:gradFill rotWithShape="0">
              <a:gsLst>
                <a:gs pos="0">
                  <a:srgbClr val="FE8F73"/>
                </a:gs>
                <a:gs pos="50000">
                  <a:srgbClr val="FF3300"/>
                </a:gs>
                <a:gs pos="100000">
                  <a:srgbClr val="FE8F73"/>
                </a:gs>
              </a:gsLst>
              <a:lin ang="16200000" scaled="1"/>
            </a:gradFill>
            <a:ln w="6480">
              <a:solidFill>
                <a:srgbClr val="000000"/>
              </a:solidFill>
              <a:round/>
              <a:headEnd/>
              <a:tailEnd/>
            </a:ln>
          </p:spPr>
          <p:txBody>
            <a:bodyPr wrap="none" anchor="ctr"/>
            <a:lstStyle/>
            <a:p>
              <a:endParaRPr lang="en-US"/>
            </a:p>
          </p:txBody>
        </p:sp>
        <p:sp>
          <p:nvSpPr>
            <p:cNvPr id="27" name="Oval 25"/>
            <p:cNvSpPr>
              <a:spLocks noChangeArrowheads="1"/>
            </p:cNvSpPr>
            <p:nvPr/>
          </p:nvSpPr>
          <p:spPr bwMode="auto">
            <a:xfrm>
              <a:off x="5217" y="2646"/>
              <a:ext cx="117" cy="109"/>
            </a:xfrm>
            <a:prstGeom prst="ellipse">
              <a:avLst/>
            </a:prstGeom>
            <a:gradFill rotWithShape="0">
              <a:gsLst>
                <a:gs pos="0">
                  <a:srgbClr val="FE8F73"/>
                </a:gs>
                <a:gs pos="50000">
                  <a:srgbClr val="FF3300"/>
                </a:gs>
                <a:gs pos="100000">
                  <a:srgbClr val="FE8F73"/>
                </a:gs>
              </a:gsLst>
              <a:lin ang="16200000" scaled="1"/>
            </a:gradFill>
            <a:ln w="6480">
              <a:solidFill>
                <a:srgbClr val="000000"/>
              </a:solidFill>
              <a:round/>
              <a:headEnd/>
              <a:tailEnd/>
            </a:ln>
          </p:spPr>
          <p:txBody>
            <a:bodyPr wrap="none" anchor="ctr"/>
            <a:lstStyle/>
            <a:p>
              <a:endParaRPr lang="en-US"/>
            </a:p>
          </p:txBody>
        </p:sp>
        <p:sp>
          <p:nvSpPr>
            <p:cNvPr id="28" name="Oval 26"/>
            <p:cNvSpPr>
              <a:spLocks noChangeArrowheads="1"/>
            </p:cNvSpPr>
            <p:nvPr/>
          </p:nvSpPr>
          <p:spPr bwMode="auto">
            <a:xfrm>
              <a:off x="5250" y="2215"/>
              <a:ext cx="117" cy="109"/>
            </a:xfrm>
            <a:prstGeom prst="ellipse">
              <a:avLst/>
            </a:prstGeom>
            <a:gradFill rotWithShape="0">
              <a:gsLst>
                <a:gs pos="0">
                  <a:srgbClr val="FE8F73"/>
                </a:gs>
                <a:gs pos="50000">
                  <a:srgbClr val="FF3300"/>
                </a:gs>
                <a:gs pos="100000">
                  <a:srgbClr val="FE8F73"/>
                </a:gs>
              </a:gsLst>
              <a:lin ang="16200000" scaled="1"/>
            </a:gradFill>
            <a:ln w="6480">
              <a:solidFill>
                <a:srgbClr val="000000"/>
              </a:solidFill>
              <a:round/>
              <a:headEnd/>
              <a:tailEnd/>
            </a:ln>
          </p:spPr>
          <p:txBody>
            <a:bodyPr wrap="none" anchor="ctr"/>
            <a:lstStyle/>
            <a:p>
              <a:endParaRPr lang="en-US"/>
            </a:p>
          </p:txBody>
        </p:sp>
        <p:sp>
          <p:nvSpPr>
            <p:cNvPr id="29" name="Oval 27"/>
            <p:cNvSpPr>
              <a:spLocks noChangeArrowheads="1"/>
            </p:cNvSpPr>
            <p:nvPr/>
          </p:nvSpPr>
          <p:spPr bwMode="auto">
            <a:xfrm>
              <a:off x="5283" y="1802"/>
              <a:ext cx="117" cy="109"/>
            </a:xfrm>
            <a:prstGeom prst="ellipse">
              <a:avLst/>
            </a:prstGeom>
            <a:gradFill rotWithShape="0">
              <a:gsLst>
                <a:gs pos="0">
                  <a:srgbClr val="FE8F73"/>
                </a:gs>
                <a:gs pos="50000">
                  <a:srgbClr val="FF3300"/>
                </a:gs>
                <a:gs pos="100000">
                  <a:srgbClr val="FE8F73"/>
                </a:gs>
              </a:gsLst>
              <a:lin ang="16200000" scaled="1"/>
            </a:gradFill>
            <a:ln w="6480">
              <a:solidFill>
                <a:srgbClr val="000000"/>
              </a:solidFill>
              <a:round/>
              <a:headEnd/>
              <a:tailEnd/>
            </a:ln>
          </p:spPr>
          <p:txBody>
            <a:bodyPr wrap="none" anchor="ctr"/>
            <a:lstStyle/>
            <a:p>
              <a:endParaRPr lang="en-US"/>
            </a:p>
          </p:txBody>
        </p:sp>
        <p:sp>
          <p:nvSpPr>
            <p:cNvPr id="30" name="Oval 28"/>
            <p:cNvSpPr>
              <a:spLocks noChangeArrowheads="1"/>
            </p:cNvSpPr>
            <p:nvPr/>
          </p:nvSpPr>
          <p:spPr bwMode="auto">
            <a:xfrm>
              <a:off x="5307" y="1344"/>
              <a:ext cx="117" cy="109"/>
            </a:xfrm>
            <a:prstGeom prst="ellipse">
              <a:avLst/>
            </a:prstGeom>
            <a:gradFill rotWithShape="0">
              <a:gsLst>
                <a:gs pos="0">
                  <a:srgbClr val="FE8F73"/>
                </a:gs>
                <a:gs pos="50000">
                  <a:srgbClr val="FF3300"/>
                </a:gs>
                <a:gs pos="100000">
                  <a:srgbClr val="FE8F73"/>
                </a:gs>
              </a:gsLst>
              <a:lin ang="16200000" scaled="1"/>
            </a:gradFill>
            <a:ln w="6480">
              <a:solidFill>
                <a:srgbClr val="000000"/>
              </a:solidFill>
              <a:round/>
              <a:headEnd/>
              <a:tailEnd/>
            </a:ln>
          </p:spPr>
          <p:txBody>
            <a:bodyPr wrap="none" anchor="ctr"/>
            <a:lstStyle/>
            <a:p>
              <a:endParaRPr lang="en-US"/>
            </a:p>
          </p:txBody>
        </p:sp>
        <p:sp>
          <p:nvSpPr>
            <p:cNvPr id="31" name="Oval 29"/>
            <p:cNvSpPr>
              <a:spLocks noChangeArrowheads="1"/>
            </p:cNvSpPr>
            <p:nvPr/>
          </p:nvSpPr>
          <p:spPr bwMode="auto">
            <a:xfrm>
              <a:off x="3455" y="3158"/>
              <a:ext cx="117" cy="109"/>
            </a:xfrm>
            <a:prstGeom prst="ellipse">
              <a:avLst/>
            </a:prstGeom>
            <a:gradFill rotWithShape="0">
              <a:gsLst>
                <a:gs pos="0">
                  <a:srgbClr val="FE8F73"/>
                </a:gs>
                <a:gs pos="50000">
                  <a:srgbClr val="FF3300"/>
                </a:gs>
                <a:gs pos="100000">
                  <a:srgbClr val="FE8F73"/>
                </a:gs>
              </a:gsLst>
              <a:lin ang="16200000" scaled="1"/>
            </a:gradFill>
            <a:ln w="6480">
              <a:solidFill>
                <a:srgbClr val="000000"/>
              </a:solidFill>
              <a:round/>
              <a:headEnd/>
              <a:tailEnd/>
            </a:ln>
          </p:spPr>
          <p:txBody>
            <a:bodyPr wrap="none" anchor="ctr"/>
            <a:lstStyle/>
            <a:p>
              <a:endParaRPr lang="en-US"/>
            </a:p>
          </p:txBody>
        </p:sp>
      </p:grpSp>
      <p:sp>
        <p:nvSpPr>
          <p:cNvPr id="32" name="Line 30"/>
          <p:cNvSpPr>
            <a:spLocks noChangeShapeType="1"/>
          </p:cNvSpPr>
          <p:nvPr/>
        </p:nvSpPr>
        <p:spPr bwMode="auto">
          <a:xfrm flipV="1">
            <a:off x="8078715" y="3674301"/>
            <a:ext cx="668337" cy="735012"/>
          </a:xfrm>
          <a:prstGeom prst="line">
            <a:avLst/>
          </a:prstGeom>
          <a:noFill/>
          <a:ln w="38160">
            <a:solidFill>
              <a:schemeClr val="tx1"/>
            </a:solidFill>
            <a:round/>
            <a:headEnd/>
            <a:tailEnd type="triangle" w="lg" len="lg"/>
          </a:ln>
          <a:extLst>
            <a:ext uri="{909E8E84-426E-40dd-AFC4-6F175D3DCCD1}">
              <a14:hiddenFill xmlns:a14="http://schemas.microsoft.com/office/drawing/2010/main" xmlns="">
                <a:noFill/>
              </a14:hiddenFill>
            </a:ext>
          </a:extLst>
        </p:spPr>
        <p:txBody>
          <a:bodyPr/>
          <a:lstStyle/>
          <a:p>
            <a:endParaRPr lang="en-US">
              <a:solidFill>
                <a:srgbClr val="000000"/>
              </a:solidFill>
            </a:endParaRPr>
          </a:p>
        </p:txBody>
      </p:sp>
      <p:sp>
        <p:nvSpPr>
          <p:cNvPr id="33" name="Line 31"/>
          <p:cNvSpPr>
            <a:spLocks noChangeShapeType="1"/>
          </p:cNvSpPr>
          <p:nvPr/>
        </p:nvSpPr>
        <p:spPr bwMode="auto">
          <a:xfrm flipV="1">
            <a:off x="8078715" y="3674301"/>
            <a:ext cx="58737" cy="735012"/>
          </a:xfrm>
          <a:prstGeom prst="line">
            <a:avLst/>
          </a:prstGeom>
          <a:noFill/>
          <a:ln w="38160">
            <a:solidFill>
              <a:schemeClr val="tx1"/>
            </a:solidFill>
            <a:round/>
            <a:headEnd/>
            <a:tailEnd type="triangle" w="lg" len="lg"/>
          </a:ln>
          <a:extLst>
            <a:ext uri="{909E8E84-426E-40dd-AFC4-6F175D3DCCD1}">
              <a14:hiddenFill xmlns:a14="http://schemas.microsoft.com/office/drawing/2010/main" xmlns="">
                <a:noFill/>
              </a14:hiddenFill>
            </a:ext>
          </a:extLst>
        </p:spPr>
        <p:txBody>
          <a:bodyPr/>
          <a:lstStyle/>
          <a:p>
            <a:endParaRPr lang="en-US">
              <a:solidFill>
                <a:srgbClr val="000000"/>
              </a:solidFill>
            </a:endParaRPr>
          </a:p>
        </p:txBody>
      </p:sp>
      <p:sp>
        <p:nvSpPr>
          <p:cNvPr id="34" name="Text Box 32"/>
          <p:cNvSpPr txBox="1">
            <a:spLocks noChangeArrowheads="1"/>
          </p:cNvSpPr>
          <p:nvPr/>
        </p:nvSpPr>
        <p:spPr bwMode="auto">
          <a:xfrm>
            <a:off x="7680251" y="3279014"/>
            <a:ext cx="914400" cy="4022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000" tIns="46800" rIns="90000" bIns="46800">
            <a:spAutoFit/>
          </a:bodyPr>
          <a:lstStyle>
            <a:lvl1pPr algn="l" rtl="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1pPr>
            <a:lvl2pPr algn="l" rtl="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2pPr>
            <a:lvl3pPr algn="l" rtl="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3pPr>
            <a:lvl4pPr algn="l" rtl="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4pPr>
            <a:lvl5pPr algn="l" rtl="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5pPr>
            <a:lvl6pPr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6pPr>
            <a:lvl7pPr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7pPr>
            <a:lvl8pPr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8pPr>
            <a:lvl9pPr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9pPr>
          </a:lstStyle>
          <a:p>
            <a:pPr algn="ctr" eaLnBrk="1" hangingPunct="1">
              <a:buClr>
                <a:srgbClr val="FFFF00"/>
              </a:buClr>
              <a:buSzPct val="83000"/>
              <a:buFont typeface="Times New Roman" charset="0"/>
              <a:buNone/>
            </a:pPr>
            <a:r>
              <a:rPr lang="en-GB" sz="2000">
                <a:latin typeface="Comic Sans MS" charset="0"/>
                <a:cs typeface="Times New Roman" charset="0"/>
              </a:rPr>
              <a:t>v</a:t>
            </a:r>
            <a:r>
              <a:rPr lang="en-GB" sz="2000" baseline="-25000">
                <a:latin typeface="Comic Sans MS" charset="0"/>
                <a:cs typeface="Times New Roman" charset="0"/>
              </a:rPr>
              <a:t>1</a:t>
            </a:r>
          </a:p>
        </p:txBody>
      </p:sp>
      <p:sp>
        <p:nvSpPr>
          <p:cNvPr id="35" name="Text Box 33"/>
          <p:cNvSpPr txBox="1">
            <a:spLocks noChangeArrowheads="1"/>
          </p:cNvSpPr>
          <p:nvPr/>
        </p:nvSpPr>
        <p:spPr bwMode="auto">
          <a:xfrm>
            <a:off x="8366051" y="3279014"/>
            <a:ext cx="914400" cy="4022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000" tIns="46800" rIns="90000" bIns="46800">
            <a:spAutoFit/>
          </a:bodyPr>
          <a:lstStyle>
            <a:lvl1pPr algn="l" rtl="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1pPr>
            <a:lvl2pPr algn="l" rtl="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2pPr>
            <a:lvl3pPr algn="l" rtl="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3pPr>
            <a:lvl4pPr algn="l" rtl="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4pPr>
            <a:lvl5pPr algn="l" rtl="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5pPr>
            <a:lvl6pPr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6pPr>
            <a:lvl7pPr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7pPr>
            <a:lvl8pPr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8pPr>
            <a:lvl9pPr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9pPr>
          </a:lstStyle>
          <a:p>
            <a:pPr algn="ctr" eaLnBrk="1" hangingPunct="1">
              <a:buClr>
                <a:srgbClr val="FFFF00"/>
              </a:buClr>
              <a:buSzPct val="83000"/>
              <a:buFont typeface="Times New Roman" charset="0"/>
              <a:buNone/>
            </a:pPr>
            <a:r>
              <a:rPr lang="en-GB" sz="2000">
                <a:latin typeface="Comic Sans MS" charset="0"/>
                <a:cs typeface="Times New Roman" charset="0"/>
              </a:rPr>
              <a:t>v</a:t>
            </a:r>
            <a:r>
              <a:rPr lang="en-GB" sz="2000" baseline="-25000">
                <a:latin typeface="Comic Sans MS" charset="0"/>
                <a:cs typeface="Times New Roman" charset="0"/>
              </a:rPr>
              <a:t>2</a:t>
            </a:r>
          </a:p>
        </p:txBody>
      </p:sp>
      <p:sp>
        <p:nvSpPr>
          <p:cNvPr id="36" name="Text Box 34"/>
          <p:cNvSpPr txBox="1">
            <a:spLocks noChangeArrowheads="1"/>
          </p:cNvSpPr>
          <p:nvPr/>
        </p:nvSpPr>
        <p:spPr bwMode="auto">
          <a:xfrm>
            <a:off x="7451651" y="4422014"/>
            <a:ext cx="914400" cy="4022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000" tIns="46800" rIns="90000" bIns="46800">
            <a:spAutoFit/>
          </a:bodyPr>
          <a:lstStyle>
            <a:lvl1pPr algn="l" rtl="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1pPr>
            <a:lvl2pPr algn="l" rtl="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2pPr>
            <a:lvl3pPr algn="l" rtl="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3pPr>
            <a:lvl4pPr algn="l" rtl="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4pPr>
            <a:lvl5pPr algn="l" rtl="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5pPr>
            <a:lvl6pPr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6pPr>
            <a:lvl7pPr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7pPr>
            <a:lvl8pPr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8pPr>
            <a:lvl9pPr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9pPr>
          </a:lstStyle>
          <a:p>
            <a:pPr algn="ctr" eaLnBrk="1" hangingPunct="1">
              <a:buClr>
                <a:srgbClr val="FFFF00"/>
              </a:buClr>
              <a:buSzPct val="83000"/>
              <a:buFont typeface="Times New Roman" charset="0"/>
              <a:buNone/>
            </a:pPr>
            <a:r>
              <a:rPr lang="en-GB" sz="2000" dirty="0">
                <a:solidFill>
                  <a:srgbClr val="000000"/>
                </a:solidFill>
                <a:latin typeface="Comic Sans MS" charset="0"/>
                <a:cs typeface="Times New Roman" charset="0"/>
              </a:rPr>
              <a:t>0</a:t>
            </a:r>
          </a:p>
        </p:txBody>
      </p:sp>
      <p:sp>
        <p:nvSpPr>
          <p:cNvPr id="37" name="Text Box 35"/>
          <p:cNvSpPr txBox="1">
            <a:spLocks noChangeArrowheads="1"/>
          </p:cNvSpPr>
          <p:nvPr/>
        </p:nvSpPr>
        <p:spPr bwMode="auto">
          <a:xfrm>
            <a:off x="7756451" y="2609089"/>
            <a:ext cx="914400" cy="4022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000" tIns="46800" rIns="90000" bIns="46800">
            <a:spAutoFit/>
          </a:bodyPr>
          <a:lstStyle>
            <a:lvl1pPr algn="l" rtl="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1pPr>
            <a:lvl2pPr algn="l" rtl="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2pPr>
            <a:lvl3pPr algn="l" rtl="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3pPr>
            <a:lvl4pPr algn="l" rtl="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4pPr>
            <a:lvl5pPr algn="l" rtl="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5pPr>
            <a:lvl6pPr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6pPr>
            <a:lvl7pPr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7pPr>
            <a:lvl8pPr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8pPr>
            <a:lvl9pPr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9pPr>
          </a:lstStyle>
          <a:p>
            <a:pPr algn="ctr" eaLnBrk="1" hangingPunct="1">
              <a:buClr>
                <a:srgbClr val="FFFF00"/>
              </a:buClr>
              <a:buSzPct val="83000"/>
              <a:buFont typeface="Times New Roman" charset="0"/>
              <a:buNone/>
            </a:pPr>
            <a:r>
              <a:rPr lang="en-GB" sz="2000">
                <a:latin typeface="Comic Sans MS" charset="0"/>
                <a:cs typeface="Times New Roman" charset="0"/>
              </a:rPr>
              <a:t>2v</a:t>
            </a:r>
            <a:r>
              <a:rPr lang="en-GB" sz="2000" baseline="-25000">
                <a:latin typeface="Comic Sans MS" charset="0"/>
                <a:cs typeface="Times New Roman" charset="0"/>
              </a:rPr>
              <a:t>1</a:t>
            </a:r>
          </a:p>
        </p:txBody>
      </p:sp>
      <p:sp>
        <p:nvSpPr>
          <p:cNvPr id="38" name="Text Box 36"/>
          <p:cNvSpPr txBox="1">
            <a:spLocks noChangeArrowheads="1"/>
          </p:cNvSpPr>
          <p:nvPr/>
        </p:nvSpPr>
        <p:spPr bwMode="auto">
          <a:xfrm>
            <a:off x="8366051" y="2532889"/>
            <a:ext cx="914400" cy="4022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000" tIns="46800" rIns="90000" bIns="46800">
            <a:spAutoFit/>
          </a:bodyPr>
          <a:lstStyle>
            <a:lvl1pPr algn="l" rtl="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1pPr>
            <a:lvl2pPr algn="l" rtl="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2pPr>
            <a:lvl3pPr algn="l" rtl="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3pPr>
            <a:lvl4pPr algn="l" rtl="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4pPr>
            <a:lvl5pPr algn="l" rtl="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5pPr>
            <a:lvl6pPr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6pPr>
            <a:lvl7pPr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7pPr>
            <a:lvl8pPr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8pPr>
            <a:lvl9pPr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9pPr>
          </a:lstStyle>
          <a:p>
            <a:pPr algn="ctr" eaLnBrk="1" hangingPunct="1">
              <a:buClr>
                <a:srgbClr val="FFFF00"/>
              </a:buClr>
              <a:buSzPct val="83000"/>
              <a:buFont typeface="Times New Roman" charset="0"/>
              <a:buNone/>
            </a:pPr>
            <a:r>
              <a:rPr lang="en-GB" sz="2000">
                <a:latin typeface="Comic Sans MS" charset="0"/>
                <a:cs typeface="Times New Roman" charset="0"/>
              </a:rPr>
              <a:t>v</a:t>
            </a:r>
            <a:r>
              <a:rPr lang="en-GB" sz="2000" baseline="-25000">
                <a:latin typeface="Comic Sans MS" charset="0"/>
                <a:cs typeface="Times New Roman" charset="0"/>
              </a:rPr>
              <a:t>1</a:t>
            </a:r>
            <a:r>
              <a:rPr lang="en-GB" sz="2000">
                <a:latin typeface="Comic Sans MS" charset="0"/>
                <a:cs typeface="Times New Roman" charset="0"/>
              </a:rPr>
              <a:t>+v</a:t>
            </a:r>
            <a:r>
              <a:rPr lang="en-GB" sz="2000" baseline="-25000">
                <a:latin typeface="Comic Sans MS" charset="0"/>
                <a:cs typeface="Times New Roman" charset="0"/>
              </a:rPr>
              <a:t>2</a:t>
            </a:r>
          </a:p>
        </p:txBody>
      </p:sp>
      <p:sp>
        <p:nvSpPr>
          <p:cNvPr id="39" name="Text Box 37"/>
          <p:cNvSpPr txBox="1">
            <a:spLocks noChangeArrowheads="1"/>
          </p:cNvSpPr>
          <p:nvPr/>
        </p:nvSpPr>
        <p:spPr bwMode="auto">
          <a:xfrm>
            <a:off x="9128051" y="2532889"/>
            <a:ext cx="914400" cy="4022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000" tIns="46800" rIns="90000" bIns="46800">
            <a:spAutoFit/>
          </a:bodyPr>
          <a:lstStyle>
            <a:lvl1pPr algn="l" rtl="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1pPr>
            <a:lvl2pPr algn="l" rtl="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2pPr>
            <a:lvl3pPr algn="l" rtl="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3pPr>
            <a:lvl4pPr algn="l" rtl="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4pPr>
            <a:lvl5pPr algn="l" rtl="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5pPr>
            <a:lvl6pPr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6pPr>
            <a:lvl7pPr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7pPr>
            <a:lvl8pPr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8pPr>
            <a:lvl9pPr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9pPr>
          </a:lstStyle>
          <a:p>
            <a:pPr algn="ctr" eaLnBrk="1" hangingPunct="1">
              <a:buClr>
                <a:srgbClr val="FFFF00"/>
              </a:buClr>
              <a:buSzPct val="83000"/>
              <a:buFont typeface="Times New Roman" charset="0"/>
              <a:buNone/>
            </a:pPr>
            <a:r>
              <a:rPr lang="en-GB" sz="2000">
                <a:latin typeface="Comic Sans MS" charset="0"/>
                <a:cs typeface="Times New Roman" charset="0"/>
              </a:rPr>
              <a:t>2v</a:t>
            </a:r>
            <a:r>
              <a:rPr lang="en-GB" sz="2000" baseline="-25000">
                <a:latin typeface="Comic Sans MS" charset="0"/>
                <a:cs typeface="Times New Roman" charset="0"/>
              </a:rPr>
              <a:t>2</a:t>
            </a:r>
          </a:p>
        </p:txBody>
      </p:sp>
      <p:sp>
        <p:nvSpPr>
          <p:cNvPr id="40" name="Text Box 38"/>
          <p:cNvSpPr txBox="1">
            <a:spLocks noChangeArrowheads="1"/>
          </p:cNvSpPr>
          <p:nvPr/>
        </p:nvSpPr>
        <p:spPr bwMode="auto">
          <a:xfrm>
            <a:off x="9051851" y="3202814"/>
            <a:ext cx="914400" cy="4022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000" tIns="46800" rIns="90000" bIns="46800">
            <a:spAutoFit/>
          </a:bodyPr>
          <a:lstStyle>
            <a:lvl1pPr algn="l" rtl="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1pPr>
            <a:lvl2pPr algn="l" rtl="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2pPr>
            <a:lvl3pPr algn="l" rtl="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3pPr>
            <a:lvl4pPr algn="l" rtl="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4pPr>
            <a:lvl5pPr algn="l" rtl="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5pPr>
            <a:lvl6pPr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6pPr>
            <a:lvl7pPr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7pPr>
            <a:lvl8pPr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8pPr>
            <a:lvl9pPr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9pPr>
          </a:lstStyle>
          <a:p>
            <a:pPr algn="ctr" eaLnBrk="1" hangingPunct="1">
              <a:buClr>
                <a:srgbClr val="FFFF00"/>
              </a:buClr>
              <a:buSzPct val="83000"/>
              <a:buFont typeface="Times New Roman" charset="0"/>
              <a:buNone/>
            </a:pPr>
            <a:r>
              <a:rPr lang="en-GB" sz="2000" dirty="0">
                <a:latin typeface="Comic Sans MS" charset="0"/>
                <a:cs typeface="Times New Roman" charset="0"/>
              </a:rPr>
              <a:t>2v</a:t>
            </a:r>
            <a:r>
              <a:rPr lang="en-GB" sz="2000" baseline="-25000" dirty="0">
                <a:latin typeface="Comic Sans MS" charset="0"/>
                <a:cs typeface="Times New Roman" charset="0"/>
              </a:rPr>
              <a:t>2</a:t>
            </a:r>
            <a:r>
              <a:rPr lang="en-GB" sz="2000" dirty="0">
                <a:latin typeface="Comic Sans MS" charset="0"/>
                <a:cs typeface="Times New Roman" charset="0"/>
              </a:rPr>
              <a:t>-v</a:t>
            </a:r>
            <a:r>
              <a:rPr lang="en-GB" sz="2000" baseline="-25000" dirty="0">
                <a:latin typeface="Comic Sans MS" charset="0"/>
                <a:cs typeface="Times New Roman" charset="0"/>
              </a:rPr>
              <a:t>1</a:t>
            </a:r>
          </a:p>
        </p:txBody>
      </p:sp>
      <p:sp>
        <p:nvSpPr>
          <p:cNvPr id="41" name="Text Box 39"/>
          <p:cNvSpPr txBox="1">
            <a:spLocks noChangeArrowheads="1"/>
          </p:cNvSpPr>
          <p:nvPr/>
        </p:nvSpPr>
        <p:spPr bwMode="auto">
          <a:xfrm>
            <a:off x="8823251" y="3904489"/>
            <a:ext cx="1219200" cy="4022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000" tIns="46800" rIns="90000" bIns="46800">
            <a:spAutoFit/>
          </a:bodyPr>
          <a:lstStyle>
            <a:lvl1pPr algn="l" rtl="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1pPr>
            <a:lvl2pPr algn="l" rtl="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2pPr>
            <a:lvl3pPr algn="l" rtl="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3pPr>
            <a:lvl4pPr algn="l" rtl="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4pPr>
            <a:lvl5pPr algn="l" rtl="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5pPr>
            <a:lvl6pPr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6pPr>
            <a:lvl7pPr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7pPr>
            <a:lvl8pPr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8pPr>
            <a:lvl9pPr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9pPr>
          </a:lstStyle>
          <a:p>
            <a:pPr algn="ctr" eaLnBrk="1" hangingPunct="1">
              <a:buClr>
                <a:srgbClr val="FFFF00"/>
              </a:buClr>
              <a:buSzPct val="83000"/>
              <a:buFont typeface="Times New Roman" charset="0"/>
              <a:buNone/>
            </a:pPr>
            <a:r>
              <a:rPr lang="en-GB" sz="2000">
                <a:latin typeface="Comic Sans MS" charset="0"/>
                <a:cs typeface="Times New Roman" charset="0"/>
              </a:rPr>
              <a:t>2v</a:t>
            </a:r>
            <a:r>
              <a:rPr lang="en-GB" sz="2000" baseline="-25000">
                <a:latin typeface="Comic Sans MS" charset="0"/>
                <a:cs typeface="Times New Roman" charset="0"/>
              </a:rPr>
              <a:t>2</a:t>
            </a:r>
            <a:r>
              <a:rPr lang="en-GB" sz="2000">
                <a:latin typeface="Comic Sans MS" charset="0"/>
                <a:cs typeface="Times New Roman" charset="0"/>
              </a:rPr>
              <a:t>-2v</a:t>
            </a:r>
            <a:r>
              <a:rPr lang="en-GB" sz="2000" baseline="-25000">
                <a:latin typeface="Comic Sans MS" charset="0"/>
                <a:cs typeface="Times New Roman" charset="0"/>
              </a:rPr>
              <a:t>1</a:t>
            </a:r>
          </a:p>
        </p:txBody>
      </p:sp>
      <p:sp>
        <p:nvSpPr>
          <p:cNvPr id="42" name="Oval 52"/>
          <p:cNvSpPr>
            <a:spLocks noChangeArrowheads="1"/>
          </p:cNvSpPr>
          <p:nvPr/>
        </p:nvSpPr>
        <p:spPr bwMode="auto">
          <a:xfrm>
            <a:off x="7927901" y="5031613"/>
            <a:ext cx="185738" cy="173038"/>
          </a:xfrm>
          <a:prstGeom prst="ellipse">
            <a:avLst/>
          </a:prstGeom>
          <a:gradFill rotWithShape="0">
            <a:gsLst>
              <a:gs pos="0">
                <a:srgbClr val="FE8F73"/>
              </a:gs>
              <a:gs pos="50000">
                <a:srgbClr val="FF3300"/>
              </a:gs>
              <a:gs pos="100000">
                <a:srgbClr val="FE8F73"/>
              </a:gs>
            </a:gsLst>
            <a:lin ang="16200000" scaled="1"/>
          </a:gradFill>
          <a:ln w="6480">
            <a:solidFill>
              <a:srgbClr val="000000"/>
            </a:solidFill>
            <a:round/>
            <a:headEnd/>
            <a:tailEnd/>
          </a:ln>
        </p:spPr>
        <p:txBody>
          <a:bodyPr wrap="none" anchor="ctr"/>
          <a:lstStyle/>
          <a:p>
            <a:endParaRPr lang="en-US"/>
          </a:p>
        </p:txBody>
      </p:sp>
      <p:sp>
        <p:nvSpPr>
          <p:cNvPr id="43" name="Oval 53"/>
          <p:cNvSpPr>
            <a:spLocks noChangeArrowheads="1"/>
          </p:cNvSpPr>
          <p:nvPr/>
        </p:nvSpPr>
        <p:spPr bwMode="auto">
          <a:xfrm>
            <a:off x="8585126" y="5009388"/>
            <a:ext cx="185738" cy="173038"/>
          </a:xfrm>
          <a:prstGeom prst="ellipse">
            <a:avLst/>
          </a:prstGeom>
          <a:gradFill rotWithShape="0">
            <a:gsLst>
              <a:gs pos="0">
                <a:srgbClr val="FE8F73"/>
              </a:gs>
              <a:gs pos="50000">
                <a:srgbClr val="FF3300"/>
              </a:gs>
              <a:gs pos="100000">
                <a:srgbClr val="FE8F73"/>
              </a:gs>
            </a:gsLst>
            <a:lin ang="16200000" scaled="1"/>
          </a:gradFill>
          <a:ln w="6480">
            <a:solidFill>
              <a:srgbClr val="000000"/>
            </a:solidFill>
            <a:round/>
            <a:headEnd/>
            <a:tailEnd/>
          </a:ln>
        </p:spPr>
        <p:txBody>
          <a:bodyPr wrap="none" anchor="ctr"/>
          <a:lstStyle/>
          <a:p>
            <a:endParaRPr lang="en-US"/>
          </a:p>
        </p:txBody>
      </p:sp>
      <p:sp>
        <p:nvSpPr>
          <p:cNvPr id="44" name="Oval 54"/>
          <p:cNvSpPr>
            <a:spLocks noChangeArrowheads="1"/>
          </p:cNvSpPr>
          <p:nvPr/>
        </p:nvSpPr>
        <p:spPr bwMode="auto">
          <a:xfrm>
            <a:off x="9301090" y="4971288"/>
            <a:ext cx="185737" cy="173038"/>
          </a:xfrm>
          <a:prstGeom prst="ellipse">
            <a:avLst/>
          </a:prstGeom>
          <a:gradFill rotWithShape="0">
            <a:gsLst>
              <a:gs pos="0">
                <a:srgbClr val="FE8F73"/>
              </a:gs>
              <a:gs pos="50000">
                <a:srgbClr val="FF3300"/>
              </a:gs>
              <a:gs pos="100000">
                <a:srgbClr val="FE8F73"/>
              </a:gs>
            </a:gsLst>
            <a:lin ang="16200000" scaled="1"/>
          </a:gradFill>
          <a:ln w="6480">
            <a:solidFill>
              <a:srgbClr val="000000"/>
            </a:solidFill>
            <a:round/>
            <a:headEnd/>
            <a:tailEnd/>
          </a:ln>
        </p:spPr>
        <p:txBody>
          <a:bodyPr wrap="none" anchor="ctr"/>
          <a:lstStyle/>
          <a:p>
            <a:endParaRPr lang="en-US"/>
          </a:p>
        </p:txBody>
      </p:sp>
      <p:sp>
        <p:nvSpPr>
          <p:cNvPr id="45" name="Oval 55"/>
          <p:cNvSpPr>
            <a:spLocks noChangeArrowheads="1"/>
          </p:cNvSpPr>
          <p:nvPr/>
        </p:nvSpPr>
        <p:spPr bwMode="auto">
          <a:xfrm>
            <a:off x="9958315" y="4950652"/>
            <a:ext cx="185737" cy="173037"/>
          </a:xfrm>
          <a:prstGeom prst="ellipse">
            <a:avLst/>
          </a:prstGeom>
          <a:gradFill rotWithShape="0">
            <a:gsLst>
              <a:gs pos="0">
                <a:srgbClr val="FE8F73"/>
              </a:gs>
              <a:gs pos="50000">
                <a:srgbClr val="FF3300"/>
              </a:gs>
              <a:gs pos="100000">
                <a:srgbClr val="FE8F73"/>
              </a:gs>
            </a:gsLst>
            <a:lin ang="16200000" scaled="1"/>
          </a:gradFill>
          <a:ln w="6480">
            <a:solidFill>
              <a:srgbClr val="000000"/>
            </a:solidFill>
            <a:round/>
            <a:headEnd/>
            <a:tailEnd/>
          </a:ln>
        </p:spPr>
        <p:txBody>
          <a:bodyPr wrap="none" anchor="ctr"/>
          <a:lstStyle/>
          <a:p>
            <a:endParaRPr lang="en-US"/>
          </a:p>
        </p:txBody>
      </p:sp>
      <p:sp>
        <p:nvSpPr>
          <p:cNvPr id="46" name="Oval 77"/>
          <p:cNvSpPr>
            <a:spLocks noChangeArrowheads="1"/>
          </p:cNvSpPr>
          <p:nvPr/>
        </p:nvSpPr>
        <p:spPr bwMode="auto">
          <a:xfrm>
            <a:off x="10671101" y="4931602"/>
            <a:ext cx="185738" cy="173037"/>
          </a:xfrm>
          <a:prstGeom prst="ellipse">
            <a:avLst/>
          </a:prstGeom>
          <a:gradFill rotWithShape="0">
            <a:gsLst>
              <a:gs pos="0">
                <a:srgbClr val="FE8F73"/>
              </a:gs>
              <a:gs pos="50000">
                <a:srgbClr val="FF3300"/>
              </a:gs>
              <a:gs pos="100000">
                <a:srgbClr val="FE8F73"/>
              </a:gs>
            </a:gsLst>
            <a:lin ang="16200000" scaled="1"/>
          </a:gradFill>
          <a:ln w="6480">
            <a:solidFill>
              <a:srgbClr val="000000"/>
            </a:solidFill>
            <a:round/>
            <a:headEnd/>
            <a:tailEnd/>
          </a:ln>
        </p:spPr>
        <p:txBody>
          <a:bodyPr wrap="none" anchor="ctr"/>
          <a:lstStyle/>
          <a:p>
            <a:endParaRPr lang="en-US"/>
          </a:p>
        </p:txBody>
      </p:sp>
    </p:spTree>
    <p:extLst>
      <p:ext uri="{BB962C8B-B14F-4D97-AF65-F5344CB8AC3E}">
        <p14:creationId xmlns:p14="http://schemas.microsoft.com/office/powerpoint/2010/main" val="2359129037"/>
      </p:ext>
    </p:extLst>
  </p:cSld>
  <p:clrMapOvr>
    <a:masterClrMapping/>
  </p:clrMapOvr>
  <p:transition>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Content Placeholder 1"/>
          <p:cNvSpPr txBox="1">
            <a:spLocks/>
          </p:cNvSpPr>
          <p:nvPr/>
        </p:nvSpPr>
        <p:spPr>
          <a:xfrm>
            <a:off x="1060704" y="4293096"/>
            <a:ext cx="10305288" cy="2448272"/>
          </a:xfrm>
          <a:prstGeom prst="rect">
            <a:avLst/>
          </a:prstGeom>
        </p:spPr>
        <p:txBody>
          <a:bodyPr/>
          <a:lstStyle/>
          <a:p>
            <a:pPr marL="342900" indent="-342900">
              <a:spcBef>
                <a:spcPct val="20000"/>
              </a:spcBef>
              <a:buClr>
                <a:schemeClr val="accent1"/>
              </a:buClr>
              <a:buSzPct val="65000"/>
              <a:buFont typeface="Wingdings" pitchFamily="2" charset="2"/>
              <a:buChar char="n"/>
              <a:defRPr/>
            </a:pPr>
            <a:r>
              <a:rPr lang="en-GB" sz="2800" dirty="0">
                <a:solidFill>
                  <a:srgbClr val="0000FF"/>
                </a:solidFill>
              </a:rPr>
              <a:t>Shortest Vector Problem (SVP)</a:t>
            </a:r>
            <a:r>
              <a:rPr lang="en-GB" sz="2800" dirty="0"/>
              <a:t>: given a lattice, find a shortest (nonzero) vector</a:t>
            </a:r>
          </a:p>
          <a:p>
            <a:pPr marL="342900" indent="-342900">
              <a:spcBef>
                <a:spcPct val="20000"/>
              </a:spcBef>
              <a:buClr>
                <a:schemeClr val="accent1"/>
              </a:buClr>
              <a:buSzPct val="65000"/>
              <a:buFont typeface="Wingdings" pitchFamily="2" charset="2"/>
              <a:buChar char="n"/>
              <a:defRPr/>
            </a:pPr>
            <a:r>
              <a:rPr lang="en-GB" sz="2800" dirty="0">
                <a:solidFill>
                  <a:srgbClr val="FF0000"/>
                </a:solidFill>
              </a:rPr>
              <a:t>no efficient (classical or quantum) algorithms known</a:t>
            </a:r>
          </a:p>
          <a:p>
            <a:pPr marL="342900" indent="-342900">
              <a:spcBef>
                <a:spcPct val="20000"/>
              </a:spcBef>
              <a:buClr>
                <a:schemeClr val="accent1"/>
              </a:buClr>
              <a:buSzPct val="65000"/>
              <a:buFont typeface="Wingdings" pitchFamily="2" charset="2"/>
              <a:buChar char="n"/>
              <a:defRPr/>
            </a:pPr>
            <a:r>
              <a:rPr lang="en-GB" sz="2800" dirty="0"/>
              <a:t>public-key encryption schemes can be built on the computational hardness of SVP</a:t>
            </a:r>
          </a:p>
          <a:p>
            <a:pPr marL="342900" indent="-342900">
              <a:lnSpc>
                <a:spcPct val="90000"/>
              </a:lnSpc>
              <a:spcBef>
                <a:spcPts val="688"/>
              </a:spcBef>
              <a:buClr>
                <a:srgbClr val="FFFF00"/>
              </a:buClr>
              <a:buSzPct val="87000"/>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US" sz="2600" dirty="0">
              <a:cs typeface="Arial" charset="0"/>
            </a:endParaRPr>
          </a:p>
        </p:txBody>
      </p:sp>
      <p:sp>
        <p:nvSpPr>
          <p:cNvPr id="341009" name="Rectangle 17"/>
          <p:cNvSpPr>
            <a:spLocks noGrp="1" noChangeArrowheads="1"/>
          </p:cNvSpPr>
          <p:nvPr>
            <p:ph type="title"/>
          </p:nvPr>
        </p:nvSpPr>
        <p:spPr>
          <a:xfrm>
            <a:off x="872331" y="243559"/>
            <a:ext cx="8713787" cy="647700"/>
          </a:xfrm>
        </p:spPr>
        <p:txBody>
          <a:bodyPr>
            <a:noAutofit/>
          </a:bodyPr>
          <a:lstStyle/>
          <a:p>
            <a:r>
              <a:rPr lang="en-US" sz="4000" dirty="0"/>
              <a:t>Example: Lattice-Based Cryptography</a:t>
            </a:r>
          </a:p>
        </p:txBody>
      </p:sp>
      <p:sp>
        <p:nvSpPr>
          <p:cNvPr id="5" name="Rectangle 2"/>
          <p:cNvSpPr txBox="1">
            <a:spLocks noChangeArrowheads="1"/>
          </p:cNvSpPr>
          <p:nvPr/>
        </p:nvSpPr>
        <p:spPr>
          <a:xfrm>
            <a:off x="1546226" y="1752600"/>
            <a:ext cx="5311775" cy="4800600"/>
          </a:xfrm>
          <a:prstGeom prst="rect">
            <a:avLst/>
          </a:prstGeom>
          <a:ln/>
          <a:extLst>
            <a:ext uri="{91240B29-F687-4f45-9708-019B960494DF}">
              <a14:hiddenLine xmlns:a14="http://schemas.microsoft.com/office/drawing/2010/main" xmlns="" w="9525">
                <a:solidFill>
                  <a:srgbClr val="000000"/>
                </a:solidFill>
                <a:miter lim="800000"/>
                <a:headEnd/>
                <a:tailEnd/>
              </a14:hiddenLine>
            </a:ext>
          </a:extLst>
        </p:spPr>
        <p:txBody>
          <a:bodyPr lIns="90000" tIns="46800" rIns="90000" bIns="46800" anchor="t"/>
          <a:lstStyle>
            <a:lvl1pPr algn="l" defTabSz="914400" rtl="0" eaLnBrk="1" latinLnBrk="0" hangingPunct="1">
              <a:spcBef>
                <a:spcPct val="0"/>
              </a:spcBef>
              <a:buNone/>
              <a:defRPr sz="3600" kern="1200">
                <a:solidFill>
                  <a:schemeClr val="tx1"/>
                </a:solidFill>
                <a:latin typeface="+mj-lt"/>
                <a:ea typeface="+mj-ea"/>
                <a:cs typeface="+mj-cs"/>
              </a:defRPr>
            </a:lvl1pPr>
          </a:lstStyle>
          <a:p>
            <a:pPr marL="342900" indent="-342900">
              <a:lnSpc>
                <a:spcPct val="90000"/>
              </a:lnSpc>
              <a:spcBef>
                <a:spcPts val="688"/>
              </a:spcBef>
              <a:buClr>
                <a:srgbClr val="FFFF00"/>
              </a:buClr>
              <a:buSzPct val="87000"/>
              <a:buFontTx/>
              <a:buChar char="•"/>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GB" sz="2800" dirty="0">
              <a:latin typeface="Comic Sans MS" charset="0"/>
            </a:endParaRPr>
          </a:p>
          <a:p>
            <a:pPr marL="342900" indent="-342900">
              <a:lnSpc>
                <a:spcPct val="90000"/>
              </a:lnSpc>
              <a:spcBef>
                <a:spcPts val="688"/>
              </a:spcBef>
              <a:buClr>
                <a:srgbClr val="FFFF00"/>
              </a:buClr>
              <a:buSzPct val="87000"/>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2800" dirty="0">
                <a:latin typeface="Comic Sans MS" charset="0"/>
              </a:rPr>
              <a:t> </a:t>
            </a:r>
          </a:p>
        </p:txBody>
      </p:sp>
      <p:grpSp>
        <p:nvGrpSpPr>
          <p:cNvPr id="3" name="Group 2"/>
          <p:cNvGrpSpPr/>
          <p:nvPr/>
        </p:nvGrpSpPr>
        <p:grpSpPr>
          <a:xfrm>
            <a:off x="4168775" y="908721"/>
            <a:ext cx="4308476" cy="3078163"/>
            <a:chOff x="2644775" y="908720"/>
            <a:chExt cx="4308476" cy="3078163"/>
          </a:xfrm>
        </p:grpSpPr>
        <p:sp>
          <p:nvSpPr>
            <p:cNvPr id="48" name="Oval 4"/>
            <p:cNvSpPr>
              <a:spLocks noChangeArrowheads="1"/>
            </p:cNvSpPr>
            <p:nvPr/>
          </p:nvSpPr>
          <p:spPr bwMode="auto">
            <a:xfrm>
              <a:off x="4643438" y="3055020"/>
              <a:ext cx="185738" cy="177800"/>
            </a:xfrm>
            <a:prstGeom prst="ellipse">
              <a:avLst/>
            </a:prstGeom>
            <a:gradFill rotWithShape="0">
              <a:gsLst>
                <a:gs pos="0">
                  <a:srgbClr val="FE8F73"/>
                </a:gs>
                <a:gs pos="50000">
                  <a:srgbClr val="FF3300"/>
                </a:gs>
                <a:gs pos="100000">
                  <a:srgbClr val="FE8F73"/>
                </a:gs>
              </a:gsLst>
              <a:lin ang="16200000" scaled="1"/>
            </a:gradFill>
            <a:ln w="6480">
              <a:solidFill>
                <a:srgbClr val="000000"/>
              </a:solidFill>
              <a:round/>
              <a:headEnd/>
              <a:tailEnd/>
            </a:ln>
          </p:spPr>
          <p:txBody>
            <a:bodyPr wrap="none" anchor="ctr"/>
            <a:lstStyle/>
            <a:p>
              <a:endParaRPr lang="en-US"/>
            </a:p>
          </p:txBody>
        </p:sp>
        <p:sp>
          <p:nvSpPr>
            <p:cNvPr id="50" name="Oval 6"/>
            <p:cNvSpPr>
              <a:spLocks noChangeArrowheads="1"/>
            </p:cNvSpPr>
            <p:nvPr/>
          </p:nvSpPr>
          <p:spPr bwMode="auto">
            <a:xfrm>
              <a:off x="3600450" y="3810670"/>
              <a:ext cx="185738" cy="176213"/>
            </a:xfrm>
            <a:prstGeom prst="ellipse">
              <a:avLst/>
            </a:prstGeom>
            <a:gradFill rotWithShape="0">
              <a:gsLst>
                <a:gs pos="0">
                  <a:srgbClr val="FE8F73"/>
                </a:gs>
                <a:gs pos="50000">
                  <a:srgbClr val="FF3300"/>
                </a:gs>
                <a:gs pos="100000">
                  <a:srgbClr val="FE8F73"/>
                </a:gs>
              </a:gsLst>
              <a:lin ang="16200000" scaled="1"/>
            </a:gradFill>
            <a:ln w="6480">
              <a:solidFill>
                <a:srgbClr val="000000"/>
              </a:solidFill>
              <a:round/>
              <a:headEnd/>
              <a:tailEnd/>
            </a:ln>
          </p:spPr>
          <p:txBody>
            <a:bodyPr wrap="none" anchor="ctr"/>
            <a:lstStyle/>
            <a:p>
              <a:endParaRPr lang="en-US"/>
            </a:p>
          </p:txBody>
        </p:sp>
        <p:sp>
          <p:nvSpPr>
            <p:cNvPr id="51" name="Oval 7"/>
            <p:cNvSpPr>
              <a:spLocks noChangeArrowheads="1"/>
            </p:cNvSpPr>
            <p:nvPr/>
          </p:nvSpPr>
          <p:spPr bwMode="auto">
            <a:xfrm>
              <a:off x="4591050" y="3770983"/>
              <a:ext cx="185738" cy="177800"/>
            </a:xfrm>
            <a:prstGeom prst="ellipse">
              <a:avLst/>
            </a:prstGeom>
            <a:gradFill rotWithShape="0">
              <a:gsLst>
                <a:gs pos="0">
                  <a:srgbClr val="FE8F73"/>
                </a:gs>
                <a:gs pos="50000">
                  <a:srgbClr val="FF3300"/>
                </a:gs>
                <a:gs pos="100000">
                  <a:srgbClr val="FE8F73"/>
                </a:gs>
              </a:gsLst>
              <a:lin ang="16200000" scaled="1"/>
            </a:gradFill>
            <a:ln w="6480">
              <a:solidFill>
                <a:srgbClr val="000000"/>
              </a:solidFill>
              <a:round/>
              <a:headEnd/>
              <a:tailEnd/>
            </a:ln>
          </p:spPr>
          <p:txBody>
            <a:bodyPr wrap="none" anchor="ctr"/>
            <a:lstStyle/>
            <a:p>
              <a:endParaRPr lang="en-US"/>
            </a:p>
          </p:txBody>
        </p:sp>
        <p:sp>
          <p:nvSpPr>
            <p:cNvPr id="52" name="Oval 8"/>
            <p:cNvSpPr>
              <a:spLocks noChangeArrowheads="1"/>
            </p:cNvSpPr>
            <p:nvPr/>
          </p:nvSpPr>
          <p:spPr bwMode="auto">
            <a:xfrm>
              <a:off x="5581650" y="3750345"/>
              <a:ext cx="185738" cy="176213"/>
            </a:xfrm>
            <a:prstGeom prst="ellipse">
              <a:avLst/>
            </a:prstGeom>
            <a:gradFill rotWithShape="0">
              <a:gsLst>
                <a:gs pos="0">
                  <a:srgbClr val="FE8F73"/>
                </a:gs>
                <a:gs pos="50000">
                  <a:srgbClr val="FF3300"/>
                </a:gs>
                <a:gs pos="100000">
                  <a:srgbClr val="FE8F73"/>
                </a:gs>
              </a:gsLst>
              <a:lin ang="16200000" scaled="1"/>
            </a:gradFill>
            <a:ln w="6480">
              <a:solidFill>
                <a:srgbClr val="000000"/>
              </a:solidFill>
              <a:round/>
              <a:headEnd/>
              <a:tailEnd/>
            </a:ln>
          </p:spPr>
          <p:txBody>
            <a:bodyPr wrap="none" anchor="ctr"/>
            <a:lstStyle/>
            <a:p>
              <a:endParaRPr lang="en-US"/>
            </a:p>
          </p:txBody>
        </p:sp>
        <p:sp>
          <p:nvSpPr>
            <p:cNvPr id="53" name="Oval 9"/>
            <p:cNvSpPr>
              <a:spLocks noChangeArrowheads="1"/>
            </p:cNvSpPr>
            <p:nvPr/>
          </p:nvSpPr>
          <p:spPr bwMode="auto">
            <a:xfrm>
              <a:off x="2644775" y="3116933"/>
              <a:ext cx="185738" cy="177800"/>
            </a:xfrm>
            <a:prstGeom prst="ellipse">
              <a:avLst/>
            </a:prstGeom>
            <a:gradFill rotWithShape="0">
              <a:gsLst>
                <a:gs pos="0">
                  <a:srgbClr val="FE8F73"/>
                </a:gs>
                <a:gs pos="50000">
                  <a:srgbClr val="FF3300"/>
                </a:gs>
                <a:gs pos="100000">
                  <a:srgbClr val="FE8F73"/>
                </a:gs>
              </a:gsLst>
              <a:lin ang="16200000" scaled="1"/>
            </a:gradFill>
            <a:ln w="6480">
              <a:solidFill>
                <a:srgbClr val="000000"/>
              </a:solidFill>
              <a:round/>
              <a:headEnd/>
              <a:tailEnd/>
            </a:ln>
          </p:spPr>
          <p:txBody>
            <a:bodyPr wrap="none" anchor="ctr"/>
            <a:lstStyle/>
            <a:p>
              <a:endParaRPr lang="en-US"/>
            </a:p>
          </p:txBody>
        </p:sp>
        <p:sp>
          <p:nvSpPr>
            <p:cNvPr id="54" name="Oval 10"/>
            <p:cNvSpPr>
              <a:spLocks noChangeArrowheads="1"/>
            </p:cNvSpPr>
            <p:nvPr/>
          </p:nvSpPr>
          <p:spPr bwMode="auto">
            <a:xfrm>
              <a:off x="3652838" y="3094708"/>
              <a:ext cx="185738" cy="176213"/>
            </a:xfrm>
            <a:prstGeom prst="ellipse">
              <a:avLst/>
            </a:prstGeom>
            <a:gradFill rotWithShape="0">
              <a:gsLst>
                <a:gs pos="0">
                  <a:srgbClr val="FE8F73"/>
                </a:gs>
                <a:gs pos="50000">
                  <a:srgbClr val="FF3300"/>
                </a:gs>
                <a:gs pos="100000">
                  <a:srgbClr val="FE8F73"/>
                </a:gs>
              </a:gsLst>
              <a:lin ang="16200000" scaled="1"/>
            </a:gradFill>
            <a:ln w="6480">
              <a:solidFill>
                <a:srgbClr val="000000"/>
              </a:solidFill>
              <a:round/>
              <a:headEnd/>
              <a:tailEnd/>
            </a:ln>
          </p:spPr>
          <p:txBody>
            <a:bodyPr wrap="none" anchor="ctr"/>
            <a:lstStyle/>
            <a:p>
              <a:endParaRPr lang="en-US"/>
            </a:p>
          </p:txBody>
        </p:sp>
        <p:sp>
          <p:nvSpPr>
            <p:cNvPr id="55" name="Oval 11"/>
            <p:cNvSpPr>
              <a:spLocks noChangeArrowheads="1"/>
            </p:cNvSpPr>
            <p:nvPr/>
          </p:nvSpPr>
          <p:spPr bwMode="auto">
            <a:xfrm>
              <a:off x="5634038" y="3034383"/>
              <a:ext cx="185738" cy="176213"/>
            </a:xfrm>
            <a:prstGeom prst="ellipse">
              <a:avLst/>
            </a:prstGeom>
            <a:gradFill rotWithShape="0">
              <a:gsLst>
                <a:gs pos="0">
                  <a:srgbClr val="FE8F73"/>
                </a:gs>
                <a:gs pos="50000">
                  <a:srgbClr val="FF3300"/>
                </a:gs>
                <a:gs pos="100000">
                  <a:srgbClr val="FE8F73"/>
                </a:gs>
              </a:gsLst>
              <a:lin ang="16200000" scaled="1"/>
            </a:gradFill>
            <a:ln w="6480">
              <a:solidFill>
                <a:srgbClr val="000000"/>
              </a:solidFill>
              <a:round/>
              <a:headEnd/>
              <a:tailEnd/>
            </a:ln>
          </p:spPr>
          <p:txBody>
            <a:bodyPr wrap="none" anchor="ctr"/>
            <a:lstStyle/>
            <a:p>
              <a:endParaRPr lang="en-US"/>
            </a:p>
          </p:txBody>
        </p:sp>
        <p:sp>
          <p:nvSpPr>
            <p:cNvPr id="56" name="Oval 12"/>
            <p:cNvSpPr>
              <a:spLocks noChangeArrowheads="1"/>
            </p:cNvSpPr>
            <p:nvPr/>
          </p:nvSpPr>
          <p:spPr bwMode="auto">
            <a:xfrm>
              <a:off x="2697163" y="2415258"/>
              <a:ext cx="185738" cy="177800"/>
            </a:xfrm>
            <a:prstGeom prst="ellipse">
              <a:avLst/>
            </a:prstGeom>
            <a:gradFill rotWithShape="0">
              <a:gsLst>
                <a:gs pos="0">
                  <a:srgbClr val="FE8F73"/>
                </a:gs>
                <a:gs pos="50000">
                  <a:srgbClr val="FF3300"/>
                </a:gs>
                <a:gs pos="100000">
                  <a:srgbClr val="FE8F73"/>
                </a:gs>
              </a:gsLst>
              <a:lin ang="16200000" scaled="1"/>
            </a:gradFill>
            <a:ln w="6480">
              <a:solidFill>
                <a:srgbClr val="000000"/>
              </a:solidFill>
              <a:round/>
              <a:headEnd/>
              <a:tailEnd/>
            </a:ln>
          </p:spPr>
          <p:txBody>
            <a:bodyPr wrap="none" anchor="ctr"/>
            <a:lstStyle/>
            <a:p>
              <a:endParaRPr lang="en-US"/>
            </a:p>
          </p:txBody>
        </p:sp>
        <p:sp>
          <p:nvSpPr>
            <p:cNvPr id="57" name="Oval 13"/>
            <p:cNvSpPr>
              <a:spLocks noChangeArrowheads="1"/>
            </p:cNvSpPr>
            <p:nvPr/>
          </p:nvSpPr>
          <p:spPr bwMode="auto">
            <a:xfrm>
              <a:off x="3705225" y="2393033"/>
              <a:ext cx="185738" cy="176213"/>
            </a:xfrm>
            <a:prstGeom prst="ellipse">
              <a:avLst/>
            </a:prstGeom>
            <a:gradFill rotWithShape="0">
              <a:gsLst>
                <a:gs pos="0">
                  <a:srgbClr val="FE8F73"/>
                </a:gs>
                <a:gs pos="50000">
                  <a:srgbClr val="FF3300"/>
                </a:gs>
                <a:gs pos="100000">
                  <a:srgbClr val="FE8F73"/>
                </a:gs>
              </a:gsLst>
              <a:lin ang="16200000" scaled="1"/>
            </a:gradFill>
            <a:ln w="6480">
              <a:solidFill>
                <a:srgbClr val="000000"/>
              </a:solidFill>
              <a:round/>
              <a:headEnd/>
              <a:tailEnd/>
            </a:ln>
          </p:spPr>
          <p:txBody>
            <a:bodyPr wrap="none" anchor="ctr"/>
            <a:lstStyle/>
            <a:p>
              <a:endParaRPr lang="en-US"/>
            </a:p>
          </p:txBody>
        </p:sp>
        <p:sp>
          <p:nvSpPr>
            <p:cNvPr id="58" name="Oval 14"/>
            <p:cNvSpPr>
              <a:spLocks noChangeArrowheads="1"/>
            </p:cNvSpPr>
            <p:nvPr/>
          </p:nvSpPr>
          <p:spPr bwMode="auto">
            <a:xfrm>
              <a:off x="4695825" y="2353345"/>
              <a:ext cx="185738" cy="177800"/>
            </a:xfrm>
            <a:prstGeom prst="ellipse">
              <a:avLst/>
            </a:prstGeom>
            <a:gradFill rotWithShape="0">
              <a:gsLst>
                <a:gs pos="0">
                  <a:srgbClr val="FE8F73"/>
                </a:gs>
                <a:gs pos="50000">
                  <a:srgbClr val="FF3300"/>
                </a:gs>
                <a:gs pos="100000">
                  <a:srgbClr val="FE8F73"/>
                </a:gs>
              </a:gsLst>
              <a:lin ang="16200000" scaled="1"/>
            </a:gradFill>
            <a:ln w="6480">
              <a:solidFill>
                <a:srgbClr val="000000"/>
              </a:solidFill>
              <a:round/>
              <a:headEnd/>
              <a:tailEnd/>
            </a:ln>
          </p:spPr>
          <p:txBody>
            <a:bodyPr wrap="none" anchor="ctr"/>
            <a:lstStyle/>
            <a:p>
              <a:endParaRPr lang="en-US"/>
            </a:p>
          </p:txBody>
        </p:sp>
        <p:sp>
          <p:nvSpPr>
            <p:cNvPr id="59" name="Oval 15"/>
            <p:cNvSpPr>
              <a:spLocks noChangeArrowheads="1"/>
            </p:cNvSpPr>
            <p:nvPr/>
          </p:nvSpPr>
          <p:spPr bwMode="auto">
            <a:xfrm>
              <a:off x="2749550" y="1743745"/>
              <a:ext cx="185738" cy="177800"/>
            </a:xfrm>
            <a:prstGeom prst="ellipse">
              <a:avLst/>
            </a:prstGeom>
            <a:gradFill rotWithShape="0">
              <a:gsLst>
                <a:gs pos="0">
                  <a:srgbClr val="FE8F73"/>
                </a:gs>
                <a:gs pos="50000">
                  <a:srgbClr val="FF3300"/>
                </a:gs>
                <a:gs pos="100000">
                  <a:srgbClr val="FE8F73"/>
                </a:gs>
              </a:gsLst>
              <a:lin ang="16200000" scaled="1"/>
            </a:gradFill>
            <a:ln w="6480">
              <a:solidFill>
                <a:srgbClr val="000000"/>
              </a:solidFill>
              <a:round/>
              <a:headEnd/>
              <a:tailEnd/>
            </a:ln>
          </p:spPr>
          <p:txBody>
            <a:bodyPr wrap="none" anchor="ctr"/>
            <a:lstStyle/>
            <a:p>
              <a:endParaRPr lang="en-US"/>
            </a:p>
          </p:txBody>
        </p:sp>
        <p:sp>
          <p:nvSpPr>
            <p:cNvPr id="60" name="Oval 16"/>
            <p:cNvSpPr>
              <a:spLocks noChangeArrowheads="1"/>
            </p:cNvSpPr>
            <p:nvPr/>
          </p:nvSpPr>
          <p:spPr bwMode="auto">
            <a:xfrm>
              <a:off x="3757613" y="1719933"/>
              <a:ext cx="185738" cy="177800"/>
            </a:xfrm>
            <a:prstGeom prst="ellipse">
              <a:avLst/>
            </a:prstGeom>
            <a:gradFill rotWithShape="0">
              <a:gsLst>
                <a:gs pos="0">
                  <a:srgbClr val="FE8F73"/>
                </a:gs>
                <a:gs pos="50000">
                  <a:srgbClr val="FF3300"/>
                </a:gs>
                <a:gs pos="100000">
                  <a:srgbClr val="FE8F73"/>
                </a:gs>
              </a:gsLst>
              <a:lin ang="16200000" scaled="1"/>
            </a:gradFill>
            <a:ln w="6480">
              <a:solidFill>
                <a:srgbClr val="000000"/>
              </a:solidFill>
              <a:round/>
              <a:headEnd/>
              <a:tailEnd/>
            </a:ln>
          </p:spPr>
          <p:txBody>
            <a:bodyPr wrap="none" anchor="ctr"/>
            <a:lstStyle/>
            <a:p>
              <a:endParaRPr lang="en-US"/>
            </a:p>
          </p:txBody>
        </p:sp>
        <p:sp>
          <p:nvSpPr>
            <p:cNvPr id="61" name="Oval 17"/>
            <p:cNvSpPr>
              <a:spLocks noChangeArrowheads="1"/>
            </p:cNvSpPr>
            <p:nvPr/>
          </p:nvSpPr>
          <p:spPr bwMode="auto">
            <a:xfrm>
              <a:off x="4748213" y="1681833"/>
              <a:ext cx="185738" cy="177800"/>
            </a:xfrm>
            <a:prstGeom prst="ellipse">
              <a:avLst/>
            </a:prstGeom>
            <a:gradFill rotWithShape="0">
              <a:gsLst>
                <a:gs pos="0">
                  <a:srgbClr val="FE8F73"/>
                </a:gs>
                <a:gs pos="50000">
                  <a:srgbClr val="FF3300"/>
                </a:gs>
                <a:gs pos="100000">
                  <a:srgbClr val="FE8F73"/>
                </a:gs>
              </a:gsLst>
              <a:lin ang="16200000" scaled="1"/>
            </a:gradFill>
            <a:ln w="6480">
              <a:solidFill>
                <a:srgbClr val="000000"/>
              </a:solidFill>
              <a:round/>
              <a:headEnd/>
              <a:tailEnd/>
            </a:ln>
          </p:spPr>
          <p:txBody>
            <a:bodyPr wrap="none" anchor="ctr"/>
            <a:lstStyle/>
            <a:p>
              <a:endParaRPr lang="en-US"/>
            </a:p>
          </p:txBody>
        </p:sp>
        <p:sp>
          <p:nvSpPr>
            <p:cNvPr id="62" name="Oval 18"/>
            <p:cNvSpPr>
              <a:spLocks noChangeArrowheads="1"/>
            </p:cNvSpPr>
            <p:nvPr/>
          </p:nvSpPr>
          <p:spPr bwMode="auto">
            <a:xfrm>
              <a:off x="5738813" y="1661195"/>
              <a:ext cx="185738" cy="176213"/>
            </a:xfrm>
            <a:prstGeom prst="ellipse">
              <a:avLst/>
            </a:prstGeom>
            <a:gradFill rotWithShape="0">
              <a:gsLst>
                <a:gs pos="0">
                  <a:srgbClr val="FE8F73"/>
                </a:gs>
                <a:gs pos="50000">
                  <a:srgbClr val="FF3300"/>
                </a:gs>
                <a:gs pos="100000">
                  <a:srgbClr val="FE8F73"/>
                </a:gs>
              </a:gsLst>
              <a:lin ang="16200000" scaled="1"/>
            </a:gradFill>
            <a:ln w="6480">
              <a:solidFill>
                <a:srgbClr val="000000"/>
              </a:solidFill>
              <a:round/>
              <a:headEnd/>
              <a:tailEnd/>
            </a:ln>
          </p:spPr>
          <p:txBody>
            <a:bodyPr wrap="none" anchor="ctr"/>
            <a:lstStyle/>
            <a:p>
              <a:endParaRPr lang="en-US"/>
            </a:p>
          </p:txBody>
        </p:sp>
        <p:sp>
          <p:nvSpPr>
            <p:cNvPr id="63" name="Oval 19"/>
            <p:cNvSpPr>
              <a:spLocks noChangeArrowheads="1"/>
            </p:cNvSpPr>
            <p:nvPr/>
          </p:nvSpPr>
          <p:spPr bwMode="auto">
            <a:xfrm>
              <a:off x="2787650" y="997620"/>
              <a:ext cx="185738" cy="177800"/>
            </a:xfrm>
            <a:prstGeom prst="ellipse">
              <a:avLst/>
            </a:prstGeom>
            <a:gradFill rotWithShape="0">
              <a:gsLst>
                <a:gs pos="0">
                  <a:srgbClr val="FE8F73"/>
                </a:gs>
                <a:gs pos="50000">
                  <a:srgbClr val="FF3300"/>
                </a:gs>
                <a:gs pos="100000">
                  <a:srgbClr val="FE8F73"/>
                </a:gs>
              </a:gsLst>
              <a:lin ang="16200000" scaled="1"/>
            </a:gradFill>
            <a:ln w="6480">
              <a:solidFill>
                <a:srgbClr val="000000"/>
              </a:solidFill>
              <a:round/>
              <a:headEnd/>
              <a:tailEnd/>
            </a:ln>
          </p:spPr>
          <p:txBody>
            <a:bodyPr wrap="none" anchor="ctr"/>
            <a:lstStyle/>
            <a:p>
              <a:endParaRPr lang="en-US"/>
            </a:p>
          </p:txBody>
        </p:sp>
        <p:sp>
          <p:nvSpPr>
            <p:cNvPr id="64" name="Oval 20"/>
            <p:cNvSpPr>
              <a:spLocks noChangeArrowheads="1"/>
            </p:cNvSpPr>
            <p:nvPr/>
          </p:nvSpPr>
          <p:spPr bwMode="auto">
            <a:xfrm>
              <a:off x="3795713" y="975395"/>
              <a:ext cx="185738" cy="177800"/>
            </a:xfrm>
            <a:prstGeom prst="ellipse">
              <a:avLst/>
            </a:prstGeom>
            <a:gradFill rotWithShape="0">
              <a:gsLst>
                <a:gs pos="0">
                  <a:srgbClr val="FE8F73"/>
                </a:gs>
                <a:gs pos="50000">
                  <a:srgbClr val="FF3300"/>
                </a:gs>
                <a:gs pos="100000">
                  <a:srgbClr val="FE8F73"/>
                </a:gs>
              </a:gsLst>
              <a:lin ang="16200000" scaled="1"/>
            </a:gradFill>
            <a:ln w="6480">
              <a:solidFill>
                <a:srgbClr val="000000"/>
              </a:solidFill>
              <a:round/>
              <a:headEnd/>
              <a:tailEnd/>
            </a:ln>
          </p:spPr>
          <p:txBody>
            <a:bodyPr wrap="none" anchor="ctr"/>
            <a:lstStyle/>
            <a:p>
              <a:endParaRPr lang="en-US"/>
            </a:p>
          </p:txBody>
        </p:sp>
        <p:sp>
          <p:nvSpPr>
            <p:cNvPr id="65" name="Oval 21"/>
            <p:cNvSpPr>
              <a:spLocks noChangeArrowheads="1"/>
            </p:cNvSpPr>
            <p:nvPr/>
          </p:nvSpPr>
          <p:spPr bwMode="auto">
            <a:xfrm>
              <a:off x="4786313" y="935708"/>
              <a:ext cx="185738" cy="177800"/>
            </a:xfrm>
            <a:prstGeom prst="ellipse">
              <a:avLst/>
            </a:prstGeom>
            <a:gradFill rotWithShape="0">
              <a:gsLst>
                <a:gs pos="0">
                  <a:srgbClr val="FE8F73"/>
                </a:gs>
                <a:gs pos="50000">
                  <a:srgbClr val="FF3300"/>
                </a:gs>
                <a:gs pos="100000">
                  <a:srgbClr val="FE8F73"/>
                </a:gs>
              </a:gsLst>
              <a:lin ang="16200000" scaled="1"/>
            </a:gradFill>
            <a:ln w="6480">
              <a:solidFill>
                <a:srgbClr val="000000"/>
              </a:solidFill>
              <a:round/>
              <a:headEnd/>
              <a:tailEnd/>
            </a:ln>
          </p:spPr>
          <p:txBody>
            <a:bodyPr wrap="none" anchor="ctr"/>
            <a:lstStyle/>
            <a:p>
              <a:endParaRPr lang="en-US"/>
            </a:p>
          </p:txBody>
        </p:sp>
        <p:sp>
          <p:nvSpPr>
            <p:cNvPr id="66" name="Oval 22"/>
            <p:cNvSpPr>
              <a:spLocks noChangeArrowheads="1"/>
            </p:cNvSpPr>
            <p:nvPr/>
          </p:nvSpPr>
          <p:spPr bwMode="auto">
            <a:xfrm>
              <a:off x="5776913" y="915070"/>
              <a:ext cx="185738" cy="177800"/>
            </a:xfrm>
            <a:prstGeom prst="ellipse">
              <a:avLst/>
            </a:prstGeom>
            <a:gradFill rotWithShape="0">
              <a:gsLst>
                <a:gs pos="0">
                  <a:srgbClr val="FE8F73"/>
                </a:gs>
                <a:gs pos="50000">
                  <a:srgbClr val="FF3300"/>
                </a:gs>
                <a:gs pos="100000">
                  <a:srgbClr val="FE8F73"/>
                </a:gs>
              </a:gsLst>
              <a:lin ang="16200000" scaled="1"/>
            </a:gradFill>
            <a:ln w="6480">
              <a:solidFill>
                <a:srgbClr val="000000"/>
              </a:solidFill>
              <a:round/>
              <a:headEnd/>
              <a:tailEnd/>
            </a:ln>
          </p:spPr>
          <p:txBody>
            <a:bodyPr wrap="none" anchor="ctr"/>
            <a:lstStyle/>
            <a:p>
              <a:endParaRPr lang="en-US"/>
            </a:p>
          </p:txBody>
        </p:sp>
        <p:sp>
          <p:nvSpPr>
            <p:cNvPr id="67" name="Oval 23"/>
            <p:cNvSpPr>
              <a:spLocks noChangeArrowheads="1"/>
            </p:cNvSpPr>
            <p:nvPr/>
          </p:nvSpPr>
          <p:spPr bwMode="auto">
            <a:xfrm>
              <a:off x="6572250" y="3742408"/>
              <a:ext cx="185738" cy="177800"/>
            </a:xfrm>
            <a:prstGeom prst="ellipse">
              <a:avLst/>
            </a:prstGeom>
            <a:gradFill rotWithShape="0">
              <a:gsLst>
                <a:gs pos="0">
                  <a:srgbClr val="FE8F73"/>
                </a:gs>
                <a:gs pos="50000">
                  <a:srgbClr val="FF3300"/>
                </a:gs>
                <a:gs pos="100000">
                  <a:srgbClr val="FE8F73"/>
                </a:gs>
              </a:gsLst>
              <a:lin ang="16200000" scaled="1"/>
            </a:gradFill>
            <a:ln w="6480">
              <a:solidFill>
                <a:srgbClr val="000000"/>
              </a:solidFill>
              <a:round/>
              <a:headEnd/>
              <a:tailEnd/>
            </a:ln>
          </p:spPr>
          <p:txBody>
            <a:bodyPr wrap="none" anchor="ctr"/>
            <a:lstStyle/>
            <a:p>
              <a:endParaRPr lang="en-US"/>
            </a:p>
          </p:txBody>
        </p:sp>
        <p:sp>
          <p:nvSpPr>
            <p:cNvPr id="68" name="Oval 24"/>
            <p:cNvSpPr>
              <a:spLocks noChangeArrowheads="1"/>
            </p:cNvSpPr>
            <p:nvPr/>
          </p:nvSpPr>
          <p:spPr bwMode="auto">
            <a:xfrm>
              <a:off x="6624638" y="3026445"/>
              <a:ext cx="185738" cy="177800"/>
            </a:xfrm>
            <a:prstGeom prst="ellipse">
              <a:avLst/>
            </a:prstGeom>
            <a:gradFill rotWithShape="0">
              <a:gsLst>
                <a:gs pos="0">
                  <a:srgbClr val="FE8F73"/>
                </a:gs>
                <a:gs pos="50000">
                  <a:srgbClr val="FF3300"/>
                </a:gs>
                <a:gs pos="100000">
                  <a:srgbClr val="FE8F73"/>
                </a:gs>
              </a:gsLst>
              <a:lin ang="16200000" scaled="1"/>
            </a:gradFill>
            <a:ln w="6480">
              <a:solidFill>
                <a:srgbClr val="000000"/>
              </a:solidFill>
              <a:round/>
              <a:headEnd/>
              <a:tailEnd/>
            </a:ln>
          </p:spPr>
          <p:txBody>
            <a:bodyPr wrap="none" anchor="ctr"/>
            <a:lstStyle/>
            <a:p>
              <a:endParaRPr lang="en-US"/>
            </a:p>
          </p:txBody>
        </p:sp>
        <p:sp>
          <p:nvSpPr>
            <p:cNvPr id="70" name="Oval 25"/>
            <p:cNvSpPr>
              <a:spLocks noChangeArrowheads="1"/>
            </p:cNvSpPr>
            <p:nvPr/>
          </p:nvSpPr>
          <p:spPr bwMode="auto">
            <a:xfrm>
              <a:off x="6677025" y="2326358"/>
              <a:ext cx="185738" cy="176213"/>
            </a:xfrm>
            <a:prstGeom prst="ellipse">
              <a:avLst/>
            </a:prstGeom>
            <a:gradFill rotWithShape="0">
              <a:gsLst>
                <a:gs pos="0">
                  <a:srgbClr val="FE8F73"/>
                </a:gs>
                <a:gs pos="50000">
                  <a:srgbClr val="FF3300"/>
                </a:gs>
                <a:gs pos="100000">
                  <a:srgbClr val="FE8F73"/>
                </a:gs>
              </a:gsLst>
              <a:lin ang="16200000" scaled="1"/>
            </a:gradFill>
            <a:ln w="6480">
              <a:solidFill>
                <a:srgbClr val="000000"/>
              </a:solidFill>
              <a:round/>
              <a:headEnd/>
              <a:tailEnd/>
            </a:ln>
          </p:spPr>
          <p:txBody>
            <a:bodyPr wrap="none" anchor="ctr"/>
            <a:lstStyle/>
            <a:p>
              <a:endParaRPr lang="en-US"/>
            </a:p>
          </p:txBody>
        </p:sp>
        <p:sp>
          <p:nvSpPr>
            <p:cNvPr id="71" name="Oval 26"/>
            <p:cNvSpPr>
              <a:spLocks noChangeArrowheads="1"/>
            </p:cNvSpPr>
            <p:nvPr/>
          </p:nvSpPr>
          <p:spPr bwMode="auto">
            <a:xfrm>
              <a:off x="6767513" y="908720"/>
              <a:ext cx="185738" cy="177800"/>
            </a:xfrm>
            <a:prstGeom prst="ellipse">
              <a:avLst/>
            </a:prstGeom>
            <a:gradFill rotWithShape="0">
              <a:gsLst>
                <a:gs pos="0">
                  <a:srgbClr val="FE8F73"/>
                </a:gs>
                <a:gs pos="50000">
                  <a:srgbClr val="FF3300"/>
                </a:gs>
                <a:gs pos="100000">
                  <a:srgbClr val="FE8F73"/>
                </a:gs>
              </a:gsLst>
              <a:lin ang="16200000" scaled="1"/>
            </a:gradFill>
            <a:ln w="6480">
              <a:solidFill>
                <a:srgbClr val="000000"/>
              </a:solidFill>
              <a:round/>
              <a:headEnd/>
              <a:tailEnd/>
            </a:ln>
          </p:spPr>
          <p:txBody>
            <a:bodyPr wrap="none" anchor="ctr"/>
            <a:lstStyle/>
            <a:p>
              <a:endParaRPr lang="en-US"/>
            </a:p>
          </p:txBody>
        </p:sp>
      </p:grpSp>
      <p:sp>
        <p:nvSpPr>
          <p:cNvPr id="72" name="AutoShape 27"/>
          <p:cNvSpPr>
            <a:spLocks noChangeArrowheads="1"/>
          </p:cNvSpPr>
          <p:nvPr/>
        </p:nvSpPr>
        <p:spPr bwMode="auto">
          <a:xfrm>
            <a:off x="3143250" y="3026446"/>
            <a:ext cx="1066800" cy="290513"/>
          </a:xfrm>
          <a:prstGeom prst="roundRect">
            <a:avLst>
              <a:gd name="adj" fmla="val 546"/>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73" name="Text Box 29"/>
          <p:cNvSpPr txBox="1">
            <a:spLocks noChangeArrowheads="1"/>
          </p:cNvSpPr>
          <p:nvPr/>
        </p:nvSpPr>
        <p:spPr bwMode="auto">
          <a:xfrm>
            <a:off x="3719513" y="3932909"/>
            <a:ext cx="914400" cy="4022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000" tIns="46800" rIns="90000" bIns="46800">
            <a:spAutoFit/>
          </a:bodyPr>
          <a:lstStyle>
            <a:lvl1pPr algn="l" rtl="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1pPr>
            <a:lvl2pPr algn="l" rtl="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2pPr>
            <a:lvl3pPr algn="l" rtl="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3pPr>
            <a:lvl4pPr algn="l" rtl="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4pPr>
            <a:lvl5pPr algn="l" rtl="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5pPr>
            <a:lvl6pPr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6pPr>
            <a:lvl7pPr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7pPr>
            <a:lvl8pPr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8pPr>
            <a:lvl9pPr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9pPr>
          </a:lstStyle>
          <a:p>
            <a:pPr algn="ctr" eaLnBrk="1" hangingPunct="1">
              <a:buClr>
                <a:srgbClr val="FFFF00"/>
              </a:buClr>
              <a:buSzPct val="83000"/>
              <a:buFont typeface="Times New Roman" charset="0"/>
              <a:buNone/>
            </a:pPr>
            <a:r>
              <a:rPr lang="en-GB" sz="2000">
                <a:solidFill>
                  <a:srgbClr val="000000"/>
                </a:solidFill>
                <a:latin typeface="Comic Sans MS" charset="0"/>
                <a:cs typeface="Times New Roman" charset="0"/>
              </a:rPr>
              <a:t>0</a:t>
            </a:r>
          </a:p>
        </p:txBody>
      </p:sp>
      <p:sp>
        <p:nvSpPr>
          <p:cNvPr id="74" name="Oval 31"/>
          <p:cNvSpPr>
            <a:spLocks noChangeArrowheads="1"/>
          </p:cNvSpPr>
          <p:nvPr/>
        </p:nvSpPr>
        <p:spPr bwMode="auto">
          <a:xfrm>
            <a:off x="7175500" y="2348583"/>
            <a:ext cx="185738" cy="177800"/>
          </a:xfrm>
          <a:prstGeom prst="ellipse">
            <a:avLst/>
          </a:prstGeom>
          <a:gradFill rotWithShape="0">
            <a:gsLst>
              <a:gs pos="0">
                <a:srgbClr val="FE8F73"/>
              </a:gs>
              <a:gs pos="50000">
                <a:srgbClr val="FF3300"/>
              </a:gs>
              <a:gs pos="100000">
                <a:srgbClr val="FE8F73"/>
              </a:gs>
            </a:gsLst>
            <a:lin ang="16200000" scaled="1"/>
          </a:gradFill>
          <a:ln w="6480">
            <a:solidFill>
              <a:srgbClr val="000000"/>
            </a:solidFill>
            <a:round/>
            <a:headEnd/>
            <a:tailEnd/>
          </a:ln>
        </p:spPr>
        <p:txBody>
          <a:bodyPr wrap="none" anchor="ctr"/>
          <a:lstStyle/>
          <a:p>
            <a:endParaRPr lang="en-US"/>
          </a:p>
        </p:txBody>
      </p:sp>
      <p:sp>
        <p:nvSpPr>
          <p:cNvPr id="75" name="Oval 32"/>
          <p:cNvSpPr>
            <a:spLocks noChangeArrowheads="1"/>
          </p:cNvSpPr>
          <p:nvPr/>
        </p:nvSpPr>
        <p:spPr bwMode="auto">
          <a:xfrm>
            <a:off x="8256589" y="1629445"/>
            <a:ext cx="185737" cy="177800"/>
          </a:xfrm>
          <a:prstGeom prst="ellipse">
            <a:avLst/>
          </a:prstGeom>
          <a:gradFill rotWithShape="0">
            <a:gsLst>
              <a:gs pos="0">
                <a:srgbClr val="FE8F73"/>
              </a:gs>
              <a:gs pos="50000">
                <a:srgbClr val="FF3300"/>
              </a:gs>
              <a:gs pos="100000">
                <a:srgbClr val="FE8F73"/>
              </a:gs>
            </a:gsLst>
            <a:lin ang="16200000" scaled="1"/>
          </a:gradFill>
          <a:ln w="6480">
            <a:solidFill>
              <a:srgbClr val="000000"/>
            </a:solidFill>
            <a:round/>
            <a:headEnd/>
            <a:tailEnd/>
          </a:ln>
        </p:spPr>
        <p:txBody>
          <a:bodyPr wrap="none" anchor="ctr"/>
          <a:lstStyle/>
          <a:p>
            <a:endParaRPr lang="en-US"/>
          </a:p>
        </p:txBody>
      </p:sp>
      <p:sp>
        <p:nvSpPr>
          <p:cNvPr id="76" name="Line 33"/>
          <p:cNvSpPr>
            <a:spLocks noChangeShapeType="1"/>
          </p:cNvSpPr>
          <p:nvPr/>
        </p:nvSpPr>
        <p:spPr bwMode="auto">
          <a:xfrm flipV="1">
            <a:off x="4295775" y="1715171"/>
            <a:ext cx="4032250" cy="2182813"/>
          </a:xfrm>
          <a:prstGeom prst="line">
            <a:avLst/>
          </a:prstGeom>
          <a:noFill/>
          <a:ln w="38160">
            <a:solidFill>
              <a:srgbClr val="000000"/>
            </a:solidFill>
            <a:round/>
            <a:headEnd/>
            <a:tailEnd type="triangle" w="lg" len="lg"/>
          </a:ln>
          <a:extLst>
            <a:ext uri="{909E8E84-426E-40dd-AFC4-6F175D3DCCD1}">
              <a14:hiddenFill xmlns:a14="http://schemas.microsoft.com/office/drawing/2010/main" xmlns="">
                <a:noFill/>
              </a14:hiddenFill>
            </a:ext>
          </a:extLst>
        </p:spPr>
        <p:txBody>
          <a:bodyPr/>
          <a:lstStyle/>
          <a:p>
            <a:endParaRPr lang="en-US"/>
          </a:p>
        </p:txBody>
      </p:sp>
      <p:sp>
        <p:nvSpPr>
          <p:cNvPr id="77" name="Text Box 34"/>
          <p:cNvSpPr txBox="1">
            <a:spLocks noChangeArrowheads="1"/>
          </p:cNvSpPr>
          <p:nvPr/>
        </p:nvSpPr>
        <p:spPr bwMode="auto">
          <a:xfrm>
            <a:off x="7608889" y="1629445"/>
            <a:ext cx="1724025"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000" tIns="46800" rIns="90000" bIns="46800">
            <a:spAutoFit/>
          </a:bodyPr>
          <a:lstStyle>
            <a:lvl1pPr algn="l" rtl="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1pPr>
            <a:lvl2pPr algn="l" rtl="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2pPr>
            <a:lvl3pPr algn="l" rtl="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3pPr>
            <a:lvl4pPr algn="l" rtl="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4pPr>
            <a:lvl5pPr algn="l" rtl="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5pPr>
            <a:lvl6pPr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6pPr>
            <a:lvl7pPr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7pPr>
            <a:lvl8pPr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8pPr>
            <a:lvl9pPr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9pPr>
          </a:lstStyle>
          <a:p>
            <a:pPr algn="ctr" eaLnBrk="1" hangingPunct="1">
              <a:buClr>
                <a:srgbClr val="FFFF00"/>
              </a:buClr>
              <a:buSzPct val="100000"/>
              <a:buFont typeface="Times New Roman" charset="0"/>
              <a:buNone/>
            </a:pPr>
            <a:r>
              <a:rPr lang="en-GB">
                <a:solidFill>
                  <a:srgbClr val="000000"/>
                </a:solidFill>
                <a:latin typeface="Comic Sans MS" charset="0"/>
                <a:cs typeface="Times New Roman" charset="0"/>
              </a:rPr>
              <a:t>v</a:t>
            </a:r>
            <a:r>
              <a:rPr lang="en-GB" baseline="-25000">
                <a:solidFill>
                  <a:srgbClr val="000000"/>
                </a:solidFill>
                <a:latin typeface="Comic Sans MS" charset="0"/>
                <a:cs typeface="Times New Roman" charset="0"/>
              </a:rPr>
              <a:t>2</a:t>
            </a:r>
          </a:p>
        </p:txBody>
      </p:sp>
      <p:sp>
        <p:nvSpPr>
          <p:cNvPr id="78" name="Text Box 35"/>
          <p:cNvSpPr txBox="1">
            <a:spLocks noChangeArrowheads="1"/>
          </p:cNvSpPr>
          <p:nvPr/>
        </p:nvSpPr>
        <p:spPr bwMode="auto">
          <a:xfrm>
            <a:off x="6600826" y="2421608"/>
            <a:ext cx="1724025"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000" tIns="46800" rIns="90000" bIns="46800">
            <a:spAutoFit/>
          </a:bodyPr>
          <a:lstStyle>
            <a:lvl1pPr algn="l" rtl="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1pPr>
            <a:lvl2pPr algn="l" rtl="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2pPr>
            <a:lvl3pPr algn="l" rtl="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3pPr>
            <a:lvl4pPr algn="l" rtl="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4pPr>
            <a:lvl5pPr algn="l" rtl="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5pPr>
            <a:lvl6pPr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6pPr>
            <a:lvl7pPr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7pPr>
            <a:lvl8pPr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8pPr>
            <a:lvl9pPr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9pPr>
          </a:lstStyle>
          <a:p>
            <a:pPr algn="ctr" eaLnBrk="1" hangingPunct="1">
              <a:buClr>
                <a:srgbClr val="FFFF00"/>
              </a:buClr>
              <a:buSzPct val="100000"/>
              <a:buFont typeface="Times New Roman" charset="0"/>
              <a:buNone/>
            </a:pPr>
            <a:r>
              <a:rPr lang="en-GB">
                <a:solidFill>
                  <a:srgbClr val="000000"/>
                </a:solidFill>
                <a:latin typeface="Comic Sans MS" charset="0"/>
                <a:cs typeface="Times New Roman" charset="0"/>
              </a:rPr>
              <a:t>v</a:t>
            </a:r>
            <a:r>
              <a:rPr lang="en-GB" baseline="-25000">
                <a:solidFill>
                  <a:srgbClr val="000000"/>
                </a:solidFill>
                <a:latin typeface="Comic Sans MS" charset="0"/>
                <a:cs typeface="Times New Roman" charset="0"/>
              </a:rPr>
              <a:t>1</a:t>
            </a:r>
          </a:p>
        </p:txBody>
      </p:sp>
      <p:sp>
        <p:nvSpPr>
          <p:cNvPr id="80" name="Line 28"/>
          <p:cNvSpPr>
            <a:spLocks noChangeShapeType="1"/>
          </p:cNvSpPr>
          <p:nvPr/>
        </p:nvSpPr>
        <p:spPr bwMode="auto">
          <a:xfrm flipV="1">
            <a:off x="4189414" y="2408908"/>
            <a:ext cx="3100387" cy="1579562"/>
          </a:xfrm>
          <a:prstGeom prst="line">
            <a:avLst/>
          </a:prstGeom>
          <a:noFill/>
          <a:ln w="38160">
            <a:solidFill>
              <a:srgbClr val="000000"/>
            </a:solidFill>
            <a:round/>
            <a:headEnd/>
            <a:tailEnd type="triangle" w="lg" len="lg"/>
          </a:ln>
          <a:extLst>
            <a:ext uri="{909E8E84-426E-40dd-AFC4-6F175D3DCCD1}">
              <a14:hiddenFill xmlns:a14="http://schemas.microsoft.com/office/drawing/2010/main" xmlns="">
                <a:noFill/>
              </a14:hiddenFill>
            </a:ext>
          </a:extLst>
        </p:spPr>
        <p:txBody>
          <a:bodyPr/>
          <a:lstStyle/>
          <a:p>
            <a:endParaRPr lang="en-US">
              <a:solidFill>
                <a:srgbClr val="000000"/>
              </a:solidFill>
            </a:endParaRPr>
          </a:p>
        </p:txBody>
      </p:sp>
      <p:sp>
        <p:nvSpPr>
          <p:cNvPr id="81" name="Oval 30"/>
          <p:cNvSpPr>
            <a:spLocks noChangeArrowheads="1"/>
          </p:cNvSpPr>
          <p:nvPr/>
        </p:nvSpPr>
        <p:spPr bwMode="auto">
          <a:xfrm>
            <a:off x="4151314" y="3861470"/>
            <a:ext cx="185737" cy="177800"/>
          </a:xfrm>
          <a:prstGeom prst="ellipse">
            <a:avLst/>
          </a:prstGeom>
          <a:gradFill rotWithShape="0">
            <a:gsLst>
              <a:gs pos="0">
                <a:srgbClr val="FE8F73"/>
              </a:gs>
              <a:gs pos="50000">
                <a:srgbClr val="FF3300"/>
              </a:gs>
              <a:gs pos="100000">
                <a:srgbClr val="FE8F73"/>
              </a:gs>
            </a:gsLst>
            <a:lin ang="16200000" scaled="1"/>
          </a:gradFill>
          <a:ln w="6480">
            <a:solidFill>
              <a:srgbClr val="000000"/>
            </a:solidFill>
            <a:round/>
            <a:headEnd/>
            <a:tailEnd/>
          </a:ln>
        </p:spPr>
        <p:txBody>
          <a:bodyPr wrap="none" anchor="ctr"/>
          <a:lstStyle/>
          <a:p>
            <a:endParaRPr lang="en-US"/>
          </a:p>
        </p:txBody>
      </p:sp>
      <p:grpSp>
        <p:nvGrpSpPr>
          <p:cNvPr id="4" name="Group 3"/>
          <p:cNvGrpSpPr/>
          <p:nvPr/>
        </p:nvGrpSpPr>
        <p:grpSpPr>
          <a:xfrm>
            <a:off x="2667001" y="3196308"/>
            <a:ext cx="1724025" cy="666750"/>
            <a:chOff x="1143000" y="3196308"/>
            <a:chExt cx="1724025" cy="666750"/>
          </a:xfrm>
        </p:grpSpPr>
        <p:sp>
          <p:nvSpPr>
            <p:cNvPr id="79" name="Line 36"/>
            <p:cNvSpPr>
              <a:spLocks noChangeShapeType="1"/>
            </p:cNvSpPr>
            <p:nvPr/>
          </p:nvSpPr>
          <p:spPr bwMode="auto">
            <a:xfrm flipV="1">
              <a:off x="2700338" y="3212183"/>
              <a:ext cx="1587" cy="650875"/>
            </a:xfrm>
            <a:prstGeom prst="line">
              <a:avLst/>
            </a:prstGeom>
            <a:noFill/>
            <a:ln w="57240">
              <a:solidFill>
                <a:schemeClr val="accent3"/>
              </a:solidFill>
              <a:round/>
              <a:headEnd/>
              <a:tailEnd type="triangle" w="lg" len="lg"/>
            </a:ln>
            <a:extLst>
              <a:ext uri="{909E8E84-426E-40dd-AFC4-6F175D3DCCD1}">
                <a14:hiddenFill xmlns:a14="http://schemas.microsoft.com/office/drawing/2010/main" xmlns="">
                  <a:noFill/>
                </a14:hiddenFill>
              </a:ext>
            </a:extLst>
          </p:spPr>
          <p:txBody>
            <a:bodyPr/>
            <a:lstStyle/>
            <a:p>
              <a:endParaRPr lang="en-US"/>
            </a:p>
          </p:txBody>
        </p:sp>
        <p:sp>
          <p:nvSpPr>
            <p:cNvPr id="82" name="Text Box 38"/>
            <p:cNvSpPr txBox="1">
              <a:spLocks noChangeArrowheads="1"/>
            </p:cNvSpPr>
            <p:nvPr/>
          </p:nvSpPr>
          <p:spPr bwMode="auto">
            <a:xfrm>
              <a:off x="1143000" y="3196308"/>
              <a:ext cx="1724025"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000" tIns="46800" rIns="90000" bIns="46800">
              <a:spAutoFit/>
            </a:bodyPr>
            <a:lstStyle>
              <a:lvl1pPr algn="l" rtl="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1pPr>
              <a:lvl2pPr algn="l" rtl="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2pPr>
              <a:lvl3pPr algn="l" rtl="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3pPr>
              <a:lvl4pPr algn="l" rtl="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4pPr>
              <a:lvl5pPr algn="l" rtl="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5pPr>
              <a:lvl6pPr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6pPr>
              <a:lvl7pPr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7pPr>
              <a:lvl8pPr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8pPr>
              <a:lvl9pPr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9pPr>
            </a:lstStyle>
            <a:p>
              <a:pPr algn="ctr" eaLnBrk="1" hangingPunct="1">
                <a:buClr>
                  <a:srgbClr val="FFFF00"/>
                </a:buClr>
                <a:buSzPct val="100000"/>
                <a:buFont typeface="Times New Roman" charset="0"/>
                <a:buNone/>
              </a:pPr>
              <a:r>
                <a:rPr lang="en-GB" dirty="0">
                  <a:solidFill>
                    <a:srgbClr val="000000"/>
                  </a:solidFill>
                  <a:latin typeface="Comic Sans MS" charset="0"/>
                  <a:cs typeface="Times New Roman" charset="0"/>
                </a:rPr>
                <a:t>3v</a:t>
              </a:r>
              <a:r>
                <a:rPr lang="en-GB" baseline="-25000" dirty="0">
                  <a:solidFill>
                    <a:srgbClr val="000000"/>
                  </a:solidFill>
                  <a:latin typeface="Comic Sans MS" charset="0"/>
                  <a:cs typeface="Times New Roman" charset="0"/>
                </a:rPr>
                <a:t>2</a:t>
              </a:r>
              <a:r>
                <a:rPr lang="en-GB" dirty="0">
                  <a:solidFill>
                    <a:srgbClr val="000000"/>
                  </a:solidFill>
                  <a:latin typeface="Comic Sans MS" charset="0"/>
                  <a:cs typeface="Times New Roman" charset="0"/>
                </a:rPr>
                <a:t>-4v</a:t>
              </a:r>
              <a:r>
                <a:rPr lang="en-GB" baseline="-25000" dirty="0">
                  <a:solidFill>
                    <a:srgbClr val="000000"/>
                  </a:solidFill>
                  <a:latin typeface="Comic Sans MS" charset="0"/>
                  <a:cs typeface="Times New Roman" charset="0"/>
                </a:rPr>
                <a:t>1</a:t>
              </a:r>
            </a:p>
          </p:txBody>
        </p:sp>
      </p:grpSp>
    </p:spTree>
    <p:extLst>
      <p:ext uri="{BB962C8B-B14F-4D97-AF65-F5344CB8AC3E}">
        <p14:creationId xmlns:p14="http://schemas.microsoft.com/office/powerpoint/2010/main" val="4757272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9">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520579" y="2708920"/>
            <a:ext cx="5956848" cy="3744416"/>
            <a:chOff x="-3421" y="2708920"/>
            <a:chExt cx="5956848" cy="3744416"/>
          </a:xfrm>
        </p:grpSpPr>
        <p:pic>
          <p:nvPicPr>
            <p:cNvPr id="10" name="Picture 9"/>
            <p:cNvPicPr>
              <a:picLocks noChangeAspect="1"/>
            </p:cNvPicPr>
            <p:nvPr/>
          </p:nvPicPr>
          <p:blipFill rotWithShape="1">
            <a:blip r:embed="rId2">
              <a:extLst>
                <a:ext uri="{28A0092B-C50C-407E-A947-70E740481C1C}">
                  <a14:useLocalDpi xmlns:a14="http://schemas.microsoft.com/office/drawing/2010/main" val="0"/>
                </a:ext>
              </a:extLst>
            </a:blip>
            <a:srcRect r="20199" b="8062"/>
            <a:stretch/>
          </p:blipFill>
          <p:spPr>
            <a:xfrm>
              <a:off x="-3421" y="2708920"/>
              <a:ext cx="5956848" cy="3744416"/>
            </a:xfrm>
            <a:prstGeom prst="rect">
              <a:avLst/>
            </a:prstGeom>
          </p:spPr>
        </p:pic>
        <p:sp>
          <p:nvSpPr>
            <p:cNvPr id="2" name="Oval 1"/>
            <p:cNvSpPr/>
            <p:nvPr/>
          </p:nvSpPr>
          <p:spPr>
            <a:xfrm>
              <a:off x="146704" y="2924944"/>
              <a:ext cx="536864" cy="288032"/>
            </a:xfrm>
            <a:prstGeom prst="ellipse">
              <a:avLst/>
            </a:prstGeom>
            <a:noFill/>
            <a:ln w="508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456843" name="Rectangle 139"/>
          <p:cNvSpPr>
            <a:spLocks noGrp="1" noChangeArrowheads="1"/>
          </p:cNvSpPr>
          <p:nvPr>
            <p:ph type="title"/>
          </p:nvPr>
        </p:nvSpPr>
        <p:spPr>
          <a:xfrm>
            <a:off x="584629" y="124949"/>
            <a:ext cx="8229600" cy="905233"/>
          </a:xfrm>
          <a:noFill/>
          <a:ln/>
        </p:spPr>
        <p:txBody>
          <a:bodyPr>
            <a:normAutofit/>
          </a:bodyPr>
          <a:lstStyle/>
          <a:p>
            <a:r>
              <a:rPr lang="en-US" sz="4000" dirty="0"/>
              <a:t>Modern Cryptography</a:t>
            </a:r>
          </a:p>
        </p:txBody>
      </p:sp>
      <p:sp>
        <p:nvSpPr>
          <p:cNvPr id="24" name="Content Placeholder 2"/>
          <p:cNvSpPr>
            <a:spLocks noGrp="1"/>
          </p:cNvSpPr>
          <p:nvPr>
            <p:ph idx="1"/>
          </p:nvPr>
        </p:nvSpPr>
        <p:spPr>
          <a:xfrm>
            <a:off x="584629" y="989044"/>
            <a:ext cx="6480720" cy="1440160"/>
          </a:xfrm>
        </p:spPr>
        <p:txBody>
          <a:bodyPr/>
          <a:lstStyle/>
          <a:p>
            <a:pPr>
              <a:buClr>
                <a:schemeClr val="accent1"/>
              </a:buClr>
              <a:buSzPct val="65000"/>
              <a:buFont typeface="Wingdings" pitchFamily="2" charset="2"/>
              <a:buChar char="n"/>
            </a:pPr>
            <a:r>
              <a:rPr lang="en-US" sz="2600" dirty="0">
                <a:cs typeface="Arial" charset="0"/>
              </a:rPr>
              <a:t>is </a:t>
            </a:r>
            <a:r>
              <a:rPr lang="en-US" sz="2600" dirty="0">
                <a:solidFill>
                  <a:srgbClr val="0000FF"/>
                </a:solidFill>
                <a:cs typeface="Arial" charset="0"/>
              </a:rPr>
              <a:t>everywhere</a:t>
            </a:r>
            <a:r>
              <a:rPr lang="en-US" sz="2600" dirty="0">
                <a:cs typeface="Arial" charset="0"/>
              </a:rPr>
              <a:t>!</a:t>
            </a:r>
          </a:p>
          <a:p>
            <a:pPr>
              <a:buClr>
                <a:schemeClr val="accent1"/>
              </a:buClr>
              <a:buSzPct val="65000"/>
              <a:buFont typeface="Wingdings" pitchFamily="2" charset="2"/>
              <a:buChar char="n"/>
            </a:pPr>
            <a:r>
              <a:rPr lang="en-US" sz="2600" dirty="0">
                <a:cs typeface="Arial" charset="0"/>
              </a:rPr>
              <a:t>is concerned with all settings where people </a:t>
            </a:r>
            <a:r>
              <a:rPr lang="en-US" sz="2600" dirty="0">
                <a:solidFill>
                  <a:srgbClr val="FF0000"/>
                </a:solidFill>
                <a:cs typeface="Arial" charset="0"/>
              </a:rPr>
              <a:t>do not trust </a:t>
            </a:r>
            <a:r>
              <a:rPr lang="en-US" sz="2600" dirty="0">
                <a:cs typeface="Arial" charset="0"/>
              </a:rPr>
              <a:t>each other </a:t>
            </a:r>
          </a:p>
        </p:txBody>
      </p:sp>
      <p:pic>
        <p:nvPicPr>
          <p:cNvPr id="9" name="Picture 8"/>
          <p:cNvPicPr>
            <a:picLocks noChangeAspect="1"/>
          </p:cNvPicPr>
          <p:nvPr/>
        </p:nvPicPr>
        <p:blipFill>
          <a:blip r:embed="rId3"/>
          <a:stretch>
            <a:fillRect/>
          </a:stretch>
        </p:blipFill>
        <p:spPr>
          <a:xfrm>
            <a:off x="7752172" y="3284984"/>
            <a:ext cx="2959100" cy="2743200"/>
          </a:xfrm>
          <a:prstGeom prst="rect">
            <a:avLst/>
          </a:prstGeom>
        </p:spPr>
      </p:pic>
      <p:pic>
        <p:nvPicPr>
          <p:cNvPr id="11" name="Picture 10"/>
          <p:cNvPicPr>
            <a:picLocks noChangeAspect="1"/>
          </p:cNvPicPr>
          <p:nvPr/>
        </p:nvPicPr>
        <p:blipFill>
          <a:blip r:embed="rId4"/>
          <a:stretch>
            <a:fillRect/>
          </a:stretch>
        </p:blipFill>
        <p:spPr>
          <a:xfrm>
            <a:off x="1775520" y="3645024"/>
            <a:ext cx="3492500" cy="2324100"/>
          </a:xfrm>
          <a:prstGeom prst="rect">
            <a:avLst/>
          </a:prstGeom>
        </p:spPr>
      </p:pic>
      <p:pic>
        <p:nvPicPr>
          <p:cNvPr id="13" name="Picture 12"/>
          <p:cNvPicPr>
            <a:picLocks noChangeAspect="1"/>
          </p:cNvPicPr>
          <p:nvPr/>
        </p:nvPicPr>
        <p:blipFill>
          <a:blip r:embed="rId5"/>
          <a:stretch>
            <a:fillRect/>
          </a:stretch>
        </p:blipFill>
        <p:spPr>
          <a:xfrm>
            <a:off x="6816080" y="4437112"/>
            <a:ext cx="3492500" cy="2336800"/>
          </a:xfrm>
          <a:prstGeom prst="rect">
            <a:avLst/>
          </a:prstGeom>
        </p:spPr>
      </p:pic>
      <p:pic>
        <p:nvPicPr>
          <p:cNvPr id="4" name="Picture 3"/>
          <p:cNvPicPr>
            <a:picLocks noChangeAspect="1"/>
          </p:cNvPicPr>
          <p:nvPr/>
        </p:nvPicPr>
        <p:blipFill>
          <a:blip r:embed="rId6"/>
          <a:stretch>
            <a:fillRect/>
          </a:stretch>
        </p:blipFill>
        <p:spPr>
          <a:xfrm>
            <a:off x="4651406" y="2289448"/>
            <a:ext cx="4054604" cy="2160240"/>
          </a:xfrm>
          <a:prstGeom prst="rect">
            <a:avLst/>
          </a:prstGeom>
        </p:spPr>
      </p:pic>
      <p:grpSp>
        <p:nvGrpSpPr>
          <p:cNvPr id="5" name="Group 4">
            <a:extLst>
              <a:ext uri="{FF2B5EF4-FFF2-40B4-BE49-F238E27FC236}">
                <a16:creationId xmlns:a16="http://schemas.microsoft.com/office/drawing/2014/main" id="{8537A4CD-2D4E-A943-8ED4-3C082F0488AD}"/>
              </a:ext>
            </a:extLst>
          </p:cNvPr>
          <p:cNvGrpSpPr/>
          <p:nvPr/>
        </p:nvGrpSpPr>
        <p:grpSpPr>
          <a:xfrm>
            <a:off x="9078453" y="514941"/>
            <a:ext cx="2455836" cy="2410003"/>
            <a:chOff x="9078453" y="514941"/>
            <a:chExt cx="2455836" cy="2410003"/>
          </a:xfrm>
        </p:grpSpPr>
        <p:pic>
          <p:nvPicPr>
            <p:cNvPr id="12" name="Picture 11"/>
            <p:cNvPicPr>
              <a:picLocks noChangeAspect="1"/>
            </p:cNvPicPr>
            <p:nvPr/>
          </p:nvPicPr>
          <p:blipFill>
            <a:blip r:embed="rId7"/>
            <a:stretch>
              <a:fillRect/>
            </a:stretch>
          </p:blipFill>
          <p:spPr>
            <a:xfrm>
              <a:off x="9921265" y="981983"/>
              <a:ext cx="1613024" cy="1942961"/>
            </a:xfrm>
            <a:prstGeom prst="rect">
              <a:avLst/>
            </a:prstGeom>
          </p:spPr>
        </p:pic>
        <p:sp>
          <p:nvSpPr>
            <p:cNvPr id="14" name="Content Placeholder 2"/>
            <p:cNvSpPr txBox="1">
              <a:spLocks/>
            </p:cNvSpPr>
            <p:nvPr/>
          </p:nvSpPr>
          <p:spPr>
            <a:xfrm>
              <a:off x="9078453" y="514941"/>
              <a:ext cx="2455836" cy="445516"/>
            </a:xfrm>
            <a:prstGeom prst="rect">
              <a:avLst/>
            </a:prstGeom>
          </p:spPr>
          <p:txBody>
            <a:bodyPr/>
            <a:lstStyle>
              <a:lvl1pPr marL="342900" indent="-342900" algn="l" defTabSz="914400" rtl="0" eaLnBrk="1" latinLnBrk="0" hangingPunct="1">
                <a:spcBef>
                  <a:spcPct val="20000"/>
                </a:spcBef>
                <a:buClr>
                  <a:srgbClr val="70AD1A"/>
                </a:buClr>
                <a:buSzPct val="100000"/>
                <a:buFont typeface="Wingdings" charset="2"/>
                <a:buChar char="Ø"/>
                <a:defRPr sz="2800" kern="1200">
                  <a:solidFill>
                    <a:schemeClr val="tx1"/>
                  </a:solidFill>
                  <a:latin typeface="+mn-lt"/>
                  <a:ea typeface="+mn-ea"/>
                  <a:cs typeface="+mn-cs"/>
                </a:defRPr>
              </a:lvl1pPr>
              <a:lvl2pPr marL="742950" indent="-285750" algn="l" defTabSz="914400" rtl="0" eaLnBrk="1" latinLnBrk="0" hangingPunct="1">
                <a:spcBef>
                  <a:spcPct val="20000"/>
                </a:spcBef>
                <a:buClr>
                  <a:srgbClr val="F8A30E"/>
                </a:buClr>
                <a:buFont typeface="Wingdings" charset="2"/>
                <a:buChar char="Ø"/>
                <a:defRPr sz="2400" kern="1200">
                  <a:solidFill>
                    <a:schemeClr val="tx1"/>
                  </a:solidFill>
                  <a:latin typeface="+mn-lt"/>
                  <a:ea typeface="+mn-ea"/>
                  <a:cs typeface="+mn-cs"/>
                </a:defRPr>
              </a:lvl2pPr>
              <a:lvl3pPr marL="1143000" indent="-228600" algn="l" defTabSz="914400" rtl="0" eaLnBrk="1" latinLnBrk="0" hangingPunct="1">
                <a:spcBef>
                  <a:spcPct val="20000"/>
                </a:spcBef>
                <a:buClr>
                  <a:srgbClr val="F8A30E"/>
                </a:buClr>
                <a:buFont typeface="Wingdings" charset="2"/>
                <a:buChar char="Ø"/>
                <a:defRPr sz="2000" kern="1200">
                  <a:solidFill>
                    <a:schemeClr val="tx1"/>
                  </a:solidFill>
                  <a:latin typeface="+mn-lt"/>
                  <a:ea typeface="+mn-ea"/>
                  <a:cs typeface="+mn-cs"/>
                </a:defRPr>
              </a:lvl3pPr>
              <a:lvl4pPr marL="1600200" indent="-228600" algn="l" defTabSz="914400" rtl="0" eaLnBrk="1" latinLnBrk="0" hangingPunct="1">
                <a:spcBef>
                  <a:spcPct val="20000"/>
                </a:spcBef>
                <a:buClr>
                  <a:srgbClr val="F8A30E"/>
                </a:buClr>
                <a:buFont typeface="Wingdings" charset="2"/>
                <a:buChar char="Ø"/>
                <a:defRPr sz="1800" kern="1200">
                  <a:solidFill>
                    <a:schemeClr val="tx1"/>
                  </a:solidFill>
                  <a:latin typeface="+mn-lt"/>
                  <a:ea typeface="+mn-ea"/>
                  <a:cs typeface="+mn-cs"/>
                </a:defRPr>
              </a:lvl4pPr>
              <a:lvl5pPr marL="2057400" indent="-228600" algn="l" defTabSz="914400" rtl="0" eaLnBrk="1" latinLnBrk="0" hangingPunct="1">
                <a:spcBef>
                  <a:spcPct val="20000"/>
                </a:spcBef>
                <a:buClr>
                  <a:srgbClr val="F8A30E"/>
                </a:buClr>
                <a:buFont typeface="Wingdings" charset="2"/>
                <a:buChar char="Ø"/>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buClr>
                  <a:schemeClr val="accent1"/>
                </a:buClr>
                <a:buSzPct val="65000"/>
                <a:buNone/>
              </a:pPr>
              <a:r>
                <a:rPr lang="de-CH" sz="2400" dirty="0">
                  <a:cs typeface="Arial" charset="0"/>
                  <a:hlinkClick r:id="rId8"/>
                </a:rPr>
                <a:t>Edward Snowden</a:t>
              </a:r>
              <a:endParaRPr lang="en-US" sz="2600" dirty="0">
                <a:cs typeface="Arial" charset="0"/>
              </a:endParaRPr>
            </a:p>
          </p:txBody>
        </p:sp>
      </p:grpSp>
    </p:spTree>
    <p:extLst>
      <p:ext uri="{BB962C8B-B14F-4D97-AF65-F5344CB8AC3E}">
        <p14:creationId xmlns:p14="http://schemas.microsoft.com/office/powerpoint/2010/main" val="10103356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p:tgtEl>
                                          <p:spTgt spid="11"/>
                                        </p:tgtEl>
                                        <p:attrNameLst>
                                          <p:attrName>ppt_y</p:attrName>
                                        </p:attrNameLst>
                                      </p:cBhvr>
                                      <p:tavLst>
                                        <p:tav tm="0">
                                          <p:val>
                                            <p:strVal val="#ppt_y+#ppt_h*1.125000"/>
                                          </p:val>
                                        </p:tav>
                                        <p:tav tm="100000">
                                          <p:val>
                                            <p:strVal val="#ppt_y"/>
                                          </p:val>
                                        </p:tav>
                                      </p:tavLst>
                                    </p:anim>
                                    <p:animEffect transition="in" filter="wipe(up)">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randombar(horizontal)">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12" presetClass="entr" presetSubtype="4"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additive="base">
                                        <p:cTn id="24" dur="500"/>
                                        <p:tgtEl>
                                          <p:spTgt spid="4"/>
                                        </p:tgtEl>
                                        <p:attrNameLst>
                                          <p:attrName>ppt_y</p:attrName>
                                        </p:attrNameLst>
                                      </p:cBhvr>
                                      <p:tavLst>
                                        <p:tav tm="0">
                                          <p:val>
                                            <p:strVal val="#ppt_y+#ppt_h*1.125000"/>
                                          </p:val>
                                        </p:tav>
                                        <p:tav tm="100000">
                                          <p:val>
                                            <p:strVal val="#ppt_y"/>
                                          </p:val>
                                        </p:tav>
                                      </p:tavLst>
                                    </p:anim>
                                    <p:animEffect transition="in" filter="wipe(up)">
                                      <p:cBhvr>
                                        <p:cTn id="25" dur="5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5"/>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2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843" name="Rectangle 139"/>
          <p:cNvSpPr>
            <a:spLocks noGrp="1" noChangeArrowheads="1"/>
          </p:cNvSpPr>
          <p:nvPr>
            <p:ph type="title"/>
          </p:nvPr>
        </p:nvSpPr>
        <p:spPr>
          <a:xfrm>
            <a:off x="695325" y="126934"/>
            <a:ext cx="8229600" cy="905233"/>
          </a:xfrm>
          <a:noFill/>
          <a:ln/>
        </p:spPr>
        <p:txBody>
          <a:bodyPr>
            <a:normAutofit/>
          </a:bodyPr>
          <a:lstStyle/>
          <a:p>
            <a:r>
              <a:rPr lang="en-US" sz="4000" dirty="0"/>
              <a:t>Secure Encryption</a:t>
            </a:r>
          </a:p>
        </p:txBody>
      </p:sp>
      <p:sp>
        <p:nvSpPr>
          <p:cNvPr id="14" name="AutoShape 109"/>
          <p:cNvSpPr>
            <a:spLocks noChangeArrowheads="1"/>
          </p:cNvSpPr>
          <p:nvPr/>
        </p:nvSpPr>
        <p:spPr bwMode="auto">
          <a:xfrm>
            <a:off x="5879976" y="2348880"/>
            <a:ext cx="1368152" cy="648072"/>
          </a:xfrm>
          <a:prstGeom prst="cloudCallout">
            <a:avLst>
              <a:gd name="adj1" fmla="val -68259"/>
              <a:gd name="adj2" fmla="val 35277"/>
            </a:avLst>
          </a:prstGeom>
          <a:solidFill>
            <a:srgbClr val="A8EAE8"/>
          </a:solidFill>
          <a:ln w="9525">
            <a:solidFill>
              <a:schemeClr val="tx1"/>
            </a:solidFill>
            <a:round/>
            <a:headEnd/>
            <a:tailEnd/>
          </a:ln>
          <a:effectLst/>
        </p:spPr>
        <p:txBody>
          <a:bodyPr anchor="ctr"/>
          <a:lstStyle/>
          <a:p>
            <a:r>
              <a:rPr lang="en-US" sz="2400" dirty="0">
                <a:latin typeface="Arial" pitchFamily="34" charset="0"/>
                <a:cs typeface="Arial" pitchFamily="34" charset="0"/>
              </a:rPr>
              <a:t>k = </a:t>
            </a:r>
            <a:r>
              <a:rPr lang="en-US" sz="2400" dirty="0">
                <a:latin typeface="Consolas"/>
                <a:cs typeface="Consolas"/>
              </a:rPr>
              <a:t>?</a:t>
            </a:r>
          </a:p>
        </p:txBody>
      </p:sp>
      <p:pic>
        <p:nvPicPr>
          <p:cNvPr id="15" name="Picture 39" descr="BS00996_"/>
          <p:cNvPicPr>
            <a:picLocks noChangeAspect="1" noChangeArrowheads="1"/>
          </p:cNvPicPr>
          <p:nvPr/>
        </p:nvPicPr>
        <p:blipFill>
          <a:blip r:embed="rId3" cstate="print"/>
          <a:srcRect/>
          <a:stretch>
            <a:fillRect/>
          </a:stretch>
        </p:blipFill>
        <p:spPr bwMode="auto">
          <a:xfrm flipH="1">
            <a:off x="2351584" y="2708921"/>
            <a:ext cx="647700" cy="484187"/>
          </a:xfrm>
          <a:prstGeom prst="rect">
            <a:avLst/>
          </a:prstGeom>
          <a:solidFill>
            <a:srgbClr val="FFFF00"/>
          </a:solidFill>
          <a:ln w="9525">
            <a:noFill/>
            <a:miter lim="800000"/>
            <a:headEnd/>
            <a:tailEnd/>
          </a:ln>
        </p:spPr>
      </p:pic>
      <p:pic>
        <p:nvPicPr>
          <p:cNvPr id="16" name="Picture 40" descr="BS00996_"/>
          <p:cNvPicPr>
            <a:picLocks noChangeAspect="1" noChangeArrowheads="1"/>
          </p:cNvPicPr>
          <p:nvPr/>
        </p:nvPicPr>
        <p:blipFill>
          <a:blip r:embed="rId3" cstate="print"/>
          <a:srcRect/>
          <a:stretch>
            <a:fillRect/>
          </a:stretch>
        </p:blipFill>
        <p:spPr bwMode="auto">
          <a:xfrm flipH="1">
            <a:off x="9155867" y="2708921"/>
            <a:ext cx="647700" cy="484187"/>
          </a:xfrm>
          <a:prstGeom prst="rect">
            <a:avLst/>
          </a:prstGeom>
          <a:solidFill>
            <a:srgbClr val="FFFF00"/>
          </a:solidFill>
          <a:ln w="9525">
            <a:noFill/>
            <a:miter lim="800000"/>
            <a:headEnd/>
            <a:tailEnd/>
          </a:ln>
        </p:spPr>
      </p:pic>
      <p:sp>
        <p:nvSpPr>
          <p:cNvPr id="17" name="TextBox 16"/>
          <p:cNvSpPr txBox="1"/>
          <p:nvPr/>
        </p:nvSpPr>
        <p:spPr>
          <a:xfrm>
            <a:off x="1524000" y="1484784"/>
            <a:ext cx="1165122" cy="523220"/>
          </a:xfrm>
          <a:prstGeom prst="rect">
            <a:avLst/>
          </a:prstGeom>
          <a:noFill/>
        </p:spPr>
        <p:txBody>
          <a:bodyPr wrap="square" rtlCol="0">
            <a:spAutoFit/>
          </a:bodyPr>
          <a:lstStyle/>
          <a:p>
            <a:r>
              <a:rPr lang="en-US" sz="2800" dirty="0">
                <a:latin typeface="Arial" pitchFamily="34" charset="0"/>
                <a:cs typeface="Arial" pitchFamily="34" charset="0"/>
              </a:rPr>
              <a:t>Alice</a:t>
            </a:r>
          </a:p>
        </p:txBody>
      </p:sp>
      <p:sp>
        <p:nvSpPr>
          <p:cNvPr id="18" name="TextBox 17"/>
          <p:cNvSpPr txBox="1"/>
          <p:nvPr/>
        </p:nvSpPr>
        <p:spPr>
          <a:xfrm>
            <a:off x="9515907" y="2204864"/>
            <a:ext cx="1165122" cy="523220"/>
          </a:xfrm>
          <a:prstGeom prst="rect">
            <a:avLst/>
          </a:prstGeom>
          <a:noFill/>
        </p:spPr>
        <p:txBody>
          <a:bodyPr wrap="square" rtlCol="0">
            <a:spAutoFit/>
          </a:bodyPr>
          <a:lstStyle/>
          <a:p>
            <a:r>
              <a:rPr lang="en-US" sz="2800" dirty="0">
                <a:latin typeface="Arial" pitchFamily="34" charset="0"/>
                <a:cs typeface="Arial" pitchFamily="34" charset="0"/>
              </a:rPr>
              <a:t>Bob</a:t>
            </a:r>
          </a:p>
        </p:txBody>
      </p:sp>
      <p:sp>
        <p:nvSpPr>
          <p:cNvPr id="19" name="Rectangle 298"/>
          <p:cNvSpPr>
            <a:spLocks noChangeArrowheads="1"/>
          </p:cNvSpPr>
          <p:nvPr/>
        </p:nvSpPr>
        <p:spPr bwMode="auto">
          <a:xfrm>
            <a:off x="1589904" y="4138750"/>
            <a:ext cx="8582795" cy="2187912"/>
          </a:xfrm>
          <a:prstGeom prst="rect">
            <a:avLst/>
          </a:prstGeom>
          <a:noFill/>
          <a:ln w="9525">
            <a:noFill/>
            <a:miter lim="800000"/>
            <a:headEnd/>
            <a:tailEnd/>
          </a:ln>
          <a:effectLst/>
        </p:spPr>
        <p:txBody>
          <a:bodyPr/>
          <a:lstStyle/>
          <a:p>
            <a:pPr marL="342900" indent="-342900">
              <a:spcBef>
                <a:spcPct val="20000"/>
              </a:spcBef>
              <a:buClr>
                <a:schemeClr val="accent1"/>
              </a:buClr>
              <a:buSzPct val="65000"/>
              <a:buFont typeface="Wingdings" pitchFamily="2" charset="2"/>
              <a:buChar char="n"/>
            </a:pPr>
            <a:r>
              <a:rPr lang="en-US" sz="2400" dirty="0">
                <a:cs typeface="Arial" charset="0"/>
              </a:rPr>
              <a:t>Goal: Eve </a:t>
            </a:r>
            <a:r>
              <a:rPr lang="en-US" sz="2400" dirty="0">
                <a:solidFill>
                  <a:srgbClr val="FF0000"/>
                </a:solidFill>
                <a:cs typeface="Arial" charset="0"/>
              </a:rPr>
              <a:t>does not learn </a:t>
            </a:r>
            <a:r>
              <a:rPr lang="en-US" sz="2400" dirty="0">
                <a:cs typeface="Arial" charset="0"/>
              </a:rPr>
              <a:t>the message</a:t>
            </a:r>
          </a:p>
          <a:p>
            <a:pPr marL="342900" indent="-342900">
              <a:spcBef>
                <a:spcPct val="20000"/>
              </a:spcBef>
              <a:buClr>
                <a:schemeClr val="accent1"/>
              </a:buClr>
              <a:buSzPct val="65000"/>
              <a:buFont typeface="Wingdings" pitchFamily="2" charset="2"/>
              <a:buChar char="n"/>
            </a:pPr>
            <a:r>
              <a:rPr lang="en-US" sz="2400" dirty="0">
                <a:cs typeface="Arial" charset="0"/>
              </a:rPr>
              <a:t>Setting: Alice and Bob share a secret key k</a:t>
            </a:r>
          </a:p>
          <a:p>
            <a:pPr>
              <a:spcBef>
                <a:spcPct val="20000"/>
              </a:spcBef>
              <a:buClr>
                <a:schemeClr val="accent1"/>
              </a:buClr>
              <a:buSzPct val="65000"/>
            </a:pPr>
            <a:endParaRPr lang="en-US" sz="2400" dirty="0">
              <a:cs typeface="Arial" charset="0"/>
            </a:endParaRPr>
          </a:p>
        </p:txBody>
      </p:sp>
      <p:pic>
        <p:nvPicPr>
          <p:cNvPr id="20" name="Picture 19" descr="AliceBlue.eps"/>
          <p:cNvPicPr>
            <a:picLocks noChangeAspect="1"/>
          </p:cNvPicPr>
          <p:nvPr/>
        </p:nvPicPr>
        <p:blipFill>
          <a:blip r:embed="rId4" cstate="print"/>
          <a:stretch>
            <a:fillRect/>
          </a:stretch>
        </p:blipFill>
        <p:spPr>
          <a:xfrm flipH="1">
            <a:off x="2351584" y="1484784"/>
            <a:ext cx="1059740" cy="1080120"/>
          </a:xfrm>
          <a:prstGeom prst="rect">
            <a:avLst/>
          </a:prstGeom>
        </p:spPr>
      </p:pic>
      <p:grpSp>
        <p:nvGrpSpPr>
          <p:cNvPr id="21" name="Group 20"/>
          <p:cNvGrpSpPr/>
          <p:nvPr/>
        </p:nvGrpSpPr>
        <p:grpSpPr>
          <a:xfrm>
            <a:off x="4511825" y="1700808"/>
            <a:ext cx="2195795" cy="1747356"/>
            <a:chOff x="2987824" y="1700808"/>
            <a:chExt cx="2195795" cy="1747356"/>
          </a:xfrm>
        </p:grpSpPr>
        <p:sp>
          <p:nvSpPr>
            <p:cNvPr id="22" name="Line 27"/>
            <p:cNvSpPr>
              <a:spLocks noChangeShapeType="1"/>
            </p:cNvSpPr>
            <p:nvPr/>
          </p:nvSpPr>
          <p:spPr bwMode="auto">
            <a:xfrm flipV="1">
              <a:off x="3851920" y="1700808"/>
              <a:ext cx="216023" cy="648072"/>
            </a:xfrm>
            <a:prstGeom prst="line">
              <a:avLst/>
            </a:prstGeom>
            <a:noFill/>
            <a:ln w="57150" cap="rnd">
              <a:solidFill>
                <a:srgbClr val="FF0000"/>
              </a:solidFill>
              <a:prstDash val="sysDot"/>
              <a:round/>
              <a:headEnd type="triangle" w="med" len="med"/>
              <a:tailEnd type="triangle" w="med" len="med"/>
            </a:ln>
            <a:effectLst/>
          </p:spPr>
          <p:txBody>
            <a:bodyPr/>
            <a:lstStyle/>
            <a:p>
              <a:endParaRPr lang="en-US"/>
            </a:p>
          </p:txBody>
        </p:sp>
        <p:sp>
          <p:nvSpPr>
            <p:cNvPr id="23" name="TextBox 22"/>
            <p:cNvSpPr txBox="1"/>
            <p:nvPr/>
          </p:nvSpPr>
          <p:spPr>
            <a:xfrm>
              <a:off x="4283968" y="2924944"/>
              <a:ext cx="899651" cy="523220"/>
            </a:xfrm>
            <a:prstGeom prst="rect">
              <a:avLst/>
            </a:prstGeom>
            <a:noFill/>
          </p:spPr>
          <p:txBody>
            <a:bodyPr wrap="square" rtlCol="0">
              <a:spAutoFit/>
            </a:bodyPr>
            <a:lstStyle/>
            <a:p>
              <a:r>
                <a:rPr lang="en-US" sz="2800" dirty="0">
                  <a:latin typeface="Arial" pitchFamily="34" charset="0"/>
                  <a:cs typeface="Arial" pitchFamily="34" charset="0"/>
                </a:rPr>
                <a:t>Eve</a:t>
              </a:r>
            </a:p>
          </p:txBody>
        </p:sp>
        <p:pic>
          <p:nvPicPr>
            <p:cNvPr id="25" name="Picture 24" descr="QueenOfHearts.png"/>
            <p:cNvPicPr>
              <a:picLocks noChangeAspect="1"/>
            </p:cNvPicPr>
            <p:nvPr/>
          </p:nvPicPr>
          <p:blipFill>
            <a:blip r:embed="rId5" cstate="print"/>
            <a:srcRect l="6597" r="7636"/>
            <a:stretch>
              <a:fillRect/>
            </a:stretch>
          </p:blipFill>
          <p:spPr>
            <a:xfrm>
              <a:off x="2987824" y="2348880"/>
              <a:ext cx="1280649" cy="1083626"/>
            </a:xfrm>
            <a:prstGeom prst="rect">
              <a:avLst/>
            </a:prstGeom>
          </p:spPr>
        </p:pic>
      </p:grpSp>
      <p:grpSp>
        <p:nvGrpSpPr>
          <p:cNvPr id="3" name="Group 2"/>
          <p:cNvGrpSpPr/>
          <p:nvPr/>
        </p:nvGrpSpPr>
        <p:grpSpPr>
          <a:xfrm>
            <a:off x="4654551" y="1556792"/>
            <a:ext cx="2881313" cy="864096"/>
            <a:chOff x="3130550" y="1556792"/>
            <a:chExt cx="2881313" cy="864096"/>
          </a:xfrm>
        </p:grpSpPr>
        <p:sp>
          <p:nvSpPr>
            <p:cNvPr id="26" name="Line 7"/>
            <p:cNvSpPr>
              <a:spLocks noChangeShapeType="1"/>
            </p:cNvSpPr>
            <p:nvPr/>
          </p:nvSpPr>
          <p:spPr bwMode="auto">
            <a:xfrm>
              <a:off x="3130550" y="1628800"/>
              <a:ext cx="2881313" cy="0"/>
            </a:xfrm>
            <a:prstGeom prst="line">
              <a:avLst/>
            </a:prstGeom>
            <a:noFill/>
            <a:ln w="76200">
              <a:solidFill>
                <a:srgbClr val="000000"/>
              </a:solidFill>
              <a:prstDash val="solid"/>
              <a:round/>
              <a:headEnd type="none"/>
              <a:tailEnd type="triangle" w="med" len="med"/>
            </a:ln>
            <a:effectLst/>
          </p:spPr>
          <p:txBody>
            <a:bodyPr lIns="0" tIns="0" rIns="0" bIns="0" anchor="ctr"/>
            <a:lstStyle/>
            <a:p>
              <a:endParaRPr lang="en-US"/>
            </a:p>
          </p:txBody>
        </p:sp>
        <p:pic>
          <p:nvPicPr>
            <p:cNvPr id="27" name="Picture 26" descr="MC900441455.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39952" y="1556792"/>
              <a:ext cx="864096" cy="864096"/>
            </a:xfrm>
            <a:prstGeom prst="rect">
              <a:avLst/>
            </a:prstGeom>
          </p:spPr>
        </p:pic>
      </p:grpSp>
      <p:sp>
        <p:nvSpPr>
          <p:cNvPr id="28" name="TextBox 27"/>
          <p:cNvSpPr txBox="1"/>
          <p:nvPr/>
        </p:nvSpPr>
        <p:spPr>
          <a:xfrm>
            <a:off x="1991544" y="3212976"/>
            <a:ext cx="1944216" cy="369332"/>
          </a:xfrm>
          <a:prstGeom prst="rect">
            <a:avLst/>
          </a:prstGeom>
          <a:noFill/>
        </p:spPr>
        <p:txBody>
          <a:bodyPr wrap="square" rtlCol="0">
            <a:spAutoFit/>
          </a:bodyPr>
          <a:lstStyle/>
          <a:p>
            <a:r>
              <a:rPr lang="en-US" dirty="0">
                <a:latin typeface="Arial" pitchFamily="34" charset="0"/>
                <a:cs typeface="Arial" pitchFamily="34" charset="0"/>
              </a:rPr>
              <a:t>k = </a:t>
            </a:r>
            <a:r>
              <a:rPr lang="en-US" dirty="0">
                <a:latin typeface="Consolas"/>
                <a:cs typeface="Consolas"/>
              </a:rPr>
              <a:t>0101 1011</a:t>
            </a:r>
          </a:p>
        </p:txBody>
      </p:sp>
      <p:sp>
        <p:nvSpPr>
          <p:cNvPr id="29" name="TextBox 28"/>
          <p:cNvSpPr txBox="1"/>
          <p:nvPr/>
        </p:nvSpPr>
        <p:spPr>
          <a:xfrm>
            <a:off x="8867835" y="3212976"/>
            <a:ext cx="1691680" cy="369332"/>
          </a:xfrm>
          <a:prstGeom prst="rect">
            <a:avLst/>
          </a:prstGeom>
          <a:noFill/>
        </p:spPr>
        <p:txBody>
          <a:bodyPr wrap="square" rtlCol="0">
            <a:spAutoFit/>
          </a:bodyPr>
          <a:lstStyle/>
          <a:p>
            <a:r>
              <a:rPr lang="en-US" dirty="0">
                <a:latin typeface="Arial" pitchFamily="34" charset="0"/>
                <a:cs typeface="Arial" pitchFamily="34" charset="0"/>
              </a:rPr>
              <a:t>k = </a:t>
            </a:r>
            <a:r>
              <a:rPr lang="en-US" dirty="0">
                <a:latin typeface="Consolas"/>
                <a:cs typeface="Consolas"/>
              </a:rPr>
              <a:t>0101 1011</a:t>
            </a:r>
          </a:p>
        </p:txBody>
      </p:sp>
      <p:sp>
        <p:nvSpPr>
          <p:cNvPr id="30" name="TextBox 29"/>
          <p:cNvSpPr txBox="1"/>
          <p:nvPr/>
        </p:nvSpPr>
        <p:spPr>
          <a:xfrm>
            <a:off x="1919536" y="1052736"/>
            <a:ext cx="1800200" cy="369332"/>
          </a:xfrm>
          <a:prstGeom prst="rect">
            <a:avLst/>
          </a:prstGeom>
          <a:noFill/>
        </p:spPr>
        <p:txBody>
          <a:bodyPr wrap="square" rtlCol="0">
            <a:spAutoFit/>
          </a:bodyPr>
          <a:lstStyle/>
          <a:p>
            <a:r>
              <a:rPr lang="en-US" dirty="0">
                <a:latin typeface="Arial" pitchFamily="34" charset="0"/>
                <a:cs typeface="Arial" pitchFamily="34" charset="0"/>
              </a:rPr>
              <a:t>m = </a:t>
            </a:r>
            <a:r>
              <a:rPr lang="en-US" dirty="0">
                <a:latin typeface="Consolas"/>
                <a:cs typeface="Consolas"/>
              </a:rPr>
              <a:t>0000 1111</a:t>
            </a:r>
          </a:p>
        </p:txBody>
      </p:sp>
      <p:pic>
        <p:nvPicPr>
          <p:cNvPr id="31" name="Picture 6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8400257" y="1628800"/>
            <a:ext cx="1285425" cy="914208"/>
          </a:xfrm>
          <a:prstGeom prst="rect">
            <a:avLst/>
          </a:prstGeom>
          <a:noFill/>
        </p:spPr>
      </p:pic>
      <p:sp>
        <p:nvSpPr>
          <p:cNvPr id="32" name="TextBox 31"/>
          <p:cNvSpPr txBox="1"/>
          <p:nvPr/>
        </p:nvSpPr>
        <p:spPr>
          <a:xfrm>
            <a:off x="1919536" y="1043444"/>
            <a:ext cx="1800200" cy="369332"/>
          </a:xfrm>
          <a:prstGeom prst="rect">
            <a:avLst/>
          </a:prstGeom>
          <a:noFill/>
        </p:spPr>
        <p:txBody>
          <a:bodyPr wrap="square" rtlCol="0">
            <a:spAutoFit/>
          </a:bodyPr>
          <a:lstStyle/>
          <a:p>
            <a:r>
              <a:rPr lang="en-US" dirty="0">
                <a:latin typeface="Arial" pitchFamily="34" charset="0"/>
                <a:cs typeface="Arial" pitchFamily="34" charset="0"/>
              </a:rPr>
              <a:t>m = “I love you”</a:t>
            </a:r>
            <a:endParaRPr lang="en-US" dirty="0">
              <a:latin typeface="Consolas"/>
              <a:cs typeface="Consolas"/>
            </a:endParaRPr>
          </a:p>
        </p:txBody>
      </p:sp>
    </p:spTree>
    <p:extLst>
      <p:ext uri="{BB962C8B-B14F-4D97-AF65-F5344CB8AC3E}">
        <p14:creationId xmlns:p14="http://schemas.microsoft.com/office/powerpoint/2010/main" val="7331503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3" presetClass="exit" presetSubtype="32" fill="hold" grpId="1" nodeType="clickEffect">
                                  <p:stCondLst>
                                    <p:cond delay="0"/>
                                  </p:stCondLst>
                                  <p:childTnLst>
                                    <p:anim calcmode="lin" valueType="num">
                                      <p:cBhvr>
                                        <p:cTn id="22" dur="1000"/>
                                        <p:tgtEl>
                                          <p:spTgt spid="32"/>
                                        </p:tgtEl>
                                        <p:attrNameLst>
                                          <p:attrName>ppt_w</p:attrName>
                                        </p:attrNameLst>
                                      </p:cBhvr>
                                      <p:tavLst>
                                        <p:tav tm="0">
                                          <p:val>
                                            <p:strVal val="ppt_w"/>
                                          </p:val>
                                        </p:tav>
                                        <p:tav tm="100000">
                                          <p:val>
                                            <p:fltVal val="0"/>
                                          </p:val>
                                        </p:tav>
                                      </p:tavLst>
                                    </p:anim>
                                    <p:anim calcmode="lin" valueType="num">
                                      <p:cBhvr>
                                        <p:cTn id="23" dur="1000"/>
                                        <p:tgtEl>
                                          <p:spTgt spid="32"/>
                                        </p:tgtEl>
                                        <p:attrNameLst>
                                          <p:attrName>ppt_h</p:attrName>
                                        </p:attrNameLst>
                                      </p:cBhvr>
                                      <p:tavLst>
                                        <p:tav tm="0">
                                          <p:val>
                                            <p:strVal val="ppt_h"/>
                                          </p:val>
                                        </p:tav>
                                        <p:tav tm="100000">
                                          <p:val>
                                            <p:fltVal val="0"/>
                                          </p:val>
                                        </p:tav>
                                      </p:tavLst>
                                    </p:anim>
                                    <p:set>
                                      <p:cBhvr>
                                        <p:cTn id="24" dur="1" fill="hold">
                                          <p:stCondLst>
                                            <p:cond delay="999"/>
                                          </p:stCondLst>
                                        </p:cTn>
                                        <p:tgtEl>
                                          <p:spTgt spid="32"/>
                                        </p:tgtEl>
                                        <p:attrNameLst>
                                          <p:attrName>style.visibility</p:attrName>
                                        </p:attrNameLst>
                                      </p:cBhvr>
                                      <p:to>
                                        <p:strVal val="hidden"/>
                                      </p:to>
                                    </p:set>
                                  </p:childTnLst>
                                </p:cTn>
                              </p:par>
                              <p:par>
                                <p:cTn id="25" presetID="23" presetClass="entr" presetSubtype="16" fill="hold" grpId="0" nodeType="withEffect">
                                  <p:stCondLst>
                                    <p:cond delay="0"/>
                                  </p:stCondLst>
                                  <p:childTnLst>
                                    <p:set>
                                      <p:cBhvr>
                                        <p:cTn id="26" dur="1" fill="hold">
                                          <p:stCondLst>
                                            <p:cond delay="0"/>
                                          </p:stCondLst>
                                        </p:cTn>
                                        <p:tgtEl>
                                          <p:spTgt spid="30"/>
                                        </p:tgtEl>
                                        <p:attrNameLst>
                                          <p:attrName>style.visibility</p:attrName>
                                        </p:attrNameLst>
                                      </p:cBhvr>
                                      <p:to>
                                        <p:strVal val="visible"/>
                                      </p:to>
                                    </p:set>
                                    <p:anim calcmode="lin" valueType="num">
                                      <p:cBhvr>
                                        <p:cTn id="27" dur="500" fill="hold"/>
                                        <p:tgtEl>
                                          <p:spTgt spid="30"/>
                                        </p:tgtEl>
                                        <p:attrNameLst>
                                          <p:attrName>ppt_w</p:attrName>
                                        </p:attrNameLst>
                                      </p:cBhvr>
                                      <p:tavLst>
                                        <p:tav tm="0">
                                          <p:val>
                                            <p:fltVal val="0"/>
                                          </p:val>
                                        </p:tav>
                                        <p:tav tm="100000">
                                          <p:val>
                                            <p:strVal val="#ppt_w"/>
                                          </p:val>
                                        </p:tav>
                                      </p:tavLst>
                                    </p:anim>
                                    <p:anim calcmode="lin" valueType="num">
                                      <p:cBhvr>
                                        <p:cTn id="28" dur="500" fill="hold"/>
                                        <p:tgtEl>
                                          <p:spTgt spid="30"/>
                                        </p:tgtEl>
                                        <p:attrNameLst>
                                          <p:attrName>ppt_h</p:attrName>
                                        </p:attrNameLst>
                                      </p:cBhvr>
                                      <p:tavLst>
                                        <p:tav tm="0">
                                          <p:val>
                                            <p:fltVal val="0"/>
                                          </p:val>
                                        </p:tav>
                                        <p:tav tm="100000">
                                          <p:val>
                                            <p:strVal val="#ppt_h"/>
                                          </p:val>
                                        </p:tav>
                                      </p:tavLst>
                                    </p:anim>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9">
                                            <p:txEl>
                                              <p:pRg st="1" end="1"/>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8"/>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9" grpId="0" uiExpand="1" build="p" bldLvl="2"/>
      <p:bldP spid="28" grpId="0"/>
      <p:bldP spid="29" grpId="0"/>
      <p:bldP spid="30" grpId="0"/>
      <p:bldP spid="32" grpId="0"/>
      <p:bldP spid="32"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8146" name="Rectangle 2"/>
          <p:cNvSpPr>
            <a:spLocks noGrp="1" noChangeArrowheads="1"/>
          </p:cNvSpPr>
          <p:nvPr>
            <p:ph type="title" sz="quarter"/>
          </p:nvPr>
        </p:nvSpPr>
        <p:spPr>
          <a:xfrm>
            <a:off x="1992313" y="188640"/>
            <a:ext cx="8229600" cy="720725"/>
          </a:xfrm>
        </p:spPr>
        <p:txBody>
          <a:bodyPr>
            <a:noAutofit/>
          </a:bodyPr>
          <a:lstStyle/>
          <a:p>
            <a:r>
              <a:rPr lang="fr-CH" dirty="0"/>
              <a:t>eXclusive OR (XOR) Function</a:t>
            </a:r>
            <a:endParaRPr lang="en-US" dirty="0"/>
          </a:p>
        </p:txBody>
      </p:sp>
      <p:graphicFrame>
        <p:nvGraphicFramePr>
          <p:cNvPr id="4" name="Table 3"/>
          <p:cNvGraphicFramePr>
            <a:graphicFrameLocks noGrp="1"/>
          </p:cNvGraphicFramePr>
          <p:nvPr/>
        </p:nvGraphicFramePr>
        <p:xfrm>
          <a:off x="3503712" y="1196755"/>
          <a:ext cx="4464496" cy="3816425"/>
        </p:xfrm>
        <a:graphic>
          <a:graphicData uri="http://schemas.openxmlformats.org/drawingml/2006/table">
            <a:tbl>
              <a:tblPr firstRow="1" bandRow="1">
                <a:tableStyleId>{5C22544A-7EE6-4342-B048-85BDC9FD1C3A}</a:tableStyleId>
              </a:tblPr>
              <a:tblGrid>
                <a:gridCol w="1164651">
                  <a:extLst>
                    <a:ext uri="{9D8B030D-6E8A-4147-A177-3AD203B41FA5}">
                      <a16:colId xmlns:a16="http://schemas.microsoft.com/office/drawing/2014/main" val="20000"/>
                    </a:ext>
                  </a:extLst>
                </a:gridCol>
                <a:gridCol w="1358760">
                  <a:extLst>
                    <a:ext uri="{9D8B030D-6E8A-4147-A177-3AD203B41FA5}">
                      <a16:colId xmlns:a16="http://schemas.microsoft.com/office/drawing/2014/main" val="20001"/>
                    </a:ext>
                  </a:extLst>
                </a:gridCol>
                <a:gridCol w="1941085">
                  <a:extLst>
                    <a:ext uri="{9D8B030D-6E8A-4147-A177-3AD203B41FA5}">
                      <a16:colId xmlns:a16="http://schemas.microsoft.com/office/drawing/2014/main" val="20002"/>
                    </a:ext>
                  </a:extLst>
                </a:gridCol>
              </a:tblGrid>
              <a:tr h="763285">
                <a:tc>
                  <a:txBody>
                    <a:bodyPr/>
                    <a:lstStyle/>
                    <a:p>
                      <a:pPr algn="ctr"/>
                      <a:r>
                        <a:rPr lang="en-US" sz="4000" dirty="0"/>
                        <a:t>x</a:t>
                      </a:r>
                    </a:p>
                  </a:txBody>
                  <a:tcPr/>
                </a:tc>
                <a:tc>
                  <a:txBody>
                    <a:bodyPr/>
                    <a:lstStyle/>
                    <a:p>
                      <a:pPr algn="ctr"/>
                      <a:r>
                        <a:rPr lang="en-US" sz="4000" dirty="0"/>
                        <a:t>y</a:t>
                      </a:r>
                    </a:p>
                  </a:txBody>
                  <a:tcPr/>
                </a:tc>
                <a:tc>
                  <a:txBody>
                    <a:bodyPr/>
                    <a:lstStyle/>
                    <a:p>
                      <a:pPr algn="ctr"/>
                      <a:r>
                        <a:rPr lang="en-US" sz="4000" dirty="0"/>
                        <a:t>x </a:t>
                      </a:r>
                      <a:r>
                        <a:rPr lang="en-US" sz="4000" baseline="0" dirty="0">
                          <a:latin typeface="cmsy10"/>
                          <a:ea typeface="cmsy10"/>
                          <a:cs typeface="cmsy10"/>
                        </a:rPr>
                        <a:t>⊕</a:t>
                      </a:r>
                      <a:r>
                        <a:rPr lang="en-US" sz="4000" dirty="0"/>
                        <a:t> </a:t>
                      </a:r>
                      <a:r>
                        <a:rPr lang="en-US" sz="4000" baseline="0" dirty="0"/>
                        <a:t>y</a:t>
                      </a:r>
                      <a:endParaRPr lang="en-US" sz="4000" dirty="0"/>
                    </a:p>
                  </a:txBody>
                  <a:tcPr/>
                </a:tc>
                <a:extLst>
                  <a:ext uri="{0D108BD9-81ED-4DB2-BD59-A6C34878D82A}">
                    <a16:rowId xmlns:a16="http://schemas.microsoft.com/office/drawing/2014/main" val="10000"/>
                  </a:ext>
                </a:extLst>
              </a:tr>
              <a:tr h="763285">
                <a:tc>
                  <a:txBody>
                    <a:bodyPr/>
                    <a:lstStyle/>
                    <a:p>
                      <a:pPr algn="ctr"/>
                      <a:r>
                        <a:rPr lang="en-US" sz="4000" dirty="0"/>
                        <a:t>0</a:t>
                      </a:r>
                    </a:p>
                  </a:txBody>
                  <a:tcPr/>
                </a:tc>
                <a:tc>
                  <a:txBody>
                    <a:bodyPr/>
                    <a:lstStyle/>
                    <a:p>
                      <a:pPr algn="ctr"/>
                      <a:r>
                        <a:rPr lang="en-US" sz="4000" dirty="0"/>
                        <a:t>0</a:t>
                      </a:r>
                    </a:p>
                  </a:txBody>
                  <a:tcPr/>
                </a:tc>
                <a:tc>
                  <a:txBody>
                    <a:bodyPr/>
                    <a:lstStyle/>
                    <a:p>
                      <a:pPr algn="ctr"/>
                      <a:r>
                        <a:rPr lang="en-US" sz="4000" dirty="0"/>
                        <a:t>0</a:t>
                      </a:r>
                    </a:p>
                  </a:txBody>
                  <a:tcPr/>
                </a:tc>
                <a:extLst>
                  <a:ext uri="{0D108BD9-81ED-4DB2-BD59-A6C34878D82A}">
                    <a16:rowId xmlns:a16="http://schemas.microsoft.com/office/drawing/2014/main" val="10001"/>
                  </a:ext>
                </a:extLst>
              </a:tr>
              <a:tr h="763285">
                <a:tc>
                  <a:txBody>
                    <a:bodyPr/>
                    <a:lstStyle/>
                    <a:p>
                      <a:pPr algn="ctr"/>
                      <a:r>
                        <a:rPr lang="en-US" sz="4000" dirty="0"/>
                        <a:t>1</a:t>
                      </a:r>
                    </a:p>
                  </a:txBody>
                  <a:tcPr/>
                </a:tc>
                <a:tc>
                  <a:txBody>
                    <a:bodyPr/>
                    <a:lstStyle/>
                    <a:p>
                      <a:pPr algn="ctr"/>
                      <a:r>
                        <a:rPr lang="en-US" sz="4000" dirty="0"/>
                        <a:t>0</a:t>
                      </a:r>
                    </a:p>
                  </a:txBody>
                  <a:tcPr/>
                </a:tc>
                <a:tc>
                  <a:txBody>
                    <a:bodyPr/>
                    <a:lstStyle/>
                    <a:p>
                      <a:pPr algn="ctr"/>
                      <a:r>
                        <a:rPr lang="en-US" sz="4000" dirty="0"/>
                        <a:t>1</a:t>
                      </a:r>
                    </a:p>
                  </a:txBody>
                  <a:tcPr/>
                </a:tc>
                <a:extLst>
                  <a:ext uri="{0D108BD9-81ED-4DB2-BD59-A6C34878D82A}">
                    <a16:rowId xmlns:a16="http://schemas.microsoft.com/office/drawing/2014/main" val="10002"/>
                  </a:ext>
                </a:extLst>
              </a:tr>
              <a:tr h="763285">
                <a:tc>
                  <a:txBody>
                    <a:bodyPr/>
                    <a:lstStyle/>
                    <a:p>
                      <a:pPr algn="ctr"/>
                      <a:r>
                        <a:rPr lang="en-US" sz="4000" dirty="0"/>
                        <a:t>0</a:t>
                      </a:r>
                    </a:p>
                  </a:txBody>
                  <a:tcPr/>
                </a:tc>
                <a:tc>
                  <a:txBody>
                    <a:bodyPr/>
                    <a:lstStyle/>
                    <a:p>
                      <a:pPr algn="ctr"/>
                      <a:r>
                        <a:rPr lang="en-US" sz="4000" dirty="0"/>
                        <a:t>1</a:t>
                      </a:r>
                    </a:p>
                  </a:txBody>
                  <a:tcPr/>
                </a:tc>
                <a:tc>
                  <a:txBody>
                    <a:bodyPr/>
                    <a:lstStyle/>
                    <a:p>
                      <a:pPr algn="ctr"/>
                      <a:r>
                        <a:rPr lang="en-US" sz="4000" dirty="0"/>
                        <a:t>1</a:t>
                      </a:r>
                    </a:p>
                  </a:txBody>
                  <a:tcPr/>
                </a:tc>
                <a:extLst>
                  <a:ext uri="{0D108BD9-81ED-4DB2-BD59-A6C34878D82A}">
                    <a16:rowId xmlns:a16="http://schemas.microsoft.com/office/drawing/2014/main" val="10003"/>
                  </a:ext>
                </a:extLst>
              </a:tr>
              <a:tr h="763285">
                <a:tc>
                  <a:txBody>
                    <a:bodyPr/>
                    <a:lstStyle/>
                    <a:p>
                      <a:pPr algn="ctr"/>
                      <a:r>
                        <a:rPr lang="en-US" sz="4000" dirty="0"/>
                        <a:t>1</a:t>
                      </a:r>
                    </a:p>
                  </a:txBody>
                  <a:tcPr/>
                </a:tc>
                <a:tc>
                  <a:txBody>
                    <a:bodyPr/>
                    <a:lstStyle/>
                    <a:p>
                      <a:pPr algn="ctr"/>
                      <a:r>
                        <a:rPr lang="en-US" sz="4000" dirty="0"/>
                        <a:t>1</a:t>
                      </a:r>
                    </a:p>
                  </a:txBody>
                  <a:tcPr/>
                </a:tc>
                <a:tc>
                  <a:txBody>
                    <a:bodyPr/>
                    <a:lstStyle/>
                    <a:p>
                      <a:pPr algn="ctr"/>
                      <a:r>
                        <a:rPr lang="en-US" sz="4000" dirty="0"/>
                        <a:t>0</a:t>
                      </a:r>
                    </a:p>
                  </a:txBody>
                  <a:tcPr/>
                </a:tc>
                <a:extLst>
                  <a:ext uri="{0D108BD9-81ED-4DB2-BD59-A6C34878D82A}">
                    <a16:rowId xmlns:a16="http://schemas.microsoft.com/office/drawing/2014/main" val="10004"/>
                  </a:ext>
                </a:extLst>
              </a:tr>
            </a:tbl>
          </a:graphicData>
        </a:graphic>
      </p:graphicFrame>
      <p:sp>
        <p:nvSpPr>
          <p:cNvPr id="29" name="Rectangle 298"/>
          <p:cNvSpPr>
            <a:spLocks noChangeArrowheads="1"/>
          </p:cNvSpPr>
          <p:nvPr/>
        </p:nvSpPr>
        <p:spPr bwMode="auto">
          <a:xfrm>
            <a:off x="2063552" y="5157192"/>
            <a:ext cx="6840760" cy="1484784"/>
          </a:xfrm>
          <a:prstGeom prst="rect">
            <a:avLst/>
          </a:prstGeom>
          <a:noFill/>
          <a:ln w="9525">
            <a:noFill/>
            <a:miter lim="800000"/>
            <a:headEnd/>
            <a:tailEnd/>
          </a:ln>
          <a:effectLst/>
        </p:spPr>
        <p:txBody>
          <a:bodyPr/>
          <a:lstStyle/>
          <a:p>
            <a:pPr marL="342891" indent="-342891">
              <a:spcBef>
                <a:spcPct val="20000"/>
              </a:spcBef>
              <a:buClr>
                <a:schemeClr val="accent1"/>
              </a:buClr>
              <a:buSzPct val="65000"/>
              <a:buFont typeface="Wingdings" pitchFamily="2" charset="2"/>
              <a:buChar char="n"/>
            </a:pPr>
            <a:r>
              <a:rPr lang="en-US" sz="2800" dirty="0">
                <a:cs typeface="Arial" charset="0"/>
              </a:rPr>
              <a:t>Some properties: </a:t>
            </a:r>
          </a:p>
          <a:p>
            <a:pPr marL="800080" lvl="1" indent="-342891">
              <a:spcBef>
                <a:spcPct val="20000"/>
              </a:spcBef>
              <a:buClr>
                <a:schemeClr val="accent1"/>
              </a:buClr>
              <a:buSzPct val="65000"/>
              <a:buFont typeface="Wingdings" pitchFamily="2" charset="2"/>
              <a:buChar char="n"/>
            </a:pPr>
            <a:r>
              <a:rPr lang="en-US" sz="2800" dirty="0">
                <a:latin typeface="cmsy10"/>
                <a:ea typeface="cmsy10"/>
                <a:cs typeface="cmsy10"/>
              </a:rPr>
              <a:t>∀</a:t>
            </a:r>
            <a:r>
              <a:rPr lang="en-US" sz="2800" dirty="0">
                <a:cs typeface="Arial" charset="0"/>
              </a:rPr>
              <a:t> x : x </a:t>
            </a:r>
            <a:r>
              <a:rPr lang="en-US" sz="3200" dirty="0">
                <a:latin typeface="cmsy10"/>
                <a:ea typeface="cmsy10"/>
                <a:cs typeface="cmsy10"/>
              </a:rPr>
              <a:t>⊕</a:t>
            </a:r>
            <a:r>
              <a:rPr lang="en-US" sz="2800" dirty="0">
                <a:cs typeface="Arial" charset="0"/>
              </a:rPr>
              <a:t> 0 = x</a:t>
            </a:r>
          </a:p>
          <a:p>
            <a:pPr marL="800080" lvl="1" indent="-342891">
              <a:spcBef>
                <a:spcPct val="20000"/>
              </a:spcBef>
              <a:buClr>
                <a:schemeClr val="accent1"/>
              </a:buClr>
              <a:buSzPct val="65000"/>
              <a:buFont typeface="Wingdings" pitchFamily="2" charset="2"/>
              <a:buChar char="n"/>
            </a:pPr>
            <a:r>
              <a:rPr lang="en-US" sz="2800" dirty="0">
                <a:latin typeface="cmsy10"/>
                <a:ea typeface="cmsy10"/>
                <a:cs typeface="cmsy10"/>
              </a:rPr>
              <a:t>∀</a:t>
            </a:r>
            <a:r>
              <a:rPr lang="en-US" sz="2800" dirty="0">
                <a:cs typeface="Arial" charset="0"/>
              </a:rPr>
              <a:t> x : x </a:t>
            </a:r>
            <a:r>
              <a:rPr lang="en-US" sz="3200" dirty="0">
                <a:latin typeface="cmsy10"/>
                <a:ea typeface="cmsy10"/>
                <a:cs typeface="cmsy10"/>
              </a:rPr>
              <a:t>⊕</a:t>
            </a:r>
            <a:r>
              <a:rPr lang="en-US" sz="2800" dirty="0">
                <a:cs typeface="Arial" charset="0"/>
              </a:rPr>
              <a:t> x = 0</a:t>
            </a:r>
          </a:p>
          <a:p>
            <a:pPr marL="800080" lvl="1" indent="-342891">
              <a:spcBef>
                <a:spcPct val="20000"/>
              </a:spcBef>
              <a:buClr>
                <a:schemeClr val="accent1"/>
              </a:buClr>
              <a:buSzPct val="65000"/>
              <a:buFont typeface="Wingdings" pitchFamily="2" charset="2"/>
              <a:buChar char="n"/>
            </a:pPr>
            <a:endParaRPr lang="en-US" sz="2800" dirty="0">
              <a:cs typeface="Arial" charset="0"/>
            </a:endParaRPr>
          </a:p>
        </p:txBody>
      </p:sp>
      <p:sp>
        <p:nvSpPr>
          <p:cNvPr id="5" name="Slide Number Placeholder 15"/>
          <p:cNvSpPr txBox="1">
            <a:spLocks/>
          </p:cNvSpPr>
          <p:nvPr/>
        </p:nvSpPr>
        <p:spPr>
          <a:xfrm>
            <a:off x="1524000" y="761237"/>
            <a:ext cx="533400" cy="244476"/>
          </a:xfrm>
          <a:prstGeom prst="rect">
            <a:avLst/>
          </a:prstGeom>
        </p:spPr>
        <p:txBody>
          <a:bodyPr vert="horz" lIns="91440" tIns="45720" rIns="91440" bIns="45720" rtlCol="0" anchor="ctr">
            <a:noAutofit/>
          </a:bodyPr>
          <a:lstStyle/>
          <a:p>
            <a:pPr algn="ctr">
              <a:defRPr/>
            </a:pPr>
            <a:fld id="{2BBB5E19-F10A-4C2F-BF6F-11C513378A2E}" type="slidenum">
              <a:rPr lang="en-US" sz="1400">
                <a:solidFill>
                  <a:schemeClr val="tx1">
                    <a:tint val="75000"/>
                  </a:schemeClr>
                </a:solidFill>
              </a:rPr>
              <a:pPr algn="ctr">
                <a:defRPr/>
              </a:pPr>
              <a:t>8</a:t>
            </a:fld>
            <a:endParaRPr lang="en-US" sz="1400" dirty="0">
              <a:solidFill>
                <a:schemeClr val="tx1">
                  <a:tint val="75000"/>
                </a:schemeClr>
              </a:solidFill>
            </a:endParaRPr>
          </a:p>
        </p:txBody>
      </p:sp>
      <p:sp>
        <p:nvSpPr>
          <p:cNvPr id="6" name="Rectangle 298"/>
          <p:cNvSpPr>
            <a:spLocks noChangeArrowheads="1"/>
          </p:cNvSpPr>
          <p:nvPr/>
        </p:nvSpPr>
        <p:spPr bwMode="auto">
          <a:xfrm>
            <a:off x="5039883" y="5904656"/>
            <a:ext cx="4800533" cy="764704"/>
          </a:xfrm>
          <a:prstGeom prst="rect">
            <a:avLst/>
          </a:prstGeom>
          <a:noFill/>
          <a:ln w="9525">
            <a:noFill/>
            <a:miter lim="800000"/>
            <a:headEnd/>
            <a:tailEnd/>
          </a:ln>
          <a:effectLst/>
        </p:spPr>
        <p:txBody>
          <a:bodyPr/>
          <a:lstStyle/>
          <a:p>
            <a:pPr lvl="1">
              <a:spcBef>
                <a:spcPct val="20000"/>
              </a:spcBef>
              <a:buClr>
                <a:schemeClr val="accent1"/>
              </a:buClr>
              <a:buSzPct val="65000"/>
            </a:pPr>
            <a:r>
              <a:rPr lang="en-US" sz="2800" dirty="0">
                <a:cs typeface="Arial" charset="0"/>
              </a:rPr>
              <a:t>⟹ </a:t>
            </a:r>
            <a:r>
              <a:rPr lang="en-US" sz="2800" dirty="0">
                <a:latin typeface="cmsy10"/>
                <a:ea typeface="cmsy10"/>
                <a:cs typeface="cmsy10"/>
              </a:rPr>
              <a:t>∀</a:t>
            </a:r>
            <a:r>
              <a:rPr lang="en-US" sz="2800" dirty="0">
                <a:cs typeface="Arial" charset="0"/>
              </a:rPr>
              <a:t> </a:t>
            </a:r>
            <a:r>
              <a:rPr lang="en-US" sz="2800" dirty="0" err="1">
                <a:cs typeface="Arial" charset="0"/>
              </a:rPr>
              <a:t>x,y</a:t>
            </a:r>
            <a:r>
              <a:rPr lang="en-US" sz="2800" dirty="0">
                <a:cs typeface="Arial" charset="0"/>
              </a:rPr>
              <a:t> : x </a:t>
            </a:r>
            <a:r>
              <a:rPr lang="en-US" sz="2667" dirty="0">
                <a:latin typeface="cmsy10"/>
                <a:ea typeface="cmsy10"/>
                <a:cs typeface="cmsy10"/>
              </a:rPr>
              <a:t>⊕</a:t>
            </a:r>
            <a:r>
              <a:rPr lang="en-US" sz="2800" dirty="0">
                <a:cs typeface="Arial" charset="0"/>
              </a:rPr>
              <a:t> y </a:t>
            </a:r>
            <a:r>
              <a:rPr lang="en-US" sz="2667" dirty="0">
                <a:latin typeface="cmsy10"/>
                <a:ea typeface="cmsy10"/>
                <a:cs typeface="cmsy10"/>
              </a:rPr>
              <a:t>⊕</a:t>
            </a:r>
            <a:r>
              <a:rPr lang="en-US" sz="2800" dirty="0">
                <a:cs typeface="Arial" charset="0"/>
              </a:rPr>
              <a:t> y = x</a:t>
            </a:r>
          </a:p>
        </p:txBody>
      </p:sp>
    </p:spTree>
    <p:extLst>
      <p:ext uri="{BB962C8B-B14F-4D97-AF65-F5344CB8AC3E}">
        <p14:creationId xmlns:p14="http://schemas.microsoft.com/office/powerpoint/2010/main" val="10954605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build="p" bldLvl="2"/>
      <p:bldP spid="6" grpId="0" build="p" bldLvl="2"/>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8146" name="Rectangle 2"/>
          <p:cNvSpPr>
            <a:spLocks noGrp="1" noChangeArrowheads="1"/>
          </p:cNvSpPr>
          <p:nvPr>
            <p:ph type="title" sz="quarter"/>
          </p:nvPr>
        </p:nvSpPr>
        <p:spPr>
          <a:xfrm>
            <a:off x="896397" y="197574"/>
            <a:ext cx="8229600" cy="720725"/>
          </a:xfrm>
        </p:spPr>
        <p:txBody>
          <a:bodyPr>
            <a:noAutofit/>
          </a:bodyPr>
          <a:lstStyle/>
          <a:p>
            <a:pPr algn="l"/>
            <a:r>
              <a:rPr lang="fr-CH" dirty="0"/>
              <a:t>One-Time Pad Encryption</a:t>
            </a:r>
            <a:endParaRPr lang="en-US" dirty="0"/>
          </a:p>
        </p:txBody>
      </p:sp>
      <p:sp>
        <p:nvSpPr>
          <p:cNvPr id="77" name="TextBox 76"/>
          <p:cNvSpPr txBox="1"/>
          <p:nvPr/>
        </p:nvSpPr>
        <p:spPr>
          <a:xfrm>
            <a:off x="1524000" y="1129185"/>
            <a:ext cx="1165123" cy="523220"/>
          </a:xfrm>
          <a:prstGeom prst="rect">
            <a:avLst/>
          </a:prstGeom>
          <a:noFill/>
        </p:spPr>
        <p:txBody>
          <a:bodyPr wrap="square" rtlCol="0">
            <a:spAutoFit/>
          </a:bodyPr>
          <a:lstStyle/>
          <a:p>
            <a:r>
              <a:rPr lang="en-US" sz="2800" dirty="0">
                <a:latin typeface="Arial" pitchFamily="34" charset="0"/>
                <a:cs typeface="Arial" pitchFamily="34" charset="0"/>
              </a:rPr>
              <a:t>Alice</a:t>
            </a:r>
          </a:p>
        </p:txBody>
      </p:sp>
      <p:sp>
        <p:nvSpPr>
          <p:cNvPr id="78" name="TextBox 77"/>
          <p:cNvSpPr txBox="1"/>
          <p:nvPr/>
        </p:nvSpPr>
        <p:spPr>
          <a:xfrm>
            <a:off x="9515907" y="1849264"/>
            <a:ext cx="1165123" cy="523220"/>
          </a:xfrm>
          <a:prstGeom prst="rect">
            <a:avLst/>
          </a:prstGeom>
          <a:noFill/>
        </p:spPr>
        <p:txBody>
          <a:bodyPr wrap="square" rtlCol="0">
            <a:spAutoFit/>
          </a:bodyPr>
          <a:lstStyle/>
          <a:p>
            <a:r>
              <a:rPr lang="en-US" sz="2800" dirty="0">
                <a:latin typeface="Arial" pitchFamily="34" charset="0"/>
                <a:cs typeface="Arial" pitchFamily="34" charset="0"/>
              </a:rPr>
              <a:t>Bob</a:t>
            </a:r>
          </a:p>
        </p:txBody>
      </p:sp>
      <p:sp>
        <p:nvSpPr>
          <p:cNvPr id="80" name="Rectangle 298"/>
          <p:cNvSpPr>
            <a:spLocks noChangeArrowheads="1"/>
          </p:cNvSpPr>
          <p:nvPr/>
        </p:nvSpPr>
        <p:spPr bwMode="auto">
          <a:xfrm>
            <a:off x="1919536" y="3289424"/>
            <a:ext cx="6840760" cy="3068960"/>
          </a:xfrm>
          <a:prstGeom prst="rect">
            <a:avLst/>
          </a:prstGeom>
          <a:noFill/>
          <a:ln w="9525">
            <a:noFill/>
            <a:miter lim="800000"/>
            <a:headEnd/>
            <a:tailEnd/>
          </a:ln>
          <a:effectLst/>
        </p:spPr>
        <p:txBody>
          <a:bodyPr/>
          <a:lstStyle/>
          <a:p>
            <a:pPr marL="342891" indent="-342891">
              <a:spcBef>
                <a:spcPct val="20000"/>
              </a:spcBef>
              <a:buClr>
                <a:schemeClr val="accent1"/>
              </a:buClr>
              <a:buSzPct val="65000"/>
              <a:buFont typeface="Wingdings" pitchFamily="2" charset="2"/>
              <a:buChar char="n"/>
            </a:pPr>
            <a:r>
              <a:rPr lang="en-US" sz="2400" dirty="0">
                <a:cs typeface="Arial" charset="0"/>
              </a:rPr>
              <a:t>Goal: Eve </a:t>
            </a:r>
            <a:r>
              <a:rPr lang="en-US" sz="2400" dirty="0">
                <a:solidFill>
                  <a:srgbClr val="FF0000"/>
                </a:solidFill>
                <a:cs typeface="Arial" charset="0"/>
              </a:rPr>
              <a:t>does not learn </a:t>
            </a:r>
            <a:r>
              <a:rPr lang="en-US" sz="2400" dirty="0">
                <a:cs typeface="Arial" charset="0"/>
              </a:rPr>
              <a:t>the message</a:t>
            </a:r>
          </a:p>
          <a:p>
            <a:pPr marL="342891" indent="-342891">
              <a:spcBef>
                <a:spcPct val="20000"/>
              </a:spcBef>
              <a:buClr>
                <a:schemeClr val="accent1"/>
              </a:buClr>
              <a:buSzPct val="65000"/>
              <a:buFont typeface="Wingdings" pitchFamily="2" charset="2"/>
              <a:buChar char="n"/>
            </a:pPr>
            <a:r>
              <a:rPr lang="en-US" sz="2400" dirty="0">
                <a:cs typeface="Arial" charset="0"/>
              </a:rPr>
              <a:t>Setting: Alice and Bob share a key k</a:t>
            </a:r>
          </a:p>
          <a:p>
            <a:pPr marL="342891" indent="-342891">
              <a:spcBef>
                <a:spcPct val="20000"/>
              </a:spcBef>
              <a:buClr>
                <a:schemeClr val="accent1"/>
              </a:buClr>
              <a:buSzPct val="65000"/>
              <a:buFont typeface="Wingdings" pitchFamily="2" charset="2"/>
              <a:buChar char="n"/>
            </a:pPr>
            <a:r>
              <a:rPr lang="en-US" sz="2400" dirty="0">
                <a:cs typeface="Arial" charset="0"/>
              </a:rPr>
              <a:t>Recipe:</a:t>
            </a:r>
          </a:p>
          <a:p>
            <a:pPr marL="342891" indent="-342891">
              <a:spcBef>
                <a:spcPct val="20000"/>
              </a:spcBef>
              <a:buClr>
                <a:schemeClr val="accent1"/>
              </a:buClr>
              <a:buSzPct val="65000"/>
              <a:buFont typeface="Wingdings" pitchFamily="2" charset="2"/>
              <a:buChar char="n"/>
            </a:pPr>
            <a:endParaRPr lang="en-US" sz="2400" dirty="0">
              <a:cs typeface="Arial" charset="0"/>
            </a:endParaRPr>
          </a:p>
          <a:p>
            <a:pPr marL="342891" indent="-342891">
              <a:spcBef>
                <a:spcPct val="20000"/>
              </a:spcBef>
              <a:buClr>
                <a:schemeClr val="accent1"/>
              </a:buClr>
              <a:buSzPct val="65000"/>
              <a:buFont typeface="Wingdings" pitchFamily="2" charset="2"/>
              <a:buChar char="n"/>
            </a:pPr>
            <a:endParaRPr lang="en-US" sz="2400" dirty="0">
              <a:cs typeface="Arial" charset="0"/>
            </a:endParaRPr>
          </a:p>
          <a:p>
            <a:pPr marL="342891" indent="-342891">
              <a:spcBef>
                <a:spcPct val="20000"/>
              </a:spcBef>
              <a:buClr>
                <a:schemeClr val="accent1"/>
              </a:buClr>
              <a:buSzPct val="65000"/>
              <a:buFont typeface="Wingdings" pitchFamily="2" charset="2"/>
              <a:buChar char="n"/>
            </a:pPr>
            <a:endParaRPr lang="en-US" sz="2400" dirty="0">
              <a:cs typeface="Arial" charset="0"/>
            </a:endParaRPr>
          </a:p>
          <a:p>
            <a:pPr marL="342891" indent="-342891">
              <a:spcBef>
                <a:spcPct val="20000"/>
              </a:spcBef>
              <a:buClr>
                <a:schemeClr val="accent1"/>
              </a:buClr>
              <a:buSzPct val="65000"/>
              <a:buFont typeface="Wingdings" pitchFamily="2" charset="2"/>
              <a:buChar char="n"/>
            </a:pPr>
            <a:r>
              <a:rPr lang="en-US" sz="2400" dirty="0">
                <a:cs typeface="Arial" charset="0"/>
              </a:rPr>
              <a:t>Is it secure?</a:t>
            </a:r>
          </a:p>
        </p:txBody>
      </p:sp>
      <p:pic>
        <p:nvPicPr>
          <p:cNvPr id="36" name="Picture 35" descr="AliceBlue.eps"/>
          <p:cNvPicPr>
            <a:picLocks noChangeAspect="1"/>
          </p:cNvPicPr>
          <p:nvPr/>
        </p:nvPicPr>
        <p:blipFill>
          <a:blip r:embed="rId3" cstate="print"/>
          <a:stretch>
            <a:fillRect/>
          </a:stretch>
        </p:blipFill>
        <p:spPr>
          <a:xfrm flipH="1">
            <a:off x="2351585" y="1129184"/>
            <a:ext cx="1059740" cy="1080120"/>
          </a:xfrm>
          <a:prstGeom prst="rect">
            <a:avLst/>
          </a:prstGeom>
        </p:spPr>
      </p:pic>
      <p:grpSp>
        <p:nvGrpSpPr>
          <p:cNvPr id="3" name="Group 2"/>
          <p:cNvGrpSpPr/>
          <p:nvPr/>
        </p:nvGrpSpPr>
        <p:grpSpPr>
          <a:xfrm>
            <a:off x="4511825" y="1345209"/>
            <a:ext cx="2195795" cy="1731699"/>
            <a:chOff x="2987824" y="1700808"/>
            <a:chExt cx="2195795" cy="1731698"/>
          </a:xfrm>
        </p:grpSpPr>
        <p:sp>
          <p:nvSpPr>
            <p:cNvPr id="518171" name="Line 27"/>
            <p:cNvSpPr>
              <a:spLocks noChangeShapeType="1"/>
            </p:cNvSpPr>
            <p:nvPr/>
          </p:nvSpPr>
          <p:spPr bwMode="auto">
            <a:xfrm flipV="1">
              <a:off x="3851920" y="1700808"/>
              <a:ext cx="216023" cy="648072"/>
            </a:xfrm>
            <a:prstGeom prst="line">
              <a:avLst/>
            </a:prstGeom>
            <a:noFill/>
            <a:ln w="57150" cap="rnd">
              <a:solidFill>
                <a:srgbClr val="FF0000"/>
              </a:solidFill>
              <a:prstDash val="sysDot"/>
              <a:round/>
              <a:headEnd type="triangle" w="med" len="med"/>
              <a:tailEnd type="triangle" w="med" len="med"/>
            </a:ln>
            <a:effectLst/>
          </p:spPr>
          <p:txBody>
            <a:bodyPr/>
            <a:lstStyle/>
            <a:p>
              <a:endParaRPr lang="en-US"/>
            </a:p>
          </p:txBody>
        </p:sp>
        <p:sp>
          <p:nvSpPr>
            <p:cNvPr id="79" name="TextBox 78"/>
            <p:cNvSpPr txBox="1"/>
            <p:nvPr/>
          </p:nvSpPr>
          <p:spPr>
            <a:xfrm>
              <a:off x="4283968" y="2852936"/>
              <a:ext cx="899651" cy="523220"/>
            </a:xfrm>
            <a:prstGeom prst="rect">
              <a:avLst/>
            </a:prstGeom>
            <a:noFill/>
          </p:spPr>
          <p:txBody>
            <a:bodyPr wrap="square" rtlCol="0">
              <a:spAutoFit/>
            </a:bodyPr>
            <a:lstStyle/>
            <a:p>
              <a:r>
                <a:rPr lang="en-US" sz="2800" dirty="0">
                  <a:latin typeface="Arial" pitchFamily="34" charset="0"/>
                  <a:cs typeface="Arial" pitchFamily="34" charset="0"/>
                </a:rPr>
                <a:t>Eve</a:t>
              </a:r>
            </a:p>
          </p:txBody>
        </p:sp>
        <p:pic>
          <p:nvPicPr>
            <p:cNvPr id="38" name="Picture 37" descr="QueenOfHearts.png"/>
            <p:cNvPicPr>
              <a:picLocks noChangeAspect="1"/>
            </p:cNvPicPr>
            <p:nvPr/>
          </p:nvPicPr>
          <p:blipFill>
            <a:blip r:embed="rId4" cstate="print"/>
            <a:srcRect l="6597" r="7636"/>
            <a:stretch>
              <a:fillRect/>
            </a:stretch>
          </p:blipFill>
          <p:spPr>
            <a:xfrm>
              <a:off x="2987824" y="2348880"/>
              <a:ext cx="1280649" cy="1083626"/>
            </a:xfrm>
            <a:prstGeom prst="rect">
              <a:avLst/>
            </a:prstGeom>
          </p:spPr>
        </p:pic>
      </p:grpSp>
      <p:sp>
        <p:nvSpPr>
          <p:cNvPr id="518151" name="Line 7"/>
          <p:cNvSpPr>
            <a:spLocks noChangeShapeType="1"/>
          </p:cNvSpPr>
          <p:nvPr/>
        </p:nvSpPr>
        <p:spPr bwMode="auto">
          <a:xfrm>
            <a:off x="4654553" y="1273200"/>
            <a:ext cx="2881313" cy="0"/>
          </a:xfrm>
          <a:prstGeom prst="line">
            <a:avLst/>
          </a:prstGeom>
          <a:noFill/>
          <a:ln w="76200">
            <a:solidFill>
              <a:srgbClr val="000000"/>
            </a:solidFill>
            <a:prstDash val="solid"/>
            <a:round/>
            <a:headEnd type="none"/>
            <a:tailEnd type="triangle" w="med" len="med"/>
          </a:ln>
          <a:effectLst/>
        </p:spPr>
        <p:txBody>
          <a:bodyPr lIns="0" tIns="0" rIns="0" bIns="0" anchor="ctr"/>
          <a:lstStyle/>
          <a:p>
            <a:endParaRPr lang="en-US"/>
          </a:p>
        </p:txBody>
      </p:sp>
      <p:pic>
        <p:nvPicPr>
          <p:cNvPr id="2" name="Picture 1" descr="MC900441455.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63952" y="1201192"/>
            <a:ext cx="864096" cy="864096"/>
          </a:xfrm>
          <a:prstGeom prst="rect">
            <a:avLst/>
          </a:prstGeom>
        </p:spPr>
      </p:pic>
      <p:pic>
        <p:nvPicPr>
          <p:cNvPr id="22" name="Picture 62"/>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8400258" y="1273200"/>
            <a:ext cx="1285425" cy="914208"/>
          </a:xfrm>
          <a:prstGeom prst="rect">
            <a:avLst/>
          </a:prstGeom>
          <a:noFill/>
        </p:spPr>
      </p:pic>
      <p:graphicFrame>
        <p:nvGraphicFramePr>
          <p:cNvPr id="4" name="Table 3"/>
          <p:cNvGraphicFramePr>
            <a:graphicFrameLocks noGrp="1"/>
          </p:cNvGraphicFramePr>
          <p:nvPr/>
        </p:nvGraphicFramePr>
        <p:xfrm>
          <a:off x="8040216" y="3361432"/>
          <a:ext cx="1763352" cy="1864360"/>
        </p:xfrm>
        <a:graphic>
          <a:graphicData uri="http://schemas.openxmlformats.org/drawingml/2006/table">
            <a:tbl>
              <a:tblPr firstRow="1" bandRow="1">
                <a:tableStyleId>{5C22544A-7EE6-4342-B048-85BDC9FD1C3A}</a:tableStyleId>
              </a:tblPr>
              <a:tblGrid>
                <a:gridCol w="460005">
                  <a:extLst>
                    <a:ext uri="{9D8B030D-6E8A-4147-A177-3AD203B41FA5}">
                      <a16:colId xmlns:a16="http://schemas.microsoft.com/office/drawing/2014/main" val="20000"/>
                    </a:ext>
                  </a:extLst>
                </a:gridCol>
                <a:gridCol w="536672">
                  <a:extLst>
                    <a:ext uri="{9D8B030D-6E8A-4147-A177-3AD203B41FA5}">
                      <a16:colId xmlns:a16="http://schemas.microsoft.com/office/drawing/2014/main" val="20001"/>
                    </a:ext>
                  </a:extLst>
                </a:gridCol>
                <a:gridCol w="766675">
                  <a:extLst>
                    <a:ext uri="{9D8B030D-6E8A-4147-A177-3AD203B41FA5}">
                      <a16:colId xmlns:a16="http://schemas.microsoft.com/office/drawing/2014/main" val="20002"/>
                    </a:ext>
                  </a:extLst>
                </a:gridCol>
              </a:tblGrid>
              <a:tr h="375920">
                <a:tc>
                  <a:txBody>
                    <a:bodyPr/>
                    <a:lstStyle/>
                    <a:p>
                      <a:pPr algn="ctr"/>
                      <a:r>
                        <a:rPr lang="en-US" sz="1300" dirty="0"/>
                        <a:t>x</a:t>
                      </a:r>
                    </a:p>
                  </a:txBody>
                  <a:tcPr/>
                </a:tc>
                <a:tc>
                  <a:txBody>
                    <a:bodyPr/>
                    <a:lstStyle/>
                    <a:p>
                      <a:pPr algn="ctr"/>
                      <a:r>
                        <a:rPr lang="en-US" sz="1300" dirty="0"/>
                        <a:t>y</a:t>
                      </a:r>
                    </a:p>
                  </a:txBody>
                  <a:tcPr/>
                </a:tc>
                <a:tc>
                  <a:txBody>
                    <a:bodyPr/>
                    <a:lstStyle/>
                    <a:p>
                      <a:pPr algn="ctr"/>
                      <a:r>
                        <a:rPr lang="en-US" sz="1300" dirty="0"/>
                        <a:t>x </a:t>
                      </a:r>
                      <a:r>
                        <a:rPr lang="en-US" sz="1900" b="0" i="0" baseline="0" dirty="0">
                          <a:latin typeface="+mn-lt"/>
                          <a:ea typeface="cmsy10"/>
                          <a:cs typeface="cmsy10"/>
                        </a:rPr>
                        <a:t>⊕</a:t>
                      </a:r>
                      <a:r>
                        <a:rPr lang="en-US" sz="1300" dirty="0"/>
                        <a:t> </a:t>
                      </a:r>
                      <a:r>
                        <a:rPr lang="en-US" sz="1300" baseline="0" dirty="0"/>
                        <a:t>y</a:t>
                      </a:r>
                      <a:endParaRPr lang="en-US" sz="1300" dirty="0"/>
                    </a:p>
                  </a:txBody>
                  <a:tcPr/>
                </a:tc>
                <a:extLst>
                  <a:ext uri="{0D108BD9-81ED-4DB2-BD59-A6C34878D82A}">
                    <a16:rowId xmlns:a16="http://schemas.microsoft.com/office/drawing/2014/main" val="10000"/>
                  </a:ext>
                </a:extLst>
              </a:tr>
              <a:tr h="370840">
                <a:tc>
                  <a:txBody>
                    <a:bodyPr/>
                    <a:lstStyle/>
                    <a:p>
                      <a:pPr algn="ctr"/>
                      <a:r>
                        <a:rPr lang="en-US" sz="1300" dirty="0"/>
                        <a:t>0</a:t>
                      </a:r>
                    </a:p>
                  </a:txBody>
                  <a:tcPr/>
                </a:tc>
                <a:tc>
                  <a:txBody>
                    <a:bodyPr/>
                    <a:lstStyle/>
                    <a:p>
                      <a:pPr algn="ctr"/>
                      <a:r>
                        <a:rPr lang="en-US" sz="1300" dirty="0"/>
                        <a:t>0</a:t>
                      </a:r>
                    </a:p>
                  </a:txBody>
                  <a:tcPr/>
                </a:tc>
                <a:tc>
                  <a:txBody>
                    <a:bodyPr/>
                    <a:lstStyle/>
                    <a:p>
                      <a:pPr algn="ctr"/>
                      <a:r>
                        <a:rPr lang="en-US" sz="1300" dirty="0"/>
                        <a:t>0</a:t>
                      </a:r>
                    </a:p>
                  </a:txBody>
                  <a:tcPr/>
                </a:tc>
                <a:extLst>
                  <a:ext uri="{0D108BD9-81ED-4DB2-BD59-A6C34878D82A}">
                    <a16:rowId xmlns:a16="http://schemas.microsoft.com/office/drawing/2014/main" val="10001"/>
                  </a:ext>
                </a:extLst>
              </a:tr>
              <a:tr h="370840">
                <a:tc>
                  <a:txBody>
                    <a:bodyPr/>
                    <a:lstStyle/>
                    <a:p>
                      <a:pPr algn="ctr"/>
                      <a:r>
                        <a:rPr lang="en-US" sz="1300" dirty="0"/>
                        <a:t>0</a:t>
                      </a:r>
                    </a:p>
                  </a:txBody>
                  <a:tcPr/>
                </a:tc>
                <a:tc>
                  <a:txBody>
                    <a:bodyPr/>
                    <a:lstStyle/>
                    <a:p>
                      <a:pPr algn="ctr"/>
                      <a:r>
                        <a:rPr lang="en-US" sz="1300" dirty="0"/>
                        <a:t>1</a:t>
                      </a:r>
                    </a:p>
                  </a:txBody>
                  <a:tcPr/>
                </a:tc>
                <a:tc>
                  <a:txBody>
                    <a:bodyPr/>
                    <a:lstStyle/>
                    <a:p>
                      <a:pPr algn="ctr"/>
                      <a:r>
                        <a:rPr lang="en-US" sz="1300" dirty="0"/>
                        <a:t>1</a:t>
                      </a:r>
                    </a:p>
                  </a:txBody>
                  <a:tcPr/>
                </a:tc>
                <a:extLst>
                  <a:ext uri="{0D108BD9-81ED-4DB2-BD59-A6C34878D82A}">
                    <a16:rowId xmlns:a16="http://schemas.microsoft.com/office/drawing/2014/main" val="10002"/>
                  </a:ext>
                </a:extLst>
              </a:tr>
              <a:tr h="370840">
                <a:tc>
                  <a:txBody>
                    <a:bodyPr/>
                    <a:lstStyle/>
                    <a:p>
                      <a:pPr algn="ctr"/>
                      <a:r>
                        <a:rPr lang="en-US" sz="1300" dirty="0"/>
                        <a:t>1</a:t>
                      </a:r>
                    </a:p>
                  </a:txBody>
                  <a:tcPr/>
                </a:tc>
                <a:tc>
                  <a:txBody>
                    <a:bodyPr/>
                    <a:lstStyle/>
                    <a:p>
                      <a:pPr algn="ctr"/>
                      <a:r>
                        <a:rPr lang="en-US" sz="1300" dirty="0"/>
                        <a:t>0</a:t>
                      </a:r>
                    </a:p>
                  </a:txBody>
                  <a:tcPr/>
                </a:tc>
                <a:tc>
                  <a:txBody>
                    <a:bodyPr/>
                    <a:lstStyle/>
                    <a:p>
                      <a:pPr algn="ctr"/>
                      <a:r>
                        <a:rPr lang="en-US" sz="1300" dirty="0"/>
                        <a:t>1</a:t>
                      </a:r>
                    </a:p>
                  </a:txBody>
                  <a:tcPr/>
                </a:tc>
                <a:extLst>
                  <a:ext uri="{0D108BD9-81ED-4DB2-BD59-A6C34878D82A}">
                    <a16:rowId xmlns:a16="http://schemas.microsoft.com/office/drawing/2014/main" val="10003"/>
                  </a:ext>
                </a:extLst>
              </a:tr>
              <a:tr h="370840">
                <a:tc>
                  <a:txBody>
                    <a:bodyPr/>
                    <a:lstStyle/>
                    <a:p>
                      <a:pPr algn="ctr"/>
                      <a:r>
                        <a:rPr lang="en-US" sz="1300" dirty="0"/>
                        <a:t>1</a:t>
                      </a:r>
                    </a:p>
                  </a:txBody>
                  <a:tcPr/>
                </a:tc>
                <a:tc>
                  <a:txBody>
                    <a:bodyPr/>
                    <a:lstStyle/>
                    <a:p>
                      <a:pPr algn="ctr"/>
                      <a:r>
                        <a:rPr lang="en-US" sz="1300" dirty="0"/>
                        <a:t>1</a:t>
                      </a:r>
                    </a:p>
                  </a:txBody>
                  <a:tcPr/>
                </a:tc>
                <a:tc>
                  <a:txBody>
                    <a:bodyPr/>
                    <a:lstStyle/>
                    <a:p>
                      <a:pPr algn="ctr"/>
                      <a:r>
                        <a:rPr lang="en-US" sz="1300" dirty="0"/>
                        <a:t>0</a:t>
                      </a:r>
                    </a:p>
                  </a:txBody>
                  <a:tcPr/>
                </a:tc>
                <a:extLst>
                  <a:ext uri="{0D108BD9-81ED-4DB2-BD59-A6C34878D82A}">
                    <a16:rowId xmlns:a16="http://schemas.microsoft.com/office/drawing/2014/main" val="10004"/>
                  </a:ext>
                </a:extLst>
              </a:tr>
            </a:tbl>
          </a:graphicData>
        </a:graphic>
      </p:graphicFrame>
      <p:sp>
        <p:nvSpPr>
          <p:cNvPr id="23" name="TextBox 22"/>
          <p:cNvSpPr txBox="1"/>
          <p:nvPr/>
        </p:nvSpPr>
        <p:spPr>
          <a:xfrm>
            <a:off x="2423592" y="5017617"/>
            <a:ext cx="2232248" cy="369332"/>
          </a:xfrm>
          <a:prstGeom prst="rect">
            <a:avLst/>
          </a:prstGeom>
          <a:noFill/>
        </p:spPr>
        <p:txBody>
          <a:bodyPr wrap="square" rtlCol="0">
            <a:spAutoFit/>
          </a:bodyPr>
          <a:lstStyle/>
          <a:p>
            <a:r>
              <a:rPr lang="en-US" dirty="0">
                <a:latin typeface="Arial" pitchFamily="34" charset="0"/>
                <a:cs typeface="Arial" pitchFamily="34" charset="0"/>
              </a:rPr>
              <a:t>k = </a:t>
            </a:r>
            <a:r>
              <a:rPr lang="en-US" dirty="0">
                <a:latin typeface="Consolas"/>
                <a:cs typeface="Consolas"/>
              </a:rPr>
              <a:t>0101 1011</a:t>
            </a:r>
          </a:p>
        </p:txBody>
      </p:sp>
      <p:sp>
        <p:nvSpPr>
          <p:cNvPr id="24" name="TextBox 23"/>
          <p:cNvSpPr txBox="1"/>
          <p:nvPr/>
        </p:nvSpPr>
        <p:spPr>
          <a:xfrm>
            <a:off x="2351584" y="4657576"/>
            <a:ext cx="2376264" cy="369332"/>
          </a:xfrm>
          <a:prstGeom prst="rect">
            <a:avLst/>
          </a:prstGeom>
          <a:noFill/>
        </p:spPr>
        <p:txBody>
          <a:bodyPr wrap="square" rtlCol="0">
            <a:spAutoFit/>
          </a:bodyPr>
          <a:lstStyle/>
          <a:p>
            <a:r>
              <a:rPr lang="en-US" dirty="0">
                <a:solidFill>
                  <a:srgbClr val="0000FF"/>
                </a:solidFill>
                <a:latin typeface="Arial" pitchFamily="34" charset="0"/>
                <a:cs typeface="Arial" pitchFamily="34" charset="0"/>
              </a:rPr>
              <a:t>m = </a:t>
            </a:r>
            <a:r>
              <a:rPr lang="en-US" dirty="0">
                <a:solidFill>
                  <a:srgbClr val="0000FF"/>
                </a:solidFill>
                <a:latin typeface="Consolas"/>
                <a:cs typeface="Consolas"/>
              </a:rPr>
              <a:t>0000 1111</a:t>
            </a:r>
          </a:p>
        </p:txBody>
      </p:sp>
      <p:sp>
        <p:nvSpPr>
          <p:cNvPr id="25" name="TextBox 24"/>
          <p:cNvSpPr txBox="1"/>
          <p:nvPr/>
        </p:nvSpPr>
        <p:spPr>
          <a:xfrm>
            <a:off x="1497623" y="5368365"/>
            <a:ext cx="2808312" cy="369332"/>
          </a:xfrm>
          <a:prstGeom prst="rect">
            <a:avLst/>
          </a:prstGeom>
          <a:noFill/>
        </p:spPr>
        <p:txBody>
          <a:bodyPr wrap="square" rtlCol="0">
            <a:spAutoFit/>
          </a:bodyPr>
          <a:lstStyle/>
          <a:p>
            <a:r>
              <a:rPr lang="en-US" dirty="0">
                <a:solidFill>
                  <a:srgbClr val="FF0000"/>
                </a:solidFill>
                <a:latin typeface="Arial" pitchFamily="34" charset="0"/>
                <a:cs typeface="Arial" pitchFamily="34" charset="0"/>
              </a:rPr>
              <a:t>c </a:t>
            </a:r>
            <a:r>
              <a:rPr lang="en-US" dirty="0">
                <a:latin typeface="Arial" pitchFamily="34" charset="0"/>
                <a:cs typeface="Arial" pitchFamily="34" charset="0"/>
              </a:rPr>
              <a:t>= </a:t>
            </a:r>
            <a:r>
              <a:rPr lang="en-US" dirty="0">
                <a:solidFill>
                  <a:srgbClr val="0000FF"/>
                </a:solidFill>
                <a:latin typeface="Arial" pitchFamily="34" charset="0"/>
                <a:cs typeface="Arial" pitchFamily="34" charset="0"/>
              </a:rPr>
              <a:t>m</a:t>
            </a:r>
            <a:r>
              <a:rPr lang="en-US" dirty="0">
                <a:latin typeface="Arial" pitchFamily="34" charset="0"/>
                <a:cs typeface="Arial" pitchFamily="34" charset="0"/>
              </a:rPr>
              <a:t> </a:t>
            </a:r>
            <a:r>
              <a:rPr lang="en-US" dirty="0">
                <a:ea typeface="cmsy10"/>
                <a:cs typeface="cmsy10"/>
              </a:rPr>
              <a:t>⊕</a:t>
            </a:r>
            <a:r>
              <a:rPr lang="en-US" dirty="0">
                <a:latin typeface="Arial" pitchFamily="34" charset="0"/>
                <a:cs typeface="Arial" pitchFamily="34" charset="0"/>
              </a:rPr>
              <a:t> k = </a:t>
            </a:r>
            <a:r>
              <a:rPr lang="en-US" dirty="0">
                <a:solidFill>
                  <a:srgbClr val="FF0000"/>
                </a:solidFill>
                <a:latin typeface="Consolas"/>
                <a:cs typeface="Consolas"/>
              </a:rPr>
              <a:t>0101 0100</a:t>
            </a:r>
          </a:p>
        </p:txBody>
      </p:sp>
      <p:sp>
        <p:nvSpPr>
          <p:cNvPr id="26" name="TextBox 25"/>
          <p:cNvSpPr txBox="1"/>
          <p:nvPr/>
        </p:nvSpPr>
        <p:spPr>
          <a:xfrm>
            <a:off x="5159896" y="5377657"/>
            <a:ext cx="4608512" cy="646331"/>
          </a:xfrm>
          <a:prstGeom prst="rect">
            <a:avLst/>
          </a:prstGeom>
          <a:noFill/>
        </p:spPr>
        <p:txBody>
          <a:bodyPr wrap="square" rtlCol="0">
            <a:spAutoFit/>
          </a:bodyPr>
          <a:lstStyle/>
          <a:p>
            <a:pPr>
              <a:tabLst>
                <a:tab pos="628635" algn="l"/>
              </a:tabLst>
            </a:pPr>
            <a:r>
              <a:rPr lang="en-US" dirty="0">
                <a:solidFill>
                  <a:srgbClr val="FF0000"/>
                </a:solidFill>
                <a:latin typeface="Arial" pitchFamily="34" charset="0"/>
                <a:cs typeface="Arial" pitchFamily="34" charset="0"/>
              </a:rPr>
              <a:t>c</a:t>
            </a:r>
            <a:r>
              <a:rPr lang="en-US" dirty="0">
                <a:latin typeface="Arial" pitchFamily="34" charset="0"/>
                <a:cs typeface="Arial" pitchFamily="34" charset="0"/>
              </a:rPr>
              <a:t> </a:t>
            </a:r>
            <a:r>
              <a:rPr lang="en-US" dirty="0">
                <a:ea typeface="cmsy10"/>
                <a:cs typeface="cmsy10"/>
              </a:rPr>
              <a:t>⊕</a:t>
            </a:r>
            <a:r>
              <a:rPr lang="en-US" dirty="0">
                <a:latin typeface="Arial" pitchFamily="34" charset="0"/>
                <a:cs typeface="Arial" pitchFamily="34" charset="0"/>
              </a:rPr>
              <a:t> k	= </a:t>
            </a:r>
            <a:r>
              <a:rPr lang="en-US" dirty="0">
                <a:solidFill>
                  <a:srgbClr val="0000FF"/>
                </a:solidFill>
                <a:latin typeface="Consolas"/>
                <a:cs typeface="Consolas"/>
              </a:rPr>
              <a:t>0000 1111</a:t>
            </a:r>
          </a:p>
          <a:p>
            <a:pPr>
              <a:tabLst>
                <a:tab pos="628635" algn="l"/>
              </a:tabLst>
            </a:pPr>
            <a:r>
              <a:rPr lang="en-US" dirty="0">
                <a:solidFill>
                  <a:srgbClr val="FF0000"/>
                </a:solidFill>
                <a:latin typeface="Arial" pitchFamily="34" charset="0"/>
                <a:cs typeface="Arial" pitchFamily="34" charset="0"/>
              </a:rPr>
              <a:t>c</a:t>
            </a:r>
            <a:r>
              <a:rPr lang="en-US" dirty="0">
                <a:latin typeface="Arial" pitchFamily="34" charset="0"/>
                <a:cs typeface="Arial" pitchFamily="34" charset="0"/>
              </a:rPr>
              <a:t> </a:t>
            </a:r>
            <a:r>
              <a:rPr lang="en-US" dirty="0">
                <a:ea typeface="cmsy10"/>
                <a:cs typeface="cmsy10"/>
              </a:rPr>
              <a:t>⊕</a:t>
            </a:r>
            <a:r>
              <a:rPr lang="en-US" dirty="0">
                <a:latin typeface="Arial" pitchFamily="34" charset="0"/>
                <a:cs typeface="Arial" pitchFamily="34" charset="0"/>
              </a:rPr>
              <a:t> k	=</a:t>
            </a:r>
            <a:r>
              <a:rPr lang="en-US" dirty="0">
                <a:solidFill>
                  <a:srgbClr val="0000FF"/>
                </a:solidFill>
                <a:latin typeface="Consolas"/>
                <a:cs typeface="Consolas"/>
              </a:rPr>
              <a:t> </a:t>
            </a:r>
            <a:r>
              <a:rPr lang="en-US" dirty="0">
                <a:solidFill>
                  <a:srgbClr val="0000FF"/>
                </a:solidFill>
                <a:latin typeface="Arial" pitchFamily="34" charset="0"/>
                <a:cs typeface="Arial" pitchFamily="34" charset="0"/>
              </a:rPr>
              <a:t>m</a:t>
            </a:r>
            <a:r>
              <a:rPr lang="en-US" dirty="0">
                <a:latin typeface="Arial" pitchFamily="34" charset="0"/>
                <a:cs typeface="Arial" pitchFamily="34" charset="0"/>
              </a:rPr>
              <a:t> </a:t>
            </a:r>
            <a:r>
              <a:rPr lang="en-US" dirty="0">
                <a:ea typeface="cmsy10"/>
                <a:cs typeface="cmsy10"/>
              </a:rPr>
              <a:t>⊕</a:t>
            </a:r>
            <a:r>
              <a:rPr lang="en-US" dirty="0">
                <a:latin typeface="Arial" pitchFamily="34" charset="0"/>
                <a:cs typeface="Arial" pitchFamily="34" charset="0"/>
              </a:rPr>
              <a:t> k </a:t>
            </a:r>
            <a:r>
              <a:rPr lang="en-US" dirty="0">
                <a:ea typeface="cmsy10"/>
                <a:cs typeface="cmsy10"/>
              </a:rPr>
              <a:t>⊕</a:t>
            </a:r>
            <a:r>
              <a:rPr lang="en-US" dirty="0">
                <a:latin typeface="Arial" pitchFamily="34" charset="0"/>
                <a:cs typeface="Arial" pitchFamily="34" charset="0"/>
              </a:rPr>
              <a:t> k = </a:t>
            </a:r>
            <a:r>
              <a:rPr lang="en-US" dirty="0">
                <a:solidFill>
                  <a:srgbClr val="0000FF"/>
                </a:solidFill>
                <a:latin typeface="Arial" pitchFamily="34" charset="0"/>
                <a:cs typeface="Arial" pitchFamily="34" charset="0"/>
              </a:rPr>
              <a:t>m</a:t>
            </a:r>
            <a:r>
              <a:rPr lang="en-US" dirty="0">
                <a:latin typeface="Arial" pitchFamily="34" charset="0"/>
                <a:cs typeface="Arial" pitchFamily="34" charset="0"/>
              </a:rPr>
              <a:t> </a:t>
            </a:r>
            <a:r>
              <a:rPr lang="en-US" dirty="0">
                <a:ea typeface="cmsy10"/>
                <a:cs typeface="cmsy10"/>
              </a:rPr>
              <a:t>⊕</a:t>
            </a:r>
            <a:r>
              <a:rPr lang="en-US" dirty="0">
                <a:latin typeface="Arial" pitchFamily="34" charset="0"/>
                <a:cs typeface="Arial" pitchFamily="34" charset="0"/>
              </a:rPr>
              <a:t> 0 = </a:t>
            </a:r>
            <a:r>
              <a:rPr lang="en-US" dirty="0">
                <a:solidFill>
                  <a:srgbClr val="0000FF"/>
                </a:solidFill>
                <a:latin typeface="Arial" pitchFamily="34" charset="0"/>
                <a:cs typeface="Arial" pitchFamily="34" charset="0"/>
              </a:rPr>
              <a:t>m</a:t>
            </a:r>
            <a:endParaRPr lang="en-US" dirty="0">
              <a:solidFill>
                <a:srgbClr val="0000FF"/>
              </a:solidFill>
              <a:latin typeface="Consolas"/>
              <a:cs typeface="Consolas"/>
            </a:endParaRPr>
          </a:p>
        </p:txBody>
      </p:sp>
      <p:sp>
        <p:nvSpPr>
          <p:cNvPr id="27" name="TextBox 26"/>
          <p:cNvSpPr txBox="1"/>
          <p:nvPr/>
        </p:nvSpPr>
        <p:spPr>
          <a:xfrm>
            <a:off x="5591944" y="4657576"/>
            <a:ext cx="2376264" cy="369332"/>
          </a:xfrm>
          <a:prstGeom prst="rect">
            <a:avLst/>
          </a:prstGeom>
          <a:noFill/>
        </p:spPr>
        <p:txBody>
          <a:bodyPr wrap="square" rtlCol="0">
            <a:spAutoFit/>
          </a:bodyPr>
          <a:lstStyle/>
          <a:p>
            <a:r>
              <a:rPr lang="en-US" dirty="0">
                <a:solidFill>
                  <a:srgbClr val="FF0000"/>
                </a:solidFill>
                <a:latin typeface="Arial" pitchFamily="34" charset="0"/>
                <a:cs typeface="Arial" pitchFamily="34" charset="0"/>
              </a:rPr>
              <a:t>c = </a:t>
            </a:r>
            <a:r>
              <a:rPr lang="en-US" dirty="0">
                <a:solidFill>
                  <a:srgbClr val="FF0000"/>
                </a:solidFill>
                <a:latin typeface="Consolas"/>
                <a:cs typeface="Consolas"/>
              </a:rPr>
              <a:t>0101 0100</a:t>
            </a:r>
          </a:p>
        </p:txBody>
      </p:sp>
      <p:sp>
        <p:nvSpPr>
          <p:cNvPr id="28" name="TextBox 27"/>
          <p:cNvSpPr txBox="1"/>
          <p:nvPr/>
        </p:nvSpPr>
        <p:spPr>
          <a:xfrm>
            <a:off x="5591944" y="5017616"/>
            <a:ext cx="3268235" cy="369332"/>
          </a:xfrm>
          <a:prstGeom prst="rect">
            <a:avLst/>
          </a:prstGeom>
          <a:noFill/>
        </p:spPr>
        <p:txBody>
          <a:bodyPr wrap="square" rtlCol="0">
            <a:spAutoFit/>
          </a:bodyPr>
          <a:lstStyle/>
          <a:p>
            <a:r>
              <a:rPr lang="en-US" dirty="0">
                <a:latin typeface="Arial" pitchFamily="34" charset="0"/>
                <a:cs typeface="Arial" pitchFamily="34" charset="0"/>
              </a:rPr>
              <a:t>k = </a:t>
            </a:r>
            <a:r>
              <a:rPr lang="en-US" dirty="0">
                <a:latin typeface="Consolas"/>
                <a:cs typeface="Consolas"/>
              </a:rPr>
              <a:t>0101 1011</a:t>
            </a:r>
          </a:p>
        </p:txBody>
      </p:sp>
      <p:sp>
        <p:nvSpPr>
          <p:cNvPr id="29" name="TextBox 28"/>
          <p:cNvSpPr txBox="1"/>
          <p:nvPr/>
        </p:nvSpPr>
        <p:spPr>
          <a:xfrm>
            <a:off x="1847528" y="769144"/>
            <a:ext cx="2376264" cy="369332"/>
          </a:xfrm>
          <a:prstGeom prst="rect">
            <a:avLst/>
          </a:prstGeom>
          <a:noFill/>
        </p:spPr>
        <p:txBody>
          <a:bodyPr wrap="square" rtlCol="0">
            <a:spAutoFit/>
          </a:bodyPr>
          <a:lstStyle/>
          <a:p>
            <a:r>
              <a:rPr lang="en-US" dirty="0">
                <a:solidFill>
                  <a:srgbClr val="0000FF"/>
                </a:solidFill>
                <a:latin typeface="Arial" pitchFamily="34" charset="0"/>
                <a:cs typeface="Arial" pitchFamily="34" charset="0"/>
              </a:rPr>
              <a:t>m = </a:t>
            </a:r>
            <a:r>
              <a:rPr lang="en-US" dirty="0">
                <a:solidFill>
                  <a:srgbClr val="0000FF"/>
                </a:solidFill>
                <a:latin typeface="Consolas"/>
                <a:cs typeface="Consolas"/>
              </a:rPr>
              <a:t>0000 1111</a:t>
            </a:r>
          </a:p>
        </p:txBody>
      </p:sp>
      <p:sp>
        <p:nvSpPr>
          <p:cNvPr id="32" name="TextBox 31"/>
          <p:cNvSpPr txBox="1"/>
          <p:nvPr/>
        </p:nvSpPr>
        <p:spPr>
          <a:xfrm>
            <a:off x="4655840" y="769145"/>
            <a:ext cx="2808312" cy="369332"/>
          </a:xfrm>
          <a:prstGeom prst="rect">
            <a:avLst/>
          </a:prstGeom>
          <a:noFill/>
        </p:spPr>
        <p:txBody>
          <a:bodyPr wrap="square" rtlCol="0">
            <a:spAutoFit/>
          </a:bodyPr>
          <a:lstStyle/>
          <a:p>
            <a:r>
              <a:rPr lang="en-US" dirty="0">
                <a:solidFill>
                  <a:srgbClr val="FF0000"/>
                </a:solidFill>
                <a:latin typeface="Arial" pitchFamily="34" charset="0"/>
                <a:cs typeface="Arial" pitchFamily="34" charset="0"/>
              </a:rPr>
              <a:t>c </a:t>
            </a:r>
            <a:r>
              <a:rPr lang="en-US" dirty="0">
                <a:latin typeface="Arial" pitchFamily="34" charset="0"/>
                <a:cs typeface="Arial" pitchFamily="34" charset="0"/>
              </a:rPr>
              <a:t>= </a:t>
            </a:r>
            <a:r>
              <a:rPr lang="en-US" dirty="0">
                <a:solidFill>
                  <a:srgbClr val="0000FF"/>
                </a:solidFill>
                <a:latin typeface="Arial" pitchFamily="34" charset="0"/>
                <a:cs typeface="Arial" pitchFamily="34" charset="0"/>
              </a:rPr>
              <a:t>m</a:t>
            </a:r>
            <a:r>
              <a:rPr lang="en-US" dirty="0">
                <a:latin typeface="Arial" pitchFamily="34" charset="0"/>
                <a:cs typeface="Arial" pitchFamily="34" charset="0"/>
              </a:rPr>
              <a:t> </a:t>
            </a:r>
            <a:r>
              <a:rPr lang="en-US" dirty="0">
                <a:ea typeface="cmsy10"/>
                <a:cs typeface="cmsy10"/>
              </a:rPr>
              <a:t>⊕</a:t>
            </a:r>
            <a:r>
              <a:rPr lang="en-US" dirty="0">
                <a:latin typeface="Arial" pitchFamily="34" charset="0"/>
                <a:cs typeface="Arial" pitchFamily="34" charset="0"/>
              </a:rPr>
              <a:t> k = </a:t>
            </a:r>
            <a:r>
              <a:rPr lang="en-US" dirty="0">
                <a:solidFill>
                  <a:srgbClr val="FF0000"/>
                </a:solidFill>
                <a:latin typeface="Consolas"/>
                <a:cs typeface="Consolas"/>
              </a:rPr>
              <a:t>0101 0100</a:t>
            </a:r>
          </a:p>
        </p:txBody>
      </p:sp>
      <p:sp>
        <p:nvSpPr>
          <p:cNvPr id="33" name="TextBox 32"/>
          <p:cNvSpPr txBox="1"/>
          <p:nvPr/>
        </p:nvSpPr>
        <p:spPr>
          <a:xfrm>
            <a:off x="7896200" y="769145"/>
            <a:ext cx="3096344" cy="369332"/>
          </a:xfrm>
          <a:prstGeom prst="rect">
            <a:avLst/>
          </a:prstGeom>
          <a:noFill/>
        </p:spPr>
        <p:txBody>
          <a:bodyPr wrap="square" rtlCol="0">
            <a:spAutoFit/>
          </a:bodyPr>
          <a:lstStyle/>
          <a:p>
            <a:r>
              <a:rPr lang="en-US" dirty="0">
                <a:solidFill>
                  <a:srgbClr val="0000FF"/>
                </a:solidFill>
                <a:latin typeface="Arial" pitchFamily="34" charset="0"/>
                <a:cs typeface="Arial" pitchFamily="34" charset="0"/>
              </a:rPr>
              <a:t>m</a:t>
            </a:r>
            <a:r>
              <a:rPr lang="en-US" dirty="0">
                <a:latin typeface="Arial" pitchFamily="34" charset="0"/>
                <a:cs typeface="Arial" pitchFamily="34" charset="0"/>
              </a:rPr>
              <a:t> = </a:t>
            </a:r>
            <a:r>
              <a:rPr lang="en-US" dirty="0">
                <a:solidFill>
                  <a:srgbClr val="FF0000"/>
                </a:solidFill>
                <a:latin typeface="Arial" pitchFamily="34" charset="0"/>
                <a:cs typeface="Arial" pitchFamily="34" charset="0"/>
              </a:rPr>
              <a:t>c</a:t>
            </a:r>
            <a:r>
              <a:rPr lang="en-US" dirty="0">
                <a:latin typeface="Arial" pitchFamily="34" charset="0"/>
                <a:cs typeface="Arial" pitchFamily="34" charset="0"/>
              </a:rPr>
              <a:t> </a:t>
            </a:r>
            <a:r>
              <a:rPr lang="en-US" dirty="0">
                <a:ea typeface="cmsy10"/>
                <a:cs typeface="cmsy10"/>
              </a:rPr>
              <a:t>⊕</a:t>
            </a:r>
            <a:r>
              <a:rPr lang="en-US" dirty="0">
                <a:latin typeface="Arial" pitchFamily="34" charset="0"/>
                <a:cs typeface="Arial" pitchFamily="34" charset="0"/>
              </a:rPr>
              <a:t> k = </a:t>
            </a:r>
            <a:r>
              <a:rPr lang="en-US" dirty="0">
                <a:solidFill>
                  <a:srgbClr val="0000FF"/>
                </a:solidFill>
                <a:latin typeface="Consolas"/>
                <a:cs typeface="Consolas"/>
              </a:rPr>
              <a:t>0000 1111</a:t>
            </a:r>
          </a:p>
        </p:txBody>
      </p:sp>
      <p:grpSp>
        <p:nvGrpSpPr>
          <p:cNvPr id="5" name="Group 4"/>
          <p:cNvGrpSpPr/>
          <p:nvPr/>
        </p:nvGrpSpPr>
        <p:grpSpPr>
          <a:xfrm>
            <a:off x="1703512" y="1993280"/>
            <a:ext cx="9001000" cy="1152129"/>
            <a:chOff x="179512" y="2348880"/>
            <a:chExt cx="9001000" cy="1152128"/>
          </a:xfrm>
        </p:grpSpPr>
        <p:pic>
          <p:nvPicPr>
            <p:cNvPr id="518183" name="Picture 39" descr="BS00996_"/>
            <p:cNvPicPr>
              <a:picLocks noChangeAspect="1" noChangeArrowheads="1"/>
            </p:cNvPicPr>
            <p:nvPr/>
          </p:nvPicPr>
          <p:blipFill>
            <a:blip r:embed="rId7" cstate="print"/>
            <a:srcRect/>
            <a:stretch>
              <a:fillRect/>
            </a:stretch>
          </p:blipFill>
          <p:spPr bwMode="auto">
            <a:xfrm flipH="1">
              <a:off x="611560" y="2564904"/>
              <a:ext cx="647700" cy="484187"/>
            </a:xfrm>
            <a:prstGeom prst="rect">
              <a:avLst/>
            </a:prstGeom>
            <a:solidFill>
              <a:srgbClr val="FFFF00"/>
            </a:solidFill>
            <a:ln w="9525">
              <a:noFill/>
              <a:miter lim="800000"/>
              <a:headEnd/>
              <a:tailEnd/>
            </a:ln>
          </p:spPr>
        </p:pic>
        <p:pic>
          <p:nvPicPr>
            <p:cNvPr id="518184" name="Picture 40" descr="BS00996_"/>
            <p:cNvPicPr>
              <a:picLocks noChangeAspect="1" noChangeArrowheads="1"/>
            </p:cNvPicPr>
            <p:nvPr/>
          </p:nvPicPr>
          <p:blipFill>
            <a:blip r:embed="rId7" cstate="print"/>
            <a:srcRect/>
            <a:stretch>
              <a:fillRect/>
            </a:stretch>
          </p:blipFill>
          <p:spPr bwMode="auto">
            <a:xfrm flipH="1">
              <a:off x="7631867" y="2708920"/>
              <a:ext cx="647700" cy="484187"/>
            </a:xfrm>
            <a:prstGeom prst="rect">
              <a:avLst/>
            </a:prstGeom>
            <a:solidFill>
              <a:srgbClr val="FFFF00"/>
            </a:solidFill>
            <a:ln w="9525">
              <a:noFill/>
              <a:miter lim="800000"/>
              <a:headEnd/>
              <a:tailEnd/>
            </a:ln>
          </p:spPr>
        </p:pic>
        <p:sp>
          <p:nvSpPr>
            <p:cNvPr id="30" name="TextBox 29"/>
            <p:cNvSpPr txBox="1"/>
            <p:nvPr/>
          </p:nvSpPr>
          <p:spPr>
            <a:xfrm>
              <a:off x="179512" y="3131676"/>
              <a:ext cx="2232248" cy="369332"/>
            </a:xfrm>
            <a:prstGeom prst="rect">
              <a:avLst/>
            </a:prstGeom>
            <a:noFill/>
          </p:spPr>
          <p:txBody>
            <a:bodyPr wrap="square" rtlCol="0">
              <a:spAutoFit/>
            </a:bodyPr>
            <a:lstStyle/>
            <a:p>
              <a:r>
                <a:rPr lang="en-US" dirty="0">
                  <a:latin typeface="Arial" pitchFamily="34" charset="0"/>
                  <a:cs typeface="Arial" pitchFamily="34" charset="0"/>
                </a:rPr>
                <a:t>k = </a:t>
              </a:r>
              <a:r>
                <a:rPr lang="en-US" dirty="0">
                  <a:latin typeface="Consolas"/>
                  <a:cs typeface="Consolas"/>
                </a:rPr>
                <a:t>0101 1011</a:t>
              </a:r>
            </a:p>
          </p:txBody>
        </p:sp>
        <p:sp>
          <p:nvSpPr>
            <p:cNvPr id="31" name="TextBox 30"/>
            <p:cNvSpPr txBox="1"/>
            <p:nvPr/>
          </p:nvSpPr>
          <p:spPr>
            <a:xfrm>
              <a:off x="6948264" y="3131676"/>
              <a:ext cx="2232248" cy="369332"/>
            </a:xfrm>
            <a:prstGeom prst="rect">
              <a:avLst/>
            </a:prstGeom>
            <a:noFill/>
          </p:spPr>
          <p:txBody>
            <a:bodyPr wrap="square" rtlCol="0">
              <a:spAutoFit/>
            </a:bodyPr>
            <a:lstStyle/>
            <a:p>
              <a:r>
                <a:rPr lang="en-US" dirty="0">
                  <a:latin typeface="Arial" pitchFamily="34" charset="0"/>
                  <a:cs typeface="Arial" pitchFamily="34" charset="0"/>
                </a:rPr>
                <a:t>k = </a:t>
              </a:r>
              <a:r>
                <a:rPr lang="en-US" dirty="0">
                  <a:latin typeface="Consolas"/>
                  <a:cs typeface="Consolas"/>
                </a:rPr>
                <a:t>0101 1011</a:t>
              </a:r>
            </a:p>
          </p:txBody>
        </p:sp>
        <p:sp>
          <p:nvSpPr>
            <p:cNvPr id="34" name="AutoShape 109"/>
            <p:cNvSpPr>
              <a:spLocks noChangeArrowheads="1"/>
            </p:cNvSpPr>
            <p:nvPr/>
          </p:nvSpPr>
          <p:spPr bwMode="auto">
            <a:xfrm>
              <a:off x="4355976" y="2348880"/>
              <a:ext cx="1368152" cy="648072"/>
            </a:xfrm>
            <a:prstGeom prst="cloudCallout">
              <a:avLst>
                <a:gd name="adj1" fmla="val -68259"/>
                <a:gd name="adj2" fmla="val 35277"/>
              </a:avLst>
            </a:prstGeom>
            <a:solidFill>
              <a:srgbClr val="A8EAE8"/>
            </a:solidFill>
            <a:ln w="9525">
              <a:solidFill>
                <a:schemeClr val="tx1"/>
              </a:solidFill>
              <a:round/>
              <a:headEnd/>
              <a:tailEnd/>
            </a:ln>
            <a:effectLst/>
          </p:spPr>
          <p:txBody>
            <a:bodyPr anchor="ctr"/>
            <a:lstStyle/>
            <a:p>
              <a:r>
                <a:rPr lang="en-US" sz="2400" dirty="0">
                  <a:latin typeface="Arial" pitchFamily="34" charset="0"/>
                  <a:cs typeface="Arial" pitchFamily="34" charset="0"/>
                </a:rPr>
                <a:t>k = </a:t>
              </a:r>
              <a:r>
                <a:rPr lang="en-US" sz="2400" dirty="0">
                  <a:latin typeface="Consolas"/>
                  <a:cs typeface="Consolas"/>
                </a:rPr>
                <a:t>?</a:t>
              </a:r>
            </a:p>
          </p:txBody>
        </p:sp>
      </p:grpSp>
    </p:spTree>
    <p:extLst>
      <p:ext uri="{BB962C8B-B14F-4D97-AF65-F5344CB8AC3E}">
        <p14:creationId xmlns:p14="http://schemas.microsoft.com/office/powerpoint/2010/main" val="10606690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80">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0">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par>
                                <p:cTn id="23" presetID="22" presetClass="entr" presetSubtype="8" fill="hold" grpId="0" nodeType="with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wipe(left)">
                                      <p:cBhvr>
                                        <p:cTn id="25" dur="500"/>
                                        <p:tgtEl>
                                          <p:spTgt spid="32"/>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27"/>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28"/>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26">
                                            <p:txEl>
                                              <p:pRg st="0" end="0"/>
                                            </p:txEl>
                                          </p:spTgt>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33"/>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26">
                                            <p:txEl>
                                              <p:pRg st="1" end="1"/>
                                            </p:txEl>
                                          </p:spTgt>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80">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uiExpand="1" build="p" bldLvl="2"/>
      <p:bldP spid="80" grpId="1" uiExpand="1" build="allAtOnce"/>
      <p:bldP spid="23" grpId="0"/>
      <p:bldP spid="24" grpId="0"/>
      <p:bldP spid="25" grpId="0"/>
      <p:bldP spid="26" grpId="0" uiExpand="1" build="p"/>
      <p:bldP spid="27" grpId="0"/>
      <p:bldP spid="28" grpId="0"/>
      <p:bldP spid="32" grpId="0"/>
      <p:bldP spid="33" grpId="0"/>
    </p:bldLst>
  </p:timing>
</p:sld>
</file>

<file path=ppt/tags/tag1.xml><?xml version="1.0" encoding="utf-8"?>
<p:tagLst xmlns:a="http://schemas.openxmlformats.org/drawingml/2006/main" xmlns:r="http://schemas.openxmlformats.org/officeDocument/2006/relationships" xmlns:p="http://schemas.openxmlformats.org/presentationml/2006/main">
  <p:tag name="TEXPOINT" val="latex"/>
  <p:tag name="SOURCE" val="\documentclass{article}&#10;\pagestyle{empty}&#10;\usepackage{workshop}&#10;\begin{document}&#10;\begin{align*}&#10;\ket{0}_+&#10;\end{align*}&#10;\end{document}&#10;"/>
  <p:tag name="FILENAME" val="TP_tmp"/>
  <p:tag name="FORMAT" val="png256"/>
  <p:tag name="RES" val="1200"/>
  <p:tag name="BLEND" val="0"/>
  <p:tag name="TRANSPARENT" val="1"/>
  <p:tag name="TBUG" val="0"/>
  <p:tag name="ALLOWFS" val="0"/>
  <p:tag name="ORIGWIDTH" val="17"/>
  <p:tag name="PICTUREFILESIZE" val="2027"/>
</p:tagLst>
</file>

<file path=ppt/tags/tag10.xml><?xml version="1.0" encoding="utf-8"?>
<p:tagLst xmlns:a="http://schemas.openxmlformats.org/drawingml/2006/main" xmlns:r="http://schemas.openxmlformats.org/officeDocument/2006/relationships" xmlns:p="http://schemas.openxmlformats.org/presentationml/2006/main">
  <p:tag name="TEXPOINT" val="latex"/>
  <p:tag name="SOURCE" val="\documentclass{article}&#10;\pagestyle{empty}&#10;\usepackage{workshop}&#10;\begin{document}&#10;\begin{align*}&#10;\ket{1}_+&#10;\end{align*}&#10;\end{document}&#10;"/>
  <p:tag name="FILENAME" val="TP_tmp"/>
  <p:tag name="FORMAT" val="png256"/>
  <p:tag name="RES" val="1200"/>
  <p:tag name="BLEND" val="0"/>
  <p:tag name="TRANSPARENT" val="1"/>
  <p:tag name="TBUG" val="0"/>
  <p:tag name="ALLOWFS" val="0"/>
  <p:tag name="ORIGWIDTH" val="17"/>
  <p:tag name="PICTUREFILESIZE" val="1941"/>
</p:tagLst>
</file>

<file path=ppt/tags/tag11.xml><?xml version="1.0" encoding="utf-8"?>
<p:tagLst xmlns:a="http://schemas.openxmlformats.org/drawingml/2006/main" xmlns:r="http://schemas.openxmlformats.org/officeDocument/2006/relationships" xmlns:p="http://schemas.openxmlformats.org/presentationml/2006/main">
  <p:tag name="TEXPOINT" val="latex"/>
  <p:tag name="SOURCE" val="\documentclass{article}&#10;\pagestyle{empty}&#10;\usepackage{workshop}&#10;\begin{document}&#10;\begin{align*}&#10;\ket{0}_+&#10;\end{align*}&#10;\end{document}&#10;"/>
  <p:tag name="FILENAME" val="TP_tmp"/>
  <p:tag name="FORMAT" val="png256"/>
  <p:tag name="RES" val="1200"/>
  <p:tag name="BLEND" val="0"/>
  <p:tag name="TRANSPARENT" val="1"/>
  <p:tag name="TBUG" val="0"/>
  <p:tag name="ALLOWFS" val="0"/>
  <p:tag name="ORIGWIDTH" val="17"/>
  <p:tag name="PICTUREFILESIZE" val="2027"/>
</p:tagLst>
</file>

<file path=ppt/tags/tag12.xml><?xml version="1.0" encoding="utf-8"?>
<p:tagLst xmlns:a="http://schemas.openxmlformats.org/drawingml/2006/main" xmlns:r="http://schemas.openxmlformats.org/officeDocument/2006/relationships" xmlns:p="http://schemas.openxmlformats.org/presentationml/2006/main">
  <p:tag name="TEXPOINT" val="latex"/>
  <p:tag name="SOURCE" val="\documentclass{article}&#10;\pagestyle{empty}&#10;\usepackage{workshop}&#10;\begin{document}&#10;\begin{align*}&#10;\ket{1}_+&#10;\end{align*}&#10;\end{document}&#10;"/>
  <p:tag name="FILENAME" val="TP_tmp"/>
  <p:tag name="FORMAT" val="png256"/>
  <p:tag name="RES" val="1200"/>
  <p:tag name="BLEND" val="0"/>
  <p:tag name="TRANSPARENT" val="1"/>
  <p:tag name="TBUG" val="0"/>
  <p:tag name="ALLOWFS" val="0"/>
  <p:tag name="ORIGWIDTH" val="17"/>
  <p:tag name="PICTUREFILESIZE" val="1941"/>
</p:tagLst>
</file>

<file path=ppt/tags/tag13.xml><?xml version="1.0" encoding="utf-8"?>
<p:tagLst xmlns:a="http://schemas.openxmlformats.org/drawingml/2006/main" xmlns:r="http://schemas.openxmlformats.org/officeDocument/2006/relationships" xmlns:p="http://schemas.openxmlformats.org/presentationml/2006/main">
  <p:tag name="TEXPOINT" val="latex"/>
  <p:tag name="SOURCE" val="\documentclass{article}&#10;\pagestyle{empty}&#10;\usepackage{workshop}&#10;\begin{document}&#10;\begin{align*}&#10;\ket{0}_+&#10;\end{align*}&#10;\end{document}&#10;"/>
  <p:tag name="FILENAME" val="TP_tmp"/>
  <p:tag name="FORMAT" val="png256"/>
  <p:tag name="RES" val="1200"/>
  <p:tag name="BLEND" val="0"/>
  <p:tag name="TRANSPARENT" val="1"/>
  <p:tag name="TBUG" val="0"/>
  <p:tag name="ALLOWFS" val="0"/>
  <p:tag name="ORIGWIDTH" val="17"/>
  <p:tag name="PICTUREFILESIZE" val="2027"/>
</p:tagLst>
</file>

<file path=ppt/tags/tag14.xml><?xml version="1.0" encoding="utf-8"?>
<p:tagLst xmlns:a="http://schemas.openxmlformats.org/drawingml/2006/main" xmlns:r="http://schemas.openxmlformats.org/officeDocument/2006/relationships" xmlns:p="http://schemas.openxmlformats.org/presentationml/2006/main">
  <p:tag name="TEXPOINT" val="latex"/>
  <p:tag name="SOURCE" val="\documentclass{article}&#10;\pagestyle{empty}&#10;\usepackage{workshop}&#10;\begin{document}&#10;\begin{align*}&#10;\ket{1}_+&#10;\end{align*}&#10;\end{document}&#10;"/>
  <p:tag name="FILENAME" val="TP_tmp"/>
  <p:tag name="FORMAT" val="png256"/>
  <p:tag name="RES" val="1200"/>
  <p:tag name="BLEND" val="0"/>
  <p:tag name="TRANSPARENT" val="1"/>
  <p:tag name="TBUG" val="0"/>
  <p:tag name="ALLOWFS" val="0"/>
  <p:tag name="ORIGWIDTH" val="17"/>
  <p:tag name="PICTUREFILESIZE" val="1941"/>
</p:tagLst>
</file>

<file path=ppt/tags/tag15.xml><?xml version="1.0" encoding="utf-8"?>
<p:tagLst xmlns:a="http://schemas.openxmlformats.org/drawingml/2006/main" xmlns:r="http://schemas.openxmlformats.org/officeDocument/2006/relationships" xmlns:p="http://schemas.openxmlformats.org/presentationml/2006/main">
  <p:tag name="TEXPOINT" val="latex"/>
  <p:tag name="SOURCE" val="\documentclass{article}&#10;\pagestyle{empty}&#10;\usepackage{workshop}&#10;\begin{document}&#10;\begin{align*}&#10;\ket{0}_\times&#10;\end{align*}&#10;\end{document}&#10;"/>
  <p:tag name="FILENAME" val="TP_tmp"/>
  <p:tag name="FORMAT" val="png256"/>
  <p:tag name="RES" val="1200"/>
  <p:tag name="BLEND" val="0"/>
  <p:tag name="TRANSPARENT" val="1"/>
  <p:tag name="TBUG" val="0"/>
  <p:tag name="ALLOWFS" val="0"/>
  <p:tag name="ORIGWIDTH" val="17"/>
  <p:tag name="PICTUREFILESIZE" val="2152"/>
</p:tagLst>
</file>

<file path=ppt/tags/tag16.xml><?xml version="1.0" encoding="utf-8"?>
<p:tagLst xmlns:a="http://schemas.openxmlformats.org/drawingml/2006/main" xmlns:r="http://schemas.openxmlformats.org/officeDocument/2006/relationships" xmlns:p="http://schemas.openxmlformats.org/presentationml/2006/main">
  <p:tag name="TEXPOINT" val="latex"/>
  <p:tag name="SOURCE" val="\documentclass{article}&#10;\pagestyle{empty}&#10;\usepackage{workshop}&#10;\begin{document}&#10;\begin{align*}&#10;\ket{1}_\times&#10;\end{align*}&#10;\end{document}&#10;"/>
  <p:tag name="FILENAME" val="TP_tmp"/>
  <p:tag name="FORMAT" val="png256"/>
  <p:tag name="RES" val="1200"/>
  <p:tag name="BLEND" val="0"/>
  <p:tag name="TRANSPARENT" val="1"/>
  <p:tag name="TBUG" val="0"/>
  <p:tag name="ALLOWFS" val="0"/>
  <p:tag name="ORIGWIDTH" val="17"/>
  <p:tag name="PICTUREFILESIZE" val="2019"/>
</p:tagLst>
</file>

<file path=ppt/tags/tag17.xml><?xml version="1.0" encoding="utf-8"?>
<p:tagLst xmlns:a="http://schemas.openxmlformats.org/drawingml/2006/main" xmlns:r="http://schemas.openxmlformats.org/officeDocument/2006/relationships" xmlns:p="http://schemas.openxmlformats.org/presentationml/2006/main">
  <p:tag name="TEXPOINT" val="latex"/>
  <p:tag name="SOURCE" val="\documentclass{article}&#10;\pagestyle{empty}&#10;\usepackage{workshop}&#10;\begin{document}&#10;\begin{align*}&#10;\ket{0}_\times&#10;\end{align*}&#10;\end{document}&#10;"/>
  <p:tag name="FILENAME" val="TP_tmp"/>
  <p:tag name="FORMAT" val="png256"/>
  <p:tag name="RES" val="1200"/>
  <p:tag name="BLEND" val="0"/>
  <p:tag name="TRANSPARENT" val="1"/>
  <p:tag name="TBUG" val="0"/>
  <p:tag name="ALLOWFS" val="0"/>
  <p:tag name="ORIGWIDTH" val="17"/>
  <p:tag name="PICTUREFILESIZE" val="2152"/>
</p:tagLst>
</file>

<file path=ppt/tags/tag18.xml><?xml version="1.0" encoding="utf-8"?>
<p:tagLst xmlns:a="http://schemas.openxmlformats.org/drawingml/2006/main" xmlns:r="http://schemas.openxmlformats.org/officeDocument/2006/relationships" xmlns:p="http://schemas.openxmlformats.org/presentationml/2006/main">
  <p:tag name="TEXPOINT" val="latex"/>
  <p:tag name="SOURCE" val="\documentclass{article}&#10;\pagestyle{empty}&#10;\usepackage{workshop}&#10;\begin{document}&#10;\begin{align*}&#10;\ket{1}_\times&#10;\end{align*}&#10;\end{document}&#10;"/>
  <p:tag name="FILENAME" val="TP_tmp"/>
  <p:tag name="FORMAT" val="png256"/>
  <p:tag name="RES" val="1200"/>
  <p:tag name="BLEND" val="0"/>
  <p:tag name="TRANSPARENT" val="1"/>
  <p:tag name="TBUG" val="0"/>
  <p:tag name="ALLOWFS" val="0"/>
  <p:tag name="ORIGWIDTH" val="17"/>
  <p:tag name="PICTUREFILESIZE" val="2019"/>
</p:tagLst>
</file>

<file path=ppt/tags/tag19.xml><?xml version="1.0" encoding="utf-8"?>
<p:tagLst xmlns:a="http://schemas.openxmlformats.org/drawingml/2006/main" xmlns:r="http://schemas.openxmlformats.org/officeDocument/2006/relationships" xmlns:p="http://schemas.openxmlformats.org/presentationml/2006/main">
  <p:tag name="TEXPOINT" val="latex"/>
  <p:tag name="SOURCE" val="\documentclass{article}&#10;\pagestyle{empty}&#10;\usepackage{workshop}&#10;\begin{document}&#10;\begin{align*}&#10;\ket{0}_+&#10;\end{align*}&#10;\end{document}&#10;"/>
  <p:tag name="FILENAME" val="TP_tmp"/>
  <p:tag name="FORMAT" val="png256"/>
  <p:tag name="RES" val="1200"/>
  <p:tag name="BLEND" val="0"/>
  <p:tag name="TRANSPARENT" val="1"/>
  <p:tag name="TBUG" val="0"/>
  <p:tag name="ALLOWFS" val="0"/>
  <p:tag name="ORIGWIDTH" val="17"/>
  <p:tag name="PICTUREFILESIZE" val="2027"/>
</p:tagLst>
</file>

<file path=ppt/tags/tag2.xml><?xml version="1.0" encoding="utf-8"?>
<p:tagLst xmlns:a="http://schemas.openxmlformats.org/drawingml/2006/main" xmlns:r="http://schemas.openxmlformats.org/officeDocument/2006/relationships" xmlns:p="http://schemas.openxmlformats.org/presentationml/2006/main">
  <p:tag name="TEXPOINT" val="latex"/>
  <p:tag name="SOURCE" val="\documentclass{article}&#10;\pagestyle{empty}&#10;\usepackage{workshop}&#10;\begin{document}&#10;\begin{align*}&#10;\ket{1}_+&#10;\end{align*}&#10;\end{document}&#10;"/>
  <p:tag name="FILENAME" val="TP_tmp"/>
  <p:tag name="FORMAT" val="png256"/>
  <p:tag name="RES" val="1200"/>
  <p:tag name="BLEND" val="0"/>
  <p:tag name="TRANSPARENT" val="1"/>
  <p:tag name="TBUG" val="0"/>
  <p:tag name="ALLOWFS" val="0"/>
  <p:tag name="ORIGWIDTH" val="17"/>
  <p:tag name="PICTUREFILESIZE" val="1941"/>
</p:tagLst>
</file>

<file path=ppt/tags/tag20.xml><?xml version="1.0" encoding="utf-8"?>
<p:tagLst xmlns:a="http://schemas.openxmlformats.org/drawingml/2006/main" xmlns:r="http://schemas.openxmlformats.org/officeDocument/2006/relationships" xmlns:p="http://schemas.openxmlformats.org/presentationml/2006/main">
  <p:tag name="TEXPOINT" val="latex"/>
  <p:tag name="SOURCE" val="\documentclass{article}&#10;\pagestyle{empty}&#10;\usepackage{workshop}&#10;\begin{document}&#10;\begin{align*}&#10;\ket{1}_+&#10;\end{align*}&#10;\end{document}&#10;"/>
  <p:tag name="FILENAME" val="TP_tmp"/>
  <p:tag name="FORMAT" val="png256"/>
  <p:tag name="RES" val="1200"/>
  <p:tag name="BLEND" val="0"/>
  <p:tag name="TRANSPARENT" val="1"/>
  <p:tag name="TBUG" val="0"/>
  <p:tag name="ALLOWFS" val="0"/>
  <p:tag name="ORIGWIDTH" val="17"/>
  <p:tag name="PICTUREFILESIZE" val="1941"/>
</p:tagLst>
</file>

<file path=ppt/tags/tag21.xml><?xml version="1.0" encoding="utf-8"?>
<p:tagLst xmlns:a="http://schemas.openxmlformats.org/drawingml/2006/main" xmlns:r="http://schemas.openxmlformats.org/officeDocument/2006/relationships" xmlns:p="http://schemas.openxmlformats.org/presentationml/2006/main">
  <p:tag name="TEXPOINT" val="latex"/>
  <p:tag name="SOURCE" val="\documentclass{article}&#10;\pagestyle{empty}&#10;\usepackage{workshop}&#10;\begin{document}&#10;\begin{align*}&#10;\frac{\quad + \quad}{\sqrt{2}}&#10;\end{align*}&#10;\end{document}&#10;"/>
  <p:tag name="FILENAME" val="TP_tmp"/>
  <p:tag name="FORMAT" val="png16m"/>
  <p:tag name="RES" val="1200"/>
  <p:tag name="BLEND" val="0"/>
  <p:tag name="TRANSPARENT" val="1"/>
  <p:tag name="TBUG" val="0"/>
  <p:tag name="ALLOWFS" val="0"/>
  <p:tag name="ORIGWIDTH" val="29"/>
  <p:tag name="PICTUREFILESIZE" val="5087"/>
</p:tagLst>
</file>

<file path=ppt/tags/tag22.xml><?xml version="1.0" encoding="utf-8"?>
<p:tagLst xmlns:a="http://schemas.openxmlformats.org/drawingml/2006/main" xmlns:r="http://schemas.openxmlformats.org/officeDocument/2006/relationships" xmlns:p="http://schemas.openxmlformats.org/presentationml/2006/main">
  <p:tag name="TEXPOINT" val="latex"/>
  <p:tag name="SOURCE" val="\documentclass{article}&#10;\pagestyle{empty}&#10;\usepackage{workshop}&#10;\begin{document}&#10;\begin{align*}&#10;\ket{0}_\times&#10;\end{align*}&#10;\end{document}&#10;"/>
  <p:tag name="FILENAME" val="TP_tmp"/>
  <p:tag name="FORMAT" val="png256"/>
  <p:tag name="RES" val="1200"/>
  <p:tag name="BLEND" val="0"/>
  <p:tag name="TRANSPARENT" val="1"/>
  <p:tag name="TBUG" val="0"/>
  <p:tag name="ALLOWFS" val="0"/>
  <p:tag name="ORIGWIDTH" val="17"/>
  <p:tag name="PICTUREFILESIZE" val="2152"/>
</p:tagLst>
</file>

<file path=ppt/tags/tag23.xml><?xml version="1.0" encoding="utf-8"?>
<p:tagLst xmlns:a="http://schemas.openxmlformats.org/drawingml/2006/main" xmlns:r="http://schemas.openxmlformats.org/officeDocument/2006/relationships" xmlns:p="http://schemas.openxmlformats.org/presentationml/2006/main">
  <p:tag name="TEXPOINT" val="latex"/>
  <p:tag name="SOURCE" val="\documentclass{article}&#10;\pagestyle{empty}&#10;\usepackage{workshop}&#10;\begin{document}&#10;\begin{align*}&#10;\ket{1}_\times&#10;\end{align*}&#10;\end{document}&#10;"/>
  <p:tag name="FILENAME" val="TP_tmp"/>
  <p:tag name="FORMAT" val="png256"/>
  <p:tag name="RES" val="1200"/>
  <p:tag name="BLEND" val="0"/>
  <p:tag name="TRANSPARENT" val="1"/>
  <p:tag name="TBUG" val="0"/>
  <p:tag name="ALLOWFS" val="0"/>
  <p:tag name="ORIGWIDTH" val="17"/>
  <p:tag name="PICTUREFILESIZE" val="2019"/>
</p:tagLst>
</file>

<file path=ppt/tags/tag24.xml><?xml version="1.0" encoding="utf-8"?>
<p:tagLst xmlns:a="http://schemas.openxmlformats.org/drawingml/2006/main" xmlns:r="http://schemas.openxmlformats.org/officeDocument/2006/relationships" xmlns:p="http://schemas.openxmlformats.org/presentationml/2006/main">
  <p:tag name="TEXPOINT" val="latex"/>
  <p:tag name="SOURCE" val="\documentclass{article}&#10;\pagestyle{empty}&#10;\usepackage{workshop}&#10;\begin{document}&#10;\begin{align*}&#10;\ket{0}_+&#10;\end{align*}&#10;\end{document}&#10;"/>
  <p:tag name="FILENAME" val="TP_tmp"/>
  <p:tag name="FORMAT" val="png256"/>
  <p:tag name="RES" val="1200"/>
  <p:tag name="BLEND" val="0"/>
  <p:tag name="TRANSPARENT" val="1"/>
  <p:tag name="TBUG" val="0"/>
  <p:tag name="ALLOWFS" val="0"/>
  <p:tag name="ORIGWIDTH" val="17"/>
  <p:tag name="PICTUREFILESIZE" val="2027"/>
</p:tagLst>
</file>

<file path=ppt/tags/tag25.xml><?xml version="1.0" encoding="utf-8"?>
<p:tagLst xmlns:a="http://schemas.openxmlformats.org/drawingml/2006/main" xmlns:r="http://schemas.openxmlformats.org/officeDocument/2006/relationships" xmlns:p="http://schemas.openxmlformats.org/presentationml/2006/main">
  <p:tag name="TEXPOINT" val="latex"/>
  <p:tag name="SOURCE" val="\documentclass{article}&#10;\pagestyle{empty}&#10;\usepackage{workshop}&#10;\begin{document}&#10;\begin{align*}&#10;\ket{1}_+&#10;\end{align*}&#10;\end{document}&#10;"/>
  <p:tag name="FILENAME" val="TP_tmp"/>
  <p:tag name="FORMAT" val="png256"/>
  <p:tag name="RES" val="1200"/>
  <p:tag name="BLEND" val="0"/>
  <p:tag name="TRANSPARENT" val="1"/>
  <p:tag name="TBUG" val="0"/>
  <p:tag name="ALLOWFS" val="0"/>
  <p:tag name="ORIGWIDTH" val="17"/>
  <p:tag name="PICTUREFILESIZE" val="1941"/>
</p:tagLst>
</file>

<file path=ppt/tags/tag26.xml><?xml version="1.0" encoding="utf-8"?>
<p:tagLst xmlns:a="http://schemas.openxmlformats.org/drawingml/2006/main" xmlns:r="http://schemas.openxmlformats.org/officeDocument/2006/relationships" xmlns:p="http://schemas.openxmlformats.org/presentationml/2006/main">
  <p:tag name="TEXPOINT" val="latex"/>
  <p:tag name="SOURCE" val="\documentclass{article}&#10;\pagestyle{empty}&#10;\usepackage{workshop}&#10;\begin{document}&#10;\begin{align*}&#10;\frac{\quad + \quad}{\sqrt{2}}&#10;\end{align*}&#10;\end{document}&#10;"/>
  <p:tag name="FILENAME" val="TP_tmp"/>
  <p:tag name="FORMAT" val="png16m"/>
  <p:tag name="RES" val="1200"/>
  <p:tag name="BLEND" val="0"/>
  <p:tag name="TRANSPARENT" val="1"/>
  <p:tag name="TBUG" val="0"/>
  <p:tag name="ALLOWFS" val="0"/>
  <p:tag name="ORIGWIDTH" val="29"/>
  <p:tag name="PICTUREFILESIZE" val="5087"/>
</p:tagLst>
</file>

<file path=ppt/tags/tag27.xml><?xml version="1.0" encoding="utf-8"?>
<p:tagLst xmlns:a="http://schemas.openxmlformats.org/drawingml/2006/main" xmlns:r="http://schemas.openxmlformats.org/officeDocument/2006/relationships" xmlns:p="http://schemas.openxmlformats.org/presentationml/2006/main">
  <p:tag name="TEXPOINT" val="latex"/>
  <p:tag name="SOURCE" val="\documentclass{article}&#10;\pagestyle{empty}&#10;\usepackage{workshop}&#10;\begin{document}&#10;\begin{align*}&#10;\ket{0}_\times&#10;\end{align*}&#10;\end{document}&#10;"/>
  <p:tag name="FILENAME" val="TP_tmp"/>
  <p:tag name="FORMAT" val="png256"/>
  <p:tag name="RES" val="1200"/>
  <p:tag name="BLEND" val="0"/>
  <p:tag name="TRANSPARENT" val="1"/>
  <p:tag name="TBUG" val="0"/>
  <p:tag name="ALLOWFS" val="0"/>
  <p:tag name="ORIGWIDTH" val="17"/>
  <p:tag name="PICTUREFILESIZE" val="2152"/>
</p:tagLst>
</file>

<file path=ppt/tags/tag28.xml><?xml version="1.0" encoding="utf-8"?>
<p:tagLst xmlns:a="http://schemas.openxmlformats.org/drawingml/2006/main" xmlns:r="http://schemas.openxmlformats.org/officeDocument/2006/relationships" xmlns:p="http://schemas.openxmlformats.org/presentationml/2006/main">
  <p:tag name="TEXPOINT" val="latex"/>
  <p:tag name="SOURCE" val="\documentclass{article}&#10;\pagestyle{empty}&#10;\usepackage{workshop}&#10;\begin{document}&#10;\begin{align*}&#10;\ket{1}_\times&#10;\end{align*}&#10;\end{document}&#10;"/>
  <p:tag name="FILENAME" val="TP_tmp"/>
  <p:tag name="FORMAT" val="png256"/>
  <p:tag name="RES" val="1200"/>
  <p:tag name="BLEND" val="0"/>
  <p:tag name="TRANSPARENT" val="1"/>
  <p:tag name="TBUG" val="0"/>
  <p:tag name="ALLOWFS" val="0"/>
  <p:tag name="ORIGWIDTH" val="17"/>
  <p:tag name="PICTUREFILESIZE" val="2019"/>
</p:tagLst>
</file>

<file path=ppt/tags/tag29.xml><?xml version="1.0" encoding="utf-8"?>
<p:tagLst xmlns:a="http://schemas.openxmlformats.org/drawingml/2006/main" xmlns:r="http://schemas.openxmlformats.org/officeDocument/2006/relationships" xmlns:p="http://schemas.openxmlformats.org/presentationml/2006/main">
  <p:tag name="TEXPOINT" val="latex"/>
  <p:tag name="SOURCE" val="\documentclass{article}&#10;\pagestyle{empty}&#10;\usepackage{workshop}&#10;\begin{document}&#10;\begin{align*}&#10;\ket{0}_+&#10;\end{align*}&#10;\end{document}&#10;"/>
  <p:tag name="FILENAME" val="TP_tmp"/>
  <p:tag name="FORMAT" val="png256"/>
  <p:tag name="RES" val="1200"/>
  <p:tag name="BLEND" val="0"/>
  <p:tag name="TRANSPARENT" val="1"/>
  <p:tag name="TBUG" val="0"/>
  <p:tag name="ALLOWFS" val="0"/>
  <p:tag name="ORIGWIDTH" val="17"/>
  <p:tag name="PICTUREFILESIZE" val="2027"/>
</p:tagLst>
</file>

<file path=ppt/tags/tag3.xml><?xml version="1.0" encoding="utf-8"?>
<p:tagLst xmlns:a="http://schemas.openxmlformats.org/drawingml/2006/main" xmlns:r="http://schemas.openxmlformats.org/officeDocument/2006/relationships" xmlns:p="http://schemas.openxmlformats.org/presentationml/2006/main">
  <p:tag name="TEXPOINT" val="latex"/>
  <p:tag name="SOURCE" val="\documentclass{article}&#10;\pagestyle{empty}&#10;\usepackage{workshop}&#10;\begin{document}&#10;\begin{align*}&#10;\ket{0}_+&#10;\end{align*}&#10;\end{document}&#10;"/>
  <p:tag name="FILENAME" val="TP_tmp"/>
  <p:tag name="FORMAT" val="png256"/>
  <p:tag name="RES" val="1200"/>
  <p:tag name="BLEND" val="0"/>
  <p:tag name="TRANSPARENT" val="1"/>
  <p:tag name="TBUG" val="0"/>
  <p:tag name="ALLOWFS" val="0"/>
  <p:tag name="ORIGWIDTH" val="17"/>
  <p:tag name="PICTUREFILESIZE" val="2027"/>
</p:tagLst>
</file>

<file path=ppt/tags/tag30.xml><?xml version="1.0" encoding="utf-8"?>
<p:tagLst xmlns:a="http://schemas.openxmlformats.org/drawingml/2006/main" xmlns:r="http://schemas.openxmlformats.org/officeDocument/2006/relationships" xmlns:p="http://schemas.openxmlformats.org/presentationml/2006/main">
  <p:tag name="TEXPOINT" val="latex"/>
  <p:tag name="SOURCE" val="\documentclass{article}&#10;\pagestyle{empty}&#10;\usepackage{workshop}&#10;\begin{document}&#10;\begin{align*}&#10;\ket{1}_+&#10;\end{align*}&#10;\end{document}&#10;"/>
  <p:tag name="FILENAME" val="TP_tmp"/>
  <p:tag name="FORMAT" val="png256"/>
  <p:tag name="RES" val="1200"/>
  <p:tag name="BLEND" val="0"/>
  <p:tag name="TRANSPARENT" val="1"/>
  <p:tag name="TBUG" val="0"/>
  <p:tag name="ALLOWFS" val="0"/>
  <p:tag name="ORIGWIDTH" val="17"/>
  <p:tag name="PICTUREFILESIZE" val="1941"/>
</p:tagLst>
</file>

<file path=ppt/tags/tag31.xml><?xml version="1.0" encoding="utf-8"?>
<p:tagLst xmlns:a="http://schemas.openxmlformats.org/drawingml/2006/main" xmlns:r="http://schemas.openxmlformats.org/officeDocument/2006/relationships" xmlns:p="http://schemas.openxmlformats.org/presentationml/2006/main">
  <p:tag name="TEXPOINT" val="latex"/>
  <p:tag name="SOURCE" val="\documentclass{article}&#10;\pagestyle{empty}&#10;\usepackage{workshop}&#10;\begin{document}&#10;\begin{align*}&#10;\frac{\quad + \quad}{\sqrt{2}}&#10;\end{align*}&#10;\end{document}&#10;"/>
  <p:tag name="FILENAME" val="TP_tmp"/>
  <p:tag name="FORMAT" val="png16m"/>
  <p:tag name="RES" val="1200"/>
  <p:tag name="BLEND" val="0"/>
  <p:tag name="TRANSPARENT" val="1"/>
  <p:tag name="TBUG" val="0"/>
  <p:tag name="ALLOWFS" val="0"/>
  <p:tag name="ORIGWIDTH" val="29"/>
  <p:tag name="PICTUREFILESIZE" val="5087"/>
</p:tagLst>
</file>

<file path=ppt/tags/tag32.xml><?xml version="1.0" encoding="utf-8"?>
<p:tagLst xmlns:a="http://schemas.openxmlformats.org/drawingml/2006/main" xmlns:r="http://schemas.openxmlformats.org/officeDocument/2006/relationships" xmlns:p="http://schemas.openxmlformats.org/presentationml/2006/main">
  <p:tag name="TEXPOINT" val="latex"/>
  <p:tag name="SOURCE" val="\documentclass{article}&#10;\pagestyle{empty}&#10;\usepackage{workshop}&#10;\begin{document}&#10;\begin{align*}&#10;\frac{\quad + \quad}{\sqrt{2}}&#10;\end{align*}&#10;\end{document}&#10;"/>
  <p:tag name="FILENAME" val="TP_tmp"/>
  <p:tag name="FORMAT" val="png16m"/>
  <p:tag name="RES" val="1200"/>
  <p:tag name="BLEND" val="0"/>
  <p:tag name="TRANSPARENT" val="1"/>
  <p:tag name="TBUG" val="0"/>
  <p:tag name="ALLOWFS" val="0"/>
  <p:tag name="ORIGWIDTH" val="29"/>
  <p:tag name="PICTUREFILESIZE" val="5087"/>
</p:tagLst>
</file>

<file path=ppt/tags/tag33.xml><?xml version="1.0" encoding="utf-8"?>
<p:tagLst xmlns:a="http://schemas.openxmlformats.org/drawingml/2006/main" xmlns:r="http://schemas.openxmlformats.org/officeDocument/2006/relationships" xmlns:p="http://schemas.openxmlformats.org/presentationml/2006/main">
  <p:tag name="TEXPOINT" val="latex"/>
  <p:tag name="SOURCE" val="\documentclass{article}&#10;\pagestyle{empty}&#10;\usepackage{workshop}&#10;\begin{document}&#10;\begin{align*}&#10;\ket{0}_\times&#10;\end{align*}&#10;\end{document}&#10;"/>
  <p:tag name="FILENAME" val="TP_tmp"/>
  <p:tag name="FORMAT" val="png256"/>
  <p:tag name="RES" val="1200"/>
  <p:tag name="BLEND" val="0"/>
  <p:tag name="TRANSPARENT" val="1"/>
  <p:tag name="TBUG" val="0"/>
  <p:tag name="ALLOWFS" val="0"/>
  <p:tag name="ORIGWIDTH" val="17"/>
  <p:tag name="PICTUREFILESIZE" val="2152"/>
</p:tagLst>
</file>

<file path=ppt/tags/tag34.xml><?xml version="1.0" encoding="utf-8"?>
<p:tagLst xmlns:a="http://schemas.openxmlformats.org/drawingml/2006/main" xmlns:r="http://schemas.openxmlformats.org/officeDocument/2006/relationships" xmlns:p="http://schemas.openxmlformats.org/presentationml/2006/main">
  <p:tag name="TEXPOINT" val="latex"/>
  <p:tag name="SOURCE" val="\documentclass{article}&#10;\pagestyle{empty}&#10;\usepackage{workshop}&#10;\begin{document}&#10;\begin{align*}&#10;\ket{1}_\times&#10;\end{align*}&#10;\end{document}&#10;"/>
  <p:tag name="FILENAME" val="TP_tmp"/>
  <p:tag name="FORMAT" val="png256"/>
  <p:tag name="RES" val="1200"/>
  <p:tag name="BLEND" val="0"/>
  <p:tag name="TRANSPARENT" val="1"/>
  <p:tag name="TBUG" val="0"/>
  <p:tag name="ALLOWFS" val="0"/>
  <p:tag name="ORIGWIDTH" val="17"/>
  <p:tag name="PICTUREFILESIZE" val="2019"/>
</p:tagLst>
</file>

<file path=ppt/tags/tag35.xml><?xml version="1.0" encoding="utf-8"?>
<p:tagLst xmlns:a="http://schemas.openxmlformats.org/drawingml/2006/main" xmlns:r="http://schemas.openxmlformats.org/officeDocument/2006/relationships" xmlns:p="http://schemas.openxmlformats.org/presentationml/2006/main">
  <p:tag name="TEXPOINT" val="latex"/>
  <p:tag name="SOURCE" val="\documentclass{article}&#10;\pagestyle{empty}&#10;\usepackage{workshop}&#10;\begin{document}&#10;\begin{align*}&#10;\ket{0}_+&#10;\end{align*}&#10;\end{document}&#10;"/>
  <p:tag name="FILENAME" val="TP_tmp"/>
  <p:tag name="FORMAT" val="png256"/>
  <p:tag name="RES" val="1200"/>
  <p:tag name="BLEND" val="0"/>
  <p:tag name="TRANSPARENT" val="1"/>
  <p:tag name="TBUG" val="0"/>
  <p:tag name="ALLOWFS" val="0"/>
  <p:tag name="ORIGWIDTH" val="17"/>
  <p:tag name="PICTUREFILESIZE" val="2027"/>
</p:tagLst>
</file>

<file path=ppt/tags/tag36.xml><?xml version="1.0" encoding="utf-8"?>
<p:tagLst xmlns:a="http://schemas.openxmlformats.org/drawingml/2006/main" xmlns:r="http://schemas.openxmlformats.org/officeDocument/2006/relationships" xmlns:p="http://schemas.openxmlformats.org/presentationml/2006/main">
  <p:tag name="TEXPOINT" val="latex"/>
  <p:tag name="SOURCE" val="\documentclass{article}&#10;\pagestyle{empty}&#10;\usepackage{workshop}&#10;\begin{document}&#10;\begin{align*}&#10;\ket{1}_+&#10;\end{align*}&#10;\end{document}&#10;"/>
  <p:tag name="FILENAME" val="TP_tmp"/>
  <p:tag name="FORMAT" val="png256"/>
  <p:tag name="RES" val="1200"/>
  <p:tag name="BLEND" val="0"/>
  <p:tag name="TRANSPARENT" val="1"/>
  <p:tag name="TBUG" val="0"/>
  <p:tag name="ALLOWFS" val="0"/>
  <p:tag name="ORIGWIDTH" val="17"/>
  <p:tag name="PICTUREFILESIZE" val="1941"/>
</p:tagLst>
</file>

<file path=ppt/tags/tag37.xml><?xml version="1.0" encoding="utf-8"?>
<p:tagLst xmlns:a="http://schemas.openxmlformats.org/drawingml/2006/main" xmlns:r="http://schemas.openxmlformats.org/officeDocument/2006/relationships" xmlns:p="http://schemas.openxmlformats.org/presentationml/2006/main">
  <p:tag name="TEXPOINT" val="latex"/>
  <p:tag name="SOURCE" val="\documentclass{article}&#10;\pagestyle{empty}&#10;\usepackage{workshop}&#10;\begin{document}&#10;\begin{align*}&#10;\ket{0}_\times&#10;\end{align*}&#10;\end{document}&#10;"/>
  <p:tag name="FILENAME" val="TP_tmp"/>
  <p:tag name="FORMAT" val="png256"/>
  <p:tag name="RES" val="1200"/>
  <p:tag name="BLEND" val="0"/>
  <p:tag name="TRANSPARENT" val="1"/>
  <p:tag name="TBUG" val="0"/>
  <p:tag name="ALLOWFS" val="0"/>
  <p:tag name="ORIGWIDTH" val="17"/>
  <p:tag name="PICTUREFILESIZE" val="2152"/>
</p:tagLst>
</file>

<file path=ppt/tags/tag38.xml><?xml version="1.0" encoding="utf-8"?>
<p:tagLst xmlns:a="http://schemas.openxmlformats.org/drawingml/2006/main" xmlns:r="http://schemas.openxmlformats.org/officeDocument/2006/relationships" xmlns:p="http://schemas.openxmlformats.org/presentationml/2006/main">
  <p:tag name="TEXPOINT" val="latex"/>
  <p:tag name="SOURCE" val="\documentclass{article}&#10;\pagestyle{empty}&#10;\usepackage{workshop}&#10;\begin{document}&#10;\begin{align*}&#10;\ket{1}_\times&#10;\end{align*}&#10;\end{document}&#10;"/>
  <p:tag name="FILENAME" val="TP_tmp"/>
  <p:tag name="FORMAT" val="png256"/>
  <p:tag name="RES" val="1200"/>
  <p:tag name="BLEND" val="0"/>
  <p:tag name="TRANSPARENT" val="1"/>
  <p:tag name="TBUG" val="0"/>
  <p:tag name="ALLOWFS" val="0"/>
  <p:tag name="ORIGWIDTH" val="17"/>
  <p:tag name="PICTUREFILESIZE" val="2019"/>
</p:tagLst>
</file>

<file path=ppt/tags/tag39.xml><?xml version="1.0" encoding="utf-8"?>
<p:tagLst xmlns:a="http://schemas.openxmlformats.org/drawingml/2006/main" xmlns:r="http://schemas.openxmlformats.org/officeDocument/2006/relationships" xmlns:p="http://schemas.openxmlformats.org/presentationml/2006/main">
  <p:tag name="TEXPOINT" val="latex"/>
  <p:tag name="SOURCE" val="\documentclass{article}&#10;\pagestyle{empty}&#10;\usepackage{workshop}&#10;\begin{document}&#10;\begin{align*}&#10;\ket{0}_+&#10;\end{align*}&#10;\end{document}&#10;"/>
  <p:tag name="FILENAME" val="TP_tmp"/>
  <p:tag name="FORMAT" val="png256"/>
  <p:tag name="RES" val="1200"/>
  <p:tag name="BLEND" val="0"/>
  <p:tag name="TRANSPARENT" val="1"/>
  <p:tag name="TBUG" val="0"/>
  <p:tag name="ALLOWFS" val="0"/>
  <p:tag name="ORIGWIDTH" val="17"/>
  <p:tag name="PICTUREFILESIZE" val="2027"/>
</p:tagLst>
</file>

<file path=ppt/tags/tag4.xml><?xml version="1.0" encoding="utf-8"?>
<p:tagLst xmlns:a="http://schemas.openxmlformats.org/drawingml/2006/main" xmlns:r="http://schemas.openxmlformats.org/officeDocument/2006/relationships" xmlns:p="http://schemas.openxmlformats.org/presentationml/2006/main">
  <p:tag name="TEXPOINT" val="latex"/>
  <p:tag name="SOURCE" val="\documentclass{article}&#10;\pagestyle{empty}&#10;\usepackage{workshop}&#10;\begin{document}&#10;\begin{align*}&#10;\ket{1}_+&#10;\end{align*}&#10;\end{document}&#10;"/>
  <p:tag name="FILENAME" val="TP_tmp"/>
  <p:tag name="FORMAT" val="png256"/>
  <p:tag name="RES" val="1200"/>
  <p:tag name="BLEND" val="0"/>
  <p:tag name="TRANSPARENT" val="1"/>
  <p:tag name="TBUG" val="0"/>
  <p:tag name="ALLOWFS" val="0"/>
  <p:tag name="ORIGWIDTH" val="17"/>
  <p:tag name="PICTUREFILESIZE" val="1941"/>
</p:tagLst>
</file>

<file path=ppt/tags/tag40.xml><?xml version="1.0" encoding="utf-8"?>
<p:tagLst xmlns:a="http://schemas.openxmlformats.org/drawingml/2006/main" xmlns:r="http://schemas.openxmlformats.org/officeDocument/2006/relationships" xmlns:p="http://schemas.openxmlformats.org/presentationml/2006/main">
  <p:tag name="TEXPOINT" val="latex"/>
  <p:tag name="SOURCE" val="\documentclass{article}&#10;\pagestyle{empty}&#10;\usepackage{workshop}&#10;\begin{document}&#10;\begin{align*}&#10;\ket{1}_+&#10;\end{align*}&#10;\end{document}&#10;"/>
  <p:tag name="FILENAME" val="TP_tmp"/>
  <p:tag name="FORMAT" val="png256"/>
  <p:tag name="RES" val="1200"/>
  <p:tag name="BLEND" val="0"/>
  <p:tag name="TRANSPARENT" val="1"/>
  <p:tag name="TBUG" val="0"/>
  <p:tag name="ALLOWFS" val="0"/>
  <p:tag name="ORIGWIDTH" val="17"/>
  <p:tag name="PICTUREFILESIZE" val="1941"/>
</p:tagLst>
</file>

<file path=ppt/tags/tag41.xml><?xml version="1.0" encoding="utf-8"?>
<p:tagLst xmlns:a="http://schemas.openxmlformats.org/drawingml/2006/main" xmlns:r="http://schemas.openxmlformats.org/officeDocument/2006/relationships" xmlns:p="http://schemas.openxmlformats.org/presentationml/2006/main">
  <p:tag name="TEXPOINT" val="latex"/>
  <p:tag name="SOURCE" val="\documentclass{article}&#10;\pagestyle{empty}&#10;\usepackage{workshop}&#10;\begin{document}&#10;\begin{align*}&#10;\red y&#10;\end{align*}&#10;\end{document}&#10;"/>
  <p:tag name="FILENAME" val="TP_tmp"/>
  <p:tag name="FORMAT" val="png256"/>
  <p:tag name="RES" val="1200"/>
  <p:tag name="BLEND" val="0"/>
  <p:tag name="TRANSPARENT" val="1"/>
  <p:tag name="TBUG" val="0"/>
  <p:tag name="ALLOWFS" val="0"/>
  <p:tag name="ORIGWIDTH" val="5"/>
  <p:tag name="PICTUREFILESIZE" val="1340"/>
</p:tagLst>
</file>

<file path=ppt/tags/tag42.xml><?xml version="1.0" encoding="utf-8"?>
<p:tagLst xmlns:a="http://schemas.openxmlformats.org/drawingml/2006/main" xmlns:r="http://schemas.openxmlformats.org/officeDocument/2006/relationships" xmlns:p="http://schemas.openxmlformats.org/presentationml/2006/main">
  <p:tag name="TEXPOINT" val="latex"/>
  <p:tag name="SOURCE" val="\documentclass{article}&#10;\pagestyle{empty}&#10;\usepackage{workshop}&#10;\begin{document}&#10;\begin{align*}&#10;\red x&#10;\end{align*}&#10;\end{document}&#10;"/>
  <p:tag name="FILENAME" val="TP_tmp"/>
  <p:tag name="FORMAT" val="png256"/>
  <p:tag name="RES" val="1200"/>
  <p:tag name="BLEND" val="0"/>
  <p:tag name="TRANSPARENT" val="1"/>
  <p:tag name="TBUG" val="0"/>
  <p:tag name="ALLOWFS" val="0"/>
  <p:tag name="ORIGWIDTH" val="7"/>
  <p:tag name="PICTUREFILESIZE" val="1309"/>
</p:tagLst>
</file>

<file path=ppt/tags/tag43.xml><?xml version="1.0" encoding="utf-8"?>
<p:tagLst xmlns:a="http://schemas.openxmlformats.org/drawingml/2006/main" xmlns:r="http://schemas.openxmlformats.org/officeDocument/2006/relationships" xmlns:p="http://schemas.openxmlformats.org/presentationml/2006/main">
  <p:tag name="TEXPOINT" val="latex"/>
  <p:tag name="SOURCE" val="\documentclass{article}&#10;\pagestyle{empty}&#10;\usepackage{workshop}&#10;\begin{document}&#10;\begin{align*}&#10;y&#10;\end{align*}&#10;\end{document}&#10;"/>
  <p:tag name="FILENAME" val="TP_tmp"/>
  <p:tag name="FORMAT" val="png256"/>
  <p:tag name="RES" val="1200"/>
  <p:tag name="BLEND" val="0"/>
  <p:tag name="TRANSPARENT" val="1"/>
  <p:tag name="TBUG" val="0"/>
  <p:tag name="ALLOWFS" val="0"/>
  <p:tag name="ORIGWIDTH" val="5"/>
  <p:tag name="PICTUREFILESIZE" val="1333"/>
</p:tagLst>
</file>

<file path=ppt/tags/tag44.xml><?xml version="1.0" encoding="utf-8"?>
<p:tagLst xmlns:a="http://schemas.openxmlformats.org/drawingml/2006/main" xmlns:r="http://schemas.openxmlformats.org/officeDocument/2006/relationships" xmlns:p="http://schemas.openxmlformats.org/presentationml/2006/main">
  <p:tag name="TEXPOINT" val="latex"/>
  <p:tag name="SOURCE" val="\documentclass{article}&#10;\pagestyle{empty}&#10;\usepackage{workshop}&#10;\begin{document}&#10;\begin{align*}&#10;x&#10;\end{align*}&#10;\end{document}&#10;"/>
  <p:tag name="FILENAME" val="TP_tmp"/>
  <p:tag name="FORMAT" val="png256"/>
  <p:tag name="RES" val="1200"/>
  <p:tag name="BLEND" val="0"/>
  <p:tag name="TRANSPARENT" val="1"/>
  <p:tag name="TBUG" val="0"/>
  <p:tag name="ALLOWFS" val="0"/>
  <p:tag name="ORIGWIDTH" val="7"/>
  <p:tag name="PICTUREFILESIZE" val="1305"/>
</p:tagLst>
</file>

<file path=ppt/tags/tag45.xml><?xml version="1.0" encoding="utf-8"?>
<p:tagLst xmlns:a="http://schemas.openxmlformats.org/drawingml/2006/main" xmlns:r="http://schemas.openxmlformats.org/officeDocument/2006/relationships" xmlns:p="http://schemas.openxmlformats.org/presentationml/2006/main">
  <p:tag name="TEXPOINT" val="latex"/>
  <p:tag name="SOURCE" val="\documentclass{article}&#10;\pagestyle{empty}&#10;\usepackage{workshop}&#10;\begin{document}&#10;\begin{align*}&#10;x&#10;\end{align*}&#10;\end{document}&#10;"/>
  <p:tag name="FILENAME" val="TP_tmp"/>
  <p:tag name="FORMAT" val="png256"/>
  <p:tag name="RES" val="1200"/>
  <p:tag name="BLEND" val="0"/>
  <p:tag name="TRANSPARENT" val="1"/>
  <p:tag name="TBUG" val="0"/>
  <p:tag name="ALLOWFS" val="0"/>
  <p:tag name="ORIGWIDTH" val="7"/>
  <p:tag name="PICTUREFILESIZE" val="1305"/>
</p:tagLst>
</file>

<file path=ppt/tags/tag46.xml><?xml version="1.0" encoding="utf-8"?>
<p:tagLst xmlns:a="http://schemas.openxmlformats.org/drawingml/2006/main" xmlns:r="http://schemas.openxmlformats.org/officeDocument/2006/relationships" xmlns:p="http://schemas.openxmlformats.org/presentationml/2006/main">
  <p:tag name="TEXPOINT" val="latex"/>
  <p:tag name="SOURCE" val="\documentclass{article}&#10;\pagestyle{empty}&#10;\usepackage{workshop}&#10;\begin{document}&#10;\begin{align*}&#10;y&#10;\end{align*}&#10;\end{document}&#10;"/>
  <p:tag name="FILENAME" val="TP_tmp"/>
  <p:tag name="FORMAT" val="png256"/>
  <p:tag name="RES" val="1200"/>
  <p:tag name="BLEND" val="0"/>
  <p:tag name="TRANSPARENT" val="1"/>
  <p:tag name="TBUG" val="0"/>
  <p:tag name="ALLOWFS" val="0"/>
  <p:tag name="ORIGWIDTH" val="5"/>
  <p:tag name="PICTUREFILESIZE" val="1333"/>
</p:tagLst>
</file>

<file path=ppt/tags/tag47.xml><?xml version="1.0" encoding="utf-8"?>
<p:tagLst xmlns:a="http://schemas.openxmlformats.org/drawingml/2006/main" xmlns:r="http://schemas.openxmlformats.org/officeDocument/2006/relationships" xmlns:p="http://schemas.openxmlformats.org/presentationml/2006/main">
  <p:tag name="TEXPOINT" val="latex"/>
  <p:tag name="SOURCE" val="\documentclass{article}&#10;\pagestyle{empty}&#10;\usepackage{workshop}&#10;\begin{document}&#10;\begin{align*}&#10;\red y&#10;\end{align*}&#10;\end{document}&#10;"/>
  <p:tag name="FILENAME" val="TP_tmp"/>
  <p:tag name="FORMAT" val="png256"/>
  <p:tag name="RES" val="1200"/>
  <p:tag name="BLEND" val="0"/>
  <p:tag name="TRANSPARENT" val="1"/>
  <p:tag name="TBUG" val="0"/>
  <p:tag name="ALLOWFS" val="0"/>
  <p:tag name="ORIGWIDTH" val="5"/>
  <p:tag name="PICTUREFILESIZE" val="1340"/>
</p:tagLst>
</file>

<file path=ppt/tags/tag48.xml><?xml version="1.0" encoding="utf-8"?>
<p:tagLst xmlns:a="http://schemas.openxmlformats.org/drawingml/2006/main" xmlns:r="http://schemas.openxmlformats.org/officeDocument/2006/relationships" xmlns:p="http://schemas.openxmlformats.org/presentationml/2006/main">
  <p:tag name="TEXPOINT" val="latex"/>
  <p:tag name="SOURCE" val="\documentclass{article}&#10;\pagestyle{empty}&#10;\usepackage{workshop}&#10;\begin{document}&#10;\begin{align*}&#10;\red y&#10;\end{align*}&#10;\end{document}&#10;"/>
  <p:tag name="FILENAME" val="TP_tmp"/>
  <p:tag name="FORMAT" val="png256"/>
  <p:tag name="RES" val="1200"/>
  <p:tag name="BLEND" val="0"/>
  <p:tag name="TRANSPARENT" val="1"/>
  <p:tag name="TBUG" val="0"/>
  <p:tag name="ALLOWFS" val="0"/>
  <p:tag name="ORIGWIDTH" val="5"/>
  <p:tag name="PICTUREFILESIZE" val="1340"/>
</p:tagLst>
</file>

<file path=ppt/tags/tag49.xml><?xml version="1.0" encoding="utf-8"?>
<p:tagLst xmlns:a="http://schemas.openxmlformats.org/drawingml/2006/main" xmlns:r="http://schemas.openxmlformats.org/officeDocument/2006/relationships" xmlns:p="http://schemas.openxmlformats.org/presentationml/2006/main">
  <p:tag name="TEXPOINT" val="latex"/>
  <p:tag name="SOURCE" val="\documentclass{article}&#10;\pagestyle{empty}&#10;\usepackage{workshop}&#10;\begin{document}&#10;\begin{align*}&#10;\red x&#10;\end{align*}&#10;\end{document}&#10;"/>
  <p:tag name="FILENAME" val="TP_tmp"/>
  <p:tag name="FORMAT" val="png256"/>
  <p:tag name="RES" val="1200"/>
  <p:tag name="BLEND" val="0"/>
  <p:tag name="TRANSPARENT" val="1"/>
  <p:tag name="TBUG" val="0"/>
  <p:tag name="ALLOWFS" val="0"/>
  <p:tag name="ORIGWIDTH" val="7"/>
  <p:tag name="PICTUREFILESIZE" val="1309"/>
</p:tagLst>
</file>

<file path=ppt/tags/tag5.xml><?xml version="1.0" encoding="utf-8"?>
<p:tagLst xmlns:a="http://schemas.openxmlformats.org/drawingml/2006/main" xmlns:r="http://schemas.openxmlformats.org/officeDocument/2006/relationships" xmlns:p="http://schemas.openxmlformats.org/presentationml/2006/main">
  <p:tag name="TEXPOINT" val="latex"/>
  <p:tag name="SOURCE" val="\documentclass{article}&#10;\pagestyle{empty}&#10;\usepackage{workshop}&#10;\begin{document}&#10;\begin{align*}&#10;\ket{0}_+&#10;\end{align*}&#10;\end{document}&#10;"/>
  <p:tag name="FILENAME" val="TP_tmp"/>
  <p:tag name="FORMAT" val="png256"/>
  <p:tag name="RES" val="1200"/>
  <p:tag name="BLEND" val="0"/>
  <p:tag name="TRANSPARENT" val="1"/>
  <p:tag name="TBUG" val="0"/>
  <p:tag name="ALLOWFS" val="0"/>
  <p:tag name="ORIGWIDTH" val="17"/>
  <p:tag name="PICTUREFILESIZE" val="2027"/>
</p:tagLst>
</file>

<file path=ppt/tags/tag50.xml><?xml version="1.0" encoding="utf-8"?>
<p:tagLst xmlns:a="http://schemas.openxmlformats.org/drawingml/2006/main" xmlns:r="http://schemas.openxmlformats.org/officeDocument/2006/relationships" xmlns:p="http://schemas.openxmlformats.org/presentationml/2006/main">
  <p:tag name="TEXPOINT" val="latex"/>
  <p:tag name="SOURCE" val="\documentclass{article}&#10;\pagestyle{empty}&#10;\usepackage{workshop}&#10;\begin{document}&#10;\begin{align*}&#10;\red x&#10;\end{align*}&#10;\end{document}&#10;"/>
  <p:tag name="FILENAME" val="TP_tmp"/>
  <p:tag name="FORMAT" val="png256"/>
  <p:tag name="RES" val="1200"/>
  <p:tag name="BLEND" val="0"/>
  <p:tag name="TRANSPARENT" val="1"/>
  <p:tag name="TBUG" val="0"/>
  <p:tag name="ALLOWFS" val="0"/>
  <p:tag name="ORIGWIDTH" val="7"/>
  <p:tag name="PICTUREFILESIZE" val="1309"/>
</p:tagLst>
</file>

<file path=ppt/tags/tag51.xml><?xml version="1.0" encoding="utf-8"?>
<p:tagLst xmlns:a="http://schemas.openxmlformats.org/drawingml/2006/main" xmlns:r="http://schemas.openxmlformats.org/officeDocument/2006/relationships" xmlns:p="http://schemas.openxmlformats.org/presentationml/2006/main">
  <p:tag name="TEXPOINT" val="latex"/>
  <p:tag name="SOURCE" val="\documentclass{article}&#10;\pagestyle{empty}&#10;\usepackage{workshop}&#10;\begin{document}&#10;\begin{align*}&#10;x&#10;\end{align*}&#10;\end{document}&#10;"/>
  <p:tag name="FILENAME" val="TP_tmp"/>
  <p:tag name="FORMAT" val="png256"/>
  <p:tag name="RES" val="1200"/>
  <p:tag name="BLEND" val="0"/>
  <p:tag name="TRANSPARENT" val="1"/>
  <p:tag name="TBUG" val="0"/>
  <p:tag name="ALLOWFS" val="0"/>
  <p:tag name="ORIGWIDTH" val="7"/>
  <p:tag name="PICTUREFILESIZE" val="1305"/>
</p:tagLst>
</file>

<file path=ppt/tags/tag52.xml><?xml version="1.0" encoding="utf-8"?>
<p:tagLst xmlns:a="http://schemas.openxmlformats.org/drawingml/2006/main" xmlns:r="http://schemas.openxmlformats.org/officeDocument/2006/relationships" xmlns:p="http://schemas.openxmlformats.org/presentationml/2006/main">
  <p:tag name="TEXPOINT" val="latex"/>
  <p:tag name="SOURCE" val="\documentclass{article}&#10;\pagestyle{empty}&#10;\usepackage{workshop}&#10;\begin{document}&#10;\begin{align*}&#10;y&#10;\end{align*}&#10;\end{document}&#10;"/>
  <p:tag name="FILENAME" val="TP_tmp"/>
  <p:tag name="FORMAT" val="png256"/>
  <p:tag name="RES" val="1200"/>
  <p:tag name="BLEND" val="0"/>
  <p:tag name="TRANSPARENT" val="1"/>
  <p:tag name="TBUG" val="0"/>
  <p:tag name="ALLOWFS" val="0"/>
  <p:tag name="ORIGWIDTH" val="5"/>
  <p:tag name="PICTUREFILESIZE" val="1333"/>
</p:tagLst>
</file>

<file path=ppt/tags/tag53.xml><?xml version="1.0" encoding="utf-8"?>
<p:tagLst xmlns:a="http://schemas.openxmlformats.org/drawingml/2006/main" xmlns:r="http://schemas.openxmlformats.org/officeDocument/2006/relationships" xmlns:p="http://schemas.openxmlformats.org/presentationml/2006/main">
  <p:tag name="TEXPOINT" val="latex"/>
  <p:tag name="SOURCE" val="\documentclass{article}&#10;\pagestyle{empty}&#10;\usepackage{workshop}&#10;\begin{document}&#10;\begin{align*}&#10;\red y&#10;\end{align*}&#10;\end{document}&#10;"/>
  <p:tag name="FILENAME" val="TP_tmp"/>
  <p:tag name="FORMAT" val="png256"/>
  <p:tag name="RES" val="1200"/>
  <p:tag name="BLEND" val="0"/>
  <p:tag name="TRANSPARENT" val="1"/>
  <p:tag name="TBUG" val="0"/>
  <p:tag name="ALLOWFS" val="0"/>
  <p:tag name="ORIGWIDTH" val="5"/>
  <p:tag name="PICTUREFILESIZE" val="1340"/>
</p:tagLst>
</file>

<file path=ppt/tags/tag54.xml><?xml version="1.0" encoding="utf-8"?>
<p:tagLst xmlns:a="http://schemas.openxmlformats.org/drawingml/2006/main" xmlns:r="http://schemas.openxmlformats.org/officeDocument/2006/relationships" xmlns:p="http://schemas.openxmlformats.org/presentationml/2006/main">
  <p:tag name="TEXPOINT" val="latex"/>
  <p:tag name="SOURCE" val="\documentclass{article}&#10;\pagestyle{empty}&#10;\usepackage{workshop}&#10;\begin{document}&#10;\begin{align*}&#10;\red x&#10;\end{align*}&#10;\end{document}&#10;"/>
  <p:tag name="FILENAME" val="TP_tmp"/>
  <p:tag name="FORMAT" val="png256"/>
  <p:tag name="RES" val="1200"/>
  <p:tag name="BLEND" val="0"/>
  <p:tag name="TRANSPARENT" val="1"/>
  <p:tag name="TBUG" val="0"/>
  <p:tag name="ALLOWFS" val="0"/>
  <p:tag name="ORIGWIDTH" val="7"/>
  <p:tag name="PICTUREFILESIZE" val="1309"/>
</p:tagLst>
</file>

<file path=ppt/tags/tag55.xml><?xml version="1.0" encoding="utf-8"?>
<p:tagLst xmlns:a="http://schemas.openxmlformats.org/drawingml/2006/main" xmlns:r="http://schemas.openxmlformats.org/officeDocument/2006/relationships" xmlns:p="http://schemas.openxmlformats.org/presentationml/2006/main">
  <p:tag name="TEXPOINT" val="latex"/>
  <p:tag name="SOURCE" val="\documentclass{article}&#10;\pagestyle{empty}&#10;\usepackage{workshop}&#10;\begin{document}&#10;\begin{align*}&#10;f(x,y)\\&#10;=(a,b)&#10;\end{align*}&#10;\end{document}&#10;"/>
  <p:tag name="FILENAME" val="TP_tmp"/>
  <p:tag name="FORMAT" val="png256"/>
  <p:tag name="RES" val="1200"/>
  <p:tag name="BLEND" val="0"/>
  <p:tag name="TRANSPARENT" val="1"/>
  <p:tag name="TBUG" val="0"/>
  <p:tag name="ALLOWFS" val="0"/>
  <p:tag name="ORIGWIDTH" val="32"/>
  <p:tag name="PICTUREFILESIZE" val="5376"/>
</p:tagLst>
</file>

<file path=ppt/tags/tag56.xml><?xml version="1.0" encoding="utf-8"?>
<p:tagLst xmlns:a="http://schemas.openxmlformats.org/drawingml/2006/main" xmlns:r="http://schemas.openxmlformats.org/officeDocument/2006/relationships" xmlns:p="http://schemas.openxmlformats.org/presentationml/2006/main">
  <p:tag name="TEXPOINT" val="latex"/>
  <p:tag name="SOURCE" val="\documentclass{article}&#10;\pagestyle{empty}&#10;\usepackage{workshop}&#10;\begin{document}&#10;\begin{align*}&#10;f(x,y)\\&#10;=(a,b)&#10;\end{align*}&#10;\end{document}&#10;"/>
  <p:tag name="FILENAME" val="TP_tmp"/>
  <p:tag name="FORMAT" val="png256"/>
  <p:tag name="RES" val="1200"/>
  <p:tag name="BLEND" val="0"/>
  <p:tag name="TRANSPARENT" val="1"/>
  <p:tag name="TBUG" val="0"/>
  <p:tag name="ALLOWFS" val="0"/>
  <p:tag name="ORIGWIDTH" val="32"/>
  <p:tag name="PICTUREFILESIZE" val="5376"/>
</p:tagLst>
</file>

<file path=ppt/tags/tag57.xml><?xml version="1.0" encoding="utf-8"?>
<p:tagLst xmlns:a="http://schemas.openxmlformats.org/drawingml/2006/main" xmlns:r="http://schemas.openxmlformats.org/officeDocument/2006/relationships" xmlns:p="http://schemas.openxmlformats.org/presentationml/2006/main">
  <p:tag name="TEXPOINT" val="latex"/>
  <p:tag name="SOURCE" val="\documentclass{article}&#10;\pagestyle{empty}&#10;\usepackage{workshop}&#10;\begin{document}&#10;\begin{align*}&#10;f(x,y)\\&#10;=(a,b)&#10;\end{align*}&#10;\end{document}&#10;"/>
  <p:tag name="FILENAME" val="TP_tmp"/>
  <p:tag name="FORMAT" val="png256"/>
  <p:tag name="RES" val="1200"/>
  <p:tag name="BLEND" val="0"/>
  <p:tag name="TRANSPARENT" val="1"/>
  <p:tag name="TBUG" val="0"/>
  <p:tag name="ALLOWFS" val="0"/>
  <p:tag name="ORIGWIDTH" val="32"/>
  <p:tag name="PICTUREFILESIZE" val="5376"/>
</p:tagLst>
</file>

<file path=ppt/tags/tag58.xml><?xml version="1.0" encoding="utf-8"?>
<p:tagLst xmlns:a="http://schemas.openxmlformats.org/drawingml/2006/main" xmlns:r="http://schemas.openxmlformats.org/officeDocument/2006/relationships" xmlns:p="http://schemas.openxmlformats.org/presentationml/2006/main">
  <p:tag name="TEXPOINT" val="latex"/>
  <p:tag name="SOURCE" val="\documentclass{article}&#10;\pagestyle{empty}&#10;\usepackage{workshop}&#10;\begin{document}&#10;\begin{align*}&#10;b&#10;\end{align*}&#10;\end{document}&#10;"/>
  <p:tag name="FILENAME" val="TP_tmp"/>
  <p:tag name="FORMAT" val="png256"/>
  <p:tag name="RES" val="1200"/>
  <p:tag name="BLEND" val="0"/>
  <p:tag name="TRANSPARENT" val="1"/>
  <p:tag name="TBUG" val="0"/>
  <p:tag name="ALLOWFS" val="0"/>
  <p:tag name="ORIGWIDTH" val="5"/>
  <p:tag name="PICTUREFILESIZE" val="1281"/>
</p:tagLst>
</file>

<file path=ppt/tags/tag59.xml><?xml version="1.0" encoding="utf-8"?>
<p:tagLst xmlns:a="http://schemas.openxmlformats.org/drawingml/2006/main" xmlns:r="http://schemas.openxmlformats.org/officeDocument/2006/relationships" xmlns:p="http://schemas.openxmlformats.org/presentationml/2006/main">
  <p:tag name="TEXPOINT" val="latex"/>
  <p:tag name="SOURCE" val="\documentclass{article}&#10;\pagestyle{empty}&#10;\usepackage{workshop}&#10;\begin{document}&#10;\begin{align*}&#10;a&#10;\end{align*}&#10;\end{document}&#10;"/>
  <p:tag name="FILENAME" val="TP_tmp"/>
  <p:tag name="FORMAT" val="png256"/>
  <p:tag name="RES" val="1200"/>
  <p:tag name="BLEND" val="0"/>
  <p:tag name="TRANSPARENT" val="1"/>
  <p:tag name="TBUG" val="0"/>
  <p:tag name="ALLOWFS" val="0"/>
  <p:tag name="ORIGWIDTH" val="5"/>
  <p:tag name="PICTUREFILESIZE" val="1252"/>
</p:tagLst>
</file>

<file path=ppt/tags/tag6.xml><?xml version="1.0" encoding="utf-8"?>
<p:tagLst xmlns:a="http://schemas.openxmlformats.org/drawingml/2006/main" xmlns:r="http://schemas.openxmlformats.org/officeDocument/2006/relationships" xmlns:p="http://schemas.openxmlformats.org/presentationml/2006/main">
  <p:tag name="TEXPOINT" val="latex"/>
  <p:tag name="SOURCE" val="\documentclass{article}&#10;\pagestyle{empty}&#10;\usepackage{workshop}&#10;\begin{document}&#10;\begin{align*}&#10;\ket{1}_+&#10;\end{align*}&#10;\end{document}&#10;"/>
  <p:tag name="FILENAME" val="TP_tmp"/>
  <p:tag name="FORMAT" val="png256"/>
  <p:tag name="RES" val="1200"/>
  <p:tag name="BLEND" val="0"/>
  <p:tag name="TRANSPARENT" val="1"/>
  <p:tag name="TBUG" val="0"/>
  <p:tag name="ALLOWFS" val="0"/>
  <p:tag name="ORIGWIDTH" val="17"/>
  <p:tag name="PICTUREFILESIZE" val="1941"/>
</p:tagLst>
</file>

<file path=ppt/tags/tag60.xml><?xml version="1.0" encoding="utf-8"?>
<p:tagLst xmlns:a="http://schemas.openxmlformats.org/drawingml/2006/main" xmlns:r="http://schemas.openxmlformats.org/officeDocument/2006/relationships" xmlns:p="http://schemas.openxmlformats.org/presentationml/2006/main">
  <p:tag name="TEXPOINT" val="latex"/>
  <p:tag name="SOURCE" val="\documentclass{article}&#10;\pagestyle{empty}&#10;\usepackage{workshop}&#10;\begin{document}&#10;\begin{align*}&#10;\red x&#10;\end{align*}&#10;\end{document}&#10;"/>
  <p:tag name="FILENAME" val="TP_tmp"/>
  <p:tag name="FORMAT" val="png256"/>
  <p:tag name="RES" val="1200"/>
  <p:tag name="BLEND" val="0"/>
  <p:tag name="TRANSPARENT" val="1"/>
  <p:tag name="TBUG" val="0"/>
  <p:tag name="ALLOWFS" val="0"/>
  <p:tag name="ORIGWIDTH" val="6"/>
  <p:tag name="PICTUREFILESIZE" val="1302"/>
</p:tagLst>
</file>

<file path=ppt/tags/tag61.xml><?xml version="1.0" encoding="utf-8"?>
<p:tagLst xmlns:a="http://schemas.openxmlformats.org/drawingml/2006/main" xmlns:r="http://schemas.openxmlformats.org/officeDocument/2006/relationships" xmlns:p="http://schemas.openxmlformats.org/presentationml/2006/main">
  <p:tag name="TEXPOINT" val="latex"/>
  <p:tag name="SOURCE" val="\documentclass{article}&#10;\pagestyle{empty}&#10;\usepackage{workshop}&#10;\begin{document}&#10;\begin{align*}&#10;\red x&#10;\end{align*}&#10;\end{document}&#10;"/>
  <p:tag name="FILENAME" val="TP_tmp"/>
  <p:tag name="FORMAT" val="png256"/>
  <p:tag name="RES" val="1200"/>
  <p:tag name="BLEND" val="0"/>
  <p:tag name="TRANSPARENT" val="1"/>
  <p:tag name="TBUG" val="0"/>
  <p:tag name="ALLOWFS" val="0"/>
  <p:tag name="ORIGWIDTH" val="7"/>
  <p:tag name="PICTUREFILESIZE" val="1309"/>
</p:tagLst>
</file>

<file path=ppt/tags/tag62.xml><?xml version="1.0" encoding="utf-8"?>
<p:tagLst xmlns:a="http://schemas.openxmlformats.org/drawingml/2006/main" xmlns:r="http://schemas.openxmlformats.org/officeDocument/2006/relationships" xmlns:p="http://schemas.openxmlformats.org/presentationml/2006/main">
  <p:tag name="TEXPOINT" val="latex"/>
  <p:tag name="SOURCE" val="\documentclass{article}&#10;\pagestyle{empty}&#10;\usepackage{workshop}&#10;\begin{document}&#10;\begin{align*}&#10;\red y&#10;\end{align*}&#10;\end{document}&#10;"/>
  <p:tag name="FILENAME" val="TP_tmp"/>
  <p:tag name="FORMAT" val="png16m"/>
  <p:tag name="RES" val="1200"/>
  <p:tag name="BLEND" val="0"/>
  <p:tag name="TRANSPARENT" val="1"/>
  <p:tag name="TBUG" val="0"/>
  <p:tag name="ALLOWFS" val="0"/>
  <p:tag name="ORIGWIDTH" val="5"/>
  <p:tag name="PICTUREFILESIZE" val="924"/>
</p:tagLst>
</file>

<file path=ppt/tags/tag63.xml><?xml version="1.0" encoding="utf-8"?>
<p:tagLst xmlns:a="http://schemas.openxmlformats.org/drawingml/2006/main" xmlns:r="http://schemas.openxmlformats.org/officeDocument/2006/relationships" xmlns:p="http://schemas.openxmlformats.org/presentationml/2006/main">
  <p:tag name="TEXPOINT" val="latex"/>
  <p:tag name="SOURCE" val="\documentclass{article}&#10;\pagestyle{empty}&#10;\usepackage{workshop}&#10;\begin{document}&#10;\begin{align*}&#10;\red y&#10;\end{align*}&#10;\end{document}&#10;"/>
  <p:tag name="FILENAME" val="TP_tmp"/>
  <p:tag name="FORMAT" val="png256"/>
  <p:tag name="RES" val="1200"/>
  <p:tag name="BLEND" val="0"/>
  <p:tag name="TRANSPARENT" val="1"/>
  <p:tag name="TBUG" val="0"/>
  <p:tag name="ALLOWFS" val="0"/>
  <p:tag name="ORIGWIDTH" val="5"/>
  <p:tag name="PICTUREFILESIZE" val="1340"/>
</p:tagLst>
</file>

<file path=ppt/tags/tag64.xml><?xml version="1.0" encoding="utf-8"?>
<p:tagLst xmlns:a="http://schemas.openxmlformats.org/drawingml/2006/main" xmlns:r="http://schemas.openxmlformats.org/officeDocument/2006/relationships" xmlns:p="http://schemas.openxmlformats.org/presentationml/2006/main">
  <p:tag name="TEXPOINT" val="latex"/>
  <p:tag name="SOURCE" val="\documentclass{article}&#10;\pagestyle{empty}&#10;\usepackage{workshop}&#10;\begin{document}&#10;\begin{align*}&#10;x&#10;\end{align*}&#10;\end{document}&#10;"/>
  <p:tag name="FILENAME" val="TP_tmp"/>
  <p:tag name="FORMAT" val="png256"/>
  <p:tag name="RES" val="1200"/>
  <p:tag name="BLEND" val="0"/>
  <p:tag name="TRANSPARENT" val="1"/>
  <p:tag name="TBUG" val="0"/>
  <p:tag name="ALLOWFS" val="0"/>
  <p:tag name="ORIGWIDTH" val="7"/>
  <p:tag name="PICTUREFILESIZE" val="1305"/>
</p:tagLst>
</file>

<file path=ppt/tags/tag65.xml><?xml version="1.0" encoding="utf-8"?>
<p:tagLst xmlns:a="http://schemas.openxmlformats.org/drawingml/2006/main" xmlns:r="http://schemas.openxmlformats.org/officeDocument/2006/relationships" xmlns:p="http://schemas.openxmlformats.org/presentationml/2006/main">
  <p:tag name="TEXPOINT" val="latex"/>
  <p:tag name="SOURCE" val="\documentclass{article}&#10;\pagestyle{empty}&#10;\usepackage{workshop}&#10;\begin{document}&#10;\begin{align*}&#10;y&#10;\end{align*}&#10;\end{document}&#10;"/>
  <p:tag name="FILENAME" val="TP_tmp"/>
  <p:tag name="FORMAT" val="png256"/>
  <p:tag name="RES" val="1200"/>
  <p:tag name="BLEND" val="0"/>
  <p:tag name="TRANSPARENT" val="1"/>
  <p:tag name="TBUG" val="0"/>
  <p:tag name="ALLOWFS" val="0"/>
  <p:tag name="ORIGWIDTH" val="5"/>
  <p:tag name="PICTUREFILESIZE" val="1333"/>
</p:tagLst>
</file>

<file path=ppt/tags/tag66.xml><?xml version="1.0" encoding="utf-8"?>
<p:tagLst xmlns:a="http://schemas.openxmlformats.org/drawingml/2006/main" xmlns:r="http://schemas.openxmlformats.org/officeDocument/2006/relationships" xmlns:p="http://schemas.openxmlformats.org/presentationml/2006/main">
  <p:tag name="TEXPOINT" val="latex"/>
  <p:tag name="SOURCE" val="\documentclass{article}&#10;\pagestyle{empty}&#10;\usepackage{workshop}&#10;\begin{document}&#10;\begin{align*}&#10;f(x,y)\\&#10;=(a,b)&#10;\end{align*}&#10;\end{document}&#10;"/>
  <p:tag name="FILENAME" val="TP_tmp"/>
  <p:tag name="FORMAT" val="png256"/>
  <p:tag name="RES" val="1200"/>
  <p:tag name="BLEND" val="0"/>
  <p:tag name="TRANSPARENT" val="1"/>
  <p:tag name="TBUG" val="0"/>
  <p:tag name="ALLOWFS" val="0"/>
  <p:tag name="ORIGWIDTH" val="32"/>
  <p:tag name="PICTUREFILESIZE" val="5376"/>
</p:tagLst>
</file>

<file path=ppt/tags/tag67.xml><?xml version="1.0" encoding="utf-8"?>
<p:tagLst xmlns:a="http://schemas.openxmlformats.org/drawingml/2006/main" xmlns:r="http://schemas.openxmlformats.org/officeDocument/2006/relationships" xmlns:p="http://schemas.openxmlformats.org/presentationml/2006/main">
  <p:tag name="TEXPOINT" val="latex"/>
  <p:tag name="SOURCE" val="\documentclass{article}&#10;\pagestyle{empty}&#10;\usepackage{workshop}&#10;\begin{document}&#10;\begin{align*}&#10;b&#10;\end{align*}&#10;\end{document}&#10;"/>
  <p:tag name="FILENAME" val="TP_tmp"/>
  <p:tag name="FORMAT" val="png256"/>
  <p:tag name="RES" val="1200"/>
  <p:tag name="BLEND" val="0"/>
  <p:tag name="TRANSPARENT" val="1"/>
  <p:tag name="TBUG" val="0"/>
  <p:tag name="ALLOWFS" val="0"/>
  <p:tag name="ORIGWIDTH" val="5"/>
  <p:tag name="PICTUREFILESIZE" val="1281"/>
</p:tagLst>
</file>

<file path=ppt/tags/tag68.xml><?xml version="1.0" encoding="utf-8"?>
<p:tagLst xmlns:a="http://schemas.openxmlformats.org/drawingml/2006/main" xmlns:r="http://schemas.openxmlformats.org/officeDocument/2006/relationships" xmlns:p="http://schemas.openxmlformats.org/presentationml/2006/main">
  <p:tag name="TEXPOINT" val="latex"/>
  <p:tag name="SOURCE" val="\documentclass{article}&#10;\pagestyle{empty}&#10;\usepackage{workshop}&#10;\begin{document}&#10;\begin{align*}&#10;a&#10;\end{align*}&#10;\end{document}&#10;"/>
  <p:tag name="FILENAME" val="TP_tmp"/>
  <p:tag name="FORMAT" val="png256"/>
  <p:tag name="RES" val="1200"/>
  <p:tag name="BLEND" val="0"/>
  <p:tag name="TRANSPARENT" val="1"/>
  <p:tag name="TBUG" val="0"/>
  <p:tag name="ALLOWFS" val="0"/>
  <p:tag name="ORIGWIDTH" val="5"/>
  <p:tag name="PICTUREFILESIZE" val="1252"/>
</p:tagLst>
</file>

<file path=ppt/tags/tag69.xml><?xml version="1.0" encoding="utf-8"?>
<p:tagLst xmlns:a="http://schemas.openxmlformats.org/drawingml/2006/main" xmlns:r="http://schemas.openxmlformats.org/officeDocument/2006/relationships" xmlns:p="http://schemas.openxmlformats.org/presentationml/2006/main">
  <p:tag name="TEXPOINT" val="latex"/>
  <p:tag name="SOURCE" val="\documentclass{article}&#10;\pagestyle{empty}&#10;\usepackage{workshop}&#10;\begin{document}&#10;\begin{align*}&#10;\mbox{ if } b=0&#10;\end{align*}&#10;\end{document}&#10;"/>
  <p:tag name="FILENAME" val="TP_tmp"/>
  <p:tag name="FORMAT" val="png256"/>
  <p:tag name="RES" val="1200"/>
  <p:tag name="BLEND" val="0"/>
  <p:tag name="TRANSPARENT" val="1"/>
  <p:tag name="TBUG" val="0"/>
  <p:tag name="ALLOWFS" val="0"/>
  <p:tag name="ORIGWIDTH" val="32"/>
  <p:tag name="PICTUREFILESIZE" val="3239"/>
</p:tagLst>
</file>

<file path=ppt/tags/tag7.xml><?xml version="1.0" encoding="utf-8"?>
<p:tagLst xmlns:a="http://schemas.openxmlformats.org/drawingml/2006/main" xmlns:r="http://schemas.openxmlformats.org/officeDocument/2006/relationships" xmlns:p="http://schemas.openxmlformats.org/presentationml/2006/main">
  <p:tag name="TEXPOINT" val="latex"/>
  <p:tag name="SOURCE" val="\documentclass{article}&#10;\pagestyle{empty}&#10;\usepackage{workshop}&#10;\begin{document}&#10;\begin{align*}&#10;\ket{0}_+&#10;\end{align*}&#10;\end{document}&#10;"/>
  <p:tag name="FILENAME" val="TP_tmp"/>
  <p:tag name="FORMAT" val="png256"/>
  <p:tag name="RES" val="1200"/>
  <p:tag name="BLEND" val="0"/>
  <p:tag name="TRANSPARENT" val="1"/>
  <p:tag name="TBUG" val="0"/>
  <p:tag name="ALLOWFS" val="0"/>
  <p:tag name="ORIGWIDTH" val="17"/>
  <p:tag name="PICTUREFILESIZE" val="2027"/>
</p:tagLst>
</file>

<file path=ppt/tags/tag70.xml><?xml version="1.0" encoding="utf-8"?>
<p:tagLst xmlns:a="http://schemas.openxmlformats.org/drawingml/2006/main" xmlns:r="http://schemas.openxmlformats.org/officeDocument/2006/relationships" xmlns:p="http://schemas.openxmlformats.org/presentationml/2006/main">
  <p:tag name="TEXPOINT" val="latex"/>
  <p:tag name="SOURCE" val="\documentclass{article}&#10;\pagestyle{empty}&#10;\usepackage{workshop}&#10;\begin{document}&#10;\begin{align*}&#10;\mbox{ if } b=1&#10;\end{align*}&#10;\end{document}&#10;"/>
  <p:tag name="FILENAME" val="TP_tmp"/>
  <p:tag name="FORMAT" val="png256"/>
  <p:tag name="RES" val="1200"/>
  <p:tag name="BLEND" val="0"/>
  <p:tag name="TRANSPARENT" val="1"/>
  <p:tag name="TBUG" val="0"/>
  <p:tag name="ALLOWFS" val="0"/>
  <p:tag name="ORIGWIDTH" val="32"/>
  <p:tag name="PICTUREFILESIZE" val="2866"/>
</p:tagLst>
</file>

<file path=ppt/tags/tag71.xml><?xml version="1.0" encoding="utf-8"?>
<p:tagLst xmlns:a="http://schemas.openxmlformats.org/drawingml/2006/main" xmlns:r="http://schemas.openxmlformats.org/officeDocument/2006/relationships" xmlns:p="http://schemas.openxmlformats.org/presentationml/2006/main">
  <p:tag name="TEXPOINT" val="latex"/>
  <p:tag name="SOURCE" val="\documentclass{article}&#10;\pagestyle{empty}&#10;\usepackage{workshop}&#10;\begin{document}&#10;\begin{align*}&#10;b&#10;\end{align*}&#10;\end{document}&#10;"/>
  <p:tag name="FILENAME" val="TP_tmp"/>
  <p:tag name="FORMAT" val="png256"/>
  <p:tag name="RES" val="1200"/>
  <p:tag name="BLEND" val="0"/>
  <p:tag name="TRANSPARENT" val="1"/>
  <p:tag name="TBUG" val="0"/>
  <p:tag name="ALLOWFS" val="0"/>
  <p:tag name="ORIGWIDTH" val="5"/>
  <p:tag name="PICTUREFILESIZE" val="1606"/>
</p:tagLst>
</file>

<file path=ppt/tags/tag72.xml><?xml version="1.0" encoding="utf-8"?>
<p:tagLst xmlns:a="http://schemas.openxmlformats.org/drawingml/2006/main" xmlns:r="http://schemas.openxmlformats.org/officeDocument/2006/relationships" xmlns:p="http://schemas.openxmlformats.org/presentationml/2006/main">
  <p:tag name="TEXPOINT" val="latex"/>
  <p:tag name="SOURCE" val="\documentclass{article}&#10;\pagestyle{empty}&#10;\usepackage{workshop}&#10;\begin{document}&#10;\begin{align*}&#10;b&#10;\end{align*}&#10;\end{document}&#10;"/>
  <p:tag name="FILENAME" val="TP_tmp"/>
  <p:tag name="FORMAT" val="png16m"/>
  <p:tag name="RES" val="1200"/>
  <p:tag name="BLEND" val="0"/>
  <p:tag name="TRANSPARENT" val="1"/>
  <p:tag name="TBUG" val="0"/>
  <p:tag name="ALLOWFS" val="0"/>
  <p:tag name="ORIGWIDTH" val="5"/>
  <p:tag name="PICTUREFILESIZE" val="851"/>
</p:tagLst>
</file>

<file path=ppt/tags/tag73.xml><?xml version="1.0" encoding="utf-8"?>
<p:tagLst xmlns:a="http://schemas.openxmlformats.org/drawingml/2006/main" xmlns:r="http://schemas.openxmlformats.org/officeDocument/2006/relationships" xmlns:p="http://schemas.openxmlformats.org/presentationml/2006/main">
  <p:tag name="TEXPOINT" val="latex"/>
  <p:tag name="SOURCE" val="\documentclass{article}&#10;\pagestyle{empty}&#10;\usepackage{workshop}&#10;\begin{document}&#10;\begin{align*}&#10;\mbox{ if } b=0&#10;\end{align*}&#10;\end{document}&#10;"/>
  <p:tag name="FILENAME" val="TP_tmp"/>
  <p:tag name="FORMAT" val="png16m"/>
  <p:tag name="RES" val="1200"/>
  <p:tag name="BLEND" val="0"/>
  <p:tag name="TRANSPARENT" val="1"/>
  <p:tag name="TBUG" val="0"/>
  <p:tag name="ALLOWFS" val="0"/>
  <p:tag name="ORIGWIDTH" val="32"/>
  <p:tag name="PICTUREFILESIZE" val="1900"/>
</p:tagLst>
</file>

<file path=ppt/tags/tag74.xml><?xml version="1.0" encoding="utf-8"?>
<p:tagLst xmlns:a="http://schemas.openxmlformats.org/drawingml/2006/main" xmlns:r="http://schemas.openxmlformats.org/officeDocument/2006/relationships" xmlns:p="http://schemas.openxmlformats.org/presentationml/2006/main">
  <p:tag name="TEXPOINT" val="latex"/>
  <p:tag name="SOURCE" val="\documentclass{article}&#10;\pagestyle{empty}&#10;\usepackage{workshop}&#10;\begin{document}&#10;\begin{align*}&#10;\mbox{ if } b=1&#10;\end{align*}&#10;\end{document}&#10;"/>
  <p:tag name="FILENAME" val="TP_tmp"/>
  <p:tag name="FORMAT" val="png16m"/>
  <p:tag name="RES" val="1200"/>
  <p:tag name="BLEND" val="0"/>
  <p:tag name="TRANSPARENT" val="1"/>
  <p:tag name="TBUG" val="0"/>
  <p:tag name="ALLOWFS" val="0"/>
  <p:tag name="ORIGWIDTH" val="32"/>
  <p:tag name="PICTUREFILESIZE" val="1617"/>
</p:tagLst>
</file>

<file path=ppt/tags/tag75.xml><?xml version="1.0" encoding="utf-8"?>
<p:tagLst xmlns:a="http://schemas.openxmlformats.org/drawingml/2006/main" xmlns:r="http://schemas.openxmlformats.org/officeDocument/2006/relationships" xmlns:p="http://schemas.openxmlformats.org/presentationml/2006/main">
  <p:tag name="TEXPOINT" val="latex"/>
  <p:tag name="SOURCE" val="\documentclass{article}&#10;\pagestyle{empty}&#10;\usepackage{workshop}&#10;\begin{document}&#10;\begin{align*}&#10;\red b&#10;\end{align*}&#10;\end{document}&#10;"/>
  <p:tag name="FILENAME" val="TP_tmp"/>
  <p:tag name="FORMAT" val="png16m"/>
  <p:tag name="RES" val="1200"/>
  <p:tag name="BLEND" val="0"/>
  <p:tag name="TRANSPARENT" val="1"/>
  <p:tag name="TBUG" val="0"/>
  <p:tag name="ALLOWFS" val="0"/>
  <p:tag name="ORIGWIDTH" val="5"/>
  <p:tag name="PICTUREFILESIZE" val="846"/>
</p:tagLst>
</file>

<file path=ppt/tags/tag76.xml><?xml version="1.0" encoding="utf-8"?>
<p:tagLst xmlns:a="http://schemas.openxmlformats.org/drawingml/2006/main" xmlns:r="http://schemas.openxmlformats.org/officeDocument/2006/relationships" xmlns:p="http://schemas.openxmlformats.org/presentationml/2006/main">
  <p:tag name="TEXPOINT" val="latex"/>
  <p:tag name="SOURCE" val="\documentclass{article}&#10;\pagestyle{empty}&#10;\usepackage{workshop}&#10;\begin{document}&#10;\begin{align*}&#10;\red b&#10;\end{align*}&#10;\end{document}&#10;"/>
  <p:tag name="FILENAME" val="TP_tmp"/>
  <p:tag name="FORMAT" val="png16m"/>
  <p:tag name="RES" val="1200"/>
  <p:tag name="BLEND" val="0"/>
  <p:tag name="TRANSPARENT" val="1"/>
  <p:tag name="TBUG" val="0"/>
  <p:tag name="ALLOWFS" val="0"/>
  <p:tag name="ORIGWIDTH" val="5"/>
  <p:tag name="PICTUREFILESIZE" val="846"/>
</p:tagLst>
</file>

<file path=ppt/tags/tag77.xml><?xml version="1.0" encoding="utf-8"?>
<p:tagLst xmlns:a="http://schemas.openxmlformats.org/drawingml/2006/main" xmlns:r="http://schemas.openxmlformats.org/officeDocument/2006/relationships" xmlns:p="http://schemas.openxmlformats.org/presentationml/2006/main">
  <p:tag name="TEXPOINT" val="latex"/>
  <p:tag name="SOURCE" val="\documentclass{article}&#10;\pagestyle{empty}&#10;\usepackage{workshop}&#10;\begin{document}&#10;\begin{align*}&#10;\sigma&#10;\end{align*}&#10;\end{document}&#10;"/>
  <p:tag name="FILENAME" val="TP_tmp"/>
  <p:tag name="FORMAT" val="png256"/>
  <p:tag name="RES" val="1200"/>
  <p:tag name="BLEND" val="0"/>
  <p:tag name="TRANSPARENT" val="1"/>
  <p:tag name="TBUG" val="0"/>
  <p:tag name="ALLOWFS" val="0"/>
  <p:tag name="ORIGWIDTH" val="7"/>
  <p:tag name="PICTUREFILESIZE" val="1224"/>
</p:tagLst>
</file>

<file path=ppt/tags/tag78.xml><?xml version="1.0" encoding="utf-8"?>
<p:tagLst xmlns:a="http://schemas.openxmlformats.org/drawingml/2006/main" xmlns:r="http://schemas.openxmlformats.org/officeDocument/2006/relationships" xmlns:p="http://schemas.openxmlformats.org/presentationml/2006/main">
  <p:tag name="TEXPOINT" val="latex"/>
  <p:tag name="SOURCE" val="\documentclass{article}&#10;\pagestyle{empty}&#10;\usepackage{workshop}&#10;\begin{document}&#10;\begin{align*}&#10;\sigma&#10;\end{align*}&#10;\end{document}&#10;"/>
  <p:tag name="FILENAME" val="TP_tmp"/>
  <p:tag name="FORMAT" val="png256"/>
  <p:tag name="RES" val="1200"/>
  <p:tag name="BLEND" val="0"/>
  <p:tag name="TRANSPARENT" val="1"/>
  <p:tag name="TBUG" val="0"/>
  <p:tag name="ALLOWFS" val="0"/>
  <p:tag name="ORIGWIDTH" val="7"/>
  <p:tag name="PICTUREFILESIZE" val="1224"/>
</p:tagLst>
</file>

<file path=ppt/tags/tag79.xml><?xml version="1.0" encoding="utf-8"?>
<p:tagLst xmlns:a="http://schemas.openxmlformats.org/drawingml/2006/main" xmlns:r="http://schemas.openxmlformats.org/officeDocument/2006/relationships" xmlns:p="http://schemas.openxmlformats.org/presentationml/2006/main">
  <p:tag name="TEXPOINT" val="latex"/>
  <p:tag name="SOURCE" val="\documentclass{article}&#10;\pagestyle{empty}&#10;\usepackage{workshop}&#10;\begin{document}&#10;\begin{align*}&#10;\sigma \in_R \{ 0,1,2,3 \}&#10;\end{align*}&#10;\end{document}&#10;"/>
  <p:tag name="FILENAME" val="TP_tmp"/>
  <p:tag name="FORMAT" val="png256"/>
  <p:tag name="RES" val="1200"/>
  <p:tag name="BLEND" val="0"/>
  <p:tag name="TRANSPARENT" val="1"/>
  <p:tag name="TBUG" val="0"/>
  <p:tag name="ALLOWFS" val="0"/>
  <p:tag name="ORIGWIDTH" val="67"/>
  <p:tag name="PICTUREFILESIZE" val="6872"/>
</p:tagLst>
</file>

<file path=ppt/tags/tag8.xml><?xml version="1.0" encoding="utf-8"?>
<p:tagLst xmlns:a="http://schemas.openxmlformats.org/drawingml/2006/main" xmlns:r="http://schemas.openxmlformats.org/officeDocument/2006/relationships" xmlns:p="http://schemas.openxmlformats.org/presentationml/2006/main">
  <p:tag name="TEXPOINT" val="latex"/>
  <p:tag name="SOURCE" val="\documentclass{article}&#10;\pagestyle{empty}&#10;\usepackage{workshop}&#10;\begin{document}&#10;\begin{align*}&#10;\ket{1}_+&#10;\end{align*}&#10;\end{document}&#10;"/>
  <p:tag name="FILENAME" val="TP_tmp"/>
  <p:tag name="FORMAT" val="png256"/>
  <p:tag name="RES" val="1200"/>
  <p:tag name="BLEND" val="0"/>
  <p:tag name="TRANSPARENT" val="1"/>
  <p:tag name="TBUG" val="0"/>
  <p:tag name="ALLOWFS" val="0"/>
  <p:tag name="ORIGWIDTH" val="17"/>
  <p:tag name="PICTUREFILESIZE" val="1941"/>
</p:tagLst>
</file>

<file path=ppt/tags/tag80.xml><?xml version="1.0" encoding="utf-8"?>
<p:tagLst xmlns:a="http://schemas.openxmlformats.org/drawingml/2006/main" xmlns:r="http://schemas.openxmlformats.org/officeDocument/2006/relationships" xmlns:p="http://schemas.openxmlformats.org/presentationml/2006/main">
  <p:tag name="TEXPOINT" val="latex"/>
  <p:tag name="SOURCE" val="\documentclass{article}&#10;\pagestyle{empty}&#10;\usepackage{workshop}&#10;\begin{document}&#10;\begin{align*}&#10;b&#10;\end{align*}&#10;\end{document}&#10;"/>
  <p:tag name="FILENAME" val="TP_tmp"/>
  <p:tag name="FORMAT" val="png16m"/>
  <p:tag name="RES" val="1200"/>
  <p:tag name="BLEND" val="0"/>
  <p:tag name="TRANSPARENT" val="1"/>
  <p:tag name="TBUG" val="0"/>
  <p:tag name="ALLOWFS" val="0"/>
  <p:tag name="ORIGWIDTH" val="5"/>
  <p:tag name="PICTUREFILESIZE" val="851"/>
</p:tagLst>
</file>

<file path=ppt/tags/tag81.xml><?xml version="1.0" encoding="utf-8"?>
<p:tagLst xmlns:a="http://schemas.openxmlformats.org/drawingml/2006/main" xmlns:r="http://schemas.openxmlformats.org/officeDocument/2006/relationships" xmlns:p="http://schemas.openxmlformats.org/presentationml/2006/main">
  <p:tag name="TEXPOINT" val="latex"/>
  <p:tag name="SOURCE" val="\documentclass{article}&#10;\pagestyle{empty}&#10;\usepackage{workshop}&#10;\begin{document}&#10;\begin{align*}&#10;\mbox{ if } b=0&#10;\end{align*}&#10;\end{document}&#10;"/>
  <p:tag name="FILENAME" val="TP_tmp"/>
  <p:tag name="FORMAT" val="png16m"/>
  <p:tag name="RES" val="1200"/>
  <p:tag name="BLEND" val="0"/>
  <p:tag name="TRANSPARENT" val="1"/>
  <p:tag name="TBUG" val="0"/>
  <p:tag name="ALLOWFS" val="0"/>
  <p:tag name="ORIGWIDTH" val="32"/>
  <p:tag name="PICTUREFILESIZE" val="1900"/>
</p:tagLst>
</file>

<file path=ppt/tags/tag82.xml><?xml version="1.0" encoding="utf-8"?>
<p:tagLst xmlns:a="http://schemas.openxmlformats.org/drawingml/2006/main" xmlns:r="http://schemas.openxmlformats.org/officeDocument/2006/relationships" xmlns:p="http://schemas.openxmlformats.org/presentationml/2006/main">
  <p:tag name="TEXPOINT" val="latex"/>
  <p:tag name="SOURCE" val="\documentclass{article}&#10;\pagestyle{empty}&#10;\usepackage{workshop}&#10;\begin{document}&#10;\begin{align*}&#10;\mbox{ if } b=1&#10;\end{align*}&#10;\end{document}&#10;"/>
  <p:tag name="FILENAME" val="TP_tmp"/>
  <p:tag name="FORMAT" val="png16m"/>
  <p:tag name="RES" val="1200"/>
  <p:tag name="BLEND" val="0"/>
  <p:tag name="TRANSPARENT" val="1"/>
  <p:tag name="TBUG" val="0"/>
  <p:tag name="ALLOWFS" val="0"/>
  <p:tag name="ORIGWIDTH" val="32"/>
  <p:tag name="PICTUREFILESIZE" val="1617"/>
</p:tagLst>
</file>

<file path=ppt/tags/tag83.xml><?xml version="1.0" encoding="utf-8"?>
<p:tagLst xmlns:a="http://schemas.openxmlformats.org/drawingml/2006/main" xmlns:r="http://schemas.openxmlformats.org/officeDocument/2006/relationships" xmlns:p="http://schemas.openxmlformats.org/presentationml/2006/main">
  <p:tag name="TEXPOINT" val="latex"/>
  <p:tag name="SOURCE" val="\documentclass{article}&#10;\pagestyle{empty}&#10;\usepackage{workshop}&#10;\begin{document}&#10;\begin{align*}&#10;\ket{0}_\times&#10;\end{align*}&#10;\end{document}&#10;"/>
  <p:tag name="FILENAME" val="TP_tmp"/>
  <p:tag name="FORMAT" val="png256"/>
  <p:tag name="RES" val="1200"/>
  <p:tag name="BLEND" val="0"/>
  <p:tag name="TRANSPARENT" val="1"/>
  <p:tag name="TBUG" val="0"/>
  <p:tag name="ALLOWFS" val="0"/>
  <p:tag name="ORIGWIDTH" val="17"/>
  <p:tag name="PICTUREFILESIZE" val="2152"/>
</p:tagLst>
</file>

<file path=ppt/tags/tag84.xml><?xml version="1.0" encoding="utf-8"?>
<p:tagLst xmlns:a="http://schemas.openxmlformats.org/drawingml/2006/main" xmlns:r="http://schemas.openxmlformats.org/officeDocument/2006/relationships" xmlns:p="http://schemas.openxmlformats.org/presentationml/2006/main">
  <p:tag name="TEXPOINT" val="latex"/>
  <p:tag name="SOURCE" val="\documentclass{article}&#10;\pagestyle{empty}&#10;\usepackage{workshop}&#10;\begin{document}&#10;\begin{align*}&#10;\ket{1}_\times&#10;\end{align*}&#10;\end{document}&#10;"/>
  <p:tag name="FILENAME" val="TP_tmp"/>
  <p:tag name="FORMAT" val="png256"/>
  <p:tag name="RES" val="1200"/>
  <p:tag name="BLEND" val="0"/>
  <p:tag name="TRANSPARENT" val="1"/>
  <p:tag name="TBUG" val="0"/>
  <p:tag name="ALLOWFS" val="0"/>
  <p:tag name="ORIGWIDTH" val="17"/>
  <p:tag name="PICTUREFILESIZE" val="2019"/>
</p:tagLst>
</file>

<file path=ppt/tags/tag85.xml><?xml version="1.0" encoding="utf-8"?>
<p:tagLst xmlns:a="http://schemas.openxmlformats.org/drawingml/2006/main" xmlns:r="http://schemas.openxmlformats.org/officeDocument/2006/relationships" xmlns:p="http://schemas.openxmlformats.org/presentationml/2006/main">
  <p:tag name="TEXPOINT" val="latex"/>
  <p:tag name="SOURCE" val="\documentclass{article}&#10;\pagestyle{empty}&#10;\usepackage{workshop}&#10;\begin{document}&#10;\begin{align*}&#10;\ket{0}_+&#10;\end{align*}&#10;\end{document}&#10;"/>
  <p:tag name="FILENAME" val="TP_tmp"/>
  <p:tag name="FORMAT" val="png256"/>
  <p:tag name="RES" val="1200"/>
  <p:tag name="BLEND" val="0"/>
  <p:tag name="TRANSPARENT" val="1"/>
  <p:tag name="TBUG" val="0"/>
  <p:tag name="ALLOWFS" val="0"/>
  <p:tag name="ORIGWIDTH" val="17"/>
  <p:tag name="PICTUREFILESIZE" val="2027"/>
</p:tagLst>
</file>

<file path=ppt/tags/tag86.xml><?xml version="1.0" encoding="utf-8"?>
<p:tagLst xmlns:a="http://schemas.openxmlformats.org/drawingml/2006/main" xmlns:r="http://schemas.openxmlformats.org/officeDocument/2006/relationships" xmlns:p="http://schemas.openxmlformats.org/presentationml/2006/main">
  <p:tag name="TEXPOINT" val="latex"/>
  <p:tag name="SOURCE" val="\documentclass{article}&#10;\pagestyle{empty}&#10;\usepackage{workshop}&#10;\begin{document}&#10;\begin{align*}&#10;\ket{1}_+&#10;\end{align*}&#10;\end{document}&#10;"/>
  <p:tag name="FILENAME" val="TP_tmp"/>
  <p:tag name="FORMAT" val="png256"/>
  <p:tag name="RES" val="1200"/>
  <p:tag name="BLEND" val="0"/>
  <p:tag name="TRANSPARENT" val="1"/>
  <p:tag name="TBUG" val="0"/>
  <p:tag name="ALLOWFS" val="0"/>
  <p:tag name="ORIGWIDTH" val="17"/>
  <p:tag name="PICTUREFILESIZE" val="1941"/>
</p:tagLst>
</file>

<file path=ppt/tags/tag9.xml><?xml version="1.0" encoding="utf-8"?>
<p:tagLst xmlns:a="http://schemas.openxmlformats.org/drawingml/2006/main" xmlns:r="http://schemas.openxmlformats.org/officeDocument/2006/relationships" xmlns:p="http://schemas.openxmlformats.org/presentationml/2006/main">
  <p:tag name="TEXPOINT" val="latex"/>
  <p:tag name="SOURCE" val="\documentclass{article}&#10;\pagestyle{empty}&#10;\usepackage{workshop}&#10;\begin{document}&#10;\begin{align*}&#10;\ket{0}_+&#10;\end{align*}&#10;\end{document}&#10;"/>
  <p:tag name="FILENAME" val="TP_tmp"/>
  <p:tag name="FORMAT" val="png256"/>
  <p:tag name="RES" val="1200"/>
  <p:tag name="BLEND" val="0"/>
  <p:tag name="TRANSPARENT" val="1"/>
  <p:tag name="TBUG" val="0"/>
  <p:tag name="ALLOWFS" val="0"/>
  <p:tag name="ORIGWIDTH" val="17"/>
  <p:tag name="PICTUREFILESIZE" val="2027"/>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15836</TotalTime>
  <Words>2371</Words>
  <Application>Microsoft Macintosh PowerPoint</Application>
  <PresentationFormat>Widescreen</PresentationFormat>
  <Paragraphs>496</Paragraphs>
  <Slides>54</Slides>
  <Notes>38</Notes>
  <HiddenSlides>0</HiddenSlides>
  <MMClips>1</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54</vt:i4>
      </vt:variant>
    </vt:vector>
  </HeadingPairs>
  <TitlesOfParts>
    <vt:vector size="67" baseType="lpstr">
      <vt:lpstr>Arial</vt:lpstr>
      <vt:lpstr>Arial Black</vt:lpstr>
      <vt:lpstr>Calibri</vt:lpstr>
      <vt:lpstr>Calibri Light</vt:lpstr>
      <vt:lpstr>Cambria Math</vt:lpstr>
      <vt:lpstr>cmmi10</vt:lpstr>
      <vt:lpstr>cmr10</vt:lpstr>
      <vt:lpstr>cmsy10</vt:lpstr>
      <vt:lpstr>Comic Sans MS</vt:lpstr>
      <vt:lpstr>Consolas</vt:lpstr>
      <vt:lpstr>Times New Roman</vt:lpstr>
      <vt:lpstr>Wingdings</vt:lpstr>
      <vt:lpstr>Office Theme</vt:lpstr>
      <vt:lpstr>Quantum Cryptography</vt:lpstr>
      <vt:lpstr>1969: Man on the Moon</vt:lpstr>
      <vt:lpstr>What will you learn from this Talk?</vt:lpstr>
      <vt:lpstr>PowerPoint Presentation</vt:lpstr>
      <vt:lpstr>PowerPoint Presentation</vt:lpstr>
      <vt:lpstr>Modern Cryptography</vt:lpstr>
      <vt:lpstr>Secure Encryption</vt:lpstr>
      <vt:lpstr>eXclusive OR (XOR) Function</vt:lpstr>
      <vt:lpstr>One-Time Pad Encryption</vt:lpstr>
      <vt:lpstr>Perfect Security</vt:lpstr>
      <vt:lpstr>Problems With One-Time Pad</vt:lpstr>
      <vt:lpstr>What will you Learn from this Talk?</vt:lpstr>
      <vt:lpstr>Quantum Bit: Polarization of a Photon</vt:lpstr>
      <vt:lpstr>Qubit: Rectilinear/Computational Basis</vt:lpstr>
      <vt:lpstr>Detecting a Qubit</vt:lpstr>
      <vt:lpstr>Measuring a Qubit</vt:lpstr>
      <vt:lpstr>Diagonal/Hadamard Basis</vt:lpstr>
      <vt:lpstr>Video</vt:lpstr>
      <vt:lpstr>Measuring Collapses the State</vt:lpstr>
      <vt:lpstr>Measuring Collapses the State</vt:lpstr>
      <vt:lpstr>Quantum Mechanics </vt:lpstr>
      <vt:lpstr>PowerPoint Presentation</vt:lpstr>
      <vt:lpstr>What will you Learn from this Talk?</vt:lpstr>
      <vt:lpstr>No-Cloning Theorem</vt:lpstr>
      <vt:lpstr>Quantum Key Distribution (QKD)</vt:lpstr>
      <vt:lpstr>Quantum Key Distribution (QKD)</vt:lpstr>
      <vt:lpstr>Quantum Key Distribution (QKD)</vt:lpstr>
      <vt:lpstr>Quantum Key Distribution (QKD)</vt:lpstr>
      <vt:lpstr>Quantum Hacking</vt:lpstr>
      <vt:lpstr>What will you Learn from this Talk?</vt:lpstr>
      <vt:lpstr>Position-Based Cryptography</vt:lpstr>
      <vt:lpstr>Position-Based Cryptography</vt:lpstr>
      <vt:lpstr>Basic task: Position Verification</vt:lpstr>
      <vt:lpstr>Position Verification: First Try</vt:lpstr>
      <vt:lpstr>Position Verification: Second Try</vt:lpstr>
      <vt:lpstr>The Attack</vt:lpstr>
      <vt:lpstr>Position Verification: Quantum Try</vt:lpstr>
      <vt:lpstr>Attacking Game</vt:lpstr>
      <vt:lpstr>EPR Pairs</vt:lpstr>
      <vt:lpstr>Quantum Teleportation</vt:lpstr>
      <vt:lpstr>Teleportation Attack</vt:lpstr>
      <vt:lpstr>No-Go Theorem</vt:lpstr>
      <vt:lpstr>Relations to Different Research Areas</vt:lpstr>
      <vt:lpstr>What Have You Learned from this Talk?</vt:lpstr>
      <vt:lpstr>What Have You Learned from this Talk?</vt:lpstr>
      <vt:lpstr>Thank you for your attention!</vt:lpstr>
      <vt:lpstr>PowerPoint Presentation</vt:lpstr>
      <vt:lpstr>Public-Key Cryptography</vt:lpstr>
      <vt:lpstr>History of Public-Key Crypto</vt:lpstr>
      <vt:lpstr>Most General Single-Round Scheme</vt:lpstr>
      <vt:lpstr>Impossibility Result by Distributed Q Computation </vt:lpstr>
      <vt:lpstr>Can We Build Quantum Computers?</vt:lpstr>
      <vt:lpstr>Example: Lattice-Based Cryptography</vt:lpstr>
      <vt:lpstr>Example: Lattice-Based Cryptography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Quantum Cryptography</dc:title>
  <dc:creator>Microsoft Office User</dc:creator>
  <cp:lastModifiedBy>C S</cp:lastModifiedBy>
  <cp:revision>130</cp:revision>
  <cp:lastPrinted>2018-09-25T07:28:38Z</cp:lastPrinted>
  <dcterms:created xsi:type="dcterms:W3CDTF">2018-03-16T12:24:23Z</dcterms:created>
  <dcterms:modified xsi:type="dcterms:W3CDTF">2021-06-25T10:39:30Z</dcterms:modified>
</cp:coreProperties>
</file>