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256" r:id="rId2"/>
    <p:sldId id="721" r:id="rId3"/>
    <p:sldId id="722" r:id="rId4"/>
    <p:sldId id="752" r:id="rId5"/>
    <p:sldId id="723" r:id="rId6"/>
    <p:sldId id="726" r:id="rId7"/>
    <p:sldId id="760" r:id="rId8"/>
    <p:sldId id="674" r:id="rId9"/>
    <p:sldId id="732" r:id="rId10"/>
    <p:sldId id="753" r:id="rId11"/>
    <p:sldId id="1252" r:id="rId12"/>
    <p:sldId id="678" r:id="rId13"/>
    <p:sldId id="731" r:id="rId14"/>
    <p:sldId id="653" r:id="rId15"/>
    <p:sldId id="727" r:id="rId16"/>
    <p:sldId id="728" r:id="rId17"/>
    <p:sldId id="729" r:id="rId18"/>
    <p:sldId id="712" r:id="rId19"/>
    <p:sldId id="733" r:id="rId20"/>
    <p:sldId id="734" r:id="rId21"/>
    <p:sldId id="744" r:id="rId22"/>
    <p:sldId id="745" r:id="rId23"/>
    <p:sldId id="746" r:id="rId24"/>
    <p:sldId id="747" r:id="rId25"/>
    <p:sldId id="751" r:id="rId26"/>
    <p:sldId id="1253" r:id="rId27"/>
    <p:sldId id="748" r:id="rId28"/>
    <p:sldId id="749" r:id="rId29"/>
    <p:sldId id="750" r:id="rId30"/>
    <p:sldId id="754" r:id="rId31"/>
    <p:sldId id="756" r:id="rId32"/>
    <p:sldId id="757" r:id="rId33"/>
    <p:sldId id="758" r:id="rId34"/>
    <p:sldId id="759" r:id="rId35"/>
  </p:sldIdLst>
  <p:sldSz cx="9144000" cy="6858000" type="screen4x3"/>
  <p:notesSz cx="6858000" cy="91074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76">
          <p15:clr>
            <a:srgbClr val="A4A3A4"/>
          </p15:clr>
        </p15:guide>
        <p15:guide id="2" orient="horz" pos="37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9"/>
    <p:restoredTop sz="95701"/>
  </p:normalViewPr>
  <p:slideViewPr>
    <p:cSldViewPr showGuides="1">
      <p:cViewPr varScale="1">
        <p:scale>
          <a:sx n="198" d="100"/>
          <a:sy n="198" d="100"/>
        </p:scale>
        <p:origin x="192" y="1360"/>
      </p:cViewPr>
      <p:guideLst>
        <p:guide pos="476"/>
        <p:guide orient="horz" pos="3748"/>
      </p:guideLst>
    </p:cSldViewPr>
  </p:slideViewPr>
  <p:outlineViewPr>
    <p:cViewPr>
      <p:scale>
        <a:sx n="33" d="100"/>
        <a:sy n="33" d="100"/>
      </p:scale>
      <p:origin x="0" y="-12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8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FBC0C11-7362-2047-832D-325C092922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4715B19-1778-714F-A4E2-E0BDAE27189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DD86C532-0671-3348-8026-D7EE129BC01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209C2A7D-A6D0-E04E-8F46-CA78EC78152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AACA9C41-C31C-5140-8DB3-AB22638C4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096D60B-26C5-C244-B4A7-8242AB2F4D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53A3A9C-4C5F-E449-BAE1-D6A31BF727E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240F262-99CD-9D43-B88E-B1675B3C673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82625"/>
            <a:ext cx="4554538" cy="3416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FE2DB05-EA6E-D541-B4B6-C6DA6E2BBA7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25938"/>
            <a:ext cx="502920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02F001B9-A9AD-EB4C-9835-5D7E6AB6F70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C0194F41-2D24-F74B-93DE-42B226FE22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299F7B56-9B97-434C-831E-EF89240ACE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E92764C1-F02E-8348-88FE-64CD746E2B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87BEA9-433D-854C-B078-F3CF356AC94A}" type="slidenum">
              <a:rPr lang="da-DK" altLang="en-US" u="none" smtClean="0">
                <a:latin typeface="Times New Roman" panose="02020603050405020304" pitchFamily="18" charset="0"/>
              </a:rPr>
              <a:pPr/>
              <a:t>1</a:t>
            </a:fld>
            <a:endParaRPr lang="da-DK" altLang="en-US" u="none">
              <a:latin typeface="Times New Roman" panose="02020603050405020304" pitchFamily="18" charset="0"/>
            </a:endParaRPr>
          </a:p>
        </p:txBody>
      </p:sp>
      <p:sp>
        <p:nvSpPr>
          <p:cNvPr id="59394" name="Rectangle 1026">
            <a:extLst>
              <a:ext uri="{FF2B5EF4-FFF2-40B4-BE49-F238E27FC236}">
                <a16:creationId xmlns:a16="http://schemas.microsoft.com/office/drawing/2014/main" id="{65840F4A-EDC5-4B41-A17F-04273A170A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1027">
            <a:extLst>
              <a:ext uri="{FF2B5EF4-FFF2-40B4-BE49-F238E27FC236}">
                <a16:creationId xmlns:a16="http://schemas.microsoft.com/office/drawing/2014/main" id="{35495C4E-C464-6847-AECE-CB2EDE0B4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CB74AF6B-408B-8F4A-8F82-CDD9475748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6C8AA8-4F6A-6B4C-ABAE-5F0E39707A46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9698" name="Rectangle 1026">
            <a:extLst>
              <a:ext uri="{FF2B5EF4-FFF2-40B4-BE49-F238E27FC236}">
                <a16:creationId xmlns:a16="http://schemas.microsoft.com/office/drawing/2014/main" id="{7CF1CAE3-724F-A540-9192-FF0B3C2C7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1027">
            <a:extLst>
              <a:ext uri="{FF2B5EF4-FFF2-40B4-BE49-F238E27FC236}">
                <a16:creationId xmlns:a16="http://schemas.microsoft.com/office/drawing/2014/main" id="{BFAEBE0B-BCF0-B94C-B3F9-958634BFF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0357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https://phys.org/news/2014-05-nondestructive-method-quantum.html</a:t>
            </a:r>
          </a:p>
          <a:p>
            <a:r>
              <a:rPr lang="en-US" dirty="0" err="1"/>
              <a:t>Bron</a:t>
            </a:r>
            <a:endParaRPr lang="en-US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29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E11F607D-B855-1B49-9E11-7BB1922DC9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801C3E-1AD8-7344-9B33-2A99FCADFE77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33794" name="Rectangle 1026">
            <a:extLst>
              <a:ext uri="{FF2B5EF4-FFF2-40B4-BE49-F238E27FC236}">
                <a16:creationId xmlns:a16="http://schemas.microsoft.com/office/drawing/2014/main" id="{11CDBFD8-DEFD-9446-BEE2-E0AA63F6C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1027">
            <a:extLst>
              <a:ext uri="{FF2B5EF4-FFF2-40B4-BE49-F238E27FC236}">
                <a16:creationId xmlns:a16="http://schemas.microsoft.com/office/drawing/2014/main" id="{837923B1-DD3D-BC49-A118-53A3D21F8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1FD8844C-61F0-3242-89C4-0E74C7F490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95347E-70DD-054B-A76A-4D59A70C859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35842" name="Rectangle 1026">
            <a:extLst>
              <a:ext uri="{FF2B5EF4-FFF2-40B4-BE49-F238E27FC236}">
                <a16:creationId xmlns:a16="http://schemas.microsoft.com/office/drawing/2014/main" id="{18B388CE-8665-B149-9A6C-071988921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1027">
            <a:extLst>
              <a:ext uri="{FF2B5EF4-FFF2-40B4-BE49-F238E27FC236}">
                <a16:creationId xmlns:a16="http://schemas.microsoft.com/office/drawing/2014/main" id="{C3D6DFDB-73CE-2E4A-9F52-79A038914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8D4C3D42-BE84-DA43-BB86-4EFC3373C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359EA2-DFBE-1740-B257-69FB69D7D180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37890" name="Rectangle 1026">
            <a:extLst>
              <a:ext uri="{FF2B5EF4-FFF2-40B4-BE49-F238E27FC236}">
                <a16:creationId xmlns:a16="http://schemas.microsoft.com/office/drawing/2014/main" id="{A2933070-BD80-0A41-8DE4-18DF8EE6A5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1027">
            <a:extLst>
              <a:ext uri="{FF2B5EF4-FFF2-40B4-BE49-F238E27FC236}">
                <a16:creationId xmlns:a16="http://schemas.microsoft.com/office/drawing/2014/main" id="{20736F8E-222E-7B44-888F-CB3C8ADF9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70851A2A-6C5C-1B45-980A-08AF1531E7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5AD6A1-B993-3742-9CB7-F099985F7D3D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43010" name="Rectangle 1026">
            <a:extLst>
              <a:ext uri="{FF2B5EF4-FFF2-40B4-BE49-F238E27FC236}">
                <a16:creationId xmlns:a16="http://schemas.microsoft.com/office/drawing/2014/main" id="{FE6E6745-919B-9546-8CF9-4939BE53A3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1027">
            <a:extLst>
              <a:ext uri="{FF2B5EF4-FFF2-40B4-BE49-F238E27FC236}">
                <a16:creationId xmlns:a16="http://schemas.microsoft.com/office/drawing/2014/main" id="{3205D430-4878-A043-9D60-9B074F193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FC622749-0F1D-C64B-8FD0-BDFC18C3FC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97A49A-1DF3-0445-A138-F29D1983F499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50178" name="Rectangle 1026">
            <a:extLst>
              <a:ext uri="{FF2B5EF4-FFF2-40B4-BE49-F238E27FC236}">
                <a16:creationId xmlns:a16="http://schemas.microsoft.com/office/drawing/2014/main" id="{40EE617F-37B9-AC46-814A-21EFDB11D3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1027">
            <a:extLst>
              <a:ext uri="{FF2B5EF4-FFF2-40B4-BE49-F238E27FC236}">
                <a16:creationId xmlns:a16="http://schemas.microsoft.com/office/drawing/2014/main" id="{08C8E175-17B6-BD40-B0ED-17E11D3ADE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BABC589A-A8C3-5C43-82AC-5060F33AB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212E74-2545-2343-813C-D5B125792A14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52226" name="Rectangle 1026">
            <a:extLst>
              <a:ext uri="{FF2B5EF4-FFF2-40B4-BE49-F238E27FC236}">
                <a16:creationId xmlns:a16="http://schemas.microsoft.com/office/drawing/2014/main" id="{20B7AB05-95B4-7F40-B17D-12450103A7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1027">
            <a:extLst>
              <a:ext uri="{FF2B5EF4-FFF2-40B4-BE49-F238E27FC236}">
                <a16:creationId xmlns:a16="http://schemas.microsoft.com/office/drawing/2014/main" id="{E612D1F3-1D1E-E240-A6CC-A97E2A2809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BABC589A-A8C3-5C43-82AC-5060F33AB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212E74-2545-2343-813C-D5B125792A14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52226" name="Rectangle 1026">
            <a:extLst>
              <a:ext uri="{FF2B5EF4-FFF2-40B4-BE49-F238E27FC236}">
                <a16:creationId xmlns:a16="http://schemas.microsoft.com/office/drawing/2014/main" id="{20B7AB05-95B4-7F40-B17D-12450103A7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1027">
            <a:extLst>
              <a:ext uri="{FF2B5EF4-FFF2-40B4-BE49-F238E27FC236}">
                <a16:creationId xmlns:a16="http://schemas.microsoft.com/office/drawing/2014/main" id="{E612D1F3-1D1E-E240-A6CC-A97E2A2809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38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EA9CAC75-D297-4941-B1DF-7795FEDB21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3710A02-4866-F04E-A388-9E5C534418F3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07BB1038-9049-1F4A-8E02-F10D01D468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77FF6B78-7F83-254D-B796-51073CA02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6D2E012C-9060-A34B-BE4A-9D4191324A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028051F-26A7-AB47-8679-4171BA56C3D0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39017824-D642-7148-A110-CDC706DAC0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85F1FC7B-1471-F247-B49A-6692B1FCE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5B235B10-8572-CF4E-8B81-CA9FF0189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37C8A7-AD74-7245-B3BA-BDE0C57F1F4A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56322" name="Rectangle 1026">
            <a:extLst>
              <a:ext uri="{FF2B5EF4-FFF2-40B4-BE49-F238E27FC236}">
                <a16:creationId xmlns:a16="http://schemas.microsoft.com/office/drawing/2014/main" id="{DCF9D470-79AE-D641-A15D-5F9563B3B2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>
            <a:extLst>
              <a:ext uri="{FF2B5EF4-FFF2-40B4-BE49-F238E27FC236}">
                <a16:creationId xmlns:a16="http://schemas.microsoft.com/office/drawing/2014/main" id="{24C314D6-4884-7F4A-9ACB-4EF0A38B6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2B2634B6-BC54-194D-BD0B-EFE426CC62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36B1AC-B17E-E049-86D1-D5145E27CF68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58370" name="Rectangle 1026">
            <a:extLst>
              <a:ext uri="{FF2B5EF4-FFF2-40B4-BE49-F238E27FC236}">
                <a16:creationId xmlns:a16="http://schemas.microsoft.com/office/drawing/2014/main" id="{4A18B248-08B1-5D45-B562-FFF025F625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1027">
            <a:extLst>
              <a:ext uri="{FF2B5EF4-FFF2-40B4-BE49-F238E27FC236}">
                <a16:creationId xmlns:a16="http://schemas.microsoft.com/office/drawing/2014/main" id="{5F1D9B79-E018-CF44-990D-1F2CEF469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5B2669D-A13D-B94D-A1D0-C8513FBAB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0AC415-45C6-C74F-9F75-44CAC395A6C0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CB6D14BB-A438-3B40-84B8-7876C784F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1027">
            <a:extLst>
              <a:ext uri="{FF2B5EF4-FFF2-40B4-BE49-F238E27FC236}">
                <a16:creationId xmlns:a16="http://schemas.microsoft.com/office/drawing/2014/main" id="{22B00B42-9D44-9340-8589-98EB975F1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8452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5B2669D-A13D-B94D-A1D0-C8513FBAB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0AC415-45C6-C74F-9F75-44CAC395A6C0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CB6D14BB-A438-3B40-84B8-7876C784F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1027">
            <a:extLst>
              <a:ext uri="{FF2B5EF4-FFF2-40B4-BE49-F238E27FC236}">
                <a16:creationId xmlns:a16="http://schemas.microsoft.com/office/drawing/2014/main" id="{22B00B42-9D44-9340-8589-98EB975F1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0626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5B2669D-A13D-B94D-A1D0-C8513FBAB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0AC415-45C6-C74F-9F75-44CAC395A6C0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CB6D14BB-A438-3B40-84B8-7876C784F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1027">
            <a:extLst>
              <a:ext uri="{FF2B5EF4-FFF2-40B4-BE49-F238E27FC236}">
                <a16:creationId xmlns:a16="http://schemas.microsoft.com/office/drawing/2014/main" id="{22B00B42-9D44-9340-8589-98EB975F1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2563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5B2669D-A13D-B94D-A1D0-C8513FBAB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0AC415-45C6-C74F-9F75-44CAC395A6C0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CB6D14BB-A438-3B40-84B8-7876C784F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1027">
            <a:extLst>
              <a:ext uri="{FF2B5EF4-FFF2-40B4-BE49-F238E27FC236}">
                <a16:creationId xmlns:a16="http://schemas.microsoft.com/office/drawing/2014/main" id="{22B00B42-9D44-9340-8589-98EB975F1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4036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F5B2669D-A13D-B94D-A1D0-C8513FBAB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0AC415-45C6-C74F-9F75-44CAC395A6C0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CB6D14BB-A438-3B40-84B8-7876C784F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1027">
            <a:extLst>
              <a:ext uri="{FF2B5EF4-FFF2-40B4-BE49-F238E27FC236}">
                <a16:creationId xmlns:a16="http://schemas.microsoft.com/office/drawing/2014/main" id="{22B00B42-9D44-9340-8589-98EB975F1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82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2F06006E-ADB3-0144-91B9-2A544413A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79CA357-C5C2-6143-B0CE-33559D343EA5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F6A87EC4-BCBD-8B4C-81FA-16EB4CDCAA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1027">
            <a:extLst>
              <a:ext uri="{FF2B5EF4-FFF2-40B4-BE49-F238E27FC236}">
                <a16:creationId xmlns:a16="http://schemas.microsoft.com/office/drawing/2014/main" id="{116979D9-6FF5-A64F-86A2-D20796366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2F06006E-ADB3-0144-91B9-2A544413A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79CA357-C5C2-6143-B0CE-33559D343EA5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F6A87EC4-BCBD-8B4C-81FA-16EB4CDCAA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1027">
            <a:extLst>
              <a:ext uri="{FF2B5EF4-FFF2-40B4-BE49-F238E27FC236}">
                <a16:creationId xmlns:a16="http://schemas.microsoft.com/office/drawing/2014/main" id="{116979D9-6FF5-A64F-86A2-D20796366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282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5DF9625A-C668-3744-9062-B657B623A5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FA5C16E-225E-AD4A-88D9-B10C40508AC5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1506" name="Rectangle 1026">
            <a:extLst>
              <a:ext uri="{FF2B5EF4-FFF2-40B4-BE49-F238E27FC236}">
                <a16:creationId xmlns:a16="http://schemas.microsoft.com/office/drawing/2014/main" id="{CB8A5CA4-3811-A54C-B4B1-ECC31DB33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1027">
            <a:extLst>
              <a:ext uri="{FF2B5EF4-FFF2-40B4-BE49-F238E27FC236}">
                <a16:creationId xmlns:a16="http://schemas.microsoft.com/office/drawing/2014/main" id="{70EE4282-25BC-B040-A6D2-4EA830EBC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7EF7484C-4FFB-5341-87D9-93F26CF31D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D379C4-71A8-1F49-BB96-D4AB8601E381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23554" name="Rectangle 1026">
            <a:extLst>
              <a:ext uri="{FF2B5EF4-FFF2-40B4-BE49-F238E27FC236}">
                <a16:creationId xmlns:a16="http://schemas.microsoft.com/office/drawing/2014/main" id="{79262BDC-9737-6B4C-9C44-41675826C6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1027">
            <a:extLst>
              <a:ext uri="{FF2B5EF4-FFF2-40B4-BE49-F238E27FC236}">
                <a16:creationId xmlns:a16="http://schemas.microsoft.com/office/drawing/2014/main" id="{2F3BAF5B-2AE3-9049-99E9-0EEF0F3AF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7EF7484C-4FFB-5341-87D9-93F26CF31D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D379C4-71A8-1F49-BB96-D4AB8601E381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3554" name="Rectangle 1026">
            <a:extLst>
              <a:ext uri="{FF2B5EF4-FFF2-40B4-BE49-F238E27FC236}">
                <a16:creationId xmlns:a16="http://schemas.microsoft.com/office/drawing/2014/main" id="{79262BDC-9737-6B4C-9C44-41675826C6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1027">
            <a:extLst>
              <a:ext uri="{FF2B5EF4-FFF2-40B4-BE49-F238E27FC236}">
                <a16:creationId xmlns:a16="http://schemas.microsoft.com/office/drawing/2014/main" id="{2F3BAF5B-2AE3-9049-99E9-0EEF0F3AF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575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6AEF48C0-2AA4-FA44-9B64-7E0CC08389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D1FF6C-8E8A-8C4F-A635-B98F5CD8BB5D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25602" name="Rectangle 1026">
            <a:extLst>
              <a:ext uri="{FF2B5EF4-FFF2-40B4-BE49-F238E27FC236}">
                <a16:creationId xmlns:a16="http://schemas.microsoft.com/office/drawing/2014/main" id="{8AE765DC-B94E-F847-96FE-F51D79AC1F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1027">
            <a:extLst>
              <a:ext uri="{FF2B5EF4-FFF2-40B4-BE49-F238E27FC236}">
                <a16:creationId xmlns:a16="http://schemas.microsoft.com/office/drawing/2014/main" id="{25730828-0B81-D14B-AE2B-5E5C64B42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0CB9B068-1C69-6B48-9961-C3D2CCC886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B0527E6-9B22-AD4B-94BF-262E95CE7A0A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27650" name="Rectangle 1026">
            <a:extLst>
              <a:ext uri="{FF2B5EF4-FFF2-40B4-BE49-F238E27FC236}">
                <a16:creationId xmlns:a16="http://schemas.microsoft.com/office/drawing/2014/main" id="{7A43162F-5812-D843-B117-E439DC9CC2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1027">
            <a:extLst>
              <a:ext uri="{FF2B5EF4-FFF2-40B4-BE49-F238E27FC236}">
                <a16:creationId xmlns:a16="http://schemas.microsoft.com/office/drawing/2014/main" id="{1A8B97E6-2038-5E47-95A0-5666F5B10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8D3F87-B562-024F-AC4C-E0DBF6244A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C7D43-4897-6C4D-9725-8B9773F0EF46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5A6A1C-6B70-B040-809E-33C16303BC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9BC127-609F-2549-918B-3898A3446D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599BA-4BE4-1448-870A-6C4F2EB6F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60774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B07E50-1141-ED4B-A7DF-B564ADDB5A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BECD1-8CF4-BA4F-92A9-697BA2E9FB2B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F2C9DF-2636-844F-8470-A1B9429EC5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5CAB98-4FA9-0741-84EC-77AC2137FF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5C7EA-B650-644A-B879-A78F7DB230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02477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A4571E-3CB1-CB4B-8A28-A8EA10764D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B0C44-1214-3048-8AF5-F861003BF406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872077-2D6D-634F-AC65-DFA286710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68A778-EBE2-7C49-B5EC-195157515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07A69-8093-444B-906E-3F96E6F61D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2326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66C6E7-52C6-1749-9D76-7DE4550C05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5F5B5-FE77-AC44-973F-EBB16ECEFA2A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C08C84-2F71-5B4D-9F22-4D849B4C4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8EF074-034F-3F43-8CBA-DA34469BD4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9822D-51D0-F648-BB31-F95D7107F6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49950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BC244B-E93F-9E44-B198-12F5F1C5B0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E86B8-7547-0B48-99A1-6704465AF81E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5332B1-D065-694E-9D55-5B75821836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788743-6358-764C-8444-0AB781D605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D57D4-4195-154F-B8EC-10CF21E57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16373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46ECF8-7496-4F43-AA74-F7EDADD86E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0E798-C8C4-5E41-9F0B-9E4990BDA15F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1E096B-280E-704B-A0E0-47BD4B342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1D3AB-F05D-6D4F-B205-13F467C299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FCE63-C7FB-A241-B883-1E85799ADA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28713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4A855A7-5BA8-6A4C-BB6E-457F15F1DF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B12AC-007A-CE47-B63B-17BEEA132DD3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DA065C-96E4-B146-85E6-57AC253BFC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6C69B77-8563-9C48-AA00-E912C8D5B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26DF1-6C93-D646-BA03-1DE9F59AC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16329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E92897-0668-8840-AE0B-6DAF544870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17CCF-C0F9-7E43-95B3-06DD9C76F160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0DBA00-E657-294D-B3F0-97F40AB42F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1ADD8A-D974-8640-BA2B-5EE59AF03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9A08B-3E41-1F45-AACC-0A7BEB4F05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95323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B4723E-6726-D740-9747-4095C21248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9A231-EE26-604A-90C9-6467AA17049C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27D78F-021C-9643-A684-F82099DFAA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335390-C4EF-4D4C-9631-D42758B1BE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FDE5B-F9B6-0645-ABAF-F34D5E6B95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19667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DEDD90-A572-9D45-A467-B3F42AFBED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A1656-7CC0-574C-8B0E-656856BA31C5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E5672B-EE5C-7441-9644-DCBB4A233B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8EB20-ED56-4346-8EF8-2D1B4DD55E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B114C-CDA2-5E4B-BC34-BEB68112EF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93291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505AB8-27EB-EE4A-B66F-8845021FFF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810BE-1F7C-E046-B3B1-57F4ED434D31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C6F0DA-9722-A942-B87B-9686EC840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2B3A4-035D-404D-987E-786C998F2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801A1-13D5-6E4D-B7A1-E3ABD1483E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0289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6E377E9-97C8-2A40-8EEB-218B6EA51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E579801-8928-F045-8858-D82CB6780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8596" name="Rectangle 4">
            <a:extLst>
              <a:ext uri="{FF2B5EF4-FFF2-40B4-BE49-F238E27FC236}">
                <a16:creationId xmlns:a16="http://schemas.microsoft.com/office/drawing/2014/main" id="{13E77A15-32DD-9F4E-BB0E-C3AD7A38A9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AF8700C-AC87-1640-8952-7D1821A6AA04}" type="datetime1">
              <a:rPr lang="en-US" altLang="en-US"/>
              <a:pPr>
                <a:defRPr/>
              </a:pPr>
              <a:t>11/7/19</a:t>
            </a:fld>
            <a:endParaRPr lang="en-US" altLang="en-US"/>
          </a:p>
        </p:txBody>
      </p:sp>
      <p:sp>
        <p:nvSpPr>
          <p:cNvPr id="238597" name="Rectangle 5">
            <a:extLst>
              <a:ext uri="{FF2B5EF4-FFF2-40B4-BE49-F238E27FC236}">
                <a16:creationId xmlns:a16="http://schemas.microsoft.com/office/drawing/2014/main" id="{7775AAD0-4FD4-FF4B-ACCC-DC0E0EE3AC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QUANTUMLESSEN</a:t>
            </a:r>
          </a:p>
        </p:txBody>
      </p:sp>
      <p:sp>
        <p:nvSpPr>
          <p:cNvPr id="238598" name="Rectangle 6">
            <a:extLst>
              <a:ext uri="{FF2B5EF4-FFF2-40B4-BE49-F238E27FC236}">
                <a16:creationId xmlns:a16="http://schemas.microsoft.com/office/drawing/2014/main" id="{DBB33931-4E80-8C41-9603-D9885CBB3A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BC0F1B2-415C-A949-B4AA-76D8274205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qusoft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4.0501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-eFfOjzrC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um-quest.nl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quantum-quest.nl/quirky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0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uantum-computing.ibm.com/logi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e.com/articles/s41586-019-1666-5" TargetMode="Externa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>
            <a:extLst>
              <a:ext uri="{FF2B5EF4-FFF2-40B4-BE49-F238E27FC236}">
                <a16:creationId xmlns:a16="http://schemas.microsoft.com/office/drawing/2014/main" id="{9B941F29-5A92-0646-B214-F6D2DF6F6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970338"/>
            <a:ext cx="784225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316531" indent="-316531" algn="r">
              <a:spcBef>
                <a:spcPct val="20000"/>
              </a:spcBef>
              <a:buClr>
                <a:srgbClr val="FF0000"/>
              </a:buClr>
              <a:defRPr/>
            </a:pPr>
            <a:r>
              <a:rPr lang="en-GB" sz="2215" u="none" dirty="0">
                <a:latin typeface="Verdana" charset="0"/>
              </a:rPr>
              <a:t>Institute for Logic, Language and Computation</a:t>
            </a:r>
            <a:br>
              <a:rPr lang="en-GB" sz="2215" u="none" dirty="0">
                <a:latin typeface="Verdana" charset="0"/>
              </a:rPr>
            </a:br>
            <a:endParaRPr lang="en-GB" sz="1108" u="none" dirty="0">
              <a:latin typeface="Verdana" charset="0"/>
            </a:endParaRPr>
          </a:p>
          <a:p>
            <a:pPr marL="316531" indent="-316531" algn="r">
              <a:spcBef>
                <a:spcPct val="20000"/>
              </a:spcBef>
              <a:buClr>
                <a:srgbClr val="FF0000"/>
              </a:buClr>
              <a:defRPr/>
            </a:pPr>
            <a:endParaRPr lang="en-GB" sz="1108" u="none" dirty="0">
              <a:solidFill>
                <a:prstClr val="black"/>
              </a:solidFill>
              <a:latin typeface="Verdana" charset="0"/>
            </a:endParaRPr>
          </a:p>
          <a:p>
            <a:pPr marL="316531" indent="-316531" algn="r">
              <a:spcBef>
                <a:spcPct val="20000"/>
              </a:spcBef>
              <a:buClr>
                <a:srgbClr val="FF0000"/>
              </a:buClr>
              <a:defRPr/>
            </a:pPr>
            <a:endParaRPr lang="en-GB" sz="2215" u="none" dirty="0">
              <a:latin typeface="Verdana" charset="0"/>
            </a:endParaRPr>
          </a:p>
          <a:p>
            <a:pPr marL="316531" indent="-316531" algn="r">
              <a:spcBef>
                <a:spcPct val="20000"/>
              </a:spcBef>
              <a:buClr>
                <a:srgbClr val="FF0000"/>
              </a:buClr>
              <a:defRPr/>
            </a:pPr>
            <a:r>
              <a:rPr lang="en-GB" sz="2215" u="none" dirty="0">
                <a:latin typeface="Verdana" charset="0"/>
              </a:rPr>
              <a:t>Research </a:t>
            </a:r>
            <a:r>
              <a:rPr lang="en-GB" sz="2215" u="none" dirty="0" err="1">
                <a:latin typeface="Verdana" charset="0"/>
              </a:rPr>
              <a:t>Center</a:t>
            </a:r>
            <a:r>
              <a:rPr lang="en-GB" sz="2215" u="none" dirty="0">
                <a:latin typeface="Verdana" charset="0"/>
              </a:rPr>
              <a:t> for Quantum Software</a:t>
            </a:r>
          </a:p>
          <a:p>
            <a:pPr marL="316531" indent="-316531" algn="r">
              <a:spcBef>
                <a:spcPct val="20000"/>
              </a:spcBef>
              <a:buClr>
                <a:srgbClr val="FF0000"/>
              </a:buClr>
              <a:defRPr/>
            </a:pPr>
            <a:endParaRPr lang="en-GB" sz="2215" u="none" dirty="0">
              <a:latin typeface="Verdana" charset="0"/>
            </a:endParaRPr>
          </a:p>
        </p:txBody>
      </p:sp>
      <p:pic>
        <p:nvPicPr>
          <p:cNvPr id="15362" name="Picture 1">
            <a:extLst>
              <a:ext uri="{FF2B5EF4-FFF2-40B4-BE49-F238E27FC236}">
                <a16:creationId xmlns:a16="http://schemas.microsoft.com/office/drawing/2014/main" id="{FCB4D687-A3FA-F548-B1E2-133CDE280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3744913"/>
            <a:ext cx="8032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76F81B-4F83-034E-BBFE-3E8DA447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75" y="2982913"/>
            <a:ext cx="42545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316531" indent="-316531" algn="ctr">
              <a:spcBef>
                <a:spcPct val="20000"/>
              </a:spcBef>
              <a:buClr>
                <a:srgbClr val="FF0000"/>
              </a:buClr>
              <a:defRPr/>
            </a:pPr>
            <a:r>
              <a:rPr lang="en-GB" sz="2954" b="1" u="none" dirty="0">
                <a:latin typeface="Verdana" charset="0"/>
              </a:rPr>
              <a:t>Christian Schaffner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6D4A21A-68F7-D64C-AB76-DBE006ABC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5627688"/>
            <a:ext cx="6115050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316531" indent="-316531" algn="ctr">
              <a:spcBef>
                <a:spcPct val="20000"/>
              </a:spcBef>
              <a:buClr>
                <a:srgbClr val="FF0000"/>
              </a:buClr>
              <a:defRPr/>
            </a:pPr>
            <a:endParaRPr lang="nl-NL" sz="1846" i="1" u="none" dirty="0">
              <a:latin typeface="Verdana" charset="0"/>
            </a:endParaRPr>
          </a:p>
          <a:p>
            <a:pPr marL="316531" indent="-316531" algn="ctr">
              <a:spcBef>
                <a:spcPct val="20000"/>
              </a:spcBef>
              <a:buClr>
                <a:srgbClr val="FF0000"/>
              </a:buClr>
              <a:defRPr/>
            </a:pPr>
            <a:r>
              <a:rPr lang="nl-NL" sz="1846" i="1" u="none" dirty="0" err="1">
                <a:latin typeface="Verdana" charset="0"/>
              </a:rPr>
              <a:t>i&amp;i</a:t>
            </a:r>
            <a:r>
              <a:rPr lang="nl-NL" sz="1846" i="1" u="none" dirty="0">
                <a:latin typeface="Verdana" charset="0"/>
              </a:rPr>
              <a:t> conferentie 2019, donderdag 7 nov 2019</a:t>
            </a:r>
          </a:p>
          <a:p>
            <a:pPr marL="316531" indent="-316531" algn="ctr">
              <a:spcBef>
                <a:spcPct val="20000"/>
              </a:spcBef>
              <a:buClr>
                <a:srgbClr val="FF0000"/>
              </a:buClr>
              <a:defRPr/>
            </a:pPr>
            <a:r>
              <a:rPr lang="nl-NL" sz="1846" i="1" u="none" dirty="0">
                <a:latin typeface="Verdana" charset="0"/>
              </a:rPr>
              <a:t>(dank voor de slides aan </a:t>
            </a:r>
            <a:r>
              <a:rPr lang="nl-NL" sz="1846" i="1" u="none" dirty="0" err="1">
                <a:latin typeface="Verdana" charset="0"/>
              </a:rPr>
              <a:t>Kareljan</a:t>
            </a:r>
            <a:r>
              <a:rPr lang="nl-NL" sz="1846" i="1" u="none" dirty="0">
                <a:latin typeface="Verdana" charset="0"/>
              </a:rPr>
              <a:t> Schoutens!)</a:t>
            </a:r>
          </a:p>
        </p:txBody>
      </p:sp>
      <p:pic>
        <p:nvPicPr>
          <p:cNvPr id="15365" name="Picture 8">
            <a:hlinkClick r:id="rId4"/>
            <a:extLst>
              <a:ext uri="{FF2B5EF4-FFF2-40B4-BE49-F238E27FC236}">
                <a16:creationId xmlns:a16="http://schemas.microsoft.com/office/drawing/2014/main" id="{741223A3-18A4-C841-B997-FD38DBAB9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5026025"/>
            <a:ext cx="22542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itle 1">
            <a:extLst>
              <a:ext uri="{FF2B5EF4-FFF2-40B4-BE49-F238E27FC236}">
                <a16:creationId xmlns:a16="http://schemas.microsoft.com/office/drawing/2014/main" id="{4747A5F4-4E90-4E49-A0A3-601B0707C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838" y="171450"/>
            <a:ext cx="8280400" cy="2808288"/>
          </a:xfrm>
        </p:spPr>
        <p:txBody>
          <a:bodyPr/>
          <a:lstStyle/>
          <a:p>
            <a:r>
              <a:rPr lang="en-US" altLang="en-US" sz="5400" dirty="0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Hoe </a:t>
            </a:r>
            <a:r>
              <a:rPr lang="en-US" altLang="en-US" sz="5400" dirty="0" err="1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kun</a:t>
            </a:r>
            <a:r>
              <a:rPr lang="en-US" altLang="en-US" sz="5400" dirty="0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 je </a:t>
            </a:r>
            <a:r>
              <a:rPr lang="en-US" altLang="en-US" sz="5400" dirty="0" err="1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rekenen</a:t>
            </a:r>
            <a:r>
              <a:rPr lang="en-US" altLang="en-US" sz="5400" dirty="0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 </a:t>
            </a:r>
            <a:br>
              <a:rPr lang="en-US" altLang="en-US" sz="5400" dirty="0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</a:br>
            <a:r>
              <a:rPr lang="en-US" altLang="en-US" sz="5400" dirty="0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met </a:t>
            </a:r>
            <a:r>
              <a:rPr lang="en-US" altLang="en-US" sz="5400" dirty="0" err="1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een</a:t>
            </a:r>
            <a:r>
              <a:rPr lang="en-US" altLang="en-US" sz="5400" dirty="0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 </a:t>
            </a:r>
            <a:br>
              <a:rPr lang="en-US" altLang="en-US" sz="5400" dirty="0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</a:br>
            <a:r>
              <a:rPr lang="en-US" altLang="en-US" sz="5400" dirty="0" err="1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quantumcomputer</a:t>
            </a:r>
            <a:r>
              <a:rPr lang="en-US" altLang="en-US" sz="5400" dirty="0">
                <a:solidFill>
                  <a:srgbClr val="C0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? </a:t>
            </a:r>
            <a:endParaRPr lang="en-US" altLang="en-US" sz="5400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4">
            <a:extLst>
              <a:ext uri="{FF2B5EF4-FFF2-40B4-BE49-F238E27FC236}">
                <a16:creationId xmlns:a16="http://schemas.microsoft.com/office/drawing/2014/main" id="{1F312238-F803-DF40-8DD9-4B0F93D82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23" y="317529"/>
            <a:ext cx="8136829" cy="77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Bradley Hand ITC TT-Bold" pitchFamily="2" charset="77"/>
              </a:rPr>
              <a:t>3 quantum </a:t>
            </a:r>
            <a:r>
              <a:rPr lang="en-US" altLang="en-US" sz="3600" b="1" u="none" dirty="0" err="1">
                <a:solidFill>
                  <a:srgbClr val="FF0000"/>
                </a:solidFill>
                <a:latin typeface="Bradley Hand ITC TT-Bold" pitchFamily="2" charset="77"/>
              </a:rPr>
              <a:t>ingredienten</a:t>
            </a:r>
            <a:endParaRPr lang="en-US" altLang="en-US" sz="2800" u="none" dirty="0">
              <a:latin typeface="Bradley Hand" pitchFamily="2" charset="77"/>
              <a:ea typeface="Bradley Hand" pitchFamily="2" charset="77"/>
              <a:cs typeface="Bradley Hand" pitchFamily="2" charset="77"/>
            </a:endParaRPr>
          </a:p>
        </p:txBody>
      </p:sp>
      <p:pic>
        <p:nvPicPr>
          <p:cNvPr id="6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FB98C42D-BD69-7746-99C3-B39B598A4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66088"/>
            <a:ext cx="2572952" cy="1403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623C86-74C9-1F4D-AE58-8D12D2BA0D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985" y="5221498"/>
            <a:ext cx="2516490" cy="1403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3CF9D7-1CDA-A14E-A478-22FBAF31FE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1577807" cy="1511292"/>
          </a:xfrm>
          <a:prstGeom prst="rect">
            <a:avLst/>
          </a:prstGeom>
        </p:spPr>
      </p:pic>
      <p:sp>
        <p:nvSpPr>
          <p:cNvPr id="9" name="TextBox 24">
            <a:extLst>
              <a:ext uri="{FF2B5EF4-FFF2-40B4-BE49-F238E27FC236}">
                <a16:creationId xmlns:a16="http://schemas.microsoft.com/office/drawing/2014/main" id="{A5286410-3DF3-A04C-B087-7285DE7AC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1124744"/>
            <a:ext cx="5496628" cy="548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superpositie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, </a:t>
            </a:r>
            <a:b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</a:b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bv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 |0&gt; +|1&gt;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None/>
            </a:pPr>
            <a:endParaRPr lang="en-US" altLang="en-US" sz="2800" u="none" dirty="0">
              <a:latin typeface="Bradley Hand" pitchFamily="2" charset="77"/>
              <a:ea typeface="Bradley Hand" pitchFamily="2" charset="77"/>
              <a:cs typeface="Bradley Hand" pitchFamily="2" charset="77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Interferentie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,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bv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  <a:b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</a:b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H(|0&gt; -|1&gt;) = H|0&gt; - H|1&gt; </a:t>
            </a:r>
            <a:b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</a:b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= (|0&gt;+|1&gt;)-(|0&gt;-|1&gt;) =|1&gt;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en-US" altLang="en-US" sz="2800" u="none" dirty="0">
              <a:latin typeface="Bradley Hand" pitchFamily="2" charset="77"/>
              <a:ea typeface="Bradley Hand" pitchFamily="2" charset="77"/>
              <a:cs typeface="Bradley Hand" pitchFamily="2" charset="77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verstrengeling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, </a:t>
            </a:r>
            <a:b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</a:b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bv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|00&gt; + |11&gt;</a:t>
            </a:r>
          </a:p>
        </p:txBody>
      </p:sp>
    </p:spTree>
    <p:extLst>
      <p:ext uri="{BB962C8B-B14F-4D97-AF65-F5344CB8AC3E}">
        <p14:creationId xmlns:p14="http://schemas.microsoft.com/office/powerpoint/2010/main" val="141300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 descr="https://3c1703fe8d.site.internapcdn.net/newman/gfx/news/hires/2014/32-researchersf.jpg">
            <a:extLst>
              <a:ext uri="{FF2B5EF4-FFF2-40B4-BE49-F238E27FC236}">
                <a16:creationId xmlns:a16="http://schemas.microsoft.com/office/drawing/2014/main" id="{365234D4-C3C9-41EE-B7CD-C6E3E699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3786299"/>
            <a:ext cx="2838451" cy="217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usic Manuscripts of Mozart / Beethoven / Chopin Poster decorative painting vintage poster kraft painting bar pegatinas de pared">
            <a:extLst>
              <a:ext uri="{FF2B5EF4-FFF2-40B4-BE49-F238E27FC236}">
                <a16:creationId xmlns:a16="http://schemas.microsoft.com/office/drawing/2014/main" id="{5C240730-2C6F-44FC-A4F1-E9D60E3F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1579757"/>
            <a:ext cx="2869619" cy="204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4">
            <a:extLst>
              <a:ext uri="{FF2B5EF4-FFF2-40B4-BE49-F238E27FC236}">
                <a16:creationId xmlns:a16="http://schemas.microsoft.com/office/drawing/2014/main" id="{3CD190DA-F24C-1245-BA0F-486726D79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87325"/>
            <a:ext cx="8136829" cy="14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Bradley Hand ITC TT-Bold" pitchFamily="2" charset="77"/>
                <a:ea typeface="Bradley Hand" pitchFamily="2" charset="77"/>
                <a:cs typeface="Bradley Hand" pitchFamily="2" charset="77"/>
              </a:rPr>
              <a:t>Quantum </a:t>
            </a:r>
            <a:r>
              <a:rPr lang="en-US" altLang="en-US" sz="3600" b="1" u="none" dirty="0" err="1">
                <a:solidFill>
                  <a:srgbClr val="FF0000"/>
                </a:solidFill>
                <a:latin typeface="Bradley Hand ITC TT-Bold" pitchFamily="2" charset="77"/>
                <a:ea typeface="Bradley Hand" pitchFamily="2" charset="77"/>
                <a:cs typeface="Bradley Hand" pitchFamily="2" charset="77"/>
              </a:rPr>
              <a:t>programmeren</a:t>
            </a:r>
            <a:r>
              <a:rPr lang="en-US" altLang="en-US" sz="3600" b="1" u="none" dirty="0">
                <a:solidFill>
                  <a:srgbClr val="FF0000"/>
                </a:solidFill>
                <a:latin typeface="Bradley Hand ITC TT-Bold" pitchFamily="2" charset="77"/>
                <a:ea typeface="Bradley Hand" pitchFamily="2" charset="77"/>
                <a:cs typeface="Bradley Hand" pitchFamily="2" charset="77"/>
              </a:rPr>
              <a:t> is net </a:t>
            </a:r>
            <a:r>
              <a:rPr lang="en-US" altLang="en-US" sz="3600" b="1" u="none" dirty="0" err="1">
                <a:solidFill>
                  <a:srgbClr val="FF0000"/>
                </a:solidFill>
                <a:latin typeface="Bradley Hand ITC TT-Bold" pitchFamily="2" charset="77"/>
                <a:ea typeface="Bradley Hand" pitchFamily="2" charset="77"/>
                <a:cs typeface="Bradley Hand" pitchFamily="2" charset="77"/>
              </a:rPr>
              <a:t>als</a:t>
            </a:r>
            <a:r>
              <a:rPr lang="en-US" altLang="en-US" sz="3600" b="1" u="none" dirty="0">
                <a:solidFill>
                  <a:srgbClr val="FF0000"/>
                </a:solidFill>
                <a:latin typeface="Bradley Hand ITC TT-Bold" pitchFamily="2" charset="77"/>
                <a:ea typeface="Bradley Hand" pitchFamily="2" charset="77"/>
                <a:cs typeface="Bradley Hand" pitchFamily="2" charset="77"/>
              </a:rPr>
              <a:t> </a:t>
            </a:r>
            <a:r>
              <a:rPr lang="en-US" altLang="en-US" sz="3600" b="1" u="none" dirty="0" err="1">
                <a:solidFill>
                  <a:srgbClr val="FF0000"/>
                </a:solidFill>
                <a:latin typeface="Bradley Hand ITC TT-Bold" pitchFamily="2" charset="77"/>
                <a:ea typeface="Bradley Hand" pitchFamily="2" charset="77"/>
                <a:cs typeface="Bradley Hand" pitchFamily="2" charset="77"/>
              </a:rPr>
              <a:t>mooie</a:t>
            </a:r>
            <a:r>
              <a:rPr lang="en-US" altLang="en-US" sz="3600" b="1" u="none" dirty="0">
                <a:solidFill>
                  <a:srgbClr val="FF0000"/>
                </a:solidFill>
                <a:latin typeface="Bradley Hand ITC TT-Bold" pitchFamily="2" charset="77"/>
                <a:ea typeface="Bradley Hand" pitchFamily="2" charset="77"/>
                <a:cs typeface="Bradley Hand" pitchFamily="2" charset="77"/>
              </a:rPr>
              <a:t> </a:t>
            </a:r>
            <a:r>
              <a:rPr lang="en-US" altLang="en-US" sz="3600" b="1" u="none" dirty="0" err="1">
                <a:solidFill>
                  <a:srgbClr val="FF0000"/>
                </a:solidFill>
                <a:latin typeface="Bradley Hand ITC TT-Bold" pitchFamily="2" charset="77"/>
                <a:ea typeface="Bradley Hand" pitchFamily="2" charset="77"/>
                <a:cs typeface="Bradley Hand" pitchFamily="2" charset="77"/>
              </a:rPr>
              <a:t>muziek</a:t>
            </a:r>
            <a:r>
              <a:rPr lang="en-US" altLang="en-US" sz="3600" b="1" u="none" dirty="0">
                <a:solidFill>
                  <a:srgbClr val="FF0000"/>
                </a:solidFill>
                <a:latin typeface="Bradley Hand ITC TT-Bold" pitchFamily="2" charset="77"/>
                <a:ea typeface="Bradley Hand" pitchFamily="2" charset="77"/>
                <a:cs typeface="Bradley Hand" pitchFamily="2" charset="77"/>
              </a:rPr>
              <a:t> </a:t>
            </a:r>
            <a:r>
              <a:rPr lang="en-US" altLang="en-US" sz="3600" b="1" u="none" dirty="0" err="1">
                <a:solidFill>
                  <a:srgbClr val="FF0000"/>
                </a:solidFill>
                <a:latin typeface="Bradley Hand ITC TT-Bold" pitchFamily="2" charset="77"/>
                <a:ea typeface="Bradley Hand" pitchFamily="2" charset="77"/>
                <a:cs typeface="Bradley Hand" pitchFamily="2" charset="77"/>
              </a:rPr>
              <a:t>maken</a:t>
            </a:r>
            <a:endParaRPr lang="en-US" altLang="en-US" sz="2800" u="none" dirty="0">
              <a:latin typeface="Bradley Hand" pitchFamily="2" charset="77"/>
              <a:ea typeface="Bradley Hand" pitchFamily="2" charset="77"/>
              <a:cs typeface="Bradley Hand" pitchFamily="2" charset="77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86CD1019-9F34-F641-8B29-43060751B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67" y="1840440"/>
            <a:ext cx="5496628" cy="118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Geluidsgolven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interfereren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tot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mooie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muziek</a:t>
            </a:r>
            <a:endParaRPr lang="en-US" altLang="en-US" sz="2800" u="none" dirty="0">
              <a:latin typeface="Bradley Hand" pitchFamily="2" charset="77"/>
              <a:ea typeface="Bradley Hand" pitchFamily="2" charset="77"/>
              <a:cs typeface="Bradley Hand" pitchFamily="2" charset="77"/>
            </a:endParaRP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3AF1CA25-EA07-004F-955A-6D2357C42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67" y="3573016"/>
            <a:ext cx="4537136" cy="174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Qubits in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superpositie</a:t>
            </a:r>
            <a:b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</a:b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interfereren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op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een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  <a:b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</a:b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nuttige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manier</a:t>
            </a:r>
            <a:endParaRPr lang="en-US" altLang="en-US" sz="2800" u="none" dirty="0">
              <a:latin typeface="Bradley Hand" pitchFamily="2" charset="77"/>
              <a:ea typeface="Bradley Hand" pitchFamily="2" charset="77"/>
              <a:cs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9469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24">
            <a:extLst>
              <a:ext uri="{FF2B5EF4-FFF2-40B4-BE49-F238E27FC236}">
                <a16:creationId xmlns:a16="http://schemas.microsoft.com/office/drawing/2014/main" id="{1AAA6271-20F1-0341-918E-69D9EA387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4321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none" dirty="0" err="1">
                <a:solidFill>
                  <a:srgbClr val="FF0000"/>
                </a:solidFill>
                <a:latin typeface="Bradley Hand ITC TT-Bold" pitchFamily="2" charset="77"/>
              </a:rPr>
              <a:t>quantumcomputers</a:t>
            </a:r>
            <a:endParaRPr lang="en-US" altLang="en-US" sz="3600" b="1" u="none" dirty="0">
              <a:solidFill>
                <a:srgbClr val="FF0000"/>
              </a:solidFill>
              <a:latin typeface="Bradley Hand ITC TT-Bold" pitchFamily="2" charset="77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C5119746-1DCD-944E-BADC-3B83746AD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08438"/>
            <a:ext cx="1944688" cy="175418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input:</a:t>
            </a:r>
            <a:endParaRPr lang="en-US" altLang="en-US" sz="2400" u="none">
              <a:latin typeface="Bradley Hand" pitchFamily="2" charset="77"/>
              <a:ea typeface="Bradley Hand" pitchFamily="2" charset="77"/>
              <a:cs typeface="Bradley Hand" pitchFamily="2" charset="7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qubits met toestanden </a:t>
            </a:r>
            <a:br>
              <a:rPr lang="en-US" altLang="en-US" sz="24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</a:br>
            <a:r>
              <a:rPr lang="en-US" altLang="en-US" sz="24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|0&gt; en |1&gt; </a:t>
            </a:r>
          </a:p>
        </p:txBody>
      </p:sp>
      <p:pic>
        <p:nvPicPr>
          <p:cNvPr id="32771" name="Picture 8" descr="quantum-computer">
            <a:extLst>
              <a:ext uri="{FF2B5EF4-FFF2-40B4-BE49-F238E27FC236}">
                <a16:creationId xmlns:a16="http://schemas.microsoft.com/office/drawing/2014/main" id="{FC3FC685-8262-A840-9A4B-5831095F7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284288"/>
            <a:ext cx="15462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78F444A-EB9A-054D-91B6-56A52954290E}"/>
              </a:ext>
            </a:extLst>
          </p:cNvPr>
          <p:cNvGrpSpPr>
            <a:grpSpLocks/>
          </p:cNvGrpSpPr>
          <p:nvPr/>
        </p:nvGrpSpPr>
        <p:grpSpPr bwMode="auto">
          <a:xfrm>
            <a:off x="2627313" y="1416050"/>
            <a:ext cx="5545137" cy="1765300"/>
            <a:chOff x="2627783" y="1416001"/>
            <a:chExt cx="5544617" cy="1765421"/>
          </a:xfrm>
        </p:grpSpPr>
        <p:pic>
          <p:nvPicPr>
            <p:cNvPr id="32782" name="Picture 6" descr="500px-Qnetworks">
              <a:extLst>
                <a:ext uri="{FF2B5EF4-FFF2-40B4-BE49-F238E27FC236}">
                  <a16:creationId xmlns:a16="http://schemas.microsoft.com/office/drawing/2014/main" id="{B9048043-2157-D141-B615-548D9481F1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47"/>
            <a:stretch>
              <a:fillRect/>
            </a:stretch>
          </p:blipFill>
          <p:spPr bwMode="auto">
            <a:xfrm>
              <a:off x="2627783" y="1416001"/>
              <a:ext cx="5544617" cy="1765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783" name="AutoShape 9">
              <a:extLst>
                <a:ext uri="{FF2B5EF4-FFF2-40B4-BE49-F238E27FC236}">
                  <a16:creationId xmlns:a16="http://schemas.microsoft.com/office/drawing/2014/main" id="{EB0178D7-AFA6-BD48-AF4F-68A1B90B02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75856" y="1742400"/>
              <a:ext cx="792088" cy="0"/>
            </a:xfrm>
            <a:prstGeom prst="straightConnector1">
              <a:avLst/>
            </a:prstGeom>
            <a:noFill/>
            <a:ln w="38100">
              <a:solidFill>
                <a:srgbClr val="DCDCD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4" name="AutoShape 10">
              <a:extLst>
                <a:ext uri="{FF2B5EF4-FFF2-40B4-BE49-F238E27FC236}">
                  <a16:creationId xmlns:a16="http://schemas.microsoft.com/office/drawing/2014/main" id="{7CE0E80B-683B-624B-96C6-9BD43927CE4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77829" y="2595600"/>
              <a:ext cx="966379" cy="16044"/>
            </a:xfrm>
            <a:prstGeom prst="straightConnector1">
              <a:avLst/>
            </a:prstGeom>
            <a:noFill/>
            <a:ln w="38100">
              <a:solidFill>
                <a:srgbClr val="DCDCD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5" name="AutoShape 11">
              <a:extLst>
                <a:ext uri="{FF2B5EF4-FFF2-40B4-BE49-F238E27FC236}">
                  <a16:creationId xmlns:a16="http://schemas.microsoft.com/office/drawing/2014/main" id="{C4A2008A-9E88-304D-8328-43D7E768C8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45600" y="2610000"/>
              <a:ext cx="1202705" cy="0"/>
            </a:xfrm>
            <a:prstGeom prst="straightConnector1">
              <a:avLst/>
            </a:prstGeom>
            <a:noFill/>
            <a:ln w="38100">
              <a:solidFill>
                <a:srgbClr val="DCDCD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" name="Text Box 13">
            <a:extLst>
              <a:ext uri="{FF2B5EF4-FFF2-40B4-BE49-F238E27FC236}">
                <a16:creationId xmlns:a16="http://schemas.microsoft.com/office/drawing/2014/main" id="{025982B2-A658-7B4C-89CB-78873BABA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378325"/>
            <a:ext cx="2808288" cy="13843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rekenen: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bewerkingen op steeds 1 of 2 qubits</a:t>
            </a:r>
          </a:p>
        </p:txBody>
      </p:sp>
      <p:cxnSp>
        <p:nvCxnSpPr>
          <p:cNvPr id="19" name="AutoShape 14">
            <a:extLst>
              <a:ext uri="{FF2B5EF4-FFF2-40B4-BE49-F238E27FC236}">
                <a16:creationId xmlns:a16="http://schemas.microsoft.com/office/drawing/2014/main" id="{8CA9E05E-0C32-994D-8991-9C78F5EB3185}"/>
              </a:ext>
            </a:extLst>
          </p:cNvPr>
          <p:cNvCxnSpPr>
            <a:cxnSpLocks noChangeShapeType="1"/>
            <a:endCxn id="12" idx="0"/>
          </p:cNvCxnSpPr>
          <p:nvPr/>
        </p:nvCxnSpPr>
        <p:spPr bwMode="auto">
          <a:xfrm flipH="1">
            <a:off x="1727200" y="3217863"/>
            <a:ext cx="1206500" cy="7905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AutoShape 15">
            <a:extLst>
              <a:ext uri="{FF2B5EF4-FFF2-40B4-BE49-F238E27FC236}">
                <a16:creationId xmlns:a16="http://schemas.microsoft.com/office/drawing/2014/main" id="{C4330B77-4A66-6A42-8CDC-A69A6875DA5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21213" y="2122488"/>
            <a:ext cx="254000" cy="22558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16">
            <a:extLst>
              <a:ext uri="{FF2B5EF4-FFF2-40B4-BE49-F238E27FC236}">
                <a16:creationId xmlns:a16="http://schemas.microsoft.com/office/drawing/2014/main" id="{5BE62D28-26C1-C448-9F7E-25C0FCC349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43325" y="2405063"/>
            <a:ext cx="276225" cy="19399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Line 17">
            <a:extLst>
              <a:ext uri="{FF2B5EF4-FFF2-40B4-BE49-F238E27FC236}">
                <a16:creationId xmlns:a16="http://schemas.microsoft.com/office/drawing/2014/main" id="{C5F7BC28-B8E0-1545-8C04-02C5217ED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713" y="2122488"/>
            <a:ext cx="723900" cy="1444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CAF2856-B8BB-FF41-AD1D-BD360C7CF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3994150"/>
            <a:ext cx="2009775" cy="175577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output: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meting van de qubit toestanden </a:t>
            </a:r>
            <a:endParaRPr lang="en-US" altLang="en-US" sz="2400" u="none">
              <a:latin typeface="Bradley Hand" pitchFamily="2" charset="77"/>
              <a:ea typeface="Bradley Hand" pitchFamily="2" charset="77"/>
              <a:cs typeface="Bradley Hand" pitchFamily="2" charset="77"/>
            </a:endParaRPr>
          </a:p>
        </p:txBody>
      </p:sp>
      <p:cxnSp>
        <p:nvCxnSpPr>
          <p:cNvPr id="24" name="AutoShape 15">
            <a:extLst>
              <a:ext uri="{FF2B5EF4-FFF2-40B4-BE49-F238E27FC236}">
                <a16:creationId xmlns:a16="http://schemas.microsoft.com/office/drawing/2014/main" id="{444DA280-347F-214E-89FF-FCDCC0F0F14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478463" y="2006600"/>
            <a:ext cx="533400" cy="23717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15">
            <a:extLst>
              <a:ext uri="{FF2B5EF4-FFF2-40B4-BE49-F238E27FC236}">
                <a16:creationId xmlns:a16="http://schemas.microsoft.com/office/drawing/2014/main" id="{B4B74641-D709-6442-9F88-9FABAB77A7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81875" y="3217863"/>
            <a:ext cx="34925" cy="7762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D15DDB41-B3D1-7C4B-8EB6-4B66DE38F513}"/>
              </a:ext>
            </a:extLst>
          </p:cNvPr>
          <p:cNvSpPr txBox="1">
            <a:spLocks/>
          </p:cNvSpPr>
          <p:nvPr/>
        </p:nvSpPr>
        <p:spPr bwMode="auto">
          <a:xfrm>
            <a:off x="3132138" y="6021388"/>
            <a:ext cx="54371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200" u="none" kern="0" dirty="0">
                <a:solidFill>
                  <a:schemeClr val="accent2"/>
                </a:solidFill>
                <a:latin typeface="Bradley Hand ITC TT-Bold" charset="0"/>
              </a:rPr>
              <a:t>“quantum circuit”</a:t>
            </a:r>
            <a:endParaRPr lang="en-US" altLang="en-US" sz="3200" u="none" kern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3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reeform 13">
            <a:extLst>
              <a:ext uri="{FF2B5EF4-FFF2-40B4-BE49-F238E27FC236}">
                <a16:creationId xmlns:a16="http://schemas.microsoft.com/office/drawing/2014/main" id="{AB355786-3C00-1449-8B01-BF11E3680C1E}"/>
              </a:ext>
            </a:extLst>
          </p:cNvPr>
          <p:cNvSpPr>
            <a:spLocks/>
          </p:cNvSpPr>
          <p:nvPr/>
        </p:nvSpPr>
        <p:spPr bwMode="auto">
          <a:xfrm>
            <a:off x="6704013" y="3054350"/>
            <a:ext cx="2332037" cy="2270125"/>
          </a:xfrm>
          <a:custGeom>
            <a:avLst/>
            <a:gdLst>
              <a:gd name="T0" fmla="*/ 0 w 2281763"/>
              <a:gd name="T1" fmla="*/ 0 h 2270712"/>
              <a:gd name="T2" fmla="*/ 3383950 w 2281763"/>
              <a:gd name="T3" fmla="*/ 2178492 h 227071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81763" h="2270712">
                <a:moveTo>
                  <a:pt x="0" y="0"/>
                </a:moveTo>
                <a:cubicBezTo>
                  <a:pt x="1655968" y="1292698"/>
                  <a:pt x="3311936" y="2585397"/>
                  <a:pt x="1479117" y="2202276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8" name="TextBox 24">
            <a:extLst>
              <a:ext uri="{FF2B5EF4-FFF2-40B4-BE49-F238E27FC236}">
                <a16:creationId xmlns:a16="http://schemas.microsoft.com/office/drawing/2014/main" id="{BC16449B-BD73-3149-9F60-67B9D2DED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76250"/>
            <a:ext cx="7146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Bradley Hand ITC TT-Bold" pitchFamily="2" charset="77"/>
              </a:rPr>
              <a:t>quantumberekening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B1AD14B-566B-9F4A-AAB8-F59F2A807F0B}"/>
              </a:ext>
            </a:extLst>
          </p:cNvPr>
          <p:cNvSpPr txBox="1">
            <a:spLocks/>
          </p:cNvSpPr>
          <p:nvPr/>
        </p:nvSpPr>
        <p:spPr bwMode="auto">
          <a:xfrm>
            <a:off x="750888" y="1557338"/>
            <a:ext cx="78533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30000"/>
              </a:lnSpc>
              <a:defRPr/>
            </a:pP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opdracht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[1e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jaars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vak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aan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UvA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, 2017]</a:t>
            </a:r>
          </a:p>
          <a:p>
            <a:pPr algn="l">
              <a:lnSpc>
                <a:spcPct val="130000"/>
              </a:lnSpc>
              <a:defRPr/>
            </a:pPr>
            <a:endParaRPr lang="en-US" altLang="en-US" sz="2800" u="none" kern="0" dirty="0">
              <a:solidFill>
                <a:schemeClr val="accent2"/>
              </a:solidFill>
              <a:latin typeface="Bradley Hand ITC TT-Bold" charset="0"/>
            </a:endParaRPr>
          </a:p>
          <a:p>
            <a:pPr algn="l">
              <a:lnSpc>
                <a:spcPct val="130000"/>
              </a:lnSpc>
              <a:defRPr/>
            </a:pP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	+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ontwerp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quantumcircuit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voor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5 		     	     qubits met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als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output de GHZ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toestand</a:t>
            </a:r>
            <a:endParaRPr lang="en-US" altLang="en-US" sz="2800" u="none" kern="0" dirty="0">
              <a:solidFill>
                <a:schemeClr val="accent2"/>
              </a:solidFill>
              <a:latin typeface="Bradley Hand ITC TT-Bold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8A8C4-5849-8F48-BAD5-5FD1DCFB4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802063"/>
            <a:ext cx="31511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0241B9B-4844-2B44-B6F2-1B6B271690F6}"/>
              </a:ext>
            </a:extLst>
          </p:cNvPr>
          <p:cNvSpPr txBox="1">
            <a:spLocks/>
          </p:cNvSpPr>
          <p:nvPr/>
        </p:nvSpPr>
        <p:spPr bwMode="auto">
          <a:xfrm>
            <a:off x="755650" y="4868863"/>
            <a:ext cx="61928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30000"/>
              </a:lnSpc>
              <a:defRPr/>
            </a:pP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	+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programmeer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dit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op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een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echte</a:t>
            </a:r>
            <a:r>
              <a:rPr lang="en-US" altLang="en-US" sz="2800" u="none" kern="0" dirty="0">
                <a:solidFill>
                  <a:schemeClr val="accent2"/>
                </a:solidFill>
                <a:latin typeface="Bradley Hand ITC TT-Bold" charset="0"/>
              </a:rPr>
              <a:t> 	     </a:t>
            </a:r>
            <a:r>
              <a:rPr lang="en-US" altLang="en-US" sz="2800" u="none" kern="0" dirty="0" err="1">
                <a:solidFill>
                  <a:schemeClr val="accent2"/>
                </a:solidFill>
                <a:latin typeface="Bradley Hand ITC TT-Bold" charset="0"/>
              </a:rPr>
              <a:t>quantumcomputer</a:t>
            </a:r>
            <a:endParaRPr lang="en-US" altLang="en-US" sz="2800" u="none" kern="0" dirty="0">
              <a:solidFill>
                <a:schemeClr val="accent2"/>
              </a:solidFill>
              <a:latin typeface="Bradley Hand ITC TT-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24">
            <a:extLst>
              <a:ext uri="{FF2B5EF4-FFF2-40B4-BE49-F238E27FC236}">
                <a16:creationId xmlns:a16="http://schemas.microsoft.com/office/drawing/2014/main" id="{F2F0C8A1-7ABE-A046-A72B-8BFC0EB3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4813"/>
            <a:ext cx="80645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Bradley Hand ITC TT-Bold" pitchFamily="2" charset="77"/>
              </a:rPr>
              <a:t>IBM Q – </a:t>
            </a:r>
            <a:br>
              <a:rPr lang="en-US" altLang="en-US" sz="3600" b="1" u="none">
                <a:solidFill>
                  <a:srgbClr val="FF0000"/>
                </a:solidFill>
                <a:latin typeface="Bradley Hand ITC TT-Bold" pitchFamily="2" charset="77"/>
              </a:rPr>
            </a:br>
            <a:r>
              <a:rPr lang="en-US" altLang="en-US" sz="3600" b="1" u="none">
                <a:solidFill>
                  <a:srgbClr val="FF0000"/>
                </a:solidFill>
                <a:latin typeface="Bradley Hand ITC TT-Bold" pitchFamily="2" charset="77"/>
              </a:rPr>
              <a:t>5 qubit quantumcomputer</a:t>
            </a:r>
          </a:p>
        </p:txBody>
      </p:sp>
      <p:pic>
        <p:nvPicPr>
          <p:cNvPr id="36866" name="Picture 1">
            <a:extLst>
              <a:ext uri="{FF2B5EF4-FFF2-40B4-BE49-F238E27FC236}">
                <a16:creationId xmlns:a16="http://schemas.microsoft.com/office/drawing/2014/main" id="{4AA162E8-A1D0-0341-ACB5-D20B741B8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33600"/>
            <a:ext cx="496411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9">
            <a:extLst>
              <a:ext uri="{FF2B5EF4-FFF2-40B4-BE49-F238E27FC236}">
                <a16:creationId xmlns:a16="http://schemas.microsoft.com/office/drawing/2014/main" id="{D9525ED0-205D-3745-A3D8-006E6C329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068638"/>
            <a:ext cx="2246312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>
            <a:extLst>
              <a:ext uri="{FF2B5EF4-FFF2-40B4-BE49-F238E27FC236}">
                <a16:creationId xmlns:a16="http://schemas.microsoft.com/office/drawing/2014/main" id="{F7718EDC-E32B-2344-81F9-472A85D43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13998" r="24203" b="26994"/>
          <a:stretch>
            <a:fillRect/>
          </a:stretch>
        </p:blipFill>
        <p:spPr bwMode="auto">
          <a:xfrm>
            <a:off x="458788" y="3176588"/>
            <a:ext cx="8158162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6">
            <a:extLst>
              <a:ext uri="{FF2B5EF4-FFF2-40B4-BE49-F238E27FC236}">
                <a16:creationId xmlns:a16="http://schemas.microsoft.com/office/drawing/2014/main" id="{EB996CBB-7ED0-464E-BCE4-A6B09C9C0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406400"/>
            <a:ext cx="22479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7">
            <a:extLst>
              <a:ext uri="{FF2B5EF4-FFF2-40B4-BE49-F238E27FC236}">
                <a16:creationId xmlns:a16="http://schemas.microsoft.com/office/drawing/2014/main" id="{7B279BC5-6BD0-BD4C-A48F-DD32F0B03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2576513"/>
            <a:ext cx="1303338" cy="32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accent2"/>
              </a:solidFill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38916" name="TextBox 8">
            <a:extLst>
              <a:ext uri="{FF2B5EF4-FFF2-40B4-BE49-F238E27FC236}">
                <a16:creationId xmlns:a16="http://schemas.microsoft.com/office/drawing/2014/main" id="{9EEBF7B1-DD78-EA47-9C04-D32B1DC2C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407988"/>
            <a:ext cx="5276850" cy="1292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b="1" u="none">
                <a:solidFill>
                  <a:schemeClr val="accent2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IBM Q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800" b="1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quantumcircuit voor de toestand</a:t>
            </a:r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371CB330-C083-9E4B-916D-36BE41543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44675"/>
            <a:ext cx="2809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A73E4E0-774D-2C4B-9888-92FBE00064B6}"/>
              </a:ext>
            </a:extLst>
          </p:cNvPr>
          <p:cNvSpPr/>
          <p:nvPr/>
        </p:nvSpPr>
        <p:spPr bwMode="auto">
          <a:xfrm>
            <a:off x="899592" y="4869160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E37544-A1EF-D94D-B45B-2988C43E7859}"/>
              </a:ext>
            </a:extLst>
          </p:cNvPr>
          <p:cNvSpPr/>
          <p:nvPr/>
        </p:nvSpPr>
        <p:spPr bwMode="auto">
          <a:xfrm>
            <a:off x="899592" y="4513560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none" dirty="0">
                <a:latin typeface="Arial" charset="0"/>
              </a:rPr>
              <a:t>2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A6DB1C-5D60-574E-A7F9-99963F0DD8A8}"/>
              </a:ext>
            </a:extLst>
          </p:cNvPr>
          <p:cNvSpPr/>
          <p:nvPr/>
        </p:nvSpPr>
        <p:spPr bwMode="auto">
          <a:xfrm>
            <a:off x="899592" y="4166426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58DA6F-D265-2040-9D17-D9CBD2510D3B}"/>
              </a:ext>
            </a:extLst>
          </p:cNvPr>
          <p:cNvSpPr/>
          <p:nvPr/>
        </p:nvSpPr>
        <p:spPr bwMode="auto">
          <a:xfrm>
            <a:off x="899592" y="5216293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none" dirty="0">
                <a:latin typeface="Arial" charset="0"/>
              </a:rPr>
              <a:t>4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80FC59-E07D-F64E-8619-E7FFFFC48149}"/>
              </a:ext>
            </a:extLst>
          </p:cNvPr>
          <p:cNvSpPr/>
          <p:nvPr/>
        </p:nvSpPr>
        <p:spPr bwMode="auto">
          <a:xfrm>
            <a:off x="899592" y="5538027"/>
            <a:ext cx="288032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none" dirty="0">
                <a:latin typeface="Arial" charset="0"/>
              </a:rPr>
              <a:t>5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>
            <a:extLst>
              <a:ext uri="{FF2B5EF4-FFF2-40B4-BE49-F238E27FC236}">
                <a16:creationId xmlns:a16="http://schemas.microsoft.com/office/drawing/2014/main" id="{223DDFE2-111F-6E4B-B480-F7360771A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878138"/>
            <a:ext cx="8178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5">
            <a:extLst>
              <a:ext uri="{FF2B5EF4-FFF2-40B4-BE49-F238E27FC236}">
                <a16:creationId xmlns:a16="http://schemas.microsoft.com/office/drawing/2014/main" id="{EBABF85A-4A7B-4D44-A3D8-C35029CC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5975"/>
            <a:ext cx="3149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F270CE3C-C6B8-2842-9911-9A04B91F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588" y="869950"/>
            <a:ext cx="4200525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quantum circuit voor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de 5-qubit GHZ toestand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2E6655C8-D5EB-604F-A747-D503E563C528}"/>
              </a:ext>
            </a:extLst>
          </p:cNvPr>
          <p:cNvSpPr/>
          <p:nvPr/>
        </p:nvSpPr>
        <p:spPr>
          <a:xfrm>
            <a:off x="5183188" y="2063750"/>
            <a:ext cx="436562" cy="958850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1" name="TextBox 6">
            <a:extLst>
              <a:ext uri="{FF2B5EF4-FFF2-40B4-BE49-F238E27FC236}">
                <a16:creationId xmlns:a16="http://schemas.microsoft.com/office/drawing/2014/main" id="{21F11480-5BC1-224A-B420-0E350AAC8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1552575"/>
            <a:ext cx="2065338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none">
                <a:solidFill>
                  <a:schemeClr val="accent2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het werkt </a:t>
            </a:r>
            <a:r>
              <a:rPr lang="is-IS" altLang="en-US" sz="2800" u="none">
                <a:solidFill>
                  <a:schemeClr val="accent2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…</a:t>
            </a:r>
            <a:r>
              <a:rPr lang="en-US" altLang="en-US" sz="2800" u="none">
                <a:solidFill>
                  <a:schemeClr val="accent2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011A4911-763D-2148-8891-A14D0AC80DB7}"/>
              </a:ext>
            </a:extLst>
          </p:cNvPr>
          <p:cNvSpPr/>
          <p:nvPr/>
        </p:nvSpPr>
        <p:spPr>
          <a:xfrm>
            <a:off x="2590800" y="2778125"/>
            <a:ext cx="436563" cy="960438"/>
          </a:xfrm>
          <a:prstGeom prst="downArrow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>
            <a:extLst>
              <a:ext uri="{FF2B5EF4-FFF2-40B4-BE49-F238E27FC236}">
                <a16:creationId xmlns:a16="http://schemas.microsoft.com/office/drawing/2014/main" id="{CBB88BF3-0466-5644-9183-A9279704F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878138"/>
            <a:ext cx="8178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5">
            <a:extLst>
              <a:ext uri="{FF2B5EF4-FFF2-40B4-BE49-F238E27FC236}">
                <a16:creationId xmlns:a16="http://schemas.microsoft.com/office/drawing/2014/main" id="{B062138F-B282-E145-BD6B-A02F59F14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5975"/>
            <a:ext cx="3149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105E01A3-013C-F44A-9FA1-74439623415B}"/>
              </a:ext>
            </a:extLst>
          </p:cNvPr>
          <p:cNvSpPr/>
          <p:nvPr/>
        </p:nvSpPr>
        <p:spPr>
          <a:xfrm>
            <a:off x="5183188" y="2063750"/>
            <a:ext cx="436562" cy="958850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4" name="TextBox 6">
            <a:extLst>
              <a:ext uri="{FF2B5EF4-FFF2-40B4-BE49-F238E27FC236}">
                <a16:creationId xmlns:a16="http://schemas.microsoft.com/office/drawing/2014/main" id="{73974FC8-E599-E940-BEA2-299755E2C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1552575"/>
            <a:ext cx="3856038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none">
                <a:solidFill>
                  <a:schemeClr val="accent2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het werkt </a:t>
            </a:r>
            <a:r>
              <a:rPr lang="is-IS" altLang="en-US" sz="2800" u="none">
                <a:solidFill>
                  <a:schemeClr val="accent2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…</a:t>
            </a:r>
            <a:r>
              <a:rPr lang="en-US" altLang="en-US" sz="2800" u="none">
                <a:solidFill>
                  <a:schemeClr val="accent2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none">
                <a:solidFill>
                  <a:schemeClr val="accent2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maar het is niet </a:t>
            </a:r>
            <a:r>
              <a:rPr lang="is-IS" altLang="en-US" sz="2800" u="none">
                <a:solidFill>
                  <a:schemeClr val="accent2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perfect!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60923A1-2084-BA4B-A7E8-B382E06CA2F8}"/>
              </a:ext>
            </a:extLst>
          </p:cNvPr>
          <p:cNvSpPr/>
          <p:nvPr/>
        </p:nvSpPr>
        <p:spPr>
          <a:xfrm>
            <a:off x="2590800" y="2778125"/>
            <a:ext cx="436563" cy="960438"/>
          </a:xfrm>
          <a:prstGeom prst="downArrow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7A8E4-DE41-A042-BABD-822CF2E619C4}"/>
              </a:ext>
            </a:extLst>
          </p:cNvPr>
          <p:cNvSpPr txBox="1"/>
          <p:nvPr/>
        </p:nvSpPr>
        <p:spPr>
          <a:xfrm>
            <a:off x="1673225" y="5783263"/>
            <a:ext cx="6894513" cy="8937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en-US" sz="2000" u="none" dirty="0">
                <a:solidFill>
                  <a:schemeClr val="accent6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ref: Thomas Goldman, Jair </a:t>
            </a:r>
            <a:r>
              <a:rPr lang="en-US" sz="2000" u="none" dirty="0" err="1">
                <a:solidFill>
                  <a:schemeClr val="accent6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Lenssen</a:t>
            </a:r>
            <a:r>
              <a:rPr lang="en-US" sz="2000" u="none" dirty="0">
                <a:solidFill>
                  <a:schemeClr val="accent6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en-US" sz="2000" u="none" dirty="0" err="1">
                <a:solidFill>
                  <a:schemeClr val="accent6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en</a:t>
            </a:r>
            <a:r>
              <a:rPr lang="en-US" sz="2000" u="none" dirty="0">
                <a:solidFill>
                  <a:schemeClr val="accent6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Roy van der Linden,</a:t>
            </a:r>
          </a:p>
          <a:p>
            <a:pPr algn="r">
              <a:lnSpc>
                <a:spcPct val="130000"/>
              </a:lnSpc>
              <a:defRPr/>
            </a:pPr>
            <a:r>
              <a:rPr lang="en-US" sz="2000" u="none" dirty="0" err="1">
                <a:solidFill>
                  <a:schemeClr val="accent6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eindproject</a:t>
            </a:r>
            <a:r>
              <a:rPr lang="en-US" sz="2000" u="none" dirty="0">
                <a:solidFill>
                  <a:schemeClr val="accent6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, </a:t>
            </a:r>
            <a:r>
              <a:rPr lang="en-US" sz="2000" u="none" dirty="0" err="1">
                <a:solidFill>
                  <a:schemeClr val="accent6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honours</a:t>
            </a:r>
            <a:r>
              <a:rPr lang="en-US" sz="2000" u="none" dirty="0">
                <a:solidFill>
                  <a:schemeClr val="accent6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en-US" sz="2000" u="none" dirty="0" err="1">
                <a:solidFill>
                  <a:schemeClr val="accent6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extensie</a:t>
            </a:r>
            <a:r>
              <a:rPr lang="en-US" sz="2000" u="none" dirty="0">
                <a:solidFill>
                  <a:schemeClr val="accent6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qf1,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B2A8F6-7C24-5C44-8CF8-9C82EB28C7CB}"/>
              </a:ext>
            </a:extLst>
          </p:cNvPr>
          <p:cNvSpPr/>
          <p:nvPr/>
        </p:nvSpPr>
        <p:spPr>
          <a:xfrm>
            <a:off x="1978025" y="4197350"/>
            <a:ext cx="241300" cy="100806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83B538-7962-464B-BEB6-4647DA776876}"/>
              </a:ext>
            </a:extLst>
          </p:cNvPr>
          <p:cNvSpPr/>
          <p:nvPr/>
        </p:nvSpPr>
        <p:spPr>
          <a:xfrm>
            <a:off x="1306513" y="4200525"/>
            <a:ext cx="239712" cy="100806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9" name="TextBox 11">
            <a:extLst>
              <a:ext uri="{FF2B5EF4-FFF2-40B4-BE49-F238E27FC236}">
                <a16:creationId xmlns:a16="http://schemas.microsoft.com/office/drawing/2014/main" id="{14D485EF-FCB9-9A4F-8963-F8EE8DD33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588" y="869950"/>
            <a:ext cx="4200525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quantum circuit voor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de 5-qubit GHZ toestand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4CE84232-9B3D-C446-B64C-A92280EBB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41325"/>
            <a:ext cx="7704137" cy="792163"/>
          </a:xfrm>
        </p:spPr>
        <p:txBody>
          <a:bodyPr/>
          <a:lstStyle/>
          <a:p>
            <a:pPr algn="l"/>
            <a:r>
              <a:rPr lang="en-US" altLang="en-US" sz="3600" b="1">
                <a:solidFill>
                  <a:srgbClr val="FF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IonQ – quantumrekenen met ionen</a:t>
            </a:r>
            <a:endParaRPr lang="en-US" altLang="en-US" sz="3600" b="1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1986" name="Picture 1">
            <a:extLst>
              <a:ext uri="{FF2B5EF4-FFF2-40B4-BE49-F238E27FC236}">
                <a16:creationId xmlns:a16="http://schemas.microsoft.com/office/drawing/2014/main" id="{5D1F2078-031C-CA46-BE09-5EE2747D0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960813"/>
            <a:ext cx="6659563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1E4D64AC-1264-0B4F-8CD8-14CC2953F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86100"/>
            <a:ext cx="253523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>
            <a:extLst>
              <a:ext uri="{FF2B5EF4-FFF2-40B4-BE49-F238E27FC236}">
                <a16:creationId xmlns:a16="http://schemas.microsoft.com/office/drawing/2014/main" id="{2C5F8A8B-4C15-8C45-8DE6-38D6A0F9A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636713"/>
            <a:ext cx="4178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>
            <a:extLst>
              <a:ext uri="{FF2B5EF4-FFF2-40B4-BE49-F238E27FC236}">
                <a16:creationId xmlns:a16="http://schemas.microsoft.com/office/drawing/2014/main" id="{2F60FAD0-53C1-3548-91CE-0E10649F3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44675"/>
            <a:ext cx="21113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4">
            <a:extLst>
              <a:ext uri="{FF2B5EF4-FFF2-40B4-BE49-F238E27FC236}">
                <a16:creationId xmlns:a16="http://schemas.microsoft.com/office/drawing/2014/main" id="{AAB4E56D-4570-264C-88CF-2FD80BE6D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064000"/>
            <a:ext cx="865187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2">
            <a:extLst>
              <a:ext uri="{FF2B5EF4-FFF2-40B4-BE49-F238E27FC236}">
                <a16:creationId xmlns:a16="http://schemas.microsoft.com/office/drawing/2014/main" id="{8460D018-0C7C-6E4A-A7BA-E38F86495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539750"/>
            <a:ext cx="67516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Quantum zoekalgoritme</a:t>
            </a:r>
          </a:p>
        </p:txBody>
      </p:sp>
      <p:pic>
        <p:nvPicPr>
          <p:cNvPr id="44034" name="Picture 1">
            <a:extLst>
              <a:ext uri="{FF2B5EF4-FFF2-40B4-BE49-F238E27FC236}">
                <a16:creationId xmlns:a16="http://schemas.microsoft.com/office/drawing/2014/main" id="{9E54B8BE-2CFA-9E47-B961-D76E74E23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508125"/>
            <a:ext cx="25939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5">
            <a:extLst>
              <a:ext uri="{FF2B5EF4-FFF2-40B4-BE49-F238E27FC236}">
                <a16:creationId xmlns:a16="http://schemas.microsoft.com/office/drawing/2014/main" id="{7E1F3E2D-5722-684F-A740-775848A19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5" y="4076700"/>
            <a:ext cx="77025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800" b="1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Probleem</a:t>
            </a:r>
            <a:r>
              <a:rPr lang="en-US" altLang="en-US" sz="2800" b="1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: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gegeven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een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data-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bestand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met N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elementen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(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telefoonboek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),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vindt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één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speciaal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element (pers0on met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bepaald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nummer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)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waarbij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je het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boek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zo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weinig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mogelijk</a:t>
            </a:r>
            <a:r>
              <a:rPr lang="en-US" altLang="en-US" sz="2800" u="none" dirty="0">
                <a:latin typeface="Bradley Hand" pitchFamily="2" charset="77"/>
                <a:ea typeface="Bradley Hand" pitchFamily="2" charset="77"/>
                <a:cs typeface="Bradley Hand" pitchFamily="2" charset="77"/>
              </a:rPr>
              <a:t> wilt </a:t>
            </a:r>
            <a:r>
              <a:rPr lang="en-US" altLang="en-US" sz="2800" u="none" dirty="0" err="1">
                <a:latin typeface="Bradley Hand" pitchFamily="2" charset="77"/>
                <a:ea typeface="Bradley Hand" pitchFamily="2" charset="77"/>
                <a:cs typeface="Bradley Hand" pitchFamily="2" charset="77"/>
              </a:rPr>
              <a:t>raadplegen</a:t>
            </a:r>
            <a:endParaRPr lang="en-US" altLang="en-US" sz="2800" u="none" dirty="0">
              <a:latin typeface="Bradley Hand" pitchFamily="2" charset="77"/>
              <a:ea typeface="Bradley Hand" pitchFamily="2" charset="77"/>
              <a:cs typeface="Bradley Hand" pitchFamily="2" charset="77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BAD53C43-67D2-3845-9D48-B1F3F961B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/>
          <a:stretch>
            <a:fillRect/>
          </a:stretch>
        </p:blipFill>
        <p:spPr bwMode="auto">
          <a:xfrm>
            <a:off x="684213" y="1052513"/>
            <a:ext cx="792321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2">
            <a:extLst>
              <a:ext uri="{FF2B5EF4-FFF2-40B4-BE49-F238E27FC236}">
                <a16:creationId xmlns:a16="http://schemas.microsoft.com/office/drawing/2014/main" id="{A2C4889F-D19B-8141-961A-E2BBF6856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433388"/>
            <a:ext cx="6751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Quantum zoekalgoritme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4BA17-65B2-674C-8A6A-F8BA38B09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2708275"/>
            <a:ext cx="611346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beste strategie met gewone compter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     </a:t>
            </a:r>
            <a:r>
              <a:rPr lang="en-US" altLang="en-US" sz="24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brute force search</a:t>
            </a:r>
          </a:p>
        </p:txBody>
      </p:sp>
      <p:sp>
        <p:nvSpPr>
          <p:cNvPr id="45059" name="TextBox 5">
            <a:extLst>
              <a:ext uri="{FF2B5EF4-FFF2-40B4-BE49-F238E27FC236}">
                <a16:creationId xmlns:a16="http://schemas.microsoft.com/office/drawing/2014/main" id="{FB53228E-62FE-6C4D-B19D-0ABCBE706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1304925"/>
            <a:ext cx="81946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Probleem: zoek special element in data-bestand (telefoonboek)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938575-FE49-D248-80BE-A030164CE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4465" r="70502" b="47072"/>
          <a:stretch>
            <a:fillRect/>
          </a:stretch>
        </p:blipFill>
        <p:spPr bwMode="auto">
          <a:xfrm>
            <a:off x="976313" y="4716463"/>
            <a:ext cx="15716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Up Arrow 8">
            <a:extLst>
              <a:ext uri="{FF2B5EF4-FFF2-40B4-BE49-F238E27FC236}">
                <a16:creationId xmlns:a16="http://schemas.microsoft.com/office/drawing/2014/main" id="{A7E8BA05-58D3-D448-86A6-CDB205722501}"/>
              </a:ext>
            </a:extLst>
          </p:cNvPr>
          <p:cNvSpPr/>
          <p:nvPr/>
        </p:nvSpPr>
        <p:spPr>
          <a:xfrm rot="10800000">
            <a:off x="1038225" y="4457700"/>
            <a:ext cx="276225" cy="517525"/>
          </a:xfrm>
          <a:prstGeom prst="upArrow">
            <a:avLst>
              <a:gd name="adj1" fmla="val 34075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solidFill>
                <a:srgbClr val="C00000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757D28-373F-B44C-93D2-6EB6B3B31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850" y="4227513"/>
            <a:ext cx="304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9C6C91-A963-A64B-ADF0-CD52CBA60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4465" r="70502" b="47072"/>
          <a:stretch>
            <a:fillRect/>
          </a:stretch>
        </p:blipFill>
        <p:spPr bwMode="auto">
          <a:xfrm>
            <a:off x="3063875" y="4718050"/>
            <a:ext cx="157162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Up Arrow 10">
            <a:extLst>
              <a:ext uri="{FF2B5EF4-FFF2-40B4-BE49-F238E27FC236}">
                <a16:creationId xmlns:a16="http://schemas.microsoft.com/office/drawing/2014/main" id="{6FA12B42-D7C7-1040-9303-141C50BA9B6B}"/>
              </a:ext>
            </a:extLst>
          </p:cNvPr>
          <p:cNvSpPr/>
          <p:nvPr/>
        </p:nvSpPr>
        <p:spPr>
          <a:xfrm rot="10800000">
            <a:off x="3303588" y="4459288"/>
            <a:ext cx="276225" cy="517525"/>
          </a:xfrm>
          <a:prstGeom prst="upArrow">
            <a:avLst>
              <a:gd name="adj1" fmla="val 34075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solidFill>
                <a:srgbClr val="C00000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E6662A-9F08-A64D-A0ED-4CD93AB5D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4229100"/>
            <a:ext cx="304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25325E-5CBE-9A40-A6CF-CD44DCBA7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4465" r="70502" b="47072"/>
          <a:stretch>
            <a:fillRect/>
          </a:stretch>
        </p:blipFill>
        <p:spPr bwMode="auto">
          <a:xfrm>
            <a:off x="5054600" y="4710113"/>
            <a:ext cx="15716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Up Arrow 13">
            <a:extLst>
              <a:ext uri="{FF2B5EF4-FFF2-40B4-BE49-F238E27FC236}">
                <a16:creationId xmlns:a16="http://schemas.microsoft.com/office/drawing/2014/main" id="{4FE4EEDD-82E3-3042-BD18-5138E1B46150}"/>
              </a:ext>
            </a:extLst>
          </p:cNvPr>
          <p:cNvSpPr/>
          <p:nvPr/>
        </p:nvSpPr>
        <p:spPr>
          <a:xfrm rot="10800000">
            <a:off x="5462588" y="4451350"/>
            <a:ext cx="274637" cy="517525"/>
          </a:xfrm>
          <a:prstGeom prst="upArrow">
            <a:avLst>
              <a:gd name="adj1" fmla="val 34075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solidFill>
                <a:srgbClr val="C00000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3F0675-F8FB-C848-8CA9-768059F28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4221163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9CA9F-B074-004C-8521-85108E9F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0438" y="5021263"/>
            <a:ext cx="623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etc.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C0D4E-60FB-7645-B4C0-18EE60660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8" y="5953125"/>
            <a:ext cx="7658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nodig: gemiddeld  N/2 maal het boek raadplegen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2" grpId="0"/>
      <p:bldP spid="11" grpId="0" animBg="1"/>
      <p:bldP spid="12" grpId="0"/>
      <p:bldP spid="14" grpId="0" animBg="1"/>
      <p:bldP spid="15" grpId="0"/>
      <p:bldP spid="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2">
            <a:extLst>
              <a:ext uri="{FF2B5EF4-FFF2-40B4-BE49-F238E27FC236}">
                <a16:creationId xmlns:a16="http://schemas.microsoft.com/office/drawing/2014/main" id="{80A92BD4-A128-D646-9545-B585039EF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433388"/>
            <a:ext cx="6751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Quantum zoekalgoritme</a:t>
            </a:r>
          </a:p>
        </p:txBody>
      </p:sp>
      <p:sp>
        <p:nvSpPr>
          <p:cNvPr id="46082" name="TextBox 6">
            <a:extLst>
              <a:ext uri="{FF2B5EF4-FFF2-40B4-BE49-F238E27FC236}">
                <a16:creationId xmlns:a16="http://schemas.microsoft.com/office/drawing/2014/main" id="{8D270EE9-476A-C04A-82B0-5517E19C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2708275"/>
            <a:ext cx="6113462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strategie op quantum compter</a:t>
            </a:r>
          </a:p>
        </p:txBody>
      </p:sp>
      <p:sp>
        <p:nvSpPr>
          <p:cNvPr id="46083" name="TextBox 5">
            <a:extLst>
              <a:ext uri="{FF2B5EF4-FFF2-40B4-BE49-F238E27FC236}">
                <a16:creationId xmlns:a16="http://schemas.microsoft.com/office/drawing/2014/main" id="{0504AD66-9FFD-4E46-B7CF-F6A797ECF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1304925"/>
            <a:ext cx="81946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Probleem: zoek special element in data-bestand (telefoonboek)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0B2E7D-BAD1-F34F-9725-DEF364D1C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5"/>
          <a:stretch>
            <a:fillRect/>
          </a:stretch>
        </p:blipFill>
        <p:spPr bwMode="auto">
          <a:xfrm>
            <a:off x="349250" y="3709988"/>
            <a:ext cx="850741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052BF78-F41D-204B-8334-26D0DE3A5923}"/>
              </a:ext>
            </a:extLst>
          </p:cNvPr>
          <p:cNvSpPr/>
          <p:nvPr/>
        </p:nvSpPr>
        <p:spPr>
          <a:xfrm>
            <a:off x="4732338" y="5172075"/>
            <a:ext cx="1433512" cy="508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C6002E-F035-E341-A270-19FBEF455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591175"/>
            <a:ext cx="25828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quantum toestand met </a:t>
            </a:r>
            <a:br>
              <a:rPr lang="en-US" altLang="en-US" sz="1800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</a:br>
            <a:r>
              <a:rPr lang="en-US" altLang="en-US" sz="1800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all amplitudes gelijk </a:t>
            </a:r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53DF2A6D-9200-D74F-B198-7648B4E0B619}"/>
              </a:ext>
            </a:extLst>
          </p:cNvPr>
          <p:cNvSpPr/>
          <p:nvPr/>
        </p:nvSpPr>
        <p:spPr>
          <a:xfrm>
            <a:off x="766763" y="4930775"/>
            <a:ext cx="333375" cy="506413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solidFill>
                <a:srgbClr val="C00000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21FD5-648E-2840-976C-7E20D082A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738" y="5662613"/>
            <a:ext cx="1290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 het `boek’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raadplegen</a:t>
            </a: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F1AA571D-90EF-6448-B07B-69BC574BAFB4}"/>
              </a:ext>
            </a:extLst>
          </p:cNvPr>
          <p:cNvSpPr/>
          <p:nvPr/>
        </p:nvSpPr>
        <p:spPr>
          <a:xfrm>
            <a:off x="3286125" y="5086350"/>
            <a:ext cx="334963" cy="504825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solidFill>
                <a:srgbClr val="C00000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777762-7B72-3A4A-88F4-814F86EC6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8" y="5662613"/>
            <a:ext cx="2146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meting van de </a:t>
            </a:r>
            <a:br>
              <a:rPr lang="en-US" altLang="en-US" sz="1800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</a:br>
            <a:r>
              <a:rPr lang="en-US" altLang="en-US" sz="1800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quantum toestand </a:t>
            </a:r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BEA74CAB-11CE-EA48-A6BE-8AFC0152AB0E}"/>
              </a:ext>
            </a:extLst>
          </p:cNvPr>
          <p:cNvSpPr/>
          <p:nvPr/>
        </p:nvSpPr>
        <p:spPr>
          <a:xfrm>
            <a:off x="8350250" y="5010150"/>
            <a:ext cx="334963" cy="506413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solidFill>
                <a:srgbClr val="C00000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85A189B-68A2-0641-8E51-6E0B931935F3}"/>
              </a:ext>
            </a:extLst>
          </p:cNvPr>
          <p:cNvSpPr/>
          <p:nvPr/>
        </p:nvSpPr>
        <p:spPr>
          <a:xfrm rot="5400000">
            <a:off x="5334794" y="3779044"/>
            <a:ext cx="1201738" cy="1016000"/>
          </a:xfrm>
          <a:prstGeom prst="triangl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latin typeface="Bradley Hand" charset="0"/>
              <a:ea typeface="Bradley Hand" charset="0"/>
              <a:cs typeface="Bradley Han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2">
            <a:extLst>
              <a:ext uri="{FF2B5EF4-FFF2-40B4-BE49-F238E27FC236}">
                <a16:creationId xmlns:a16="http://schemas.microsoft.com/office/drawing/2014/main" id="{2C279658-8035-4347-8AF1-A8E218652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433388"/>
            <a:ext cx="6751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Quantum zoekalgoritme</a:t>
            </a:r>
          </a:p>
        </p:txBody>
      </p:sp>
      <p:sp>
        <p:nvSpPr>
          <p:cNvPr id="47106" name="TextBox 6">
            <a:extLst>
              <a:ext uri="{FF2B5EF4-FFF2-40B4-BE49-F238E27FC236}">
                <a16:creationId xmlns:a16="http://schemas.microsoft.com/office/drawing/2014/main" id="{972707DB-6320-3042-8B93-E98BCCF94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2708275"/>
            <a:ext cx="611346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beste strategie met gewone compter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     </a:t>
            </a:r>
            <a:r>
              <a:rPr lang="en-US" altLang="en-US" sz="24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brute force search</a:t>
            </a:r>
          </a:p>
        </p:txBody>
      </p:sp>
      <p:sp>
        <p:nvSpPr>
          <p:cNvPr id="47107" name="TextBox 5">
            <a:extLst>
              <a:ext uri="{FF2B5EF4-FFF2-40B4-BE49-F238E27FC236}">
                <a16:creationId xmlns:a16="http://schemas.microsoft.com/office/drawing/2014/main" id="{519C83B9-3795-974B-88F4-4AB505C4C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1304925"/>
            <a:ext cx="81946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Probleem: zoek special element in data-bestand (telefoonboek)</a:t>
            </a:r>
          </a:p>
        </p:txBody>
      </p:sp>
      <p:pic>
        <p:nvPicPr>
          <p:cNvPr id="47108" name="Picture 7">
            <a:extLst>
              <a:ext uri="{FF2B5EF4-FFF2-40B4-BE49-F238E27FC236}">
                <a16:creationId xmlns:a16="http://schemas.microsoft.com/office/drawing/2014/main" id="{ED8644CF-ED4F-B046-85D8-F3C0797D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4465" r="70502" b="47072"/>
          <a:stretch>
            <a:fillRect/>
          </a:stretch>
        </p:blipFill>
        <p:spPr bwMode="auto">
          <a:xfrm>
            <a:off x="976313" y="4716463"/>
            <a:ext cx="15716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Up Arrow 8">
            <a:extLst>
              <a:ext uri="{FF2B5EF4-FFF2-40B4-BE49-F238E27FC236}">
                <a16:creationId xmlns:a16="http://schemas.microsoft.com/office/drawing/2014/main" id="{268214D5-A565-3E47-98B5-D7B3A9E2F647}"/>
              </a:ext>
            </a:extLst>
          </p:cNvPr>
          <p:cNvSpPr/>
          <p:nvPr/>
        </p:nvSpPr>
        <p:spPr>
          <a:xfrm rot="10800000">
            <a:off x="1038225" y="4457700"/>
            <a:ext cx="276225" cy="517525"/>
          </a:xfrm>
          <a:prstGeom prst="upArrow">
            <a:avLst>
              <a:gd name="adj1" fmla="val 34075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solidFill>
                <a:srgbClr val="C00000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47110" name="TextBox 1">
            <a:extLst>
              <a:ext uri="{FF2B5EF4-FFF2-40B4-BE49-F238E27FC236}">
                <a16:creationId xmlns:a16="http://schemas.microsoft.com/office/drawing/2014/main" id="{C8D9AEB6-662F-2140-AC6C-82C5105EB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850" y="4227513"/>
            <a:ext cx="304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?</a:t>
            </a:r>
          </a:p>
        </p:txBody>
      </p:sp>
      <p:pic>
        <p:nvPicPr>
          <p:cNvPr id="47111" name="Picture 9">
            <a:extLst>
              <a:ext uri="{FF2B5EF4-FFF2-40B4-BE49-F238E27FC236}">
                <a16:creationId xmlns:a16="http://schemas.microsoft.com/office/drawing/2014/main" id="{58B39D26-59F9-8348-9C24-ADFDDEE55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4465" r="70502" b="47072"/>
          <a:stretch>
            <a:fillRect/>
          </a:stretch>
        </p:blipFill>
        <p:spPr bwMode="auto">
          <a:xfrm>
            <a:off x="3063875" y="4718050"/>
            <a:ext cx="157162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Up Arrow 10">
            <a:extLst>
              <a:ext uri="{FF2B5EF4-FFF2-40B4-BE49-F238E27FC236}">
                <a16:creationId xmlns:a16="http://schemas.microsoft.com/office/drawing/2014/main" id="{B3AB6FC9-97AD-1A44-9DAA-EB59491EF79E}"/>
              </a:ext>
            </a:extLst>
          </p:cNvPr>
          <p:cNvSpPr/>
          <p:nvPr/>
        </p:nvSpPr>
        <p:spPr>
          <a:xfrm rot="10800000">
            <a:off x="3303588" y="4459288"/>
            <a:ext cx="276225" cy="517525"/>
          </a:xfrm>
          <a:prstGeom prst="upArrow">
            <a:avLst>
              <a:gd name="adj1" fmla="val 34075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solidFill>
                <a:srgbClr val="C00000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47113" name="TextBox 11">
            <a:extLst>
              <a:ext uri="{FF2B5EF4-FFF2-40B4-BE49-F238E27FC236}">
                <a16:creationId xmlns:a16="http://schemas.microsoft.com/office/drawing/2014/main" id="{181C42AE-F9B5-EE43-97E7-1B34C82D5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4229100"/>
            <a:ext cx="304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?</a:t>
            </a:r>
          </a:p>
        </p:txBody>
      </p:sp>
      <p:pic>
        <p:nvPicPr>
          <p:cNvPr id="47114" name="Picture 12">
            <a:extLst>
              <a:ext uri="{FF2B5EF4-FFF2-40B4-BE49-F238E27FC236}">
                <a16:creationId xmlns:a16="http://schemas.microsoft.com/office/drawing/2014/main" id="{D8EB224B-7664-014D-BFD1-32213912B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4465" r="70502" b="47072"/>
          <a:stretch>
            <a:fillRect/>
          </a:stretch>
        </p:blipFill>
        <p:spPr bwMode="auto">
          <a:xfrm>
            <a:off x="5054600" y="4710113"/>
            <a:ext cx="15716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Up Arrow 13">
            <a:extLst>
              <a:ext uri="{FF2B5EF4-FFF2-40B4-BE49-F238E27FC236}">
                <a16:creationId xmlns:a16="http://schemas.microsoft.com/office/drawing/2014/main" id="{F9E32C2C-329B-7143-906B-A0C70EBC9401}"/>
              </a:ext>
            </a:extLst>
          </p:cNvPr>
          <p:cNvSpPr/>
          <p:nvPr/>
        </p:nvSpPr>
        <p:spPr>
          <a:xfrm rot="10800000">
            <a:off x="5462588" y="4451350"/>
            <a:ext cx="274637" cy="517525"/>
          </a:xfrm>
          <a:prstGeom prst="upArrow">
            <a:avLst>
              <a:gd name="adj1" fmla="val 34075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solidFill>
                <a:srgbClr val="C00000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47116" name="TextBox 14">
            <a:extLst>
              <a:ext uri="{FF2B5EF4-FFF2-40B4-BE49-F238E27FC236}">
                <a16:creationId xmlns:a16="http://schemas.microsoft.com/office/drawing/2014/main" id="{BED03FE2-103F-B64D-A4E7-A4F6667B0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4221163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?</a:t>
            </a:r>
          </a:p>
        </p:txBody>
      </p:sp>
      <p:sp>
        <p:nvSpPr>
          <p:cNvPr id="47117" name="TextBox 3">
            <a:extLst>
              <a:ext uri="{FF2B5EF4-FFF2-40B4-BE49-F238E27FC236}">
                <a16:creationId xmlns:a16="http://schemas.microsoft.com/office/drawing/2014/main" id="{29C8272E-437E-EE4B-963E-DFDF4292B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0438" y="5021263"/>
            <a:ext cx="623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none">
                <a:solidFill>
                  <a:srgbClr val="C0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etc.</a:t>
            </a:r>
          </a:p>
        </p:txBody>
      </p:sp>
      <p:sp>
        <p:nvSpPr>
          <p:cNvPr id="47118" name="TextBox 15">
            <a:extLst>
              <a:ext uri="{FF2B5EF4-FFF2-40B4-BE49-F238E27FC236}">
                <a16:creationId xmlns:a16="http://schemas.microsoft.com/office/drawing/2014/main" id="{77E6AAB8-6F97-1643-A15D-F49F1A54A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8" y="5953125"/>
            <a:ext cx="7010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u="none">
                <a:latin typeface="Bradley Hand" pitchFamily="2" charset="77"/>
                <a:ea typeface="Bradley Hand" pitchFamily="2" charset="77"/>
                <a:cs typeface="Bradley Hand" pitchFamily="2" charset="77"/>
              </a:rPr>
              <a:t>nodig: gemiddeld  N/2 maal het boek raadplegen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ED179D1-2830-F24C-8504-03431C1EA0B5}"/>
              </a:ext>
            </a:extLst>
          </p:cNvPr>
          <p:cNvSpPr/>
          <p:nvPr/>
        </p:nvSpPr>
        <p:spPr>
          <a:xfrm>
            <a:off x="3203575" y="6018213"/>
            <a:ext cx="1655763" cy="5064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>
              <a:latin typeface="Bradley Hand" charset="0"/>
              <a:ea typeface="Bradley Hand" charset="0"/>
              <a:cs typeface="Bradley Hand" charset="0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2">
            <a:extLst>
              <a:ext uri="{FF2B5EF4-FFF2-40B4-BE49-F238E27FC236}">
                <a16:creationId xmlns:a16="http://schemas.microsoft.com/office/drawing/2014/main" id="{FB3BCDA2-E572-DD45-B626-54355560C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433388"/>
            <a:ext cx="6751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Bradley Hand" pitchFamily="2" charset="77"/>
                <a:ea typeface="Bradley Hand" pitchFamily="2" charset="77"/>
                <a:cs typeface="Bradley Hand" pitchFamily="2" charset="77"/>
              </a:rPr>
              <a:t>Quantum zoekalgoritme</a:t>
            </a:r>
          </a:p>
        </p:txBody>
      </p:sp>
      <p:sp>
        <p:nvSpPr>
          <p:cNvPr id="48130" name="TextBox 24">
            <a:extLst>
              <a:ext uri="{FF2B5EF4-FFF2-40B4-BE49-F238E27FC236}">
                <a16:creationId xmlns:a16="http://schemas.microsoft.com/office/drawing/2014/main" id="{E189A0D9-55A5-F042-9267-D402306B0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84313"/>
            <a:ext cx="62658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none">
                <a:solidFill>
                  <a:schemeClr val="accent2"/>
                </a:solidFill>
                <a:latin typeface="Bradley Hand ITC TT-Bold" pitchFamily="2" charset="77"/>
              </a:rPr>
              <a:t>Grover’s quantum zoek-algoritme: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none">
                <a:solidFill>
                  <a:schemeClr val="accent2"/>
                </a:solidFill>
                <a:latin typeface="Bradley Hand ITC TT-Bold" pitchFamily="2" charset="77"/>
              </a:rPr>
              <a:t>implementatie op 3 qubits</a:t>
            </a:r>
            <a:endParaRPr lang="en-US" altLang="en-US" sz="2000" b="1" u="none">
              <a:solidFill>
                <a:schemeClr val="accent2"/>
              </a:solidFill>
              <a:latin typeface="Bradley Hand ITC TT-Bold" pitchFamily="2" charset="77"/>
            </a:endParaRPr>
          </a:p>
        </p:txBody>
      </p:sp>
      <p:pic>
        <p:nvPicPr>
          <p:cNvPr id="48131" name="Picture 7">
            <a:extLst>
              <a:ext uri="{FF2B5EF4-FFF2-40B4-BE49-F238E27FC236}">
                <a16:creationId xmlns:a16="http://schemas.microsoft.com/office/drawing/2014/main" id="{A17E3ACA-2554-A44B-8318-8B400486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 t="39189" r="27399" b="40082"/>
          <a:stretch>
            <a:fillRect/>
          </a:stretch>
        </p:blipFill>
        <p:spPr bwMode="auto">
          <a:xfrm>
            <a:off x="204788" y="3003550"/>
            <a:ext cx="876935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24">
            <a:extLst>
              <a:ext uri="{FF2B5EF4-FFF2-40B4-BE49-F238E27FC236}">
                <a16:creationId xmlns:a16="http://schemas.microsoft.com/office/drawing/2014/main" id="{727270EE-45BB-AC4A-B850-ECDFF8129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5207000"/>
            <a:ext cx="76152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none">
                <a:solidFill>
                  <a:schemeClr val="accent2"/>
                </a:solidFill>
                <a:latin typeface="Bradley Hand ITC TT-Bold" pitchFamily="2" charset="77"/>
              </a:rPr>
              <a:t>vindt het speciale getal 5 = 101 binnen een dataset met 8 mogelijke getallen 0, 1, 2, </a:t>
            </a:r>
            <a:r>
              <a:rPr lang="is-IS" altLang="en-US" sz="2800" b="1" u="none">
                <a:solidFill>
                  <a:schemeClr val="accent2"/>
                </a:solidFill>
                <a:latin typeface="Bradley Hand ITC TT-Bold" pitchFamily="2" charset="77"/>
              </a:rPr>
              <a:t>…, 7</a:t>
            </a:r>
            <a:endParaRPr lang="en-US" altLang="en-US" sz="2800" b="1" u="none">
              <a:solidFill>
                <a:schemeClr val="accent2"/>
              </a:solidFill>
              <a:latin typeface="Bradley Hand ITC TT-Bold" pitchFamily="2" charset="77"/>
            </a:endParaRPr>
          </a:p>
        </p:txBody>
      </p:sp>
      <p:sp>
        <p:nvSpPr>
          <p:cNvPr id="48133" name="Up Arrow 1">
            <a:extLst>
              <a:ext uri="{FF2B5EF4-FFF2-40B4-BE49-F238E27FC236}">
                <a16:creationId xmlns:a16="http://schemas.microsoft.com/office/drawing/2014/main" id="{0C916532-AD33-C646-9C02-5C601B938A6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226300" y="1579563"/>
            <a:ext cx="781050" cy="1201737"/>
          </a:xfrm>
          <a:prstGeom prst="upArrow">
            <a:avLst>
              <a:gd name="adj1" fmla="val 50000"/>
              <a:gd name="adj2" fmla="val 49984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24">
            <a:extLst>
              <a:ext uri="{FF2B5EF4-FFF2-40B4-BE49-F238E27FC236}">
                <a16:creationId xmlns:a16="http://schemas.microsoft.com/office/drawing/2014/main" id="{6AD7C203-9C5F-2843-B969-86C209664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20713"/>
            <a:ext cx="691197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Bradley Hand ITC TT-Bold" pitchFamily="2" charset="77"/>
              </a:rPr>
              <a:t>Wat kan een quantumcomputer?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b="1" u="none">
                <a:solidFill>
                  <a:schemeClr val="accent2"/>
                </a:solidFill>
                <a:latin typeface="Bradley Hand ITC TT-Bold" pitchFamily="2" charset="77"/>
              </a:rPr>
              <a:t>+ Snelle quantumalgoritmes voor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b="1" u="none">
                <a:solidFill>
                  <a:schemeClr val="accent2"/>
                </a:solidFill>
                <a:latin typeface="Bradley Hand ITC TT-Bold" pitchFamily="2" charset="77"/>
              </a:rPr>
              <a:t>      zoeken door grote databestanden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b="1" u="none">
                <a:solidFill>
                  <a:schemeClr val="accent2"/>
                </a:solidFill>
                <a:latin typeface="Bradley Hand ITC TT-Bold" pitchFamily="2" charset="77"/>
              </a:rPr>
              <a:t>+ rekenen aan chemie en materialen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b="1" u="none">
                <a:solidFill>
                  <a:schemeClr val="accent2"/>
                </a:solidFill>
                <a:latin typeface="Bradley Hand ITC TT-Bold" pitchFamily="2" charset="77"/>
              </a:rPr>
              <a:t>+ optimalisatie problemen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b="1" u="none">
                <a:solidFill>
                  <a:schemeClr val="accent2"/>
                </a:solidFill>
                <a:latin typeface="Bradley Hand ITC TT-Bold" pitchFamily="2" charset="77"/>
              </a:rPr>
              <a:t>+ Codes kraken </a:t>
            </a:r>
            <a:r>
              <a:rPr lang="en-US" altLang="en-US" sz="2400" b="1" u="none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E0BE6335-5405-CC47-B463-2EB73D42E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/>
          <a:stretch>
            <a:fillRect/>
          </a:stretch>
        </p:blipFill>
        <p:spPr bwMode="auto">
          <a:xfrm>
            <a:off x="4225925" y="4149725"/>
            <a:ext cx="360045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24">
            <a:extLst>
              <a:ext uri="{FF2B5EF4-FFF2-40B4-BE49-F238E27FC236}">
                <a16:creationId xmlns:a16="http://schemas.microsoft.com/office/drawing/2014/main" id="{65A51FDD-E218-F947-A512-7CE32EEFD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669925"/>
            <a:ext cx="7435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Bradley Hand ITC TT-Bold" pitchFamily="2" charset="77"/>
              </a:rPr>
              <a:t>chemie met een quantumcomputer </a:t>
            </a:r>
          </a:p>
        </p:txBody>
      </p:sp>
      <p:sp>
        <p:nvSpPr>
          <p:cNvPr id="51202" name="TextBox 24">
            <a:extLst>
              <a:ext uri="{FF2B5EF4-FFF2-40B4-BE49-F238E27FC236}">
                <a16:creationId xmlns:a16="http://schemas.microsoft.com/office/drawing/2014/main" id="{9E224EB3-5D9D-DD4C-961B-B9C6266A9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1628775"/>
            <a:ext cx="76993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berekeningen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aan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de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structuur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van (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kleine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)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moleculen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op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een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quantum computer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none" dirty="0">
                <a:solidFill>
                  <a:schemeClr val="accent2"/>
                </a:solidFill>
                <a:latin typeface="Bradley Hand ITC TT-Bold" pitchFamily="2" charset="77"/>
              </a:rPr>
              <a:t>(</a:t>
            </a:r>
            <a:r>
              <a:rPr lang="en-US" altLang="en-US" sz="1400" b="1" u="none" dirty="0">
                <a:solidFill>
                  <a:schemeClr val="accent2"/>
                </a:solidFill>
                <a:latin typeface="Bradley Hand ITC TT-Bold" pitchFamily="2" charset="77"/>
                <a:hlinkClick r:id="rId3"/>
              </a:rPr>
              <a:t>https://arxiv.org/abs/1704.05018</a:t>
            </a:r>
            <a:r>
              <a:rPr lang="en-US" altLang="en-US" sz="1400" b="1" u="none" dirty="0">
                <a:solidFill>
                  <a:schemeClr val="accent2"/>
                </a:solidFill>
                <a:latin typeface="Bradley Hand ITC TT-Bold" pitchFamily="2" charset="77"/>
              </a:rPr>
              <a:t>)</a:t>
            </a:r>
          </a:p>
        </p:txBody>
      </p:sp>
      <p:pic>
        <p:nvPicPr>
          <p:cNvPr id="51203" name="Picture 1">
            <a:extLst>
              <a:ext uri="{FF2B5EF4-FFF2-40B4-BE49-F238E27FC236}">
                <a16:creationId xmlns:a16="http://schemas.microsoft.com/office/drawing/2014/main" id="{3EF582AF-81BF-DF4C-9743-B3FF51F50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817245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24">
            <a:extLst>
              <a:ext uri="{FF2B5EF4-FFF2-40B4-BE49-F238E27FC236}">
                <a16:creationId xmlns:a16="http://schemas.microsoft.com/office/drawing/2014/main" id="{65A51FDD-E218-F947-A512-7CE32EEFD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669925"/>
            <a:ext cx="85135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none" dirty="0">
                <a:solidFill>
                  <a:srgbClr val="FF0000"/>
                </a:solidFill>
                <a:latin typeface="Bradley Hand ITC TT-Bold" pitchFamily="2" charset="77"/>
              </a:rPr>
              <a:t>Codes kraken met </a:t>
            </a:r>
            <a:r>
              <a:rPr lang="en-US" altLang="en-US" sz="3600" b="1" u="none" dirty="0" err="1">
                <a:solidFill>
                  <a:srgbClr val="FF0000"/>
                </a:solidFill>
                <a:latin typeface="Bradley Hand ITC TT-Bold" pitchFamily="2" charset="77"/>
              </a:rPr>
              <a:t>een</a:t>
            </a:r>
            <a:r>
              <a:rPr lang="en-US" altLang="en-US" sz="3600" b="1" u="none" dirty="0">
                <a:solidFill>
                  <a:srgbClr val="FF0000"/>
                </a:solidFill>
                <a:latin typeface="Bradley Hand ITC TT-Bold" pitchFamily="2" charset="77"/>
              </a:rPr>
              <a:t> </a:t>
            </a:r>
            <a:r>
              <a:rPr lang="en-US" altLang="en-US" sz="3600" b="1" u="none" dirty="0" err="1">
                <a:solidFill>
                  <a:srgbClr val="FF0000"/>
                </a:solidFill>
                <a:latin typeface="Bradley Hand ITC TT-Bold" pitchFamily="2" charset="77"/>
              </a:rPr>
              <a:t>quantumcomputer</a:t>
            </a:r>
            <a:r>
              <a:rPr lang="en-US" altLang="en-US" sz="3600" b="1" u="none" dirty="0">
                <a:solidFill>
                  <a:srgbClr val="FF0000"/>
                </a:solidFill>
                <a:latin typeface="Bradley Hand ITC TT-Bold" pitchFamily="2" charset="77"/>
              </a:rPr>
              <a:t> </a:t>
            </a:r>
          </a:p>
        </p:txBody>
      </p:sp>
      <p:sp>
        <p:nvSpPr>
          <p:cNvPr id="51202" name="TextBox 24">
            <a:extLst>
              <a:ext uri="{FF2B5EF4-FFF2-40B4-BE49-F238E27FC236}">
                <a16:creationId xmlns:a16="http://schemas.microsoft.com/office/drawing/2014/main" id="{9E224EB3-5D9D-DD4C-961B-B9C6266A9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12776"/>
            <a:ext cx="76993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Alle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huidige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public-key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cryptografie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(RSA, elliptic curves)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kan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gebroken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worden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door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een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(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grootschalige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) quantum computer.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Hoe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kunnen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we de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huidige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cryptografie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vervangen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door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systemen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die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veilig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zijn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tegen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quantum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aanvallers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?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Hoe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kunnen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we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wel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veilig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communiceren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met de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hulp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van quantum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communicatie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?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2800" b="1" u="none" dirty="0">
              <a:solidFill>
                <a:schemeClr val="accent2"/>
              </a:solidFill>
              <a:latin typeface="Bradley Hand ITC TT-Bold" pitchFamily="2" charset="77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Luister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naar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  <a:hlinkClick r:id="rId3"/>
              </a:rPr>
              <a:t>Cryptocast #87 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over de impact op cryptocurrencies</a:t>
            </a:r>
          </a:p>
        </p:txBody>
      </p:sp>
    </p:spTree>
    <p:extLst>
      <p:ext uri="{BB962C8B-B14F-4D97-AF65-F5344CB8AC3E}">
        <p14:creationId xmlns:p14="http://schemas.microsoft.com/office/powerpoint/2010/main" val="81807445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CBC2C3E8-972D-E444-86FA-EED33BC711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4176712" cy="647700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breaking news ... </a:t>
            </a:r>
            <a:endParaRPr lang="en-US" altLang="en-US" sz="360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3251" name="TextBox 24">
            <a:extLst>
              <a:ext uri="{FF2B5EF4-FFF2-40B4-BE49-F238E27FC236}">
                <a16:creationId xmlns:a16="http://schemas.microsoft.com/office/drawing/2014/main" id="{B215AD51-0D7C-6441-84CE-9622EBA61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565650"/>
            <a:ext cx="76152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Probleem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: `random circuit sampling’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Circuit:  53 qubits, </a:t>
            </a:r>
            <a:b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</a:b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	     1113  1-qubit gates,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	     430  2-qubit gates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29992-DD79-6D43-AA9F-170D6E7D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45579"/>
            <a:ext cx="8640960" cy="239844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>
            <a:extLst>
              <a:ext uri="{FF2B5EF4-FFF2-40B4-BE49-F238E27FC236}">
                <a16:creationId xmlns:a16="http://schemas.microsoft.com/office/drawing/2014/main" id="{09648163-30F3-1440-A3E5-C6FF875F4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8"/>
          <a:stretch>
            <a:fillRect/>
          </a:stretch>
        </p:blipFill>
        <p:spPr bwMode="auto">
          <a:xfrm>
            <a:off x="117475" y="1773238"/>
            <a:ext cx="89916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E46C13-AE7F-4045-858C-91C74A8AC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3213100"/>
            <a:ext cx="8815388" cy="1511300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F13927-8799-BF41-BCC3-BA4BC8992D4C}"/>
              </a:ext>
            </a:extLst>
          </p:cNvPr>
          <p:cNvSpPr txBox="1">
            <a:spLocks/>
          </p:cNvSpPr>
          <p:nvPr/>
        </p:nvSpPr>
        <p:spPr bwMode="auto">
          <a:xfrm>
            <a:off x="395288" y="476250"/>
            <a:ext cx="4176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u="none" kern="0" dirty="0">
                <a:solidFill>
                  <a:srgbClr val="FF0000"/>
                </a:solidFill>
                <a:latin typeface="Bradley Hand ITC TT-Bold" charset="0"/>
              </a:rPr>
              <a:t>breaking news ... </a:t>
            </a:r>
            <a:endParaRPr lang="en-US" altLang="en-US" sz="3600" u="none" kern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7E055CC-B57E-1C4E-84EE-6E5EA38A1883}"/>
              </a:ext>
            </a:extLst>
          </p:cNvPr>
          <p:cNvSpPr txBox="1">
            <a:spLocks/>
          </p:cNvSpPr>
          <p:nvPr/>
        </p:nvSpPr>
        <p:spPr bwMode="auto">
          <a:xfrm>
            <a:off x="395288" y="476250"/>
            <a:ext cx="4176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u="none" kern="0" dirty="0">
                <a:solidFill>
                  <a:srgbClr val="FF0000"/>
                </a:solidFill>
                <a:latin typeface="Bradley Hand ITC TT-Bold" charset="0"/>
              </a:rPr>
              <a:t>breaking news ... </a:t>
            </a:r>
            <a:endParaRPr lang="en-US" altLang="en-US" sz="3600" u="none" kern="0" dirty="0">
              <a:solidFill>
                <a:srgbClr val="FF0000"/>
              </a:solidFill>
            </a:endParaRPr>
          </a:p>
        </p:txBody>
      </p:sp>
      <p:pic>
        <p:nvPicPr>
          <p:cNvPr id="57346" name="Picture 1">
            <a:extLst>
              <a:ext uri="{FF2B5EF4-FFF2-40B4-BE49-F238E27FC236}">
                <a16:creationId xmlns:a16="http://schemas.microsoft.com/office/drawing/2014/main" id="{EE8BB9CA-1182-B245-B7C6-234D6C87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5725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8">
            <a:extLst>
              <a:ext uri="{FF2B5EF4-FFF2-40B4-BE49-F238E27FC236}">
                <a16:creationId xmlns:a16="http://schemas.microsoft.com/office/drawing/2014/main" id="{5DCD5C9F-834A-FE44-9BFC-D67515C23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/>
          <a:stretch>
            <a:fillRect/>
          </a:stretch>
        </p:blipFill>
        <p:spPr bwMode="auto">
          <a:xfrm>
            <a:off x="2881313" y="4181475"/>
            <a:ext cx="36004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2">
            <a:extLst>
              <a:ext uri="{FF2B5EF4-FFF2-40B4-BE49-F238E27FC236}">
                <a16:creationId xmlns:a16="http://schemas.microsoft.com/office/drawing/2014/main" id="{096E5BCB-4BC1-114E-AE2C-35554573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68754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" name="Title 1">
            <a:extLst>
              <a:ext uri="{FF2B5EF4-FFF2-40B4-BE49-F238E27FC236}">
                <a16:creationId xmlns:a16="http://schemas.microsoft.com/office/drawing/2014/main" id="{929FC690-D4DB-3342-B1A2-DC23C0C336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4176712" cy="647700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breaking news ... </a:t>
            </a:r>
            <a:endParaRPr lang="en-US" altLang="en-US" sz="360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5AC99E07-A43E-E940-BAA0-6C24F26B3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0"/>
          <a:stretch>
            <a:fillRect/>
          </a:stretch>
        </p:blipFill>
        <p:spPr bwMode="auto">
          <a:xfrm>
            <a:off x="0" y="1052512"/>
            <a:ext cx="91440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>
            <a:extLst>
              <a:ext uri="{FF2B5EF4-FFF2-40B4-BE49-F238E27FC236}">
                <a16:creationId xmlns:a16="http://schemas.microsoft.com/office/drawing/2014/main" id="{70C797FA-9409-8040-BF9A-4AB106785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06" y="3068637"/>
            <a:ext cx="4601736" cy="163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D5FE10C-3EAA-434D-8723-FC2FD2B85722}"/>
              </a:ext>
            </a:extLst>
          </p:cNvPr>
          <p:cNvSpPr txBox="1">
            <a:spLocks/>
          </p:cNvSpPr>
          <p:nvPr/>
        </p:nvSpPr>
        <p:spPr bwMode="auto">
          <a:xfrm>
            <a:off x="2339752" y="3105150"/>
            <a:ext cx="4176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u="none" kern="0" dirty="0" err="1">
                <a:solidFill>
                  <a:srgbClr val="FF0000"/>
                </a:solidFill>
                <a:latin typeface="Bradley Hand ITC TT-Bold" charset="0"/>
              </a:rPr>
              <a:t>Vragen</a:t>
            </a:r>
            <a:r>
              <a:rPr lang="en-US" altLang="en-US" sz="3600" u="none" kern="0" dirty="0">
                <a:solidFill>
                  <a:srgbClr val="FF0000"/>
                </a:solidFill>
                <a:latin typeface="Bradley Hand ITC TT-Bold" charset="0"/>
              </a:rPr>
              <a:t>?</a:t>
            </a:r>
            <a:endParaRPr lang="en-US" altLang="en-US" sz="3600" u="none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8728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D5FE10C-3EAA-434D-8723-FC2FD2B85722}"/>
              </a:ext>
            </a:extLst>
          </p:cNvPr>
          <p:cNvSpPr txBox="1">
            <a:spLocks/>
          </p:cNvSpPr>
          <p:nvPr/>
        </p:nvSpPr>
        <p:spPr bwMode="auto">
          <a:xfrm>
            <a:off x="611560" y="476672"/>
            <a:ext cx="4176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altLang="en-US" sz="3600" u="none" kern="0" dirty="0" err="1">
                <a:solidFill>
                  <a:srgbClr val="FF0000"/>
                </a:solidFill>
                <a:latin typeface="Bradley Hand ITC TT-Bold" charset="0"/>
              </a:rPr>
              <a:t>Opdracht</a:t>
            </a:r>
            <a:r>
              <a:rPr lang="en-US" altLang="en-US" sz="3600" u="none" kern="0" dirty="0">
                <a:solidFill>
                  <a:srgbClr val="FF0000"/>
                </a:solidFill>
                <a:latin typeface="Bradley Hand ITC TT-Bold" charset="0"/>
              </a:rPr>
              <a:t> 1</a:t>
            </a:r>
            <a:endParaRPr lang="en-US" altLang="en-US" sz="3600" u="none" kern="0" dirty="0">
              <a:solidFill>
                <a:srgbClr val="FF0000"/>
              </a:solidFill>
            </a:endParaRP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0211C67B-EDB8-4F43-B30E-5C423F341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119816"/>
            <a:ext cx="761523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https://www.quantum-quest.nl/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Download &amp; browse lecture notes </a:t>
            </a:r>
            <a:b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</a:b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“The Quantum Quest”</a:t>
            </a:r>
          </a:p>
          <a:p>
            <a:pPr marL="457200" indent="-457200" eaLnBrk="1" hangingPunct="1">
              <a:spcBef>
                <a:spcPct val="0"/>
              </a:spcBef>
            </a:pPr>
            <a:endParaRPr lang="en-US" altLang="en-US" sz="2800" b="1" u="none" dirty="0">
              <a:solidFill>
                <a:schemeClr val="accent2"/>
              </a:solidFill>
              <a:latin typeface="Bradley Hand ITC TT-Bold" pitchFamily="2" charset="77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Section 1.3: Get started with 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  <a:hlinkClick r:id="rId4"/>
              </a:rPr>
              <a:t>https://www.quantum-quest.nl/quirky/</a:t>
            </a:r>
            <a:endParaRPr lang="en-US" altLang="en-US" sz="2800" b="1" u="none" dirty="0">
              <a:solidFill>
                <a:schemeClr val="accent2"/>
              </a:solidFill>
              <a:latin typeface="Bradley Hand ITC TT-Bold" pitchFamily="2" charset="77"/>
            </a:endParaRPr>
          </a:p>
          <a:p>
            <a:pPr marL="457200" indent="-457200" eaLnBrk="1" hangingPunct="1">
              <a:spcBef>
                <a:spcPct val="0"/>
              </a:spcBef>
            </a:pPr>
            <a:endParaRPr lang="en-US" altLang="en-US" sz="2800" b="1" u="none" dirty="0">
              <a:solidFill>
                <a:schemeClr val="accent2"/>
              </a:solidFill>
              <a:latin typeface="Bradley Hand ITC TT-Bold" pitchFamily="2" charset="77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Measure a qubit:</a:t>
            </a:r>
          </a:p>
          <a:p>
            <a:pPr marL="457200" indent="-457200" eaLnBrk="1" hangingPunct="1">
              <a:spcBef>
                <a:spcPct val="0"/>
              </a:spcBef>
            </a:pPr>
            <a:endParaRPr lang="en-US" altLang="en-US" sz="2800" b="1" u="none" dirty="0">
              <a:solidFill>
                <a:schemeClr val="accent2"/>
              </a:solidFill>
              <a:latin typeface="Bradley Hand ITC TT-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95939-240D-264F-94C5-EBB59AA88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434" y="4734534"/>
            <a:ext cx="1739900" cy="71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C8A226-5881-F24B-860D-C541BA5EE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83" y="5562600"/>
            <a:ext cx="23876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6618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D5FE10C-3EAA-434D-8723-FC2FD2B85722}"/>
              </a:ext>
            </a:extLst>
          </p:cNvPr>
          <p:cNvSpPr txBox="1">
            <a:spLocks/>
          </p:cNvSpPr>
          <p:nvPr/>
        </p:nvSpPr>
        <p:spPr bwMode="auto">
          <a:xfrm>
            <a:off x="611560" y="476672"/>
            <a:ext cx="4176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altLang="en-US" sz="3600" u="none" kern="0" dirty="0" err="1">
                <a:solidFill>
                  <a:srgbClr val="FF0000"/>
                </a:solidFill>
                <a:latin typeface="Bradley Hand ITC TT-Bold" charset="0"/>
              </a:rPr>
              <a:t>Opdracht</a:t>
            </a:r>
            <a:r>
              <a:rPr lang="en-US" altLang="en-US" sz="3600" u="none" kern="0" dirty="0">
                <a:solidFill>
                  <a:srgbClr val="FF0000"/>
                </a:solidFill>
                <a:latin typeface="Bradley Hand ITC TT-Bold" charset="0"/>
              </a:rPr>
              <a:t> 2</a:t>
            </a:r>
            <a:endParaRPr lang="en-US" altLang="en-US" sz="3600" u="none" kern="0" dirty="0">
              <a:solidFill>
                <a:srgbClr val="FF0000"/>
              </a:solidFill>
            </a:endParaRP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0211C67B-EDB8-4F43-B30E-5C423F341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119816"/>
            <a:ext cx="7615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Create a Superposition: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0C2E7-4050-8149-A135-9EEDDC5EA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643036"/>
            <a:ext cx="2374900" cy="762000"/>
          </a:xfrm>
          <a:prstGeom prst="rect">
            <a:avLst/>
          </a:prstGeom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56034454-A413-DE49-BBA0-36AA8A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81" y="2454629"/>
            <a:ext cx="7615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Play with two qubits: (Quirky Quest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740791-634C-2A4B-88FE-6C07EE7E9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084592"/>
            <a:ext cx="2870200" cy="140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DA750C-8C64-5243-9444-1EB2D5CD8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179" y="3090942"/>
            <a:ext cx="3556000" cy="139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C1D3C-A8FA-7F4E-B0E4-F599169AE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50" y="4600336"/>
            <a:ext cx="3403600" cy="1295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13BD86-E354-D24E-A99A-74125AEBD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436" y="4641850"/>
            <a:ext cx="4064000" cy="1308100"/>
          </a:xfrm>
          <a:prstGeom prst="rect">
            <a:avLst/>
          </a:prstGeom>
        </p:spPr>
      </p:pic>
      <p:sp>
        <p:nvSpPr>
          <p:cNvPr id="13" name="TextBox 24">
            <a:extLst>
              <a:ext uri="{FF2B5EF4-FFF2-40B4-BE49-F238E27FC236}">
                <a16:creationId xmlns:a16="http://schemas.microsoft.com/office/drawing/2014/main" id="{5C34956A-1B33-4D4D-AF27-83F817DA9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6" y="5949950"/>
            <a:ext cx="7615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800" b="1" u="none" dirty="0" err="1">
                <a:solidFill>
                  <a:schemeClr val="accent2"/>
                </a:solidFill>
                <a:latin typeface="Bradley Hand ITC TT-Bold" pitchFamily="2" charset="77"/>
              </a:rPr>
              <a:t>verstrengeling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3349797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D5FE10C-3EAA-434D-8723-FC2FD2B85722}"/>
              </a:ext>
            </a:extLst>
          </p:cNvPr>
          <p:cNvSpPr txBox="1">
            <a:spLocks/>
          </p:cNvSpPr>
          <p:nvPr/>
        </p:nvSpPr>
        <p:spPr bwMode="auto">
          <a:xfrm>
            <a:off x="611560" y="476672"/>
            <a:ext cx="4176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altLang="en-US" sz="3600" u="none" kern="0" dirty="0" err="1">
                <a:solidFill>
                  <a:srgbClr val="FF0000"/>
                </a:solidFill>
                <a:latin typeface="Bradley Hand ITC TT-Bold" charset="0"/>
              </a:rPr>
              <a:t>Opdracht</a:t>
            </a:r>
            <a:r>
              <a:rPr lang="en-US" altLang="en-US" sz="3600" u="none" kern="0" dirty="0">
                <a:solidFill>
                  <a:srgbClr val="FF0000"/>
                </a:solidFill>
                <a:latin typeface="Bradley Hand ITC TT-Bold" charset="0"/>
              </a:rPr>
              <a:t> 3</a:t>
            </a:r>
            <a:endParaRPr lang="en-US" altLang="en-US" sz="3600" u="none" kern="0" dirty="0">
              <a:solidFill>
                <a:srgbClr val="FF0000"/>
              </a:solidFill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56034454-A413-DE49-BBA0-36AA8A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49" y="1062887"/>
            <a:ext cx="68642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Create a GHZ state: (Quirky Quest 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6815C6-B5D5-F84F-9C12-0235BA332197}"/>
                  </a:ext>
                </a:extLst>
              </p:cNvPr>
              <p:cNvSpPr txBox="1"/>
              <p:nvPr/>
            </p:nvSpPr>
            <p:spPr>
              <a:xfrm>
                <a:off x="6084168" y="2604690"/>
                <a:ext cx="2820557" cy="7638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u="none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⟩"/>
                              <m:ctrlPr>
                                <a:rPr lang="en-US" sz="2400" b="0" i="1" u="none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0" u="none" smtClean="0">
                                  <a:latin typeface="Cambria Math" panose="02040503050406030204" pitchFamily="18" charset="0"/>
                                </a:rPr>
                                <m:t>000</m:t>
                              </m:r>
                            </m:e>
                          </m:d>
                          <m:r>
                            <a:rPr lang="en-US" sz="2400" b="0" i="0" u="none" smtClean="0">
                              <a:latin typeface="Cambria Math" panose="02040503050406030204" pitchFamily="18" charset="0"/>
                            </a:rPr>
                            <m:t>+|111⟩</m:t>
                          </m:r>
                        </m:num>
                        <m:den>
                          <m:r>
                            <a:rPr lang="en-US" sz="2400" b="0" i="1" u="none" smtClean="0">
                              <a:latin typeface="Cambria Math" panose="02040503050406030204" pitchFamily="18" charset="0"/>
                            </a:rPr>
                            <m:t>√2</m:t>
                          </m:r>
                        </m:den>
                      </m:f>
                    </m:oMath>
                  </m:oMathPara>
                </a14:m>
                <a:endParaRPr lang="en-US" sz="2400" u="non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6815C6-B5D5-F84F-9C12-0235BA332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604690"/>
                <a:ext cx="2820557" cy="763863"/>
              </a:xfrm>
              <a:prstGeom prst="rect">
                <a:avLst/>
              </a:prstGeom>
              <a:blipFill>
                <a:blip r:embed="rId3"/>
                <a:stretch>
                  <a:fillRect t="-1639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BC9E217-D267-4B47-8440-2D3944EC6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916832"/>
            <a:ext cx="4699000" cy="1993900"/>
          </a:xfrm>
          <a:prstGeom prst="rect">
            <a:avLst/>
          </a:prstGeom>
        </p:spPr>
      </p:pic>
      <p:sp>
        <p:nvSpPr>
          <p:cNvPr id="14" name="TextBox 24">
            <a:extLst>
              <a:ext uri="{FF2B5EF4-FFF2-40B4-BE49-F238E27FC236}">
                <a16:creationId xmlns:a16="http://schemas.microsoft.com/office/drawing/2014/main" id="{10E29404-3EC1-B947-9CEB-525CE00D2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49" y="4441582"/>
            <a:ext cx="5298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Can you make  a 4-qubit GHZ state?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13AFC1-0736-7542-9290-A99A3AB8D63C}"/>
                  </a:ext>
                </a:extLst>
              </p:cNvPr>
              <p:cNvSpPr txBox="1"/>
              <p:nvPr/>
            </p:nvSpPr>
            <p:spPr>
              <a:xfrm>
                <a:off x="5682001" y="4382439"/>
                <a:ext cx="2820557" cy="7638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u="none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⟩"/>
                              <m:ctrlPr>
                                <a:rPr lang="en-US" sz="2400" b="0" i="1" u="none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0" u="none" smtClean="0">
                                  <a:latin typeface="Cambria Math" panose="02040503050406030204" pitchFamily="18" charset="0"/>
                                </a:rPr>
                                <m:t>0000</m:t>
                              </m:r>
                            </m:e>
                          </m:d>
                          <m:r>
                            <a:rPr lang="en-US" sz="2400" b="0" i="0" u="none" smtClean="0">
                              <a:latin typeface="Cambria Math" panose="02040503050406030204" pitchFamily="18" charset="0"/>
                            </a:rPr>
                            <m:t>+|1111⟩</m:t>
                          </m:r>
                        </m:num>
                        <m:den>
                          <m:r>
                            <a:rPr lang="en-US" sz="2400" b="0" i="1" u="none" smtClean="0">
                              <a:latin typeface="Cambria Math" panose="02040503050406030204" pitchFamily="18" charset="0"/>
                            </a:rPr>
                            <m:t>√2</m:t>
                          </m:r>
                        </m:den>
                      </m:f>
                    </m:oMath>
                  </m:oMathPara>
                </a14:m>
                <a:endParaRPr lang="en-US" sz="2400" u="non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13AFC1-0736-7542-9290-A99A3AB8D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001" y="4382439"/>
                <a:ext cx="2820557" cy="763863"/>
              </a:xfrm>
              <a:prstGeom prst="rect">
                <a:avLst/>
              </a:prstGeom>
              <a:blipFill>
                <a:blip r:embed="rId5"/>
                <a:stretch>
                  <a:fillRect t="-1639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50244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FCD77-1B23-0F4A-9A6C-FBA27E147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88587" b="-9076"/>
          <a:stretch/>
        </p:blipFill>
        <p:spPr>
          <a:xfrm>
            <a:off x="771780" y="2132856"/>
            <a:ext cx="7140512" cy="35799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5FE10C-3EAA-434D-8723-FC2FD2B85722}"/>
              </a:ext>
            </a:extLst>
          </p:cNvPr>
          <p:cNvSpPr txBox="1">
            <a:spLocks/>
          </p:cNvSpPr>
          <p:nvPr/>
        </p:nvSpPr>
        <p:spPr bwMode="auto">
          <a:xfrm>
            <a:off x="611560" y="476672"/>
            <a:ext cx="4176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altLang="en-US" sz="3600" u="none" kern="0" dirty="0" err="1">
                <a:solidFill>
                  <a:srgbClr val="FF0000"/>
                </a:solidFill>
                <a:latin typeface="Bradley Hand ITC TT-Bold" charset="0"/>
              </a:rPr>
              <a:t>Opdracht</a:t>
            </a:r>
            <a:r>
              <a:rPr lang="en-US" altLang="en-US" sz="3600" u="none" kern="0" dirty="0">
                <a:solidFill>
                  <a:srgbClr val="FF0000"/>
                </a:solidFill>
                <a:latin typeface="Bradley Hand ITC TT-Bold" charset="0"/>
              </a:rPr>
              <a:t> 4</a:t>
            </a:r>
            <a:endParaRPr lang="en-US" altLang="en-US" sz="3600" u="none" kern="0" dirty="0">
              <a:solidFill>
                <a:srgbClr val="FF0000"/>
              </a:solidFill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56034454-A413-DE49-BBA0-36AA8A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49" y="1062887"/>
            <a:ext cx="81604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Get access to the IBM Q experience: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  <a:hlinkClick r:id="rId4"/>
              </a:rPr>
              <a:t>https://quantum-computing.ibm.com/login</a:t>
            </a: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 </a:t>
            </a: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10E29404-3EC1-B947-9CEB-525CE00D2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48" y="5235747"/>
            <a:ext cx="823242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Program this circuit and run it on a real quantum computer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sz="2800" b="1" u="none" dirty="0">
                <a:solidFill>
                  <a:schemeClr val="accent2"/>
                </a:solidFill>
                <a:latin typeface="Bradley Hand ITC TT-Bold" pitchFamily="2" charset="77"/>
              </a:rPr>
              <a:t>What does it do? How well does it work?</a:t>
            </a:r>
          </a:p>
        </p:txBody>
      </p:sp>
    </p:spTree>
    <p:extLst>
      <p:ext uri="{BB962C8B-B14F-4D97-AF65-F5344CB8AC3E}">
        <p14:creationId xmlns:p14="http://schemas.microsoft.com/office/powerpoint/2010/main" val="281364116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2">
            <a:extLst>
              <a:ext uri="{FF2B5EF4-FFF2-40B4-BE49-F238E27FC236}">
                <a16:creationId xmlns:a16="http://schemas.microsoft.com/office/drawing/2014/main" id="{096E5BCB-4BC1-114E-AE2C-35554573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980728"/>
            <a:ext cx="68754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" name="Title 1">
            <a:extLst>
              <a:ext uri="{FF2B5EF4-FFF2-40B4-BE49-F238E27FC236}">
                <a16:creationId xmlns:a16="http://schemas.microsoft.com/office/drawing/2014/main" id="{929FC690-D4DB-3342-B1A2-DC23C0C336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4176712" cy="647700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breaking news ... </a:t>
            </a:r>
            <a:endParaRPr lang="en-US" altLang="en-US" sz="360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8436" name="Picture 1">
            <a:extLst>
              <a:ext uri="{FF2B5EF4-FFF2-40B4-BE49-F238E27FC236}">
                <a16:creationId xmlns:a16="http://schemas.microsoft.com/office/drawing/2014/main" id="{70C797FA-9409-8040-BF9A-4AB106785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94" y="0"/>
            <a:ext cx="3793113" cy="134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E157E6-EC3A-1842-96D9-59C040C40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3284984"/>
            <a:ext cx="8640960" cy="2398441"/>
          </a:xfrm>
          <a:prstGeom prst="rect">
            <a:avLst/>
          </a:prstGeom>
        </p:spPr>
      </p:pic>
      <p:sp>
        <p:nvSpPr>
          <p:cNvPr id="6" name="TextBox 24">
            <a:extLst>
              <a:ext uri="{FF2B5EF4-FFF2-40B4-BE49-F238E27FC236}">
                <a16:creationId xmlns:a16="http://schemas.microsoft.com/office/drawing/2014/main" id="{52F347E1-B32C-A842-B811-05B0941C8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1" y="5927106"/>
            <a:ext cx="76993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none" dirty="0">
                <a:solidFill>
                  <a:schemeClr val="accent2"/>
                </a:solidFill>
                <a:latin typeface="Bradley Hand ITC TT-Bold" pitchFamily="2" charset="77"/>
                <a:hlinkClick r:id="rId6"/>
              </a:rPr>
              <a:t>https://www.nature.com/articles/s41586-019-1666-5</a:t>
            </a:r>
            <a:endParaRPr lang="en-US" altLang="en-US" sz="1400" b="1" u="none" dirty="0">
              <a:solidFill>
                <a:schemeClr val="accent2"/>
              </a:solidFill>
              <a:latin typeface="Bradley Hand ITC TT-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11133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068333F5-1167-C643-98FC-102CD087C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"/>
          <a:stretch>
            <a:fillRect/>
          </a:stretch>
        </p:blipFill>
        <p:spPr bwMode="auto">
          <a:xfrm>
            <a:off x="176213" y="1557338"/>
            <a:ext cx="8859837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A9E595-58A5-0D48-8F91-01CF3A8F0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4221163"/>
            <a:ext cx="8605837" cy="1008062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2205FBAD-FB49-E641-86AC-C8DE31B38B2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56325" y="5373688"/>
            <a:ext cx="647700" cy="935037"/>
          </a:xfrm>
          <a:prstGeom prst="downArrow">
            <a:avLst>
              <a:gd name="adj1" fmla="val 50000"/>
              <a:gd name="adj2" fmla="val 49972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ABEAE4C7-E460-0841-B365-D6A120915B0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835150" y="5373688"/>
            <a:ext cx="649288" cy="935037"/>
          </a:xfrm>
          <a:prstGeom prst="downArrow">
            <a:avLst>
              <a:gd name="adj1" fmla="val 50000"/>
              <a:gd name="adj2" fmla="val 4985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7E0E7B2-BF37-6441-B995-F36856C6FEC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95738" y="5373688"/>
            <a:ext cx="647700" cy="935037"/>
          </a:xfrm>
          <a:prstGeom prst="downArrow">
            <a:avLst>
              <a:gd name="adj1" fmla="val 50000"/>
              <a:gd name="adj2" fmla="val 49972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8F2110-15AF-4D49-94E3-AC98305B3813}"/>
              </a:ext>
            </a:extLst>
          </p:cNvPr>
          <p:cNvSpPr txBox="1">
            <a:spLocks/>
          </p:cNvSpPr>
          <p:nvPr/>
        </p:nvSpPr>
        <p:spPr bwMode="auto">
          <a:xfrm>
            <a:off x="395288" y="476250"/>
            <a:ext cx="4176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00" u="none" kern="0" dirty="0">
                <a:solidFill>
                  <a:srgbClr val="FF0000"/>
                </a:solidFill>
                <a:latin typeface="Bradley Hand ITC TT-Bold" charset="0"/>
              </a:rPr>
              <a:t>breaking news ... </a:t>
            </a:r>
            <a:endParaRPr lang="en-US" altLang="en-US" sz="3600" u="none" kern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BDC0628-383F-3B4B-9F93-0A032D20D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2625" y="765175"/>
            <a:ext cx="5905500" cy="647700"/>
          </a:xfrm>
        </p:spPr>
        <p:txBody>
          <a:bodyPr/>
          <a:lstStyle/>
          <a:p>
            <a:pPr algn="l"/>
            <a:r>
              <a:rPr lang="en-US" altLang="en-US" sz="3600" dirty="0">
                <a:solidFill>
                  <a:srgbClr val="FF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quantum computer</a:t>
            </a:r>
            <a:endParaRPr lang="en-US" altLang="en-US" sz="36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FE1EE-2E99-A941-ADE2-47B76803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12874"/>
            <a:ext cx="6595292" cy="49684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32896F-167F-6246-A56A-C9F50C950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4563"/>
          <a:stretch/>
        </p:blipFill>
        <p:spPr bwMode="auto">
          <a:xfrm>
            <a:off x="4284212" y="3068960"/>
            <a:ext cx="4752284" cy="316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BDC0628-383F-3B4B-9F93-0A032D20D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2625" y="765175"/>
            <a:ext cx="5905500" cy="647700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Google’s quantum computer</a:t>
            </a:r>
            <a:endParaRPr lang="en-US" altLang="en-US" sz="360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2530" name="Picture 1">
            <a:extLst>
              <a:ext uri="{FF2B5EF4-FFF2-40B4-BE49-F238E27FC236}">
                <a16:creationId xmlns:a16="http://schemas.microsoft.com/office/drawing/2014/main" id="{EDD1BB9D-D988-BE44-99FE-67D412B3C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49"/>
          <a:stretch>
            <a:fillRect/>
          </a:stretch>
        </p:blipFill>
        <p:spPr bwMode="auto">
          <a:xfrm>
            <a:off x="4787900" y="1916113"/>
            <a:ext cx="42354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Oval 5">
            <a:extLst>
              <a:ext uri="{FF2B5EF4-FFF2-40B4-BE49-F238E27FC236}">
                <a16:creationId xmlns:a16="http://schemas.microsoft.com/office/drawing/2014/main" id="{8935444B-D555-B749-BE8B-DF5E1F1F0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188" y="45085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8B8EC3-8801-C742-8839-184EFBC109F8}"/>
              </a:ext>
            </a:extLst>
          </p:cNvPr>
          <p:cNvSpPr txBox="1">
            <a:spLocks/>
          </p:cNvSpPr>
          <p:nvPr/>
        </p:nvSpPr>
        <p:spPr bwMode="auto">
          <a:xfrm>
            <a:off x="3635375" y="5778500"/>
            <a:ext cx="5076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200" u="none" kern="0" dirty="0">
                <a:solidFill>
                  <a:schemeClr val="accent2"/>
                </a:solidFill>
                <a:latin typeface="Bradley Hand ITC TT-Bold" charset="0"/>
              </a:rPr>
              <a:t>53 quantum bits (qubits)</a:t>
            </a:r>
            <a:endParaRPr lang="en-US" altLang="en-US" sz="3200" u="none" kern="0" dirty="0">
              <a:solidFill>
                <a:schemeClr val="accent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1B4E1C-CD29-9348-B29F-E2E9EE09F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916113"/>
            <a:ext cx="4665464" cy="302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1752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24">
            <a:extLst>
              <a:ext uri="{FF2B5EF4-FFF2-40B4-BE49-F238E27FC236}">
                <a16:creationId xmlns:a16="http://schemas.microsoft.com/office/drawing/2014/main" id="{FA725CCC-D69A-8F48-A334-7289E00D9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8" y="549275"/>
            <a:ext cx="7146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none">
                <a:solidFill>
                  <a:srgbClr val="FF0000"/>
                </a:solidFill>
                <a:latin typeface="Bradley Hand ITC TT-Bold" pitchFamily="2" charset="77"/>
              </a:rPr>
              <a:t>quantum bits (qubits)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65A60D-3E55-5445-814D-3631BBFB8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88"/>
          <a:stretch>
            <a:fillRect/>
          </a:stretch>
        </p:blipFill>
        <p:spPr bwMode="auto">
          <a:xfrm>
            <a:off x="839788" y="1735138"/>
            <a:ext cx="22923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qbitmovie">
            <a:extLst>
              <a:ext uri="{FF2B5EF4-FFF2-40B4-BE49-F238E27FC236}">
                <a16:creationId xmlns:a16="http://schemas.microsoft.com/office/drawing/2014/main" id="{629C4F0B-EDDC-3F45-9C2D-A5DB1EDED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025650"/>
            <a:ext cx="143668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E17062A-3CE1-3C49-8E77-12265062EFAF}"/>
              </a:ext>
            </a:extLst>
          </p:cNvPr>
          <p:cNvSpPr txBox="1">
            <a:spLocks/>
          </p:cNvSpPr>
          <p:nvPr/>
        </p:nvSpPr>
        <p:spPr bwMode="auto">
          <a:xfrm>
            <a:off x="3132138" y="5400675"/>
            <a:ext cx="54371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200" u="none" kern="0" dirty="0" err="1">
                <a:solidFill>
                  <a:schemeClr val="accent2"/>
                </a:solidFill>
                <a:latin typeface="Bradley Hand ITC TT-Bold" charset="0"/>
              </a:rPr>
              <a:t>superpositie</a:t>
            </a:r>
            <a:r>
              <a:rPr lang="en-US" altLang="en-US" sz="3200" u="none" kern="0" dirty="0">
                <a:solidFill>
                  <a:schemeClr val="accent2"/>
                </a:solidFill>
                <a:latin typeface="Bradley Hand ITC TT-Bold" charset="0"/>
              </a:rPr>
              <a:t> van |0&gt; </a:t>
            </a:r>
            <a:r>
              <a:rPr lang="en-US" altLang="en-US" sz="3200" u="none" kern="0" dirty="0" err="1">
                <a:solidFill>
                  <a:schemeClr val="accent2"/>
                </a:solidFill>
                <a:latin typeface="Bradley Hand ITC TT-Bold" charset="0"/>
              </a:rPr>
              <a:t>en</a:t>
            </a:r>
            <a:r>
              <a:rPr lang="en-US" altLang="en-US" sz="3200" u="none" kern="0" dirty="0">
                <a:solidFill>
                  <a:schemeClr val="accent2"/>
                </a:solidFill>
                <a:latin typeface="Bradley Hand ITC TT-Bold" charset="0"/>
              </a:rPr>
              <a:t> |1&gt;</a:t>
            </a:r>
            <a:endParaRPr lang="en-US" altLang="en-US" sz="3200" u="none" kern="0" dirty="0">
              <a:solidFill>
                <a:schemeClr val="accent2"/>
              </a:solidFill>
            </a:endParaRPr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FFC2B127-985A-DF42-AA7A-8C86C3916B76}"/>
              </a:ext>
            </a:extLst>
          </p:cNvPr>
          <p:cNvSpPr>
            <a:spLocks noChangeArrowheads="1"/>
          </p:cNvSpPr>
          <p:nvPr/>
        </p:nvSpPr>
        <p:spPr bwMode="auto">
          <a:xfrm rot="890240">
            <a:off x="7065963" y="4202113"/>
            <a:ext cx="484187" cy="979487"/>
          </a:xfrm>
          <a:prstGeom prst="upArrow">
            <a:avLst>
              <a:gd name="adj1" fmla="val 50000"/>
              <a:gd name="adj2" fmla="val 50106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D306FD-1279-5448-8A75-CC84E990D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7"/>
          <a:stretch>
            <a:fillRect/>
          </a:stretch>
        </p:blipFill>
        <p:spPr bwMode="auto">
          <a:xfrm>
            <a:off x="3419475" y="1735138"/>
            <a:ext cx="309721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Up Arrow 14">
            <a:extLst>
              <a:ext uri="{FF2B5EF4-FFF2-40B4-BE49-F238E27FC236}">
                <a16:creationId xmlns:a16="http://schemas.microsoft.com/office/drawing/2014/main" id="{3A98004B-23AB-A841-A7FD-E9C8F3D833D1}"/>
              </a:ext>
            </a:extLst>
          </p:cNvPr>
          <p:cNvSpPr>
            <a:spLocks noChangeArrowheads="1"/>
          </p:cNvSpPr>
          <p:nvPr/>
        </p:nvSpPr>
        <p:spPr bwMode="auto">
          <a:xfrm rot="-1108704">
            <a:off x="5913438" y="3797300"/>
            <a:ext cx="485775" cy="977900"/>
          </a:xfrm>
          <a:prstGeom prst="upArrow">
            <a:avLst>
              <a:gd name="adj1" fmla="val 50000"/>
              <a:gd name="adj2" fmla="val 49861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E3E26BE2-41F8-574F-A08C-EFEA5479D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4607743" cy="71913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latin typeface="Bradley Hand ITC TT-Bold" pitchFamily="2" charset="77"/>
                <a:ea typeface="ＭＳ Ｐゴシック" panose="020B0600070205080204" pitchFamily="34" charset="-128"/>
              </a:rPr>
              <a:t>Quantum informatica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6626" name="Picture 1">
            <a:extLst>
              <a:ext uri="{FF2B5EF4-FFF2-40B4-BE49-F238E27FC236}">
                <a16:creationId xmlns:a16="http://schemas.microsoft.com/office/drawing/2014/main" id="{DF7428D2-C448-BC48-B964-EA1A5415B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0" y="1052513"/>
            <a:ext cx="3444189" cy="235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mages.jpg">
            <a:extLst>
              <a:ext uri="{FF2B5EF4-FFF2-40B4-BE49-F238E27FC236}">
                <a16:creationId xmlns:a16="http://schemas.microsoft.com/office/drawing/2014/main" id="{CBFE3AA8-3C3E-0E43-98B7-12B4BBFED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2" y="4270007"/>
            <a:ext cx="24114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tamp_heisenb2.jpg">
            <a:extLst>
              <a:ext uri="{FF2B5EF4-FFF2-40B4-BE49-F238E27FC236}">
                <a16:creationId xmlns:a16="http://schemas.microsoft.com/office/drawing/2014/main" id="{F0A9DDD4-C1EB-F243-A070-03D2E126D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80" y="3836619"/>
            <a:ext cx="23399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s-1.jpg">
            <a:extLst>
              <a:ext uri="{FF2B5EF4-FFF2-40B4-BE49-F238E27FC236}">
                <a16:creationId xmlns:a16="http://schemas.microsoft.com/office/drawing/2014/main" id="{D7627841-1E49-0046-B66E-F276E5D19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2" y="3406407"/>
            <a:ext cx="1808163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37F4C4A-BA3A-434C-8ABF-18FB13112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2502" r="2237" b="2231"/>
          <a:stretch>
            <a:fillRect/>
          </a:stretch>
        </p:blipFill>
        <p:spPr bwMode="auto">
          <a:xfrm>
            <a:off x="5307824" y="2192337"/>
            <a:ext cx="123666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spinup.jpg">
            <a:extLst>
              <a:ext uri="{FF2B5EF4-FFF2-40B4-BE49-F238E27FC236}">
                <a16:creationId xmlns:a16="http://schemas.microsoft.com/office/drawing/2014/main" id="{5E2D2B18-D6D2-2345-8185-021F8C53D0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9760">
            <a:off x="6610513" y="522310"/>
            <a:ext cx="981075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EFD171C-3D98-1847-899A-E0C2DEB0E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74896">
            <a:off x="4864522" y="877164"/>
            <a:ext cx="5937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QM_lessons">
  <a:themeElements>
    <a:clrScheme name="QM_lesson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QM_less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QM_less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M_less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M_less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M_less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M_less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M_less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M_less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M_less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M_less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M_less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M_less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M_less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28424</TotalTime>
  <Words>800</Words>
  <Application>Microsoft Macintosh PowerPoint</Application>
  <PresentationFormat>On-screen Show (4:3)</PresentationFormat>
  <Paragraphs>161</Paragraphs>
  <Slides>34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Bradley Hand</vt:lpstr>
      <vt:lpstr>Bradley Hand ITC TT-Bold</vt:lpstr>
      <vt:lpstr>Cambria Math</vt:lpstr>
      <vt:lpstr>Georgia</vt:lpstr>
      <vt:lpstr>Times New Roman</vt:lpstr>
      <vt:lpstr>Verdana</vt:lpstr>
      <vt:lpstr>QM_lessons</vt:lpstr>
      <vt:lpstr>Hoe kun je rekenen  met een  quantumcomputer? </vt:lpstr>
      <vt:lpstr>PowerPoint Presentation</vt:lpstr>
      <vt:lpstr>breaking news ... </vt:lpstr>
      <vt:lpstr>breaking news ... </vt:lpstr>
      <vt:lpstr>PowerPoint Presentation</vt:lpstr>
      <vt:lpstr>quantum computer</vt:lpstr>
      <vt:lpstr>Google’s quantum computer</vt:lpstr>
      <vt:lpstr>PowerPoint Presentation</vt:lpstr>
      <vt:lpstr>Quantum informatica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IonQ – quantumrekenen met ionen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breaking news ...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Quantumlessen mysterie en realiteit in de quantummechanica</dc:title>
  <cp:lastModifiedBy>C S</cp:lastModifiedBy>
  <cp:revision>344</cp:revision>
  <cp:lastPrinted>2019-11-07T10:25:58Z</cp:lastPrinted>
  <dcterms:created xsi:type="dcterms:W3CDTF">2012-04-25T19:54:42Z</dcterms:created>
  <dcterms:modified xsi:type="dcterms:W3CDTF">2019-11-07T10:44:02Z</dcterms:modified>
</cp:coreProperties>
</file>