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18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37.xml" ContentType="application/vnd.openxmlformats-officedocument.presentationml.tags+xml"/>
  <Override PartName="/ppt/notesSlides/notesSlide23.xml" ContentType="application/vnd.openxmlformats-officedocument.presentationml.notesSlid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notesSlides/notesSlide24.xml" ContentType="application/vnd.openxmlformats-officedocument.presentationml.notesSlide+xml"/>
  <Override PartName="/ppt/tags/tag44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3"/>
  </p:notesMasterIdLst>
  <p:sldIdLst>
    <p:sldId id="257" r:id="rId2"/>
    <p:sldId id="568" r:id="rId3"/>
    <p:sldId id="569" r:id="rId4"/>
    <p:sldId id="585" r:id="rId5"/>
    <p:sldId id="273" r:id="rId6"/>
    <p:sldId id="274" r:id="rId7"/>
    <p:sldId id="553" r:id="rId8"/>
    <p:sldId id="540" r:id="rId9"/>
    <p:sldId id="541" r:id="rId10"/>
    <p:sldId id="542" r:id="rId11"/>
    <p:sldId id="543" r:id="rId12"/>
    <p:sldId id="539" r:id="rId13"/>
    <p:sldId id="536" r:id="rId14"/>
    <p:sldId id="544" r:id="rId15"/>
    <p:sldId id="546" r:id="rId16"/>
    <p:sldId id="556" r:id="rId17"/>
    <p:sldId id="554" r:id="rId18"/>
    <p:sldId id="555" r:id="rId19"/>
    <p:sldId id="566" r:id="rId20"/>
    <p:sldId id="570" r:id="rId21"/>
    <p:sldId id="534" r:id="rId22"/>
    <p:sldId id="584" r:id="rId23"/>
    <p:sldId id="425" r:id="rId24"/>
    <p:sldId id="426" r:id="rId25"/>
    <p:sldId id="427" r:id="rId26"/>
    <p:sldId id="428" r:id="rId27"/>
    <p:sldId id="429" r:id="rId28"/>
    <p:sldId id="588" r:id="rId29"/>
    <p:sldId id="537" r:id="rId30"/>
    <p:sldId id="538" r:id="rId31"/>
    <p:sldId id="430" r:id="rId32"/>
    <p:sldId id="582" r:id="rId33"/>
    <p:sldId id="583" r:id="rId34"/>
    <p:sldId id="467" r:id="rId35"/>
    <p:sldId id="586" r:id="rId36"/>
    <p:sldId id="279" r:id="rId37"/>
    <p:sldId id="581" r:id="rId38"/>
    <p:sldId id="578" r:id="rId39"/>
    <p:sldId id="304" r:id="rId40"/>
    <p:sldId id="278" r:id="rId41"/>
    <p:sldId id="594" r:id="rId42"/>
    <p:sldId id="595" r:id="rId43"/>
    <p:sldId id="577" r:id="rId44"/>
    <p:sldId id="579" r:id="rId45"/>
    <p:sldId id="587" r:id="rId46"/>
    <p:sldId id="557" r:id="rId47"/>
    <p:sldId id="503" r:id="rId48"/>
    <p:sldId id="562" r:id="rId49"/>
    <p:sldId id="565" r:id="rId50"/>
    <p:sldId id="547" r:id="rId51"/>
    <p:sldId id="589" r:id="rId52"/>
    <p:sldId id="4100" r:id="rId53"/>
    <p:sldId id="299" r:id="rId54"/>
    <p:sldId id="596" r:id="rId55"/>
    <p:sldId id="499" r:id="rId56"/>
    <p:sldId id="552" r:id="rId57"/>
    <p:sldId id="296" r:id="rId58"/>
    <p:sldId id="559" r:id="rId59"/>
    <p:sldId id="301" r:id="rId60"/>
    <p:sldId id="290" r:id="rId61"/>
    <p:sldId id="291" r:id="rId6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81" userDrawn="1">
          <p15:clr>
            <a:srgbClr val="A4A3A4"/>
          </p15:clr>
        </p15:guide>
        <p15:guide id="2" pos="61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37"/>
    <p:restoredTop sz="87889"/>
  </p:normalViewPr>
  <p:slideViewPr>
    <p:cSldViewPr snapToGrid="0" snapToObjects="1">
      <p:cViewPr varScale="1">
        <p:scale>
          <a:sx n="107" d="100"/>
          <a:sy n="107" d="100"/>
        </p:scale>
        <p:origin x="176" y="1752"/>
      </p:cViewPr>
      <p:guideLst>
        <p:guide orient="horz" pos="981"/>
        <p:guide pos="61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137" d="100"/>
          <a:sy n="137" d="100"/>
        </p:scale>
        <p:origin x="3536" y="2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2A34C1-8BAB-6E48-B183-BFEFF27FE8AB}" type="datetimeFigureOut">
              <a:rPr lang="en-US" smtClean="0"/>
              <a:t>10/24/22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0AE733-F09D-0947-B436-F45E052084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8609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F09BB-327D-3E45-812A-8EBF8898F19F}" type="slidenum">
              <a:rPr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4600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E2B841-A70B-46F6-B82F-64EF9DA064F0}" type="slidenum">
              <a:rPr lang="en-US"/>
              <a:pPr/>
              <a:t>14</a:t>
            </a:fld>
            <a:endParaRPr lang="en-US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picture: http://</a:t>
            </a:r>
            <a:r>
              <a:rPr lang="en-US" dirty="0" err="1"/>
              <a:t>link.springer.com</a:t>
            </a:r>
            <a:r>
              <a:rPr lang="en-US" dirty="0"/>
              <a:t>/</a:t>
            </a:r>
            <a:r>
              <a:rPr lang="en-US" dirty="0" err="1"/>
              <a:t>referenceworkentry</a:t>
            </a:r>
            <a:r>
              <a:rPr lang="en-US" dirty="0"/>
              <a:t>/10.1007%2F978-1-4419-5906-5_210/fulltext.html#Fig2_210</a:t>
            </a:r>
          </a:p>
          <a:p>
            <a:r>
              <a:rPr lang="en-US" dirty="0"/>
              <a:t>James H. Ellis, Clifford C. Cocks, Malcolm J. Williamson (from left to right)</a:t>
            </a:r>
          </a:p>
          <a:p>
            <a:endParaRPr lang="en-US" dirty="0"/>
          </a:p>
          <a:p>
            <a:r>
              <a:rPr lang="en-US" dirty="0"/>
              <a:t>Ralph</a:t>
            </a:r>
            <a:r>
              <a:rPr lang="en-US" baseline="0" dirty="0"/>
              <a:t> </a:t>
            </a:r>
            <a:r>
              <a:rPr lang="en-US" baseline="0" dirty="0" err="1"/>
              <a:t>Merkle</a:t>
            </a:r>
            <a:r>
              <a:rPr lang="en-US" baseline="0" dirty="0"/>
              <a:t>, Martin Hellman, Whitfield </a:t>
            </a:r>
            <a:r>
              <a:rPr lang="en-US" baseline="0" dirty="0" err="1"/>
              <a:t>Diffie</a:t>
            </a:r>
            <a:r>
              <a:rPr lang="en-US" baseline="0" dirty="0"/>
              <a:t>, (at Stanford) </a:t>
            </a:r>
          </a:p>
          <a:p>
            <a:r>
              <a:rPr lang="en-US" baseline="0" dirty="0"/>
              <a:t>and Ron </a:t>
            </a:r>
            <a:r>
              <a:rPr lang="en-US" baseline="0" dirty="0" err="1"/>
              <a:t>Rivest</a:t>
            </a:r>
            <a:r>
              <a:rPr lang="en-US" baseline="0" dirty="0"/>
              <a:t>, </a:t>
            </a:r>
            <a:r>
              <a:rPr lang="en-US" baseline="0" dirty="0" err="1"/>
              <a:t>Adi</a:t>
            </a:r>
            <a:r>
              <a:rPr lang="en-US" baseline="0" dirty="0"/>
              <a:t> Shamir, Leonard </a:t>
            </a:r>
            <a:r>
              <a:rPr lang="en-US" baseline="0" dirty="0" err="1"/>
              <a:t>Adleman</a:t>
            </a:r>
            <a:r>
              <a:rPr lang="en-US" baseline="0" dirty="0"/>
              <a:t> (at MIT)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93851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E2B841-A70B-46F6-B82F-64EF9DA064F0}" type="slidenum">
              <a:rPr lang="en-US"/>
              <a:pPr/>
              <a:t>15</a:t>
            </a:fld>
            <a:endParaRPr lang="en-US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heat map of where NSA data collection is performed. Screen</a:t>
            </a:r>
            <a:r>
              <a:rPr lang="en-US" baseline="0" dirty="0"/>
              <a:t>shot of the https://</a:t>
            </a:r>
            <a:r>
              <a:rPr lang="en-US" baseline="0" dirty="0" err="1"/>
              <a:t>en.wikipedia.org</a:t>
            </a:r>
            <a:r>
              <a:rPr lang="en-US" baseline="0" dirty="0"/>
              <a:t>/wiki/</a:t>
            </a:r>
            <a:r>
              <a:rPr lang="en-US" baseline="0" dirty="0" err="1"/>
              <a:t>Boundless_Informant</a:t>
            </a:r>
            <a:r>
              <a:rPr lang="en-US" baseline="0" dirty="0"/>
              <a:t> big data analysis system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4778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E2B841-A70B-46F6-B82F-64EF9DA064F0}" type="slidenum">
              <a:rPr lang="en-US"/>
              <a:pPr/>
              <a:t>16</a:t>
            </a:fld>
            <a:endParaRPr lang="en-US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6266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E2B841-A70B-46F6-B82F-64EF9DA064F0}" type="slidenum">
              <a:rPr lang="en-US"/>
              <a:pPr/>
              <a:t>17</a:t>
            </a:fld>
            <a:endParaRPr lang="en-US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41574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E2B841-A70B-46F6-B82F-64EF9DA064F0}" type="slidenum">
              <a:rPr lang="en-US"/>
              <a:pPr/>
              <a:t>18</a:t>
            </a:fld>
            <a:endParaRPr lang="en-US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1200" dirty="0" err="1">
                <a:cs typeface="Arial" charset="0"/>
              </a:rPr>
              <a:t>when</a:t>
            </a:r>
            <a:r>
              <a:rPr lang="de-CH" sz="1200" dirty="0">
                <a:cs typeface="Arial" charset="0"/>
              </a:rPr>
              <a:t>, </a:t>
            </a:r>
            <a:r>
              <a:rPr lang="de-CH" sz="1200" dirty="0" err="1">
                <a:cs typeface="Arial" charset="0"/>
              </a:rPr>
              <a:t>where</a:t>
            </a:r>
            <a:r>
              <a:rPr lang="de-CH" sz="1200" dirty="0">
                <a:cs typeface="Arial" charset="0"/>
              </a:rPr>
              <a:t>, </a:t>
            </a:r>
            <a:r>
              <a:rPr lang="de-CH" sz="1200" dirty="0" err="1">
                <a:cs typeface="Arial" charset="0"/>
              </a:rPr>
              <a:t>with</a:t>
            </a:r>
            <a:r>
              <a:rPr lang="de-CH" sz="1200" dirty="0">
                <a:cs typeface="Arial" charset="0"/>
              </a:rPr>
              <a:t> </a:t>
            </a:r>
            <a:r>
              <a:rPr lang="de-CH" sz="1200" dirty="0" err="1">
                <a:cs typeface="Arial" charset="0"/>
              </a:rPr>
              <a:t>whom</a:t>
            </a:r>
            <a:r>
              <a:rPr lang="de-CH" sz="1200" dirty="0">
                <a:cs typeface="Arial" charset="0"/>
              </a:rPr>
              <a:t>, </a:t>
            </a:r>
            <a:r>
              <a:rPr lang="de-CH" sz="1200" dirty="0" err="1">
                <a:cs typeface="Arial" charset="0"/>
              </a:rPr>
              <a:t>how</a:t>
            </a:r>
            <a:r>
              <a:rPr lang="de-CH" sz="1200" dirty="0">
                <a:cs typeface="Arial" charset="0"/>
              </a:rPr>
              <a:t> </a:t>
            </a:r>
            <a:r>
              <a:rPr lang="de-CH" sz="1200" dirty="0" err="1">
                <a:cs typeface="Arial" charset="0"/>
              </a:rPr>
              <a:t>you</a:t>
            </a:r>
            <a:r>
              <a:rPr lang="de-CH" sz="1200" dirty="0">
                <a:cs typeface="Arial" charset="0"/>
              </a:rPr>
              <a:t> </a:t>
            </a:r>
            <a:r>
              <a:rPr lang="de-CH" sz="1200" dirty="0" err="1">
                <a:cs typeface="Arial" charset="0"/>
              </a:rPr>
              <a:t>look</a:t>
            </a:r>
            <a:r>
              <a:rPr lang="de-CH" sz="1200" dirty="0">
                <a:cs typeface="Arial" charset="0"/>
              </a:rPr>
              <a:t>, </a:t>
            </a:r>
            <a:r>
              <a:rPr lang="de-CH" sz="1200" dirty="0" err="1">
                <a:cs typeface="Arial" charset="0"/>
              </a:rPr>
              <a:t>websites</a:t>
            </a:r>
            <a:r>
              <a:rPr lang="de-CH" sz="1200" baseline="0" dirty="0">
                <a:cs typeface="Arial" charset="0"/>
              </a:rPr>
              <a:t> </a:t>
            </a:r>
            <a:r>
              <a:rPr lang="de-CH" sz="1200" baseline="0" dirty="0" err="1">
                <a:cs typeface="Arial" charset="0"/>
              </a:rPr>
              <a:t>visited</a:t>
            </a:r>
            <a:r>
              <a:rPr lang="de-CH" sz="1200" baseline="0" dirty="0">
                <a:cs typeface="Arial" charset="0"/>
              </a:rPr>
              <a:t>, </a:t>
            </a:r>
            <a:r>
              <a:rPr lang="de-CH" sz="1200" baseline="0" dirty="0" err="1">
                <a:cs typeface="Arial" charset="0"/>
              </a:rPr>
              <a:t>documents</a:t>
            </a:r>
            <a:r>
              <a:rPr lang="de-CH" sz="1200" baseline="0" dirty="0">
                <a:cs typeface="Arial" charset="0"/>
              </a:rPr>
              <a:t> </a:t>
            </a:r>
            <a:r>
              <a:rPr lang="de-CH" sz="1200" baseline="0" dirty="0" err="1">
                <a:cs typeface="Arial" charset="0"/>
              </a:rPr>
              <a:t>downloaded</a:t>
            </a:r>
            <a:r>
              <a:rPr lang="de-CH" sz="1200" baseline="0" dirty="0">
                <a:cs typeface="Arial" charset="0"/>
              </a:rPr>
              <a:t>, </a:t>
            </a:r>
            <a:r>
              <a:rPr lang="de-CH" sz="1200" baseline="0" dirty="0" err="1">
                <a:cs typeface="Arial" charset="0"/>
              </a:rPr>
              <a:t>pictures</a:t>
            </a:r>
            <a:r>
              <a:rPr lang="de-CH" sz="1200" baseline="0" dirty="0">
                <a:cs typeface="Arial" charset="0"/>
              </a:rPr>
              <a:t> </a:t>
            </a:r>
            <a:r>
              <a:rPr lang="de-CH" sz="1200" baseline="0" dirty="0" err="1">
                <a:cs typeface="Arial" charset="0"/>
              </a:rPr>
              <a:t>you</a:t>
            </a:r>
            <a:r>
              <a:rPr lang="de-CH" sz="1200" baseline="0" dirty="0">
                <a:cs typeface="Arial" charset="0"/>
              </a:rPr>
              <a:t> </a:t>
            </a:r>
            <a:r>
              <a:rPr lang="de-CH" sz="1200" baseline="0" dirty="0" err="1">
                <a:cs typeface="Arial" charset="0"/>
              </a:rPr>
              <a:t>posted</a:t>
            </a:r>
            <a:endParaRPr lang="de-CH" sz="1200" dirty="0">
              <a:cs typeface="Arial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7121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E2B841-A70B-46F6-B82F-64EF9DA064F0}" type="slidenum">
              <a:rPr lang="en-US"/>
              <a:pPr/>
              <a:t>19</a:t>
            </a:fld>
            <a:endParaRPr lang="en-US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4659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E2B841-A70B-46F6-B82F-64EF9DA064F0}" type="slidenum">
              <a:rPr lang="en-US"/>
              <a:pPr/>
              <a:t>20</a:t>
            </a:fld>
            <a:endParaRPr lang="en-US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26411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pictures from an overview presentation by Michael </a:t>
            </a:r>
            <a:r>
              <a:rPr lang="en-US" dirty="0" err="1"/>
              <a:t>Backes</a:t>
            </a:r>
            <a:r>
              <a:rPr lang="en-US" dirty="0"/>
              <a:t>: http://</a:t>
            </a:r>
            <a:r>
              <a:rPr lang="en-US" dirty="0" err="1"/>
              <a:t>www.infsec.cs.uni-saarland.de</a:t>
            </a:r>
            <a:r>
              <a:rPr lang="en-US" dirty="0"/>
              <a:t>/~</a:t>
            </a:r>
            <a:r>
              <a:rPr lang="en-US" dirty="0" err="1"/>
              <a:t>backes</a:t>
            </a:r>
            <a:r>
              <a:rPr lang="en-US" dirty="0"/>
              <a:t>/</a:t>
            </a:r>
          </a:p>
          <a:p>
            <a:r>
              <a:rPr lang="en-US" dirty="0"/>
              <a:t>http://</a:t>
            </a:r>
            <a:r>
              <a:rPr lang="en-US" dirty="0" err="1"/>
              <a:t>www.zurich.ibm.com</a:t>
            </a:r>
            <a:r>
              <a:rPr lang="en-US" dirty="0"/>
              <a:t>/security/publications/2004/BaPfWa2004aCryptoLibSlides.ppt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2273A-84D1-44AD-B2F4-5DC40384FCDA}" type="slidenum">
              <a:rPr lang="de-DE" smtClean="0"/>
              <a:pPr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70625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2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714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2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293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F09BB-327D-3E45-812A-8EBF8898F19F}" type="slidenum">
              <a:rPr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919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1B955F2-2634-44A8-A66D-EF2C534540B4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0080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1B955F2-2634-44A8-A66D-EF2C534540B4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5678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95253C-43CE-4FA5-8D1D-B63F9AFD4066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3569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F09BB-327D-3E45-812A-8EBF8898F19F}" type="slidenum">
              <a:rPr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5656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2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2077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2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5927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500" dirty="0"/>
              <a:t>RSA-100 </a:t>
            </a:r>
            <a:r>
              <a:rPr lang="en-US" sz="2500" dirty="0" err="1"/>
              <a:t>tooke</a:t>
            </a:r>
            <a:r>
              <a:rPr lang="en-US" sz="2500" dirty="0"/>
              <a:t> a few days to factor in 1991. It now takes about 1 hour on a standard laptop.</a:t>
            </a:r>
            <a:endParaRPr lang="is-IS" sz="25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2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F09BB-327D-3E45-812A-8EBF8898F19F}" type="slidenum">
              <a:rPr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4266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15 = 3 *</a:t>
            </a:r>
            <a:r>
              <a:rPr lang="en-US" baseline="0" dirty="0"/>
              <a:t> 5</a:t>
            </a:r>
            <a:endParaRPr lang="en-US" dirty="0"/>
          </a:p>
          <a:p>
            <a:r>
              <a:rPr lang="en-US" dirty="0"/>
              <a:t>51 = 3 * 17</a:t>
            </a:r>
          </a:p>
          <a:p>
            <a:r>
              <a:rPr lang="en-US" dirty="0"/>
              <a:t>123 * 456 = </a:t>
            </a:r>
            <a:r>
              <a:rPr lang="is-I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56088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F09BB-327D-3E45-812A-8EBF8898F19F}" type="slidenum">
              <a:rPr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057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2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58857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F09BB-327D-3E45-812A-8EBF8898F19F}" type="slidenum">
              <a:rPr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6393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systeem</a:t>
            </a:r>
            <a:r>
              <a:rPr lang="en-US" dirty="0"/>
              <a:t> van </a:t>
            </a:r>
            <a:r>
              <a:rPr lang="en-US" dirty="0" err="1"/>
              <a:t>versleuteling</a:t>
            </a:r>
            <a:r>
              <a:rPr lang="en-US" dirty="0"/>
              <a:t> </a:t>
            </a:r>
            <a:r>
              <a:rPr lang="en-US" dirty="0" err="1"/>
              <a:t>moet</a:t>
            </a:r>
            <a:r>
              <a:rPr lang="en-US" dirty="0"/>
              <a:t> even </a:t>
            </a:r>
            <a:r>
              <a:rPr lang="en-US" dirty="0" err="1"/>
              <a:t>veilig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, </a:t>
            </a:r>
            <a:r>
              <a:rPr lang="en-US" dirty="0" err="1"/>
              <a:t>zelfs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</a:t>
            </a:r>
            <a:r>
              <a:rPr lang="en-US" dirty="0" err="1"/>
              <a:t>alles</a:t>
            </a:r>
            <a:r>
              <a:rPr lang="en-US" dirty="0"/>
              <a:t> </a:t>
            </a:r>
            <a:r>
              <a:rPr lang="en-US" dirty="0" err="1"/>
              <a:t>behalve</a:t>
            </a:r>
            <a:r>
              <a:rPr lang="en-US" dirty="0"/>
              <a:t> de </a:t>
            </a:r>
            <a:r>
              <a:rPr lang="en-US" dirty="0" err="1"/>
              <a:t>sleutel</a:t>
            </a:r>
            <a:r>
              <a:rPr lang="en-US" dirty="0"/>
              <a:t> over het </a:t>
            </a:r>
            <a:r>
              <a:rPr lang="en-US" dirty="0" err="1"/>
              <a:t>systeem</a:t>
            </a:r>
            <a:r>
              <a:rPr lang="en-US" dirty="0"/>
              <a:t> </a:t>
            </a:r>
            <a:r>
              <a:rPr lang="en-US" dirty="0" err="1"/>
              <a:t>publiek</a:t>
            </a:r>
            <a:r>
              <a:rPr lang="en-US" dirty="0"/>
              <a:t> </a:t>
            </a:r>
            <a:r>
              <a:rPr lang="en-US" dirty="0" err="1"/>
              <a:t>bekend</a:t>
            </a:r>
            <a:r>
              <a:rPr lang="en-US" dirty="0"/>
              <a:t> 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F09BB-327D-3E45-812A-8EBF8898F19F}" type="slidenum">
              <a:rPr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88505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2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3249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2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03952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2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452701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E2B841-A70B-46F6-B82F-64EF9DA064F0}" type="slidenum">
              <a:rPr lang="en-US"/>
              <a:pPr/>
              <a:t>47</a:t>
            </a:fld>
            <a:endParaRPr lang="en-US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98610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E2B841-A70B-46F6-B82F-64EF9DA064F0}" type="slidenum">
              <a:rPr lang="en-US"/>
              <a:pPr/>
              <a:t>48</a:t>
            </a:fld>
            <a:endParaRPr lang="en-US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42298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E2B841-A70B-46F6-B82F-64EF9DA064F0}" type="slidenum">
              <a:rPr lang="en-US"/>
              <a:pPr/>
              <a:t>49</a:t>
            </a:fld>
            <a:endParaRPr lang="en-US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55699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E2B841-A70B-46F6-B82F-64EF9DA064F0}" type="slidenum">
              <a:rPr lang="en-US"/>
              <a:pPr/>
              <a:t>50</a:t>
            </a:fld>
            <a:endParaRPr lang="en-US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07541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</a:t>
            </a:r>
            <a:r>
              <a:rPr lang="en-US" err="1"/>
              <a:t>qureca.com</a:t>
            </a:r>
            <a:r>
              <a:rPr lang="en-US"/>
              <a:t>/overview-on-quantum-initiatives-worldwide-update-2022/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F09BB-327D-3E45-812A-8EBF8898F19F}" type="slidenum">
              <a:rPr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52891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F09BB-327D-3E45-812A-8EBF8898F19F}" type="slidenum">
              <a:rPr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72679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F09BB-327D-3E45-812A-8EBF8898F19F}" type="slidenum">
              <a:rPr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3445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E2B841-A70B-46F6-B82F-64EF9DA064F0}" type="slidenum">
              <a:rPr lang="en-US"/>
              <a:pPr/>
              <a:t>8</a:t>
            </a:fld>
            <a:endParaRPr lang="en-US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quick</a:t>
            </a:r>
            <a:r>
              <a:rPr lang="en-US" baseline="0" dirty="0"/>
              <a:t> check: please raise your hand if you have NOT seen this function before.</a:t>
            </a:r>
          </a:p>
          <a:p>
            <a:r>
              <a:rPr lang="en-US" baseline="0" dirty="0"/>
              <a:t>Please raise your hand if you HAVE seen this function before.</a:t>
            </a:r>
          </a:p>
          <a:p>
            <a:r>
              <a:rPr lang="en-US" baseline="0" dirty="0"/>
              <a:t>Now raise your hand if you have not raised your hand yet. For the people raising their hand now: you should seriously double-check the logic “axiom of the excluded middle”, asserting that either you HAVE seen this function before, or that you have NOT.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25506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AE733-F09D-0947-B436-F45E05208482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68011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F09BB-327D-3E45-812A-8EBF8898F19F}" type="slidenum">
              <a:rPr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6053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F09BB-327D-3E45-812A-8EBF8898F19F}" type="slidenum">
              <a:rPr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51886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F09BB-327D-3E45-812A-8EBF8898F19F}" type="slidenum">
              <a:rPr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2502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E2B841-A70B-46F6-B82F-64EF9DA064F0}" type="slidenum">
              <a:rPr lang="en-US"/>
              <a:pPr/>
              <a:t>9</a:t>
            </a:fld>
            <a:endParaRPr lang="en-US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2620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E2B841-A70B-46F6-B82F-64EF9DA064F0}" type="slidenum">
              <a:rPr lang="en-US"/>
              <a:pPr/>
              <a:t>10</a:t>
            </a:fld>
            <a:endParaRPr lang="en-US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2787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E2B841-A70B-46F6-B82F-64EF9DA064F0}" type="slidenum">
              <a:rPr lang="en-US"/>
              <a:pPr/>
              <a:t>11</a:t>
            </a:fld>
            <a:endParaRPr lang="en-US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encrypting</a:t>
            </a:r>
            <a:r>
              <a:rPr lang="en-US" baseline="0" dirty="0"/>
              <a:t> internet traffic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8242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E2B841-A70B-46F6-B82F-64EF9DA064F0}" type="slidenum">
              <a:rPr lang="en-US"/>
              <a:pPr/>
              <a:t>12</a:t>
            </a:fld>
            <a:endParaRPr lang="en-US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8969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E2B841-A70B-46F6-B82F-64EF9DA064F0}" type="slidenum">
              <a:rPr lang="en-US"/>
              <a:pPr/>
              <a:t>13</a:t>
            </a:fld>
            <a:endParaRPr lang="en-US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19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4B90E-A0C7-F846-96D5-E3E3B4AF7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5E3F60-60C3-0D49-A90E-7BDC880593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FBEFE1-187C-1F4A-8D70-512F94B61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7C3E1-57A5-C340-A13B-3E9272F23537}" type="datetimeFigureOut">
              <a:rPr lang="en-US" smtClean="0"/>
              <a:t>10/24/22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F7833E-D4E0-BE48-9316-E893DA60E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264D46-B9C4-3B49-9B00-747C88986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B606C-6B3B-C247-AD57-0F125C4EA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132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2E4FE-CACC-C541-8F6E-E0D83A8C7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5C4811-E70E-054A-99C9-C0D4263FBE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3035A7-6F38-0C49-9B5B-D1604918B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7C3E1-57A5-C340-A13B-3E9272F23537}" type="datetimeFigureOut">
              <a:rPr lang="en-US" smtClean="0"/>
              <a:t>10/24/22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D3BE93-05BD-174B-B71E-345F111BF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F785A8-CFF3-D64C-848F-D14D9387F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B606C-6B3B-C247-AD57-0F125C4EA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596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C75975-A618-D44D-A13B-F8DEB2FC43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83C7FC-3D6E-CD4F-90F0-62623F052D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CD85C6-28A1-D542-BC5B-908FCAC84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7C3E1-57A5-C340-A13B-3E9272F23537}" type="datetimeFigureOut">
              <a:rPr lang="en-US" smtClean="0"/>
              <a:t>10/24/22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85A322-DBFC-6140-AD28-29D13D489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978889-2D65-2E45-95FC-03FA235E5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B606C-6B3B-C247-AD57-0F125C4EA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6414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7814"/>
            <a:ext cx="10972800" cy="11398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21891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91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41763"/>
            <a:ext cx="5384800" cy="21891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41763"/>
            <a:ext cx="5384800" cy="21891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6854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972F7-C4EC-1149-8970-0D9E4F6FB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94D441-0676-2443-B20D-5363ABC9C0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A721C1-FA00-564E-BD71-ADF795849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7C3E1-57A5-C340-A13B-3E9272F23537}" type="datetimeFigureOut">
              <a:rPr lang="en-US" smtClean="0"/>
              <a:t>10/24/22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FA096C-3E81-E249-BEF3-23A95763E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DC86B7-A0A4-1949-9BA9-BFBCAE6C6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B606C-6B3B-C247-AD57-0F125C4EA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41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BE515-780E-3343-A2E0-EED149800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C0DFFA-5962-164A-8805-3ED9C1A118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A00BB6-EA59-4F4B-8D67-09CF28F0C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7C3E1-57A5-C340-A13B-3E9272F23537}" type="datetimeFigureOut">
              <a:rPr lang="en-US" smtClean="0"/>
              <a:t>10/24/22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D699A6-8A0C-BD46-9465-1AC61C8A2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80AED4-DDCF-584A-A033-BD1502D91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B606C-6B3B-C247-AD57-0F125C4EA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0090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B5120-4082-F147-94FB-558F1D961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E07CDC-C514-9F48-AF6F-E0FA2F28A3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F295F3-3261-2A43-982E-8158B033F5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DEB538-3DDB-124E-86EF-A40EC7A12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7C3E1-57A5-C340-A13B-3E9272F23537}" type="datetimeFigureOut">
              <a:rPr lang="en-US" smtClean="0"/>
              <a:t>10/24/22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94B25E-D01E-1848-BA05-09F251679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4BE447-AFAC-E744-A97E-047E62A43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B606C-6B3B-C247-AD57-0F125C4EA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755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581AB-C306-A14F-A5EE-98C98416D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46BA4A-8CF9-5640-91F3-351C271753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E226FC-9278-1B4E-9548-6A6DF7F7C1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3DB7AC-501A-9148-94D8-8E75FADA9F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A1124F-BEE2-C947-8124-6D658C1E18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AA651A-FA9F-A049-B60B-0A2C02A06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7C3E1-57A5-C340-A13B-3E9272F23537}" type="datetimeFigureOut">
              <a:rPr lang="en-US" smtClean="0"/>
              <a:t>10/24/22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60871B-F9F1-7946-A549-FA84ACBD6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BC85F9-DA79-B44E-89BD-B32259FF6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B606C-6B3B-C247-AD57-0F125C4EA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057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76879-E4E9-934B-8B4A-E05849F16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B157FA-ABB1-CD4D-8F3F-4AF764123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7C3E1-57A5-C340-A13B-3E9272F23537}" type="datetimeFigureOut">
              <a:rPr lang="en-US" smtClean="0"/>
              <a:t>10/24/22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E42794-7DCD-0F42-9209-CA0751790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8DEBC7-CF64-2D4C-978A-49A4719D2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B606C-6B3B-C247-AD57-0F125C4EA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57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F1086A-3675-AE4D-BEB0-1D2E14D9C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7C3E1-57A5-C340-A13B-3E9272F23537}" type="datetimeFigureOut">
              <a:rPr lang="en-US" smtClean="0"/>
              <a:t>10/24/22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098B4C-A4BC-B546-B224-B54B8797E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6D922A-EE45-F142-993D-E809B995E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B606C-6B3B-C247-AD57-0F125C4EA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377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EA968-5495-8E4D-BF75-8439D32A4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B536E1-FBA5-B245-9D66-475EA65061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9A0FF6-72F9-434E-AE4B-0A12B4E51F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BFDA1D-E304-1849-BF24-A67E1EABE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7C3E1-57A5-C340-A13B-3E9272F23537}" type="datetimeFigureOut">
              <a:rPr lang="en-US" smtClean="0"/>
              <a:t>10/24/22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73698D-9A5C-3A4B-916B-CB93563F2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2888A0-9850-4F46-A436-FF2C55108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B606C-6B3B-C247-AD57-0F125C4EA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493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1CD05-FC27-B147-8D19-5BD87599B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B7B0C7-97AB-4844-A8CF-ADCE410298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EA584A-7033-C341-90E5-43E84D1F8B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E3AC7F-627E-CF40-B11F-41610F283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7C3E1-57A5-C340-A13B-3E9272F23537}" type="datetimeFigureOut">
              <a:rPr lang="en-US" smtClean="0"/>
              <a:t>10/24/22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06FF51-A8B0-C24D-828A-7C1F24262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118DC1-77DA-4347-B6FA-9DC2ADBA1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B606C-6B3B-C247-AD57-0F125C4EA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367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FA30DD-129C-3F43-A779-6F370C56A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43026B-113E-AA4D-BFFF-BAC92462DB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A3244F-9ED4-544C-B199-89E15C3FED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77C3E1-57A5-C340-A13B-3E9272F23537}" type="datetimeFigureOut">
              <a:rPr lang="en-US" smtClean="0"/>
              <a:t>10/24/22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E6EC6C-2ACE-C44E-A58D-6CC4188FEB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A67146-9581-DE4F-8521-CDD83223AD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DB606C-6B3B-C247-AD57-0F125C4EA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967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wmf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hyperlink" Target="http://en.wikipedia.org/wiki/Message_authentication_code" TargetMode="External"/><Relationship Id="rId4" Type="http://schemas.openxmlformats.org/officeDocument/2006/relationships/hyperlink" Target="http://en.wikipedia.org/wiki/Advanced_Encryption_Standard" TargetMode="External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wmf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hyperlink" Target="http://en.wikipedia.org/wiki/One-time_pad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wmf"/><Relationship Id="rId3" Type="http://schemas.openxmlformats.org/officeDocument/2006/relationships/hyperlink" Target="http://en.wikipedia.org/wiki/Public-key_cryptography" TargetMode="External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8.png"/><Relationship Id="rId4" Type="http://schemas.openxmlformats.org/officeDocument/2006/relationships/hyperlink" Target="http://en.wikipedia.org/wiki/Digital_signature" TargetMode="External"/><Relationship Id="rId9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3.wmf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hyperlink" Target="https://en.wikipedia.org/wiki/Government_Communications_Headquarters" TargetMode="External"/><Relationship Id="rId10" Type="http://schemas.openxmlformats.org/officeDocument/2006/relationships/image" Target="../media/image32.png"/><Relationship Id="rId4" Type="http://schemas.openxmlformats.org/officeDocument/2006/relationships/hyperlink" Target="http://simonsingh.net/media/articles/maths-and-science/unsung-heroes-of-cryptography/" TargetMode="External"/><Relationship Id="rId9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hyperlink" Target="http://en.wikipedia.org/wiki/Edward_Snowden" TargetMode="External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hyperlink" Target="https://en.wikipedia.org/wiki/Global_surveillance_disclosures_(2013%E2%80%93present)" TargetMode="External"/><Relationship Id="rId4" Type="http://schemas.openxmlformats.org/officeDocument/2006/relationships/hyperlink" Target="http://en.wikipedia.org/wiki/Whistleblower" TargetMode="External"/><Relationship Id="rId9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11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Cryptography_standards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hyperlink" Target="https://www.youtube.com/watch?v=YNPI6B-BUW4" TargetMode="External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3.png"/><Relationship Id="rId10" Type="http://schemas.openxmlformats.org/officeDocument/2006/relationships/image" Target="../media/image40.png"/><Relationship Id="rId4" Type="http://schemas.openxmlformats.org/officeDocument/2006/relationships/image" Target="../media/image32.png"/><Relationship Id="rId9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hyperlink" Target="https://www.youtube.com/watch?v=YNPI6B-BUW4" TargetMode="External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hyperlink" Target="https://en.wikipedia.org/wiki/Nineteen_Eighty-Four" TargetMode="External"/><Relationship Id="rId10" Type="http://schemas.openxmlformats.org/officeDocument/2006/relationships/image" Target="../media/image43.tiff"/><Relationship Id="rId4" Type="http://schemas.openxmlformats.org/officeDocument/2006/relationships/hyperlink" Target="https://en.wikipedia.org/wiki/George_Orwell" TargetMode="External"/><Relationship Id="rId9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hyperlink" Target="http://en.wikipedia.org/wiki/Enigma_machine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n.wikipedia.org/wiki/Scytale" TargetMode="External"/><Relationship Id="rId5" Type="http://schemas.openxmlformats.org/officeDocument/2006/relationships/image" Target="../media/image5.png"/><Relationship Id="rId4" Type="http://schemas.openxmlformats.org/officeDocument/2006/relationships/hyperlink" Target="http://simonsingh.net/books/the-code-book/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tiff"/><Relationship Id="rId3" Type="http://schemas.openxmlformats.org/officeDocument/2006/relationships/hyperlink" Target="https://www.bitsoffreedom.nl/" TargetMode="External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11" Type="http://schemas.openxmlformats.org/officeDocument/2006/relationships/image" Target="../media/image46.tiff"/><Relationship Id="rId5" Type="http://schemas.openxmlformats.org/officeDocument/2006/relationships/image" Target="../media/image32.png"/><Relationship Id="rId10" Type="http://schemas.openxmlformats.org/officeDocument/2006/relationships/image" Target="../media/image45.tiff"/><Relationship Id="rId4" Type="http://schemas.openxmlformats.org/officeDocument/2006/relationships/hyperlink" Target="https://twitter.com/bert_hubert" TargetMode="External"/><Relationship Id="rId9" Type="http://schemas.openxmlformats.org/officeDocument/2006/relationships/image" Target="../media/image44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Dolev-Yao_model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w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tags" Target="../tags/tag3.xml"/><Relationship Id="rId7" Type="http://schemas.openxmlformats.org/officeDocument/2006/relationships/image" Target="../media/image48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7.wmf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tags" Target="../tags/tag7.xml"/><Relationship Id="rId7" Type="http://schemas.openxmlformats.org/officeDocument/2006/relationships/image" Target="../media/image47.wmf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48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0.png"/><Relationship Id="rId4" Type="http://schemas.openxmlformats.org/officeDocument/2006/relationships/tags" Target="../tags/tag8.xml"/><Relationship Id="rId9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wmf"/><Relationship Id="rId3" Type="http://schemas.openxmlformats.org/officeDocument/2006/relationships/tags" Target="../tags/tag11.xml"/><Relationship Id="rId7" Type="http://schemas.openxmlformats.org/officeDocument/2006/relationships/image" Target="../media/image50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48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4.png"/><Relationship Id="rId4" Type="http://schemas.openxmlformats.org/officeDocument/2006/relationships/tags" Target="../tags/tag12.xml"/><Relationship Id="rId9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20.xml"/><Relationship Id="rId13" Type="http://schemas.openxmlformats.org/officeDocument/2006/relationships/image" Target="../media/image47.wmf"/><Relationship Id="rId3" Type="http://schemas.openxmlformats.org/officeDocument/2006/relationships/tags" Target="../tags/tag15.xml"/><Relationship Id="rId7" Type="http://schemas.openxmlformats.org/officeDocument/2006/relationships/tags" Target="../tags/tag19.xml"/><Relationship Id="rId12" Type="http://schemas.openxmlformats.org/officeDocument/2006/relationships/image" Target="../media/image50.png"/><Relationship Id="rId2" Type="http://schemas.openxmlformats.org/officeDocument/2006/relationships/tags" Target="../tags/tag14.xml"/><Relationship Id="rId16" Type="http://schemas.openxmlformats.org/officeDocument/2006/relationships/image" Target="../media/image53.png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image" Target="../media/image48.png"/><Relationship Id="rId5" Type="http://schemas.openxmlformats.org/officeDocument/2006/relationships/tags" Target="../tags/tag17.xml"/><Relationship Id="rId15" Type="http://schemas.openxmlformats.org/officeDocument/2006/relationships/image" Target="../media/image52.png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16.xml"/><Relationship Id="rId9" Type="http://schemas.openxmlformats.org/officeDocument/2006/relationships/tags" Target="../tags/tag21.xml"/><Relationship Id="rId1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4.png"/><Relationship Id="rId4" Type="http://schemas.openxmlformats.org/officeDocument/2006/relationships/notesSlide" Target="../notesSlides/notesSlide18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tags" Target="../tags/tag24.xml"/><Relationship Id="rId7" Type="http://schemas.openxmlformats.org/officeDocument/2006/relationships/image" Target="../media/image47.wmf"/><Relationship Id="rId12" Type="http://schemas.openxmlformats.org/officeDocument/2006/relationships/image" Target="../media/image53.pn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50.png"/><Relationship Id="rId5" Type="http://schemas.openxmlformats.org/officeDocument/2006/relationships/tags" Target="../tags/tag26.xml"/><Relationship Id="rId10" Type="http://schemas.openxmlformats.org/officeDocument/2006/relationships/image" Target="../media/image48.png"/><Relationship Id="rId4" Type="http://schemas.openxmlformats.org/officeDocument/2006/relationships/tags" Target="../tags/tag25.xml"/><Relationship Id="rId9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Edward_Snowden" TargetMode="External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wmf"/><Relationship Id="rId13" Type="http://schemas.openxmlformats.org/officeDocument/2006/relationships/image" Target="../media/image53.png"/><Relationship Id="rId3" Type="http://schemas.openxmlformats.org/officeDocument/2006/relationships/tags" Target="../tags/tag29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50.png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11" Type="http://schemas.openxmlformats.org/officeDocument/2006/relationships/image" Target="../media/image48.png"/><Relationship Id="rId5" Type="http://schemas.openxmlformats.org/officeDocument/2006/relationships/tags" Target="../tags/tag31.xml"/><Relationship Id="rId10" Type="http://schemas.openxmlformats.org/officeDocument/2006/relationships/image" Target="../media/image52.png"/><Relationship Id="rId4" Type="http://schemas.openxmlformats.org/officeDocument/2006/relationships/tags" Target="../tags/tag30.xml"/><Relationship Id="rId9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tags" Target="../tags/tag35.xml"/><Relationship Id="rId7" Type="http://schemas.openxmlformats.org/officeDocument/2006/relationships/image" Target="../media/image51.png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0.png"/><Relationship Id="rId4" Type="http://schemas.openxmlformats.org/officeDocument/2006/relationships/tags" Target="../tags/tag36.xml"/><Relationship Id="rId9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quantumgame.io/" TargetMode="External"/><Relationship Id="rId4" Type="http://schemas.openxmlformats.org/officeDocument/2006/relationships/hyperlink" Target="https://www.thinkfun.com/products/laser-maze/" TargetMode="Externa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tiff"/><Relationship Id="rId3" Type="http://schemas.openxmlformats.org/officeDocument/2006/relationships/image" Target="../media/image57.png"/><Relationship Id="rId7" Type="http://schemas.openxmlformats.org/officeDocument/2006/relationships/image" Target="../media/image61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gif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7.xml"/><Relationship Id="rId6" Type="http://schemas.openxmlformats.org/officeDocument/2006/relationships/image" Target="../media/image53.png"/><Relationship Id="rId5" Type="http://schemas.openxmlformats.org/officeDocument/2006/relationships/image" Target="../media/image60.gif"/><Relationship Id="rId4" Type="http://schemas.openxmlformats.org/officeDocument/2006/relationships/image" Target="../media/image63.em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4.xml"/><Relationship Id="rId13" Type="http://schemas.openxmlformats.org/officeDocument/2006/relationships/image" Target="../media/image67.png"/><Relationship Id="rId3" Type="http://schemas.openxmlformats.org/officeDocument/2006/relationships/tags" Target="../tags/tag40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66.png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tags" Target="../tags/tag43.xml"/><Relationship Id="rId11" Type="http://schemas.openxmlformats.org/officeDocument/2006/relationships/image" Target="../media/image65.png"/><Relationship Id="rId5" Type="http://schemas.openxmlformats.org/officeDocument/2006/relationships/tags" Target="../tags/tag42.xml"/><Relationship Id="rId15" Type="http://schemas.openxmlformats.org/officeDocument/2006/relationships/image" Target="../media/image69.tiff"/><Relationship Id="rId10" Type="http://schemas.openxmlformats.org/officeDocument/2006/relationships/image" Target="../media/image64.png"/><Relationship Id="rId4" Type="http://schemas.openxmlformats.org/officeDocument/2006/relationships/tags" Target="../tags/tag41.xml"/><Relationship Id="rId9" Type="http://schemas.openxmlformats.org/officeDocument/2006/relationships/image" Target="../media/image53.png"/><Relationship Id="rId14" Type="http://schemas.openxmlformats.org/officeDocument/2006/relationships/image" Target="../media/image6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Relationship Id="rId6" Type="http://schemas.openxmlformats.org/officeDocument/2006/relationships/image" Target="../media/image72.jpe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mailto:https://en.wikipedia.org/wiki/RSA_numbers#RSA-100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7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hyperlink" Target="http://www.quantumcryptopocalypse.com/" TargetMode="External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emf"/><Relationship Id="rId4" Type="http://schemas.openxmlformats.org/officeDocument/2006/relationships/image" Target="../media/image61.tiff"/><Relationship Id="rId9" Type="http://schemas.openxmlformats.org/officeDocument/2006/relationships/image" Target="../media/image7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2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src.nist.gov/Projects/Post-Quantum-Cryptography" TargetMode="External"/><Relationship Id="rId5" Type="http://schemas.openxmlformats.org/officeDocument/2006/relationships/image" Target="../media/image81.png"/><Relationship Id="rId4" Type="http://schemas.openxmlformats.org/officeDocument/2006/relationships/hyperlink" Target="http://www.qusoft.org/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tags" Target="../tags/tag47.xml"/><Relationship Id="rId7" Type="http://schemas.openxmlformats.org/officeDocument/2006/relationships/image" Target="../media/image59.jpeg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notesSlide" Target="../notesSlides/notesSlide32.xml"/><Relationship Id="rId11" Type="http://schemas.openxmlformats.org/officeDocument/2006/relationships/image" Target="../media/image50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8.png"/><Relationship Id="rId4" Type="http://schemas.openxmlformats.org/officeDocument/2006/relationships/tags" Target="../tags/tag48.xml"/><Relationship Id="rId9" Type="http://schemas.openxmlformats.org/officeDocument/2006/relationships/image" Target="../media/image5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3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3.png"/><Relationship Id="rId5" Type="http://schemas.openxmlformats.org/officeDocument/2006/relationships/image" Target="../media/image23.wmf"/><Relationship Id="rId4" Type="http://schemas.openxmlformats.org/officeDocument/2006/relationships/image" Target="../media/image27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24.pn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3.wmf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2.png"/><Relationship Id="rId7" Type="http://schemas.openxmlformats.org/officeDocument/2006/relationships/hyperlink" Target="http://en.wikipedia.org/wiki/Scytale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3.png"/><Relationship Id="rId10" Type="http://schemas.openxmlformats.org/officeDocument/2006/relationships/image" Target="../media/image16.png"/><Relationship Id="rId4" Type="http://schemas.openxmlformats.org/officeDocument/2006/relationships/hyperlink" Target="https://www.geocaching.com/geocache/GC6D260_46-tulpen-boottrail-bonus" TargetMode="External"/><Relationship Id="rId9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wmf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4.png"/><Relationship Id="rId5" Type="http://schemas.openxmlformats.org/officeDocument/2006/relationships/image" Target="../media/image25.png"/><Relationship Id="rId10" Type="http://schemas.openxmlformats.org/officeDocument/2006/relationships/image" Target="../media/image83.png"/><Relationship Id="rId4" Type="http://schemas.openxmlformats.org/officeDocument/2006/relationships/image" Target="../media/image24.png"/><Relationship Id="rId9" Type="http://schemas.openxmlformats.org/officeDocument/2006/relationships/image" Target="../media/image86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95.png"/><Relationship Id="rId3" Type="http://schemas.openxmlformats.org/officeDocument/2006/relationships/hyperlink" Target="http://quantumsc.nl/" TargetMode="External"/><Relationship Id="rId7" Type="http://schemas.openxmlformats.org/officeDocument/2006/relationships/image" Target="../media/image90.jpeg"/><Relationship Id="rId12" Type="http://schemas.openxmlformats.org/officeDocument/2006/relationships/image" Target="../media/image9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png"/><Relationship Id="rId11" Type="http://schemas.openxmlformats.org/officeDocument/2006/relationships/image" Target="../media/image93.emf"/><Relationship Id="rId5" Type="http://schemas.openxmlformats.org/officeDocument/2006/relationships/image" Target="../media/image88.png"/><Relationship Id="rId10" Type="http://schemas.openxmlformats.org/officeDocument/2006/relationships/image" Target="../media/image92.gif"/><Relationship Id="rId4" Type="http://schemas.openxmlformats.org/officeDocument/2006/relationships/hyperlink" Target="https://quantumdelta.nl/" TargetMode="External"/><Relationship Id="rId9" Type="http://schemas.openxmlformats.org/officeDocument/2006/relationships/image" Target="../media/image91.jpeg"/><Relationship Id="rId14" Type="http://schemas.openxmlformats.org/officeDocument/2006/relationships/image" Target="../media/image96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14.png"/><Relationship Id="rId7" Type="http://schemas.openxmlformats.org/officeDocument/2006/relationships/image" Target="../media/image100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emf"/><Relationship Id="rId5" Type="http://schemas.openxmlformats.org/officeDocument/2006/relationships/image" Target="../media/image99.jpeg"/><Relationship Id="rId4" Type="http://schemas.openxmlformats.org/officeDocument/2006/relationships/image" Target="../media/image98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7.png"/><Relationship Id="rId3" Type="http://schemas.openxmlformats.org/officeDocument/2006/relationships/hyperlink" Target="http://en.wikipedia.org/wiki/One-time_pad" TargetMode="External"/><Relationship Id="rId7" Type="http://schemas.openxmlformats.org/officeDocument/2006/relationships/image" Target="../media/image3.png"/><Relationship Id="rId12" Type="http://schemas.openxmlformats.org/officeDocument/2006/relationships/image" Target="../media/image26.PNG"/><Relationship Id="rId17" Type="http://schemas.openxmlformats.org/officeDocument/2006/relationships/image" Target="../media/image44.tiff"/><Relationship Id="rId2" Type="http://schemas.openxmlformats.org/officeDocument/2006/relationships/hyperlink" Target="http://en.wikipedia.org/wiki/History_of_cryptography" TargetMode="Externa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n.wikipedia.org/wiki/2013_mass_surveillance_disclosures" TargetMode="External"/><Relationship Id="rId11" Type="http://schemas.openxmlformats.org/officeDocument/2006/relationships/image" Target="../media/image25.png"/><Relationship Id="rId5" Type="http://schemas.openxmlformats.org/officeDocument/2006/relationships/hyperlink" Target="http://en.wikipedia.org/wiki/Dolev-Yao_model" TargetMode="External"/><Relationship Id="rId15" Type="http://schemas.openxmlformats.org/officeDocument/2006/relationships/image" Target="../media/image33.png"/><Relationship Id="rId10" Type="http://schemas.openxmlformats.org/officeDocument/2006/relationships/image" Target="../media/image24.png"/><Relationship Id="rId4" Type="http://schemas.openxmlformats.org/officeDocument/2006/relationships/hyperlink" Target="http://en.wikipedia.org/wiki/Public-key_cryptography" TargetMode="External"/><Relationship Id="rId9" Type="http://schemas.openxmlformats.org/officeDocument/2006/relationships/image" Target="../media/image23.wmf"/><Relationship Id="rId14" Type="http://schemas.openxmlformats.org/officeDocument/2006/relationships/image" Target="../media/image32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Shor's_algorithm" TargetMode="External"/><Relationship Id="rId13" Type="http://schemas.openxmlformats.org/officeDocument/2006/relationships/image" Target="../media/image50.png"/><Relationship Id="rId3" Type="http://schemas.openxmlformats.org/officeDocument/2006/relationships/tags" Target="../tags/tag51.xml"/><Relationship Id="rId7" Type="http://schemas.openxmlformats.org/officeDocument/2006/relationships/hyperlink" Target="http://en.wikipedia.org/wiki/Quantum_computer" TargetMode="External"/><Relationship Id="rId12" Type="http://schemas.openxmlformats.org/officeDocument/2006/relationships/image" Target="../media/image48.png"/><Relationship Id="rId2" Type="http://schemas.openxmlformats.org/officeDocument/2006/relationships/tags" Target="../tags/tag50.xml"/><Relationship Id="rId16" Type="http://schemas.openxmlformats.org/officeDocument/2006/relationships/image" Target="../media/image73.png"/><Relationship Id="rId1" Type="http://schemas.openxmlformats.org/officeDocument/2006/relationships/tags" Target="../tags/tag49.xml"/><Relationship Id="rId6" Type="http://schemas.openxmlformats.org/officeDocument/2006/relationships/hyperlink" Target="http://en.wikipedia.org/wiki/Quantum_bit" TargetMode="External"/><Relationship Id="rId11" Type="http://schemas.openxmlformats.org/officeDocument/2006/relationships/image" Target="../media/image52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61.tiff"/><Relationship Id="rId10" Type="http://schemas.openxmlformats.org/officeDocument/2006/relationships/image" Target="../media/image51.png"/><Relationship Id="rId4" Type="http://schemas.openxmlformats.org/officeDocument/2006/relationships/tags" Target="../tags/tag52.xml"/><Relationship Id="rId9" Type="http://schemas.openxmlformats.org/officeDocument/2006/relationships/hyperlink" Target="http://en.wikipedia.org/wiki/No-cloning_theorem" TargetMode="External"/><Relationship Id="rId14" Type="http://schemas.openxmlformats.org/officeDocument/2006/relationships/image" Target="../media/image59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80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w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109.png"/><Relationship Id="rId3" Type="http://schemas.openxmlformats.org/officeDocument/2006/relationships/image" Target="../media/image101.png"/><Relationship Id="rId7" Type="http://schemas.openxmlformats.org/officeDocument/2006/relationships/image" Target="../media/image103.png"/><Relationship Id="rId12" Type="http://schemas.openxmlformats.org/officeDocument/2006/relationships/image" Target="../media/image76.png"/><Relationship Id="rId2" Type="http://schemas.openxmlformats.org/officeDocument/2006/relationships/notesSlide" Target="../notesSlides/notesSlide41.xml"/><Relationship Id="rId16" Type="http://schemas.openxmlformats.org/officeDocument/2006/relationships/image" Target="../media/image1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2.png"/><Relationship Id="rId11" Type="http://schemas.openxmlformats.org/officeDocument/2006/relationships/image" Target="../media/image108.png"/><Relationship Id="rId5" Type="http://schemas.openxmlformats.org/officeDocument/2006/relationships/image" Target="../media/image91.jpeg"/><Relationship Id="rId15" Type="http://schemas.openxmlformats.org/officeDocument/2006/relationships/image" Target="../media/image111.png"/><Relationship Id="rId10" Type="http://schemas.openxmlformats.org/officeDocument/2006/relationships/image" Target="../media/image107.png"/><Relationship Id="rId4" Type="http://schemas.openxmlformats.org/officeDocument/2006/relationships/image" Target="../media/image77.png"/><Relationship Id="rId9" Type="http://schemas.openxmlformats.org/officeDocument/2006/relationships/image" Target="../media/image106.png"/><Relationship Id="rId14" Type="http://schemas.openxmlformats.org/officeDocument/2006/relationships/image" Target="../media/image1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7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en.wikipedia.org/wiki/The_Imitation_Game" TargetMode="External"/><Relationship Id="rId11" Type="http://schemas.openxmlformats.org/officeDocument/2006/relationships/image" Target="../media/image22.png"/><Relationship Id="rId5" Type="http://schemas.openxmlformats.org/officeDocument/2006/relationships/image" Target="../media/image18.jpeg"/><Relationship Id="rId10" Type="http://schemas.openxmlformats.org/officeDocument/2006/relationships/image" Target="../media/image21.png"/><Relationship Id="rId4" Type="http://schemas.openxmlformats.org/officeDocument/2006/relationships/image" Target="../media/image3.png"/><Relationship Id="rId9" Type="http://schemas.openxmlformats.org/officeDocument/2006/relationships/image" Target="../media/image2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e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5.png"/><Relationship Id="rId4" Type="http://schemas.openxmlformats.org/officeDocument/2006/relationships/image" Target="../media/image114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e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7.tiff"/><Relationship Id="rId5" Type="http://schemas.openxmlformats.org/officeDocument/2006/relationships/hyperlink" Target="https://quantumexperience.ng.bluemix.net/" TargetMode="External"/><Relationship Id="rId4" Type="http://schemas.openxmlformats.org/officeDocument/2006/relationships/image" Target="../media/image11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3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308666" y="435646"/>
            <a:ext cx="8143932" cy="1152128"/>
          </a:xfrm>
        </p:spPr>
        <p:txBody>
          <a:bodyPr/>
          <a:lstStyle/>
          <a:p>
            <a:r>
              <a:rPr lang="en-US" sz="4800" dirty="0">
                <a:latin typeface="Arial Black" charset="0"/>
                <a:ea typeface="Arial Black" charset="0"/>
                <a:cs typeface="Arial Black" charset="0"/>
              </a:rPr>
              <a:t>Quantum Cryptography</a:t>
            </a:r>
            <a:endParaRPr lang="en-US" sz="4000" dirty="0"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2276176" y="2096577"/>
            <a:ext cx="8208912" cy="3456384"/>
          </a:xfrm>
        </p:spPr>
        <p:txBody>
          <a:bodyPr>
            <a:normAutofit/>
          </a:bodyPr>
          <a:lstStyle/>
          <a:p>
            <a:r>
              <a:rPr lang="en-US" sz="3900" dirty="0">
                <a:solidFill>
                  <a:schemeClr val="tx2"/>
                </a:solidFill>
              </a:rPr>
              <a:t>Christian Schaffner</a:t>
            </a:r>
          </a:p>
          <a:p>
            <a:endParaRPr lang="en-US" sz="3500" dirty="0">
              <a:solidFill>
                <a:schemeClr val="tx2"/>
              </a:solidFill>
            </a:endParaRPr>
          </a:p>
          <a:p>
            <a:pPr algn="r"/>
            <a:r>
              <a:rPr lang="en-US" sz="2600" dirty="0">
                <a:solidFill>
                  <a:schemeClr val="tx2"/>
                </a:solidFill>
              </a:rPr>
              <a:t>Research Center for Quantum Software</a:t>
            </a:r>
            <a:br>
              <a:rPr lang="en-US" sz="2600" dirty="0">
                <a:solidFill>
                  <a:schemeClr val="tx2"/>
                </a:solidFill>
              </a:rPr>
            </a:br>
            <a:endParaRPr lang="en-US" sz="2600" dirty="0">
              <a:solidFill>
                <a:schemeClr val="tx2"/>
              </a:solidFill>
            </a:endParaRPr>
          </a:p>
          <a:p>
            <a:pPr algn="l"/>
            <a:r>
              <a:rPr lang="en-US" sz="2600" dirty="0">
                <a:solidFill>
                  <a:schemeClr val="tx2"/>
                </a:solidFill>
              </a:rPr>
              <a:t>Informatics Institute </a:t>
            </a:r>
          </a:p>
          <a:p>
            <a:pPr algn="l"/>
            <a:r>
              <a:rPr lang="en-US" sz="2600" dirty="0">
                <a:solidFill>
                  <a:schemeClr val="tx2"/>
                </a:solidFill>
              </a:rPr>
              <a:t>University of Amsterdam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0788" y="4169035"/>
            <a:ext cx="1189804" cy="1286650"/>
          </a:xfrm>
          <a:prstGeom prst="rect">
            <a:avLst/>
          </a:prstGeom>
        </p:spPr>
      </p:pic>
      <p:pic>
        <p:nvPicPr>
          <p:cNvPr id="11" name="Picture 10" descr="QuSoft_logo_RGB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0"/>
          <a:stretch/>
        </p:blipFill>
        <p:spPr>
          <a:xfrm>
            <a:off x="2276176" y="3122201"/>
            <a:ext cx="2250895" cy="63405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11F5105-C59D-5D4D-BB5F-B60041ED9EA4}"/>
              </a:ext>
            </a:extLst>
          </p:cNvPr>
          <p:cNvSpPr/>
          <p:nvPr/>
        </p:nvSpPr>
        <p:spPr>
          <a:xfrm>
            <a:off x="982663" y="5738598"/>
            <a:ext cx="59345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Amsterdam University College </a:t>
            </a:r>
          </a:p>
          <a:p>
            <a:r>
              <a:rPr lang="en-US" dirty="0"/>
              <a:t>Monday, 24 October 2022</a:t>
            </a:r>
          </a:p>
        </p:txBody>
      </p:sp>
    </p:spTree>
    <p:extLst>
      <p:ext uri="{BB962C8B-B14F-4D97-AF65-F5344CB8AC3E}">
        <p14:creationId xmlns:p14="http://schemas.microsoft.com/office/powerpoint/2010/main" val="352893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863609" y="166744"/>
            <a:ext cx="8229600" cy="792798"/>
          </a:xfrm>
        </p:spPr>
        <p:txBody>
          <a:bodyPr>
            <a:noAutofit/>
          </a:bodyPr>
          <a:lstStyle/>
          <a:p>
            <a:pPr algn="l"/>
            <a:r>
              <a:rPr lang="fr-CH" dirty="0"/>
              <a:t>Perfect Security</a:t>
            </a:r>
            <a:endParaRPr lang="en-US" dirty="0"/>
          </a:p>
        </p:txBody>
      </p:sp>
      <p:pic>
        <p:nvPicPr>
          <p:cNvPr id="518183" name="Picture 39" descr="BS00996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135560" y="2276873"/>
            <a:ext cx="647700" cy="4841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pic>
        <p:nvPicPr>
          <p:cNvPr id="518184" name="Picture 40" descr="BS00996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9155867" y="2420889"/>
            <a:ext cx="647700" cy="4841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sp>
        <p:nvSpPr>
          <p:cNvPr id="77" name="TextBox 76"/>
          <p:cNvSpPr txBox="1"/>
          <p:nvPr/>
        </p:nvSpPr>
        <p:spPr>
          <a:xfrm>
            <a:off x="1524000" y="1196752"/>
            <a:ext cx="116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Alice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9515907" y="1916832"/>
            <a:ext cx="116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Bob</a:t>
            </a:r>
          </a:p>
        </p:txBody>
      </p:sp>
      <p:sp>
        <p:nvSpPr>
          <p:cNvPr id="80" name="Rectangle 298"/>
          <p:cNvSpPr>
            <a:spLocks noChangeArrowheads="1"/>
          </p:cNvSpPr>
          <p:nvPr/>
        </p:nvSpPr>
        <p:spPr bwMode="auto">
          <a:xfrm>
            <a:off x="1919536" y="3356992"/>
            <a:ext cx="6840760" cy="3501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tabLst>
                <a:tab pos="3140075" algn="l"/>
              </a:tabLst>
            </a:pPr>
            <a:r>
              <a:rPr lang="en-US" sz="2000" dirty="0">
                <a:cs typeface="Arial" charset="0"/>
              </a:rPr>
              <a:t>Given that 	</a:t>
            </a:r>
            <a:r>
              <a:rPr lang="en-US" sz="2000" dirty="0">
                <a:solidFill>
                  <a:srgbClr val="FF0000"/>
                </a:solidFill>
                <a:latin typeface="Consolas"/>
                <a:cs typeface="Consolas"/>
              </a:rPr>
              <a:t>c </a:t>
            </a:r>
            <a:r>
              <a:rPr lang="en-US" sz="2000" dirty="0">
                <a:latin typeface="Consolas"/>
                <a:cs typeface="Consolas"/>
              </a:rPr>
              <a:t>= </a:t>
            </a:r>
            <a:r>
              <a:rPr lang="en-US" sz="2000" dirty="0">
                <a:solidFill>
                  <a:srgbClr val="FF0000"/>
                </a:solidFill>
                <a:latin typeface="Consolas"/>
                <a:cs typeface="Consolas"/>
              </a:rPr>
              <a:t>0101 0100</a:t>
            </a:r>
            <a:r>
              <a:rPr lang="en-US" sz="2000" dirty="0">
                <a:cs typeface="Arial" charset="0"/>
              </a:rPr>
              <a:t>,</a:t>
            </a: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tabLst>
                <a:tab pos="3140075" algn="l"/>
              </a:tabLst>
            </a:pPr>
            <a:r>
              <a:rPr lang="en-US" sz="2000" dirty="0">
                <a:cs typeface="Arial" charset="0"/>
              </a:rPr>
              <a:t>is it possible that	</a:t>
            </a:r>
            <a:r>
              <a:rPr lang="en-US" sz="2000" dirty="0">
                <a:solidFill>
                  <a:srgbClr val="0000FF"/>
                </a:solidFill>
                <a:latin typeface="Consolas"/>
                <a:cs typeface="Consolas"/>
              </a:rPr>
              <a:t>m = 0000 0000 </a:t>
            </a:r>
            <a:r>
              <a:rPr lang="en-US" sz="2000" dirty="0">
                <a:cs typeface="Arial"/>
              </a:rPr>
              <a:t>?</a:t>
            </a:r>
          </a:p>
          <a:p>
            <a:pPr marL="1257300" lvl="2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tabLst>
                <a:tab pos="3140075" algn="l"/>
              </a:tabLst>
            </a:pPr>
            <a:r>
              <a:rPr lang="en-US" sz="2000" dirty="0">
                <a:cs typeface="Arial"/>
              </a:rPr>
              <a:t>Yes, if 	</a:t>
            </a:r>
            <a:r>
              <a:rPr lang="en-US" sz="2000" dirty="0">
                <a:latin typeface="Consolas"/>
                <a:cs typeface="Consolas"/>
              </a:rPr>
              <a:t>k = </a:t>
            </a:r>
            <a:r>
              <a:rPr lang="en-US" sz="2000" dirty="0">
                <a:solidFill>
                  <a:srgbClr val="000000"/>
                </a:solidFill>
                <a:latin typeface="Consolas"/>
                <a:cs typeface="Consolas"/>
              </a:rPr>
              <a:t>0101 0100</a:t>
            </a:r>
            <a:r>
              <a:rPr lang="en-US" sz="2000" dirty="0">
                <a:cs typeface="Arial" charset="0"/>
              </a:rPr>
              <a:t>. </a:t>
            </a: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tabLst>
                <a:tab pos="3140075" algn="l"/>
              </a:tabLst>
            </a:pPr>
            <a:r>
              <a:rPr lang="en-US" sz="2000" dirty="0">
                <a:cs typeface="Arial" charset="0"/>
              </a:rPr>
              <a:t>is it possible that	</a:t>
            </a:r>
            <a:r>
              <a:rPr lang="en-US" sz="2000" dirty="0">
                <a:solidFill>
                  <a:srgbClr val="0000FF"/>
                </a:solidFill>
                <a:latin typeface="Consolas"/>
                <a:cs typeface="Consolas"/>
              </a:rPr>
              <a:t>m = 1111 1111 </a:t>
            </a:r>
            <a:r>
              <a:rPr lang="en-US" sz="2000" dirty="0">
                <a:cs typeface="Arial"/>
              </a:rPr>
              <a:t>?</a:t>
            </a:r>
          </a:p>
          <a:p>
            <a:pPr marL="1257300" lvl="2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tabLst>
                <a:tab pos="3140075" algn="l"/>
              </a:tabLst>
            </a:pPr>
            <a:r>
              <a:rPr lang="en-US" sz="2000" dirty="0">
                <a:cs typeface="Arial"/>
              </a:rPr>
              <a:t>Yes, if 	</a:t>
            </a:r>
            <a:r>
              <a:rPr lang="en-US" sz="2000" dirty="0">
                <a:latin typeface="Consolas"/>
                <a:cs typeface="Consolas"/>
              </a:rPr>
              <a:t>k = </a:t>
            </a:r>
            <a:r>
              <a:rPr lang="en-US" sz="2000" dirty="0">
                <a:solidFill>
                  <a:srgbClr val="000000"/>
                </a:solidFill>
                <a:latin typeface="Consolas"/>
                <a:cs typeface="Consolas"/>
              </a:rPr>
              <a:t>1010 1011</a:t>
            </a:r>
            <a:r>
              <a:rPr lang="en-US" sz="2000" dirty="0">
                <a:cs typeface="Arial" charset="0"/>
              </a:rPr>
              <a:t>. </a:t>
            </a: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tabLst>
                <a:tab pos="3140075" algn="l"/>
              </a:tabLst>
            </a:pPr>
            <a:r>
              <a:rPr lang="en-US" sz="2000" dirty="0">
                <a:cs typeface="Consolas"/>
              </a:rPr>
              <a:t>it is possible that	</a:t>
            </a:r>
            <a:r>
              <a:rPr lang="en-US" sz="2000" dirty="0">
                <a:solidFill>
                  <a:srgbClr val="0000FF"/>
                </a:solidFill>
                <a:latin typeface="Consolas"/>
                <a:cs typeface="Consolas"/>
              </a:rPr>
              <a:t>m = 0101 0101 </a:t>
            </a:r>
            <a:r>
              <a:rPr lang="en-US" sz="2000" dirty="0">
                <a:cs typeface="Arial"/>
              </a:rPr>
              <a:t>?</a:t>
            </a:r>
          </a:p>
          <a:p>
            <a:pPr marL="1257300" lvl="2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tabLst>
                <a:tab pos="3140075" algn="l"/>
              </a:tabLst>
            </a:pPr>
            <a:r>
              <a:rPr lang="en-US" sz="2000" dirty="0">
                <a:cs typeface="Arial"/>
              </a:rPr>
              <a:t>Yes, if 	</a:t>
            </a:r>
            <a:r>
              <a:rPr lang="en-US" sz="2000" dirty="0">
                <a:latin typeface="Consolas"/>
                <a:cs typeface="Consolas"/>
              </a:rPr>
              <a:t>k = </a:t>
            </a:r>
            <a:r>
              <a:rPr lang="en-US" sz="2000" dirty="0">
                <a:solidFill>
                  <a:srgbClr val="000000"/>
                </a:solidFill>
                <a:latin typeface="Consolas"/>
                <a:cs typeface="Consolas"/>
              </a:rPr>
              <a:t>0000 0001</a:t>
            </a:r>
            <a:endParaRPr lang="en-US" sz="2000" dirty="0">
              <a:cs typeface="Arial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tabLst>
                <a:tab pos="3140075" algn="l"/>
              </a:tabLst>
            </a:pPr>
            <a:r>
              <a:rPr lang="en-US" sz="2000" dirty="0">
                <a:cs typeface="Consolas"/>
              </a:rPr>
              <a:t>In fact, every </a:t>
            </a:r>
            <a:r>
              <a:rPr lang="en-US" sz="2000" dirty="0">
                <a:solidFill>
                  <a:srgbClr val="0432FF"/>
                </a:solidFill>
                <a:cs typeface="Consolas"/>
              </a:rPr>
              <a:t>m</a:t>
            </a:r>
            <a:r>
              <a:rPr lang="en-US" sz="2000" dirty="0">
                <a:cs typeface="Consolas"/>
              </a:rPr>
              <a:t> is possible. 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tabLst>
                <a:tab pos="3140075" algn="l"/>
              </a:tabLst>
            </a:pPr>
            <a:r>
              <a:rPr lang="en-US" sz="2000" dirty="0">
                <a:cs typeface="Consolas"/>
              </a:rPr>
              <a:t>Hence, the one-time pad is </a:t>
            </a:r>
            <a:r>
              <a:rPr lang="en-US" sz="2000" dirty="0">
                <a:solidFill>
                  <a:srgbClr val="FF0000"/>
                </a:solidFill>
                <a:cs typeface="Consolas"/>
              </a:rPr>
              <a:t>perfectly secure</a:t>
            </a:r>
            <a:r>
              <a:rPr lang="en-US" sz="2000" dirty="0">
                <a:cs typeface="Consolas"/>
              </a:rPr>
              <a:t>!</a:t>
            </a:r>
          </a:p>
        </p:txBody>
      </p:sp>
      <p:pic>
        <p:nvPicPr>
          <p:cNvPr id="36" name="Picture 35" descr="AliceBlue.eps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2351584" y="1196752"/>
            <a:ext cx="1059740" cy="108012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511825" y="1412776"/>
            <a:ext cx="2195795" cy="1731698"/>
            <a:chOff x="2987824" y="1700808"/>
            <a:chExt cx="2195795" cy="1731698"/>
          </a:xfrm>
        </p:grpSpPr>
        <p:sp>
          <p:nvSpPr>
            <p:cNvPr id="518171" name="Line 27"/>
            <p:cNvSpPr>
              <a:spLocks noChangeShapeType="1"/>
            </p:cNvSpPr>
            <p:nvPr/>
          </p:nvSpPr>
          <p:spPr bwMode="auto">
            <a:xfrm flipV="1">
              <a:off x="3851920" y="1700808"/>
              <a:ext cx="216023" cy="648072"/>
            </a:xfrm>
            <a:prstGeom prst="line">
              <a:avLst/>
            </a:prstGeom>
            <a:noFill/>
            <a:ln w="57150" cap="rnd">
              <a:solidFill>
                <a:srgbClr val="FF0000"/>
              </a:solidFill>
              <a:prstDash val="sysDot"/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4283968" y="2852936"/>
              <a:ext cx="8996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itchFamily="34" charset="0"/>
                  <a:cs typeface="Arial" pitchFamily="34" charset="0"/>
                </a:rPr>
                <a:t>Eve</a:t>
              </a:r>
            </a:p>
          </p:txBody>
        </p:sp>
        <p:pic>
          <p:nvPicPr>
            <p:cNvPr id="38" name="Picture 37" descr="QueenOfHearts.png"/>
            <p:cNvPicPr>
              <a:picLocks noChangeAspect="1"/>
            </p:cNvPicPr>
            <p:nvPr/>
          </p:nvPicPr>
          <p:blipFill>
            <a:blip r:embed="rId5" cstate="print"/>
            <a:srcRect l="6597" r="7636"/>
            <a:stretch>
              <a:fillRect/>
            </a:stretch>
          </p:blipFill>
          <p:spPr>
            <a:xfrm>
              <a:off x="2987824" y="2348880"/>
              <a:ext cx="1280649" cy="1083626"/>
            </a:xfrm>
            <a:prstGeom prst="rect">
              <a:avLst/>
            </a:prstGeom>
          </p:spPr>
        </p:pic>
      </p:grpSp>
      <p:sp>
        <p:nvSpPr>
          <p:cNvPr id="518151" name="Line 7"/>
          <p:cNvSpPr>
            <a:spLocks noChangeShapeType="1"/>
          </p:cNvSpPr>
          <p:nvPr/>
        </p:nvSpPr>
        <p:spPr bwMode="auto">
          <a:xfrm>
            <a:off x="4654551" y="1340768"/>
            <a:ext cx="2881313" cy="0"/>
          </a:xfrm>
          <a:prstGeom prst="line">
            <a:avLst/>
          </a:prstGeom>
          <a:noFill/>
          <a:ln w="76200">
            <a:solidFill>
              <a:srgbClr val="000000"/>
            </a:solidFill>
            <a:prstDash val="solid"/>
            <a:round/>
            <a:headEnd type="none"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p:pic>
        <p:nvPicPr>
          <p:cNvPr id="2" name="Picture 1" descr="MC900441455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952" y="1268760"/>
            <a:ext cx="864096" cy="864096"/>
          </a:xfrm>
          <a:prstGeom prst="rect">
            <a:avLst/>
          </a:prstGeom>
        </p:spPr>
      </p:pic>
      <p:pic>
        <p:nvPicPr>
          <p:cNvPr id="22" name="Picture 6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00257" y="1340768"/>
            <a:ext cx="1285425" cy="914208"/>
          </a:xfrm>
          <a:prstGeom prst="rect">
            <a:avLst/>
          </a:prstGeom>
          <a:noFill/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3097035"/>
              </p:ext>
            </p:extLst>
          </p:nvPr>
        </p:nvGraphicFramePr>
        <p:xfrm>
          <a:off x="8328247" y="3645024"/>
          <a:ext cx="1750249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5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26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09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 </a:t>
                      </a:r>
                      <a:r>
                        <a:rPr lang="en-US" sz="1800" b="0" i="0" baseline="0" dirty="0">
                          <a:latin typeface="+mn-lt"/>
                          <a:ea typeface="cmsy10"/>
                          <a:cs typeface="cmsy10"/>
                        </a:rPr>
                        <a:t>⊕</a:t>
                      </a:r>
                      <a:r>
                        <a:rPr lang="en-US" dirty="0"/>
                        <a:t> </a:t>
                      </a:r>
                      <a:r>
                        <a:rPr lang="en-US" baseline="0" dirty="0"/>
                        <a:t>y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1847528" y="836712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 = </a:t>
            </a:r>
            <a:r>
              <a:rPr lang="en-US" dirty="0">
                <a:solidFill>
                  <a:srgbClr val="0000FF"/>
                </a:solidFill>
                <a:latin typeface="Consolas"/>
                <a:cs typeface="Consolas"/>
              </a:rPr>
              <a:t>?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135560" y="2780928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k = </a:t>
            </a:r>
            <a:r>
              <a:rPr lang="en-US" dirty="0">
                <a:latin typeface="Consolas"/>
                <a:cs typeface="Consolas"/>
              </a:rP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192344" y="2915652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k = </a:t>
            </a:r>
            <a:r>
              <a:rPr lang="en-US" dirty="0">
                <a:latin typeface="Consolas"/>
                <a:cs typeface="Consolas"/>
              </a:rP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655840" y="836712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 </a:t>
            </a:r>
            <a:r>
              <a:rPr lang="en-US" dirty="0">
                <a:latin typeface="Arial" pitchFamily="34" charset="0"/>
                <a:cs typeface="Arial" pitchFamily="34" charset="0"/>
              </a:rPr>
              <a:t>= 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ea typeface="cmsy10"/>
                <a:cs typeface="cmsy10"/>
              </a:rPr>
              <a:t>⊕</a:t>
            </a:r>
            <a:r>
              <a:rPr lang="en-US" dirty="0">
                <a:latin typeface="Arial" pitchFamily="34" charset="0"/>
                <a:cs typeface="Arial" pitchFamily="34" charset="0"/>
              </a:rPr>
              <a:t> k = </a:t>
            </a:r>
            <a:r>
              <a:rPr lang="en-US" dirty="0">
                <a:solidFill>
                  <a:srgbClr val="FF0000"/>
                </a:solidFill>
                <a:latin typeface="Consolas"/>
                <a:cs typeface="Consolas"/>
              </a:rPr>
              <a:t>0101 0100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896200" y="836712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dirty="0">
                <a:latin typeface="Arial" pitchFamily="34" charset="0"/>
                <a:cs typeface="Arial" pitchFamily="34" charset="0"/>
              </a:rPr>
              <a:t> = </a:t>
            </a:r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ea typeface="cmsy10"/>
                <a:cs typeface="cmsy10"/>
              </a:rPr>
              <a:t>⊕</a:t>
            </a:r>
            <a:r>
              <a:rPr lang="en-US" dirty="0">
                <a:latin typeface="Arial" pitchFamily="34" charset="0"/>
                <a:cs typeface="Arial" pitchFamily="34" charset="0"/>
              </a:rPr>
              <a:t> k = </a:t>
            </a:r>
            <a:r>
              <a:rPr lang="en-US" dirty="0">
                <a:solidFill>
                  <a:srgbClr val="0000FF"/>
                </a:solidFill>
                <a:latin typeface="Consolas"/>
                <a:cs typeface="Consolas"/>
              </a:rPr>
              <a:t>?</a:t>
            </a:r>
          </a:p>
        </p:txBody>
      </p:sp>
      <p:sp>
        <p:nvSpPr>
          <p:cNvPr id="34" name="AutoShape 109"/>
          <p:cNvSpPr>
            <a:spLocks noChangeArrowheads="1"/>
          </p:cNvSpPr>
          <p:nvPr/>
        </p:nvSpPr>
        <p:spPr bwMode="auto">
          <a:xfrm>
            <a:off x="5879976" y="2060848"/>
            <a:ext cx="1368152" cy="648072"/>
          </a:xfrm>
          <a:prstGeom prst="cloudCallout">
            <a:avLst>
              <a:gd name="adj1" fmla="val -68259"/>
              <a:gd name="adj2" fmla="val 35277"/>
            </a:avLst>
          </a:prstGeom>
          <a:solidFill>
            <a:srgbClr val="A8EAE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k = </a:t>
            </a:r>
            <a:r>
              <a:rPr lang="en-US" sz="2400" dirty="0">
                <a:latin typeface="Consolas"/>
                <a:cs typeface="Consola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056563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uiExpand="1" build="p" bldLvl="2"/>
      <p:bldP spid="29" grpId="0"/>
      <p:bldP spid="30" grpId="0"/>
      <p:bldP spid="31" grpId="0"/>
      <p:bldP spid="33" grpId="0"/>
      <p:bldP spid="3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906440" y="207158"/>
            <a:ext cx="8229600" cy="720725"/>
          </a:xfrm>
        </p:spPr>
        <p:txBody>
          <a:bodyPr>
            <a:noAutofit/>
          </a:bodyPr>
          <a:lstStyle/>
          <a:p>
            <a:pPr algn="l"/>
            <a:r>
              <a:rPr lang="fr-CH" dirty="0"/>
              <a:t>Problems With One-Time Pad</a:t>
            </a:r>
            <a:endParaRPr lang="en-US" dirty="0"/>
          </a:p>
        </p:txBody>
      </p:sp>
      <p:pic>
        <p:nvPicPr>
          <p:cNvPr id="518183" name="Picture 39" descr="BS00996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135560" y="2564905"/>
            <a:ext cx="647700" cy="4841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pic>
        <p:nvPicPr>
          <p:cNvPr id="518184" name="Picture 40" descr="BS00996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9155867" y="2708921"/>
            <a:ext cx="647700" cy="4841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sp>
        <p:nvSpPr>
          <p:cNvPr id="77" name="TextBox 76"/>
          <p:cNvSpPr txBox="1"/>
          <p:nvPr/>
        </p:nvSpPr>
        <p:spPr>
          <a:xfrm>
            <a:off x="1524000" y="1484784"/>
            <a:ext cx="116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Alice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9515907" y="2204864"/>
            <a:ext cx="116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Bob</a:t>
            </a:r>
          </a:p>
        </p:txBody>
      </p:sp>
      <p:sp>
        <p:nvSpPr>
          <p:cNvPr id="80" name="Rectangle 298"/>
          <p:cNvSpPr>
            <a:spLocks noChangeArrowheads="1"/>
          </p:cNvSpPr>
          <p:nvPr/>
        </p:nvSpPr>
        <p:spPr bwMode="auto">
          <a:xfrm>
            <a:off x="1919536" y="3789040"/>
            <a:ext cx="7704856" cy="292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>
                <a:cs typeface="Arial" charset="0"/>
              </a:rPr>
              <a:t>The key has to be </a:t>
            </a:r>
            <a:r>
              <a:rPr lang="en-US" sz="2400" dirty="0">
                <a:solidFill>
                  <a:srgbClr val="FF0000"/>
                </a:solidFill>
                <a:cs typeface="Arial" charset="0"/>
              </a:rPr>
              <a:t>as long as </a:t>
            </a:r>
            <a:r>
              <a:rPr lang="en-US" sz="2400" dirty="0">
                <a:cs typeface="Arial" charset="0"/>
              </a:rPr>
              <a:t>the message.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>
                <a:cs typeface="Arial" charset="0"/>
              </a:rPr>
              <a:t>The key can only be </a:t>
            </a:r>
            <a:r>
              <a:rPr lang="en-US" sz="2400" dirty="0">
                <a:solidFill>
                  <a:srgbClr val="FF0000"/>
                </a:solidFill>
                <a:cs typeface="Arial" charset="0"/>
              </a:rPr>
              <a:t>used</a:t>
            </a:r>
            <a:r>
              <a:rPr lang="en-US" sz="2400" dirty="0">
                <a:cs typeface="Arial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cs typeface="Arial" charset="0"/>
              </a:rPr>
              <a:t>once</a:t>
            </a:r>
            <a:r>
              <a:rPr lang="en-US" sz="2400" dirty="0">
                <a:cs typeface="Arial" charset="0"/>
              </a:rPr>
              <a:t>.</a:t>
            </a:r>
            <a:endParaRPr lang="en-US" sz="2400" dirty="0">
              <a:solidFill>
                <a:srgbClr val="FF0000"/>
              </a:solidFill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>
                <a:cs typeface="Arial" charset="0"/>
              </a:rPr>
              <a:t>In practice, other encryption schemes (such as </a:t>
            </a:r>
            <a:r>
              <a:rPr lang="en-US" sz="2400" dirty="0">
                <a:cs typeface="Arial" charset="0"/>
                <a:hlinkClick r:id="rId4"/>
              </a:rPr>
              <a:t>AES</a:t>
            </a:r>
            <a:r>
              <a:rPr lang="en-US" sz="2400" dirty="0">
                <a:cs typeface="Arial" charset="0"/>
              </a:rPr>
              <a:t>) are used which allow to encrypt long messages with short keys.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>
                <a:cs typeface="Arial" charset="0"/>
              </a:rPr>
              <a:t>One-time pad does not provide </a:t>
            </a:r>
            <a:r>
              <a:rPr lang="en-US" sz="2400" dirty="0">
                <a:solidFill>
                  <a:srgbClr val="FF0000"/>
                </a:solidFill>
                <a:cs typeface="Arial" charset="0"/>
                <a:hlinkClick r:id="rId5"/>
              </a:rPr>
              <a:t>authentication</a:t>
            </a:r>
            <a:r>
              <a:rPr lang="en-US" sz="2400" dirty="0">
                <a:cs typeface="Arial" charset="0"/>
              </a:rPr>
              <a:t>: </a:t>
            </a:r>
            <a:br>
              <a:rPr lang="en-US" sz="2400" dirty="0">
                <a:cs typeface="Arial" charset="0"/>
              </a:rPr>
            </a:br>
            <a:r>
              <a:rPr lang="en-US" sz="2400" dirty="0">
                <a:cs typeface="Arial" charset="0"/>
              </a:rPr>
              <a:t>Eve can easily flip bits in the message</a:t>
            </a:r>
          </a:p>
        </p:txBody>
      </p:sp>
      <p:pic>
        <p:nvPicPr>
          <p:cNvPr id="36" name="Picture 35" descr="AliceBlue.eps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2351584" y="1484784"/>
            <a:ext cx="1059740" cy="108012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511825" y="1700808"/>
            <a:ext cx="2195795" cy="1731698"/>
            <a:chOff x="2987824" y="1700808"/>
            <a:chExt cx="2195795" cy="1731698"/>
          </a:xfrm>
        </p:grpSpPr>
        <p:sp>
          <p:nvSpPr>
            <p:cNvPr id="518171" name="Line 27"/>
            <p:cNvSpPr>
              <a:spLocks noChangeShapeType="1"/>
            </p:cNvSpPr>
            <p:nvPr/>
          </p:nvSpPr>
          <p:spPr bwMode="auto">
            <a:xfrm flipV="1">
              <a:off x="3851920" y="1700808"/>
              <a:ext cx="216023" cy="648072"/>
            </a:xfrm>
            <a:prstGeom prst="line">
              <a:avLst/>
            </a:prstGeom>
            <a:noFill/>
            <a:ln w="57150" cap="rnd">
              <a:solidFill>
                <a:srgbClr val="FF0000"/>
              </a:solidFill>
              <a:prstDash val="sysDot"/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4283968" y="2852936"/>
              <a:ext cx="8996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itchFamily="34" charset="0"/>
                  <a:cs typeface="Arial" pitchFamily="34" charset="0"/>
                </a:rPr>
                <a:t>Eve</a:t>
              </a:r>
            </a:p>
          </p:txBody>
        </p:sp>
        <p:pic>
          <p:nvPicPr>
            <p:cNvPr id="38" name="Picture 37" descr="QueenOfHearts.png"/>
            <p:cNvPicPr>
              <a:picLocks noChangeAspect="1"/>
            </p:cNvPicPr>
            <p:nvPr/>
          </p:nvPicPr>
          <p:blipFill>
            <a:blip r:embed="rId7" cstate="print"/>
            <a:srcRect l="6597" r="7636"/>
            <a:stretch>
              <a:fillRect/>
            </a:stretch>
          </p:blipFill>
          <p:spPr>
            <a:xfrm>
              <a:off x="2987824" y="2348880"/>
              <a:ext cx="1280649" cy="1083626"/>
            </a:xfrm>
            <a:prstGeom prst="rect">
              <a:avLst/>
            </a:prstGeom>
          </p:spPr>
        </p:pic>
      </p:grpSp>
      <p:sp>
        <p:nvSpPr>
          <p:cNvPr id="518151" name="Line 7"/>
          <p:cNvSpPr>
            <a:spLocks noChangeShapeType="1"/>
          </p:cNvSpPr>
          <p:nvPr/>
        </p:nvSpPr>
        <p:spPr bwMode="auto">
          <a:xfrm>
            <a:off x="4654551" y="1628800"/>
            <a:ext cx="2881313" cy="0"/>
          </a:xfrm>
          <a:prstGeom prst="line">
            <a:avLst/>
          </a:prstGeom>
          <a:noFill/>
          <a:ln w="76200">
            <a:solidFill>
              <a:srgbClr val="000000"/>
            </a:solidFill>
            <a:prstDash val="solid"/>
            <a:round/>
            <a:headEnd type="none"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p:pic>
        <p:nvPicPr>
          <p:cNvPr id="2" name="Picture 1" descr="MC900441455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952" y="1556792"/>
            <a:ext cx="864096" cy="864096"/>
          </a:xfrm>
          <a:prstGeom prst="rect">
            <a:avLst/>
          </a:prstGeom>
        </p:spPr>
      </p:pic>
      <p:pic>
        <p:nvPicPr>
          <p:cNvPr id="22" name="Picture 6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00257" y="1628800"/>
            <a:ext cx="1285425" cy="914208"/>
          </a:xfrm>
          <a:prstGeom prst="rect">
            <a:avLst/>
          </a:prstGeom>
          <a:noFill/>
        </p:spPr>
      </p:pic>
      <p:sp>
        <p:nvSpPr>
          <p:cNvPr id="29" name="TextBox 28"/>
          <p:cNvSpPr txBox="1"/>
          <p:nvPr/>
        </p:nvSpPr>
        <p:spPr>
          <a:xfrm>
            <a:off x="1847528" y="1124744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 = </a:t>
            </a:r>
            <a:r>
              <a:rPr lang="en-US" dirty="0">
                <a:solidFill>
                  <a:srgbClr val="0000FF"/>
                </a:solidFill>
                <a:latin typeface="Consolas"/>
                <a:cs typeface="Consolas"/>
              </a:rPr>
              <a:t>0000 1111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919536" y="3140968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k = </a:t>
            </a:r>
            <a:r>
              <a:rPr lang="en-US" dirty="0">
                <a:latin typeface="Consolas"/>
                <a:cs typeface="Consolas"/>
              </a:rPr>
              <a:t>0101 1011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472264" y="3131676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k = </a:t>
            </a:r>
            <a:r>
              <a:rPr lang="en-US" dirty="0">
                <a:latin typeface="Consolas"/>
                <a:cs typeface="Consolas"/>
              </a:rPr>
              <a:t>0101 1011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655840" y="1124744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 </a:t>
            </a:r>
            <a:r>
              <a:rPr lang="en-US" dirty="0">
                <a:latin typeface="Arial" pitchFamily="34" charset="0"/>
                <a:cs typeface="Arial" pitchFamily="34" charset="0"/>
              </a:rPr>
              <a:t>= 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ea typeface="cmsy10"/>
                <a:cs typeface="cmsy10"/>
              </a:rPr>
              <a:t>⊕</a:t>
            </a:r>
            <a:r>
              <a:rPr lang="en-US" dirty="0">
                <a:latin typeface="Arial" pitchFamily="34" charset="0"/>
                <a:cs typeface="Arial" pitchFamily="34" charset="0"/>
              </a:rPr>
              <a:t> k = </a:t>
            </a:r>
            <a:r>
              <a:rPr lang="en-US" dirty="0">
                <a:solidFill>
                  <a:srgbClr val="FF0000"/>
                </a:solidFill>
                <a:latin typeface="Consolas"/>
                <a:cs typeface="Consolas"/>
              </a:rPr>
              <a:t>0101 0100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896200" y="1124744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dirty="0">
                <a:latin typeface="Arial" pitchFamily="34" charset="0"/>
                <a:cs typeface="Arial" pitchFamily="34" charset="0"/>
              </a:rPr>
              <a:t> = </a:t>
            </a:r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ea typeface="cmsy10"/>
                <a:cs typeface="cmsy10"/>
              </a:rPr>
              <a:t>⊕</a:t>
            </a:r>
            <a:r>
              <a:rPr lang="en-US" dirty="0">
                <a:latin typeface="Arial" pitchFamily="34" charset="0"/>
                <a:cs typeface="Arial" pitchFamily="34" charset="0"/>
              </a:rPr>
              <a:t> k = </a:t>
            </a:r>
            <a:r>
              <a:rPr lang="en-US" dirty="0">
                <a:solidFill>
                  <a:srgbClr val="0000FF"/>
                </a:solidFill>
                <a:latin typeface="Consolas"/>
                <a:cs typeface="Consolas"/>
              </a:rPr>
              <a:t>0000 1111</a:t>
            </a:r>
          </a:p>
        </p:txBody>
      </p:sp>
      <p:sp>
        <p:nvSpPr>
          <p:cNvPr id="34" name="AutoShape 109"/>
          <p:cNvSpPr>
            <a:spLocks noChangeArrowheads="1"/>
          </p:cNvSpPr>
          <p:nvPr/>
        </p:nvSpPr>
        <p:spPr bwMode="auto">
          <a:xfrm>
            <a:off x="5879976" y="2348880"/>
            <a:ext cx="1368152" cy="648072"/>
          </a:xfrm>
          <a:prstGeom prst="cloudCallout">
            <a:avLst>
              <a:gd name="adj1" fmla="val -68259"/>
              <a:gd name="adj2" fmla="val 35277"/>
            </a:avLst>
          </a:prstGeom>
          <a:solidFill>
            <a:srgbClr val="A8EAE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k = </a:t>
            </a:r>
            <a:r>
              <a:rPr lang="en-US" sz="2400" dirty="0">
                <a:latin typeface="Consolas"/>
                <a:cs typeface="Consola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706032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build="p" bldLvl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912594" y="198688"/>
            <a:ext cx="8229600" cy="720725"/>
          </a:xfrm>
        </p:spPr>
        <p:txBody>
          <a:bodyPr>
            <a:noAutofit/>
          </a:bodyPr>
          <a:lstStyle/>
          <a:p>
            <a:pPr algn="l"/>
            <a:r>
              <a:rPr lang="fr-CH" dirty="0"/>
              <a:t>Symmetric-Key Cryptography</a:t>
            </a:r>
            <a:endParaRPr lang="en-US" dirty="0"/>
          </a:p>
        </p:txBody>
      </p:sp>
      <p:pic>
        <p:nvPicPr>
          <p:cNvPr id="518183" name="Picture 39" descr="BS00996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135560" y="2564905"/>
            <a:ext cx="647700" cy="4841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sp>
        <p:nvSpPr>
          <p:cNvPr id="77" name="TextBox 76"/>
          <p:cNvSpPr txBox="1"/>
          <p:nvPr/>
        </p:nvSpPr>
        <p:spPr>
          <a:xfrm>
            <a:off x="1524000" y="1484784"/>
            <a:ext cx="116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Alice</a:t>
            </a:r>
          </a:p>
        </p:txBody>
      </p:sp>
      <p:sp>
        <p:nvSpPr>
          <p:cNvPr id="80" name="Rectangle 298"/>
          <p:cNvSpPr>
            <a:spLocks noChangeArrowheads="1"/>
          </p:cNvSpPr>
          <p:nvPr/>
        </p:nvSpPr>
        <p:spPr bwMode="auto">
          <a:xfrm>
            <a:off x="1703512" y="3861048"/>
            <a:ext cx="8784976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>
                <a:cs typeface="Arial" charset="0"/>
              </a:rPr>
              <a:t>Encryption insures </a:t>
            </a:r>
            <a:r>
              <a:rPr lang="en-US" sz="2400" dirty="0">
                <a:solidFill>
                  <a:srgbClr val="FF0000"/>
                </a:solidFill>
                <a:cs typeface="Arial" charset="0"/>
              </a:rPr>
              <a:t>secrecy</a:t>
            </a:r>
            <a:r>
              <a:rPr lang="en-US" sz="2400" dirty="0">
                <a:cs typeface="Arial" charset="0"/>
              </a:rPr>
              <a:t>: </a:t>
            </a:r>
            <a:br>
              <a:rPr lang="en-US" sz="2400" dirty="0">
                <a:cs typeface="Arial" charset="0"/>
              </a:rPr>
            </a:br>
            <a:r>
              <a:rPr lang="en-US" sz="2400" dirty="0">
                <a:cs typeface="Arial" charset="0"/>
              </a:rPr>
              <a:t>Eve </a:t>
            </a:r>
            <a:r>
              <a:rPr lang="en-US" sz="2400" dirty="0">
                <a:solidFill>
                  <a:srgbClr val="FF0000"/>
                </a:solidFill>
                <a:cs typeface="Arial" charset="0"/>
              </a:rPr>
              <a:t>does not learn </a:t>
            </a:r>
            <a:r>
              <a:rPr lang="en-US" sz="2400" dirty="0">
                <a:cs typeface="Arial" charset="0"/>
              </a:rPr>
              <a:t>the message, e.g. </a:t>
            </a:r>
            <a:r>
              <a:rPr lang="en-US" sz="2400" dirty="0">
                <a:solidFill>
                  <a:srgbClr val="0000FF"/>
                </a:solidFill>
                <a:cs typeface="Arial" charset="0"/>
                <a:hlinkClick r:id="rId4"/>
              </a:rPr>
              <a:t>one-time pad</a:t>
            </a:r>
            <a:endParaRPr lang="en-US" sz="2400" dirty="0">
              <a:solidFill>
                <a:srgbClr val="0000FF"/>
              </a:solidFill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>
                <a:cs typeface="Arial" charset="0"/>
              </a:rPr>
              <a:t>Authentication insures </a:t>
            </a:r>
            <a:r>
              <a:rPr lang="en-US" sz="2400" dirty="0">
                <a:solidFill>
                  <a:srgbClr val="FF0000"/>
                </a:solidFill>
                <a:cs typeface="Arial" charset="0"/>
              </a:rPr>
              <a:t>integrity</a:t>
            </a:r>
            <a:r>
              <a:rPr lang="en-US" sz="2400" dirty="0">
                <a:cs typeface="Arial" charset="0"/>
              </a:rPr>
              <a:t>: </a:t>
            </a:r>
            <a:br>
              <a:rPr lang="en-US" sz="2400" dirty="0">
                <a:cs typeface="Arial" charset="0"/>
              </a:rPr>
            </a:br>
            <a:r>
              <a:rPr lang="en-US" sz="2400" dirty="0">
                <a:cs typeface="Arial" charset="0"/>
              </a:rPr>
              <a:t>Eve </a:t>
            </a:r>
            <a:r>
              <a:rPr lang="en-US" sz="2400" dirty="0">
                <a:solidFill>
                  <a:srgbClr val="FF0000"/>
                </a:solidFill>
                <a:cs typeface="Arial" charset="0"/>
              </a:rPr>
              <a:t>cannot alter </a:t>
            </a:r>
            <a:r>
              <a:rPr lang="en-US" sz="2400" dirty="0">
                <a:cs typeface="Arial" charset="0"/>
              </a:rPr>
              <a:t>the message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>
                <a:cs typeface="Arial" charset="0"/>
              </a:rPr>
              <a:t>General problem: players have to exchange a key to start with</a:t>
            </a:r>
          </a:p>
        </p:txBody>
      </p:sp>
      <p:pic>
        <p:nvPicPr>
          <p:cNvPr id="36" name="Picture 35" descr="AliceBlue.eps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2351584" y="1484784"/>
            <a:ext cx="1059740" cy="108012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511825" y="1700808"/>
            <a:ext cx="2195795" cy="1731698"/>
            <a:chOff x="2987824" y="1700808"/>
            <a:chExt cx="2195795" cy="1731698"/>
          </a:xfrm>
        </p:grpSpPr>
        <p:sp>
          <p:nvSpPr>
            <p:cNvPr id="518171" name="Line 27"/>
            <p:cNvSpPr>
              <a:spLocks noChangeShapeType="1"/>
            </p:cNvSpPr>
            <p:nvPr/>
          </p:nvSpPr>
          <p:spPr bwMode="auto">
            <a:xfrm flipV="1">
              <a:off x="3851920" y="1700808"/>
              <a:ext cx="216023" cy="648072"/>
            </a:xfrm>
            <a:prstGeom prst="line">
              <a:avLst/>
            </a:prstGeom>
            <a:noFill/>
            <a:ln w="57150" cap="rnd">
              <a:solidFill>
                <a:srgbClr val="FF0000"/>
              </a:solidFill>
              <a:prstDash val="sysDot"/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4283968" y="2852936"/>
              <a:ext cx="8996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itchFamily="34" charset="0"/>
                  <a:cs typeface="Arial" pitchFamily="34" charset="0"/>
                </a:rPr>
                <a:t>Eve</a:t>
              </a:r>
            </a:p>
          </p:txBody>
        </p:sp>
        <p:pic>
          <p:nvPicPr>
            <p:cNvPr id="38" name="Picture 37" descr="QueenOfHearts.png"/>
            <p:cNvPicPr>
              <a:picLocks noChangeAspect="1"/>
            </p:cNvPicPr>
            <p:nvPr/>
          </p:nvPicPr>
          <p:blipFill>
            <a:blip r:embed="rId6" cstate="print"/>
            <a:srcRect l="6597" r="7636"/>
            <a:stretch>
              <a:fillRect/>
            </a:stretch>
          </p:blipFill>
          <p:spPr>
            <a:xfrm>
              <a:off x="2987824" y="2348880"/>
              <a:ext cx="1280649" cy="1083626"/>
            </a:xfrm>
            <a:prstGeom prst="rect">
              <a:avLst/>
            </a:prstGeom>
          </p:spPr>
        </p:pic>
      </p:grpSp>
      <p:sp>
        <p:nvSpPr>
          <p:cNvPr id="518151" name="Line 7"/>
          <p:cNvSpPr>
            <a:spLocks noChangeShapeType="1"/>
          </p:cNvSpPr>
          <p:nvPr/>
        </p:nvSpPr>
        <p:spPr bwMode="auto">
          <a:xfrm>
            <a:off x="4654551" y="1628800"/>
            <a:ext cx="2881313" cy="0"/>
          </a:xfrm>
          <a:prstGeom prst="line">
            <a:avLst/>
          </a:prstGeom>
          <a:noFill/>
          <a:ln w="76200">
            <a:solidFill>
              <a:srgbClr val="000000"/>
            </a:solidFill>
            <a:prstDash val="solid"/>
            <a:round/>
            <a:headEnd type="triangle"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p:pic>
        <p:nvPicPr>
          <p:cNvPr id="2" name="Picture 1" descr="MC900441455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952" y="1556792"/>
            <a:ext cx="864096" cy="864096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8400257" y="1628801"/>
            <a:ext cx="2280773" cy="1564307"/>
            <a:chOff x="6876256" y="1628800"/>
            <a:chExt cx="2280773" cy="1564307"/>
          </a:xfrm>
        </p:grpSpPr>
        <p:pic>
          <p:nvPicPr>
            <p:cNvPr id="518184" name="Picture 40" descr="BS00996_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flipH="1">
              <a:off x="7631867" y="2708920"/>
              <a:ext cx="647700" cy="484187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78" name="TextBox 77"/>
            <p:cNvSpPr txBox="1"/>
            <p:nvPr/>
          </p:nvSpPr>
          <p:spPr>
            <a:xfrm>
              <a:off x="7991907" y="2204864"/>
              <a:ext cx="116512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itchFamily="34" charset="0"/>
                  <a:cs typeface="Arial" pitchFamily="34" charset="0"/>
                </a:rPr>
                <a:t>Bob</a:t>
              </a:r>
            </a:p>
          </p:txBody>
        </p:sp>
        <p:pic>
          <p:nvPicPr>
            <p:cNvPr id="22" name="Picture 6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876256" y="1628800"/>
              <a:ext cx="1285425" cy="914208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10626847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build="p" bldLvl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846801" y="207481"/>
            <a:ext cx="8229600" cy="720725"/>
          </a:xfrm>
        </p:spPr>
        <p:txBody>
          <a:bodyPr>
            <a:noAutofit/>
          </a:bodyPr>
          <a:lstStyle/>
          <a:p>
            <a:pPr algn="l"/>
            <a:r>
              <a:rPr lang="fr-CH" dirty="0"/>
              <a:t>Public-Key Cryptography</a:t>
            </a:r>
            <a:endParaRPr lang="en-US" dirty="0"/>
          </a:p>
        </p:txBody>
      </p:sp>
      <p:sp>
        <p:nvSpPr>
          <p:cNvPr id="77" name="TextBox 76"/>
          <p:cNvSpPr txBox="1"/>
          <p:nvPr/>
        </p:nvSpPr>
        <p:spPr>
          <a:xfrm>
            <a:off x="1524000" y="1484784"/>
            <a:ext cx="116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Alice</a:t>
            </a:r>
          </a:p>
        </p:txBody>
      </p:sp>
      <p:sp>
        <p:nvSpPr>
          <p:cNvPr id="80" name="Rectangle 298"/>
          <p:cNvSpPr>
            <a:spLocks noChangeArrowheads="1"/>
          </p:cNvSpPr>
          <p:nvPr/>
        </p:nvSpPr>
        <p:spPr bwMode="auto">
          <a:xfrm>
            <a:off x="1847528" y="3933056"/>
            <a:ext cx="8208912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>
                <a:cs typeface="Arial" charset="0"/>
              </a:rPr>
              <a:t>Solves the key-exchange problem.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>
                <a:cs typeface="Arial" charset="0"/>
              </a:rPr>
              <a:t>Everyone can encrypt using the </a:t>
            </a:r>
            <a:r>
              <a:rPr lang="en-US" sz="2400" dirty="0">
                <a:solidFill>
                  <a:srgbClr val="0000FF"/>
                </a:solidFill>
                <a:cs typeface="Arial" charset="0"/>
                <a:hlinkClick r:id="rId3"/>
              </a:rPr>
              <a:t>public key</a:t>
            </a:r>
            <a:r>
              <a:rPr lang="en-US" sz="2400" dirty="0">
                <a:cs typeface="Arial" charset="0"/>
              </a:rPr>
              <a:t>.</a:t>
            </a:r>
            <a:endParaRPr lang="en-US" sz="2400" dirty="0">
              <a:solidFill>
                <a:srgbClr val="0000FF"/>
              </a:solidFill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>
                <a:cs typeface="Arial" charset="0"/>
              </a:rPr>
              <a:t>Only the holder of the </a:t>
            </a:r>
            <a:r>
              <a:rPr lang="en-US" sz="2400" dirty="0">
                <a:solidFill>
                  <a:srgbClr val="FF0000"/>
                </a:solidFill>
                <a:cs typeface="Arial" charset="0"/>
              </a:rPr>
              <a:t>secret key </a:t>
            </a:r>
            <a:r>
              <a:rPr lang="en-US" sz="2400" dirty="0">
                <a:cs typeface="Arial" charset="0"/>
              </a:rPr>
              <a:t>can decrypt.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sz="2400" dirty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>
                <a:cs typeface="Arial" charset="0"/>
                <a:hlinkClick r:id="rId4"/>
              </a:rPr>
              <a:t>Digital signatures</a:t>
            </a:r>
            <a:r>
              <a:rPr lang="en-US" sz="2400" dirty="0">
                <a:cs typeface="Arial" charset="0"/>
              </a:rPr>
              <a:t>: Only </a:t>
            </a:r>
            <a:r>
              <a:rPr lang="en-US" sz="2400" dirty="0">
                <a:solidFill>
                  <a:srgbClr val="FF0000"/>
                </a:solidFill>
                <a:cs typeface="Arial" charset="0"/>
              </a:rPr>
              <a:t>secret-key </a:t>
            </a:r>
            <a:r>
              <a:rPr lang="en-US" sz="2400" dirty="0">
                <a:cs typeface="Arial" charset="0"/>
              </a:rPr>
              <a:t>holder can sign, but everyone can verify signatures using the </a:t>
            </a:r>
            <a:r>
              <a:rPr lang="en-US" sz="2400" dirty="0">
                <a:solidFill>
                  <a:srgbClr val="0000FF"/>
                </a:solidFill>
                <a:cs typeface="Arial" charset="0"/>
              </a:rPr>
              <a:t>public-key</a:t>
            </a:r>
            <a:r>
              <a:rPr lang="en-US" sz="2400" dirty="0">
                <a:cs typeface="Arial" charset="0"/>
              </a:rPr>
              <a:t>.</a:t>
            </a:r>
          </a:p>
        </p:txBody>
      </p:sp>
      <p:pic>
        <p:nvPicPr>
          <p:cNvPr id="36" name="Picture 35" descr="AliceBlue.eps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2351584" y="1484784"/>
            <a:ext cx="1059740" cy="108012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511825" y="1700808"/>
            <a:ext cx="2123787" cy="1731698"/>
            <a:chOff x="2987824" y="1700808"/>
            <a:chExt cx="2123787" cy="1731698"/>
          </a:xfrm>
        </p:grpSpPr>
        <p:sp>
          <p:nvSpPr>
            <p:cNvPr id="518171" name="Line 27"/>
            <p:cNvSpPr>
              <a:spLocks noChangeShapeType="1"/>
            </p:cNvSpPr>
            <p:nvPr/>
          </p:nvSpPr>
          <p:spPr bwMode="auto">
            <a:xfrm flipV="1">
              <a:off x="3851920" y="1700808"/>
              <a:ext cx="216023" cy="648072"/>
            </a:xfrm>
            <a:prstGeom prst="line">
              <a:avLst/>
            </a:prstGeom>
            <a:noFill/>
            <a:ln w="57150" cap="rnd">
              <a:solidFill>
                <a:srgbClr val="FF0000"/>
              </a:solidFill>
              <a:prstDash val="sysDot"/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4211960" y="2492896"/>
              <a:ext cx="8996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itchFamily="34" charset="0"/>
                  <a:cs typeface="Arial" pitchFamily="34" charset="0"/>
                </a:rPr>
                <a:t>Eve</a:t>
              </a:r>
            </a:p>
          </p:txBody>
        </p:sp>
        <p:pic>
          <p:nvPicPr>
            <p:cNvPr id="38" name="Picture 37" descr="QueenOfHearts.png"/>
            <p:cNvPicPr>
              <a:picLocks noChangeAspect="1"/>
            </p:cNvPicPr>
            <p:nvPr/>
          </p:nvPicPr>
          <p:blipFill>
            <a:blip r:embed="rId6" cstate="print"/>
            <a:srcRect l="6597" r="7636"/>
            <a:stretch>
              <a:fillRect/>
            </a:stretch>
          </p:blipFill>
          <p:spPr>
            <a:xfrm>
              <a:off x="2987824" y="2348880"/>
              <a:ext cx="1280649" cy="1083626"/>
            </a:xfrm>
            <a:prstGeom prst="rect">
              <a:avLst/>
            </a:prstGeom>
          </p:spPr>
        </p:pic>
      </p:grpSp>
      <p:sp>
        <p:nvSpPr>
          <p:cNvPr id="518151" name="Line 7"/>
          <p:cNvSpPr>
            <a:spLocks noChangeShapeType="1"/>
          </p:cNvSpPr>
          <p:nvPr/>
        </p:nvSpPr>
        <p:spPr bwMode="auto">
          <a:xfrm>
            <a:off x="4654551" y="1628800"/>
            <a:ext cx="2881313" cy="0"/>
          </a:xfrm>
          <a:prstGeom prst="line">
            <a:avLst/>
          </a:prstGeom>
          <a:noFill/>
          <a:ln w="76200">
            <a:solidFill>
              <a:srgbClr val="000000"/>
            </a:solidFill>
            <a:prstDash val="solid"/>
            <a:round/>
            <a:headEnd type="triangle"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p:pic>
        <p:nvPicPr>
          <p:cNvPr id="2" name="Picture 1" descr="MC900441455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952" y="1556792"/>
            <a:ext cx="864096" cy="864096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8136094" y="2329011"/>
            <a:ext cx="2520280" cy="1152128"/>
            <a:chOff x="6612094" y="2329011"/>
            <a:chExt cx="2520280" cy="1152128"/>
          </a:xfrm>
        </p:grpSpPr>
        <p:pic>
          <p:nvPicPr>
            <p:cNvPr id="518183" name="Picture 39" descr="BS00996_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 flipH="1">
              <a:off x="6612094" y="2996952"/>
              <a:ext cx="647700" cy="484187"/>
            </a:xfrm>
            <a:prstGeom prst="rect">
              <a:avLst/>
            </a:prstGeom>
            <a:solidFill>
              <a:srgbClr val="66FF33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518184" name="Picture 40" descr="BS00996_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 flipH="1">
              <a:off x="6612094" y="2381855"/>
              <a:ext cx="647700" cy="484187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22" name="TextBox 21"/>
            <p:cNvSpPr txBox="1"/>
            <p:nvPr/>
          </p:nvSpPr>
          <p:spPr>
            <a:xfrm>
              <a:off x="7332174" y="2957919"/>
              <a:ext cx="1800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00FF"/>
                  </a:solidFill>
                  <a:latin typeface="Calibri"/>
                  <a:cs typeface="Arial" pitchFamily="34" charset="0"/>
                </a:rPr>
                <a:t>public key</a:t>
              </a:r>
              <a:endParaRPr lang="en-US" sz="2800" baseline="-25000" dirty="0">
                <a:solidFill>
                  <a:srgbClr val="0000FF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332174" y="2329011"/>
              <a:ext cx="16561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  <a:latin typeface="Calibri"/>
                  <a:cs typeface="Arial" pitchFamily="34" charset="0"/>
                </a:rPr>
                <a:t>secret key</a:t>
              </a:r>
              <a:endParaRPr lang="en-US" sz="2800" baseline="-25000" dirty="0">
                <a:solidFill>
                  <a:srgbClr val="FF0000"/>
                </a:solidFill>
                <a:latin typeface="Arial"/>
                <a:cs typeface="Arial" pitchFamily="34" charset="0"/>
              </a:endParaRPr>
            </a:p>
          </p:txBody>
        </p:sp>
      </p:grpSp>
      <p:pic>
        <p:nvPicPr>
          <p:cNvPr id="24" name="Picture 39" descr="BS00996_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6023992" y="3068961"/>
            <a:ext cx="647700" cy="484187"/>
          </a:xfrm>
          <a:prstGeom prst="rect">
            <a:avLst/>
          </a:prstGeom>
          <a:solidFill>
            <a:srgbClr val="66FF33"/>
          </a:solidFill>
          <a:ln w="9525">
            <a:noFill/>
            <a:miter lim="800000"/>
            <a:headEnd/>
            <a:tailEnd/>
          </a:ln>
        </p:spPr>
      </p:pic>
      <p:pic>
        <p:nvPicPr>
          <p:cNvPr id="25" name="Picture 39" descr="BS00996_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2135560" y="2636913"/>
            <a:ext cx="647700" cy="484187"/>
          </a:xfrm>
          <a:prstGeom prst="rect">
            <a:avLst/>
          </a:prstGeom>
          <a:solidFill>
            <a:srgbClr val="66FF33"/>
          </a:solidFill>
          <a:ln w="9525">
            <a:noFill/>
            <a:miter lim="800000"/>
            <a:headEnd/>
            <a:tailEnd/>
          </a:ln>
        </p:spPr>
      </p:pic>
      <p:grpSp>
        <p:nvGrpSpPr>
          <p:cNvPr id="31" name="Group 30"/>
          <p:cNvGrpSpPr/>
          <p:nvPr/>
        </p:nvGrpSpPr>
        <p:grpSpPr>
          <a:xfrm>
            <a:off x="8112225" y="1340769"/>
            <a:ext cx="2280773" cy="1564307"/>
            <a:chOff x="6876256" y="1628800"/>
            <a:chExt cx="2280773" cy="1564307"/>
          </a:xfrm>
        </p:grpSpPr>
        <p:pic>
          <p:nvPicPr>
            <p:cNvPr id="32" name="Picture 40" descr="BS00996_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 flipH="1">
              <a:off x="7631867" y="2708920"/>
              <a:ext cx="647700" cy="484187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33" name="TextBox 32"/>
            <p:cNvSpPr txBox="1"/>
            <p:nvPr/>
          </p:nvSpPr>
          <p:spPr>
            <a:xfrm>
              <a:off x="7991907" y="2204864"/>
              <a:ext cx="116512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itchFamily="34" charset="0"/>
                  <a:cs typeface="Arial" pitchFamily="34" charset="0"/>
                </a:rPr>
                <a:t>Bob</a:t>
              </a:r>
            </a:p>
          </p:txBody>
        </p:sp>
        <p:pic>
          <p:nvPicPr>
            <p:cNvPr id="34" name="Picture 6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876256" y="1628800"/>
              <a:ext cx="1285425" cy="914208"/>
            </a:xfrm>
            <a:prstGeom prst="rect">
              <a:avLst/>
            </a:prstGeom>
            <a:noFill/>
          </p:spPr>
        </p:pic>
      </p:grpSp>
      <p:pic>
        <p:nvPicPr>
          <p:cNvPr id="35" name="Picture 39" descr="BS00996_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2927648" y="2636913"/>
            <a:ext cx="647700" cy="4841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grpSp>
        <p:nvGrpSpPr>
          <p:cNvPr id="21" name="Group 35"/>
          <p:cNvGrpSpPr/>
          <p:nvPr/>
        </p:nvGrpSpPr>
        <p:grpSpPr>
          <a:xfrm>
            <a:off x="8760296" y="591071"/>
            <a:ext cx="1368152" cy="1747356"/>
            <a:chOff x="7596336" y="984196"/>
            <a:chExt cx="1368152" cy="1747356"/>
          </a:xfrm>
        </p:grpSpPr>
        <p:pic>
          <p:nvPicPr>
            <p:cNvPr id="28" name="Picture 27" descr="AliceBlue.eps"/>
            <p:cNvPicPr>
              <a:picLocks noChangeAspect="1"/>
            </p:cNvPicPr>
            <p:nvPr/>
          </p:nvPicPr>
          <p:blipFill>
            <a:blip r:embed="rId10" cstate="print"/>
            <a:srcRect b="22520"/>
            <a:stretch>
              <a:fillRect/>
            </a:stretch>
          </p:blipFill>
          <p:spPr>
            <a:xfrm flipH="1">
              <a:off x="7596336" y="984196"/>
              <a:ext cx="1135439" cy="1296144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7596336" y="2208332"/>
              <a:ext cx="13681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cs typeface="Arial" pitchFamily="34" charset="0"/>
                </a:rPr>
                <a:t>Charlie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318991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uiExpand="1" build="p" bldLvl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866898" y="214388"/>
            <a:ext cx="8229600" cy="720725"/>
          </a:xfrm>
        </p:spPr>
        <p:txBody>
          <a:bodyPr>
            <a:noAutofit/>
          </a:bodyPr>
          <a:lstStyle/>
          <a:p>
            <a:pPr algn="l"/>
            <a:r>
              <a:rPr lang="fr-CH" dirty="0"/>
              <a:t>History of Public-Key Crypto</a:t>
            </a:r>
            <a:endParaRPr lang="en-US" dirty="0"/>
          </a:p>
        </p:txBody>
      </p:sp>
      <p:pic>
        <p:nvPicPr>
          <p:cNvPr id="518183" name="Picture 39" descr="BS00996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9912796" y="764705"/>
            <a:ext cx="647700" cy="484187"/>
          </a:xfrm>
          <a:prstGeom prst="rect">
            <a:avLst/>
          </a:prstGeom>
          <a:solidFill>
            <a:srgbClr val="66FF33"/>
          </a:solidFill>
          <a:ln w="9525">
            <a:noFill/>
            <a:miter lim="800000"/>
            <a:headEnd/>
            <a:tailEnd/>
          </a:ln>
        </p:spPr>
      </p:pic>
      <p:pic>
        <p:nvPicPr>
          <p:cNvPr id="518184" name="Picture 40" descr="BS00996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9912796" y="188641"/>
            <a:ext cx="647700" cy="484187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</p:pic>
      <p:sp>
        <p:nvSpPr>
          <p:cNvPr id="80" name="Rectangle 298"/>
          <p:cNvSpPr>
            <a:spLocks noChangeArrowheads="1"/>
          </p:cNvSpPr>
          <p:nvPr/>
        </p:nvSpPr>
        <p:spPr bwMode="auto">
          <a:xfrm>
            <a:off x="982663" y="1124744"/>
            <a:ext cx="9289801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de-CH" sz="2400" dirty="0">
                <a:cs typeface="Arial" charset="0"/>
              </a:rPr>
              <a:t>Early 1970s: </a:t>
            </a:r>
            <a:r>
              <a:rPr lang="de-CH" sz="2400" dirty="0">
                <a:cs typeface="Arial" charset="0"/>
                <a:hlinkClick r:id="rId4"/>
              </a:rPr>
              <a:t>invented </a:t>
            </a:r>
            <a:r>
              <a:rPr lang="de-CH" sz="2400" dirty="0">
                <a:cs typeface="Arial" charset="0"/>
              </a:rPr>
              <a:t>in </a:t>
            </a:r>
            <a:r>
              <a:rPr lang="de-CH" sz="2400" dirty="0" err="1">
                <a:cs typeface="Arial" charset="0"/>
              </a:rPr>
              <a:t>the</a:t>
            </a:r>
            <a:r>
              <a:rPr lang="de-CH" sz="2400" dirty="0">
                <a:cs typeface="Arial" charset="0"/>
              </a:rPr>
              <a:t> „</a:t>
            </a:r>
            <a:r>
              <a:rPr lang="de-CH" sz="2400" dirty="0" err="1">
                <a:cs typeface="Arial" charset="0"/>
              </a:rPr>
              <a:t>classified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world</a:t>
            </a:r>
            <a:r>
              <a:rPr lang="de-CH" sz="2400" dirty="0">
                <a:cs typeface="Arial" charset="0"/>
              </a:rPr>
              <a:t>“ at </a:t>
            </a:r>
            <a:r>
              <a:rPr lang="de-CH" sz="2400" dirty="0" err="1">
                <a:cs typeface="Arial" charset="0"/>
              </a:rPr>
              <a:t>the</a:t>
            </a:r>
            <a:r>
              <a:rPr lang="de-CH" sz="2400" dirty="0">
                <a:cs typeface="Arial" charset="0"/>
              </a:rPr>
              <a:t> </a:t>
            </a:r>
            <a:br>
              <a:rPr lang="de-CH" sz="2400" dirty="0">
                <a:cs typeface="Arial" charset="0"/>
              </a:rPr>
            </a:br>
            <a:r>
              <a:rPr lang="de-CH" sz="2400" dirty="0"/>
              <a:t>British </a:t>
            </a:r>
            <a:r>
              <a:rPr lang="de-CH" sz="2400" dirty="0">
                <a:hlinkClick r:id="rId5"/>
              </a:rPr>
              <a:t>Government Communications Head Quarters </a:t>
            </a:r>
            <a:r>
              <a:rPr lang="de-CH" sz="2400" dirty="0"/>
              <a:t>(GCHQ) </a:t>
            </a:r>
            <a:br>
              <a:rPr lang="de-CH" sz="2400" dirty="0"/>
            </a:br>
            <a:r>
              <a:rPr lang="de-CH" sz="2400" dirty="0" err="1"/>
              <a:t>by</a:t>
            </a:r>
            <a:r>
              <a:rPr lang="de-CH" sz="2400" dirty="0"/>
              <a:t> Ellis, </a:t>
            </a:r>
            <a:r>
              <a:rPr lang="de-CH" sz="2400" dirty="0" err="1"/>
              <a:t>Cocks</a:t>
            </a:r>
            <a:r>
              <a:rPr lang="de-CH" sz="2400" dirty="0"/>
              <a:t>, Williamson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de-CH" sz="2400" dirty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de-CH" sz="2400" dirty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de-CH" sz="2400" dirty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de-CH" sz="2400" dirty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de-CH" sz="2400" dirty="0">
                <a:cs typeface="Arial" charset="0"/>
              </a:rPr>
              <a:t>Mid/</a:t>
            </a:r>
            <a:r>
              <a:rPr lang="de-CH" sz="2400" dirty="0" err="1">
                <a:cs typeface="Arial" charset="0"/>
              </a:rPr>
              <a:t>late</a:t>
            </a:r>
            <a:r>
              <a:rPr lang="de-CH" sz="2400" dirty="0">
                <a:cs typeface="Arial" charset="0"/>
              </a:rPr>
              <a:t> 1970s: </a:t>
            </a:r>
            <a:r>
              <a:rPr lang="de-CH" sz="2400" dirty="0" err="1">
                <a:cs typeface="Arial" charset="0"/>
              </a:rPr>
              <a:t>invented</a:t>
            </a:r>
            <a:r>
              <a:rPr lang="de-CH" sz="2400" dirty="0">
                <a:cs typeface="Arial" charset="0"/>
              </a:rPr>
              <a:t> in </a:t>
            </a:r>
            <a:r>
              <a:rPr lang="de-CH" sz="2400" dirty="0" err="1">
                <a:cs typeface="Arial" charset="0"/>
              </a:rPr>
              <a:t>the</a:t>
            </a:r>
            <a:r>
              <a:rPr lang="de-CH" sz="2400" dirty="0">
                <a:cs typeface="Arial" charset="0"/>
              </a:rPr>
              <a:t> „</a:t>
            </a:r>
            <a:r>
              <a:rPr lang="de-CH" sz="2400" dirty="0" err="1">
                <a:cs typeface="Arial" charset="0"/>
              </a:rPr>
              <a:t>academic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world</a:t>
            </a:r>
            <a:r>
              <a:rPr lang="de-CH" sz="2400" dirty="0">
                <a:cs typeface="Arial" charset="0"/>
              </a:rPr>
              <a:t>“</a:t>
            </a:r>
            <a:br>
              <a:rPr lang="de-CH" sz="2400" dirty="0">
                <a:cs typeface="Arial" charset="0"/>
              </a:rPr>
            </a:br>
            <a:r>
              <a:rPr lang="de-CH" sz="2400" dirty="0" err="1">
                <a:cs typeface="Arial" charset="0"/>
              </a:rPr>
              <a:t>by</a:t>
            </a:r>
            <a:r>
              <a:rPr lang="de-CH" sz="2400" dirty="0">
                <a:cs typeface="Arial" charset="0"/>
              </a:rPr>
              <a:t> Merkle, Hellman, Diffie, </a:t>
            </a:r>
            <a:r>
              <a:rPr lang="de-CH" sz="2400" dirty="0" err="1">
                <a:cs typeface="Arial" charset="0"/>
              </a:rPr>
              <a:t>and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Rivest</a:t>
            </a:r>
            <a:r>
              <a:rPr lang="de-CH" sz="2400" dirty="0">
                <a:cs typeface="Arial" charset="0"/>
              </a:rPr>
              <a:t>, </a:t>
            </a:r>
            <a:r>
              <a:rPr lang="de-CH" sz="2400" dirty="0" err="1">
                <a:cs typeface="Arial" charset="0"/>
              </a:rPr>
              <a:t>Shamir</a:t>
            </a:r>
            <a:r>
              <a:rPr lang="de-CH" sz="2400" dirty="0">
                <a:cs typeface="Arial" charset="0"/>
              </a:rPr>
              <a:t>, </a:t>
            </a:r>
            <a:r>
              <a:rPr lang="de-CH" sz="2400" dirty="0" err="1">
                <a:cs typeface="Arial" charset="0"/>
              </a:rPr>
              <a:t>Adleman</a:t>
            </a:r>
            <a:r>
              <a:rPr lang="de-CH" sz="2400" dirty="0">
                <a:cs typeface="Arial" charset="0"/>
              </a:rPr>
              <a:t> (RSA)  </a:t>
            </a:r>
          </a:p>
        </p:txBody>
      </p:sp>
      <p:pic>
        <p:nvPicPr>
          <p:cNvPr id="28" name="Picture 27" descr="AliceBlue.eps"/>
          <p:cNvPicPr>
            <a:picLocks noChangeAspect="1"/>
          </p:cNvPicPr>
          <p:nvPr/>
        </p:nvPicPr>
        <p:blipFill>
          <a:blip r:embed="rId6" cstate="print"/>
          <a:srcRect b="22520"/>
          <a:stretch>
            <a:fillRect/>
          </a:stretch>
        </p:blipFill>
        <p:spPr>
          <a:xfrm flipH="1">
            <a:off x="8944018" y="188641"/>
            <a:ext cx="896399" cy="9965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4618" y="2348880"/>
            <a:ext cx="3789164" cy="14377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/>
          <a:srcRect b="44145"/>
          <a:stretch/>
        </p:blipFill>
        <p:spPr>
          <a:xfrm>
            <a:off x="1726916" y="4941168"/>
            <a:ext cx="2952328" cy="15176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/>
          <a:srcRect t="5967" b="18048"/>
          <a:stretch/>
        </p:blipFill>
        <p:spPr>
          <a:xfrm>
            <a:off x="5183300" y="4960956"/>
            <a:ext cx="4355976" cy="15643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84032" y="2492896"/>
            <a:ext cx="1979712" cy="8904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88288" y="2348880"/>
            <a:ext cx="1584176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0884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890736" y="187994"/>
            <a:ext cx="8229600" cy="720725"/>
          </a:xfrm>
        </p:spPr>
        <p:txBody>
          <a:bodyPr>
            <a:noAutofit/>
          </a:bodyPr>
          <a:lstStyle/>
          <a:p>
            <a:pPr algn="l"/>
            <a:r>
              <a:rPr lang="fr-CH" dirty="0"/>
              <a:t>Politics of Cyberwar</a:t>
            </a:r>
            <a:endParaRPr lang="en-US" dirty="0"/>
          </a:p>
        </p:txBody>
      </p:sp>
      <p:sp>
        <p:nvSpPr>
          <p:cNvPr id="80" name="Rectangle 298"/>
          <p:cNvSpPr>
            <a:spLocks noChangeArrowheads="1"/>
          </p:cNvSpPr>
          <p:nvPr/>
        </p:nvSpPr>
        <p:spPr bwMode="auto">
          <a:xfrm>
            <a:off x="982663" y="1124744"/>
            <a:ext cx="7921649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>
                <a:cs typeface="Arial" charset="0"/>
                <a:hlinkClick r:id="rId3"/>
              </a:rPr>
              <a:t>Edward Snowden</a:t>
            </a:r>
            <a:r>
              <a:rPr lang="en-US" sz="2400" dirty="0">
                <a:cs typeface="Arial" charset="0"/>
              </a:rPr>
              <a:t>, former CIA and NSA employee, </a:t>
            </a:r>
            <a:br>
              <a:rPr lang="en-US" sz="2400" dirty="0">
                <a:cs typeface="Arial" charset="0"/>
              </a:rPr>
            </a:br>
            <a:r>
              <a:rPr lang="en-US" sz="2400" dirty="0">
                <a:cs typeface="Arial" charset="0"/>
              </a:rPr>
              <a:t>now </a:t>
            </a:r>
            <a:r>
              <a:rPr lang="en-US" sz="2400" dirty="0">
                <a:cs typeface="Arial" charset="0"/>
                <a:hlinkClick r:id="rId4"/>
              </a:rPr>
              <a:t>whistleblower</a:t>
            </a:r>
            <a:r>
              <a:rPr lang="en-US" sz="2400" dirty="0">
                <a:cs typeface="Arial" charset="0"/>
              </a:rPr>
              <a:t> and on asylum in Russia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>
                <a:cs typeface="Arial" charset="0"/>
              </a:rPr>
              <a:t>In 2013, he leaked many thousand top secret documents to various media, documenting</a:t>
            </a:r>
            <a:endParaRPr lang="en-US" sz="2400" dirty="0">
              <a:cs typeface="Arial" charset="0"/>
              <a:hlinkClick r:id="rId5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>
                <a:cs typeface="Arial" charset="0"/>
                <a:hlinkClick r:id="rId5"/>
              </a:rPr>
              <a:t>mass surveillance programs </a:t>
            </a:r>
            <a:r>
              <a:rPr lang="en-US" sz="2400" dirty="0">
                <a:cs typeface="Arial" charset="0"/>
              </a:rPr>
              <a:t>by secret services from all over the world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4112" y="260649"/>
            <a:ext cx="1728192" cy="7772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20336" y="116632"/>
            <a:ext cx="1440160" cy="14401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76320" y="1772817"/>
            <a:ext cx="1613024" cy="19429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07568" y="4005065"/>
            <a:ext cx="6552728" cy="278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7718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890736" y="188641"/>
            <a:ext cx="8229600" cy="720725"/>
          </a:xfrm>
        </p:spPr>
        <p:txBody>
          <a:bodyPr>
            <a:noAutofit/>
          </a:bodyPr>
          <a:lstStyle/>
          <a:p>
            <a:pPr algn="l"/>
            <a:r>
              <a:rPr lang="fr-CH" dirty="0"/>
              <a:t>Politics of Cyberwar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4112" y="260649"/>
            <a:ext cx="1728192" cy="7772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0336" y="116632"/>
            <a:ext cx="1440160" cy="14401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6320" y="1772817"/>
            <a:ext cx="1613024" cy="19429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3512" y="1196752"/>
            <a:ext cx="7200800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577894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890736" y="224321"/>
            <a:ext cx="8229600" cy="720725"/>
          </a:xfrm>
        </p:spPr>
        <p:txBody>
          <a:bodyPr>
            <a:noAutofit/>
          </a:bodyPr>
          <a:lstStyle/>
          <a:p>
            <a:pPr algn="l"/>
            <a:r>
              <a:rPr lang="fr-CH" dirty="0"/>
              <a:t>Politics of Cyberwar</a:t>
            </a:r>
            <a:endParaRPr lang="en-US" dirty="0"/>
          </a:p>
        </p:txBody>
      </p:sp>
      <p:sp>
        <p:nvSpPr>
          <p:cNvPr id="80" name="Rectangle 298"/>
          <p:cNvSpPr>
            <a:spLocks noChangeArrowheads="1"/>
          </p:cNvSpPr>
          <p:nvPr/>
        </p:nvSpPr>
        <p:spPr bwMode="auto">
          <a:xfrm>
            <a:off x="982663" y="980728"/>
            <a:ext cx="8281689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de-CH" sz="2400" dirty="0" err="1">
                <a:cs typeface="Arial" charset="0"/>
              </a:rPr>
              <a:t>Methods</a:t>
            </a:r>
            <a:r>
              <a:rPr lang="de-CH" sz="2400" dirty="0">
                <a:cs typeface="Arial" charset="0"/>
              </a:rPr>
              <a:t>:</a:t>
            </a: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de-CH" sz="2400" dirty="0">
                <a:solidFill>
                  <a:srgbClr val="FF0000"/>
                </a:solidFill>
                <a:cs typeface="Arial" charset="0"/>
              </a:rPr>
              <a:t>Break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cryptography</a:t>
            </a:r>
            <a:endParaRPr lang="de-CH" sz="2400" dirty="0">
              <a:cs typeface="Arial" charset="0"/>
            </a:endParaRP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de-CH" sz="2400" dirty="0" err="1">
                <a:solidFill>
                  <a:srgbClr val="FF0000"/>
                </a:solidFill>
                <a:cs typeface="Arial" charset="0"/>
              </a:rPr>
              <a:t>Influence</a:t>
            </a:r>
            <a:r>
              <a:rPr lang="de-CH" sz="2400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industrial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>
                <a:cs typeface="Arial" charset="0"/>
                <a:hlinkClick r:id="rId3"/>
              </a:rPr>
              <a:t>standards</a:t>
            </a:r>
            <a:endParaRPr lang="de-CH" sz="2400" dirty="0">
              <a:cs typeface="Arial" charset="0"/>
            </a:endParaRP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de-CH" sz="2400" dirty="0" err="1">
                <a:solidFill>
                  <a:srgbClr val="FF0000"/>
                </a:solidFill>
                <a:cs typeface="Arial" charset="0"/>
              </a:rPr>
              <a:t>Pressure</a:t>
            </a:r>
            <a:r>
              <a:rPr lang="de-CH" sz="2400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manufacturers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to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make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insecure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devices</a:t>
            </a:r>
            <a:endParaRPr lang="de-CH" sz="2400" dirty="0">
              <a:cs typeface="Arial" charset="0"/>
            </a:endParaRP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de-CH" sz="2400" dirty="0">
                <a:solidFill>
                  <a:srgbClr val="FF0000"/>
                </a:solidFill>
                <a:cs typeface="Arial" charset="0"/>
              </a:rPr>
              <a:t>Infiltrate </a:t>
            </a:r>
            <a:r>
              <a:rPr lang="de-CH" sz="2400" dirty="0" err="1">
                <a:cs typeface="Arial" charset="0"/>
              </a:rPr>
              <a:t>hardware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and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software</a:t>
            </a:r>
            <a:r>
              <a:rPr lang="de-CH" sz="2400" dirty="0">
                <a:cs typeface="Arial" charset="0"/>
              </a:rPr>
              <a:t> (</a:t>
            </a:r>
            <a:r>
              <a:rPr lang="de-CH" sz="2400" dirty="0" err="1">
                <a:cs typeface="Arial" charset="0"/>
              </a:rPr>
              <a:t>communication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infrastructure</a:t>
            </a:r>
            <a:r>
              <a:rPr lang="de-CH" sz="2400" dirty="0">
                <a:cs typeface="Arial" charset="0"/>
              </a:rPr>
              <a:t>, </a:t>
            </a:r>
            <a:r>
              <a:rPr lang="de-CH" sz="2400" dirty="0" err="1">
                <a:cs typeface="Arial" charset="0"/>
              </a:rPr>
              <a:t>computers</a:t>
            </a:r>
            <a:r>
              <a:rPr lang="de-CH" sz="2400" dirty="0">
                <a:cs typeface="Arial" charset="0"/>
              </a:rPr>
              <a:t>, </a:t>
            </a:r>
            <a:r>
              <a:rPr lang="de-CH" sz="2400" dirty="0" err="1">
                <a:cs typeface="Arial" charset="0"/>
              </a:rPr>
              <a:t>smartphones</a:t>
            </a:r>
            <a:r>
              <a:rPr lang="de-CH" sz="2400" dirty="0">
                <a:cs typeface="Arial" charset="0"/>
              </a:rPr>
              <a:t> etc.)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de-CH" sz="2400" dirty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de-CH" sz="2400" dirty="0" err="1">
                <a:solidFill>
                  <a:srgbClr val="0000FF"/>
                </a:solidFill>
                <a:cs typeface="Arial" charset="0"/>
              </a:rPr>
              <a:t>Why</a:t>
            </a:r>
            <a:r>
              <a:rPr lang="de-CH" sz="2400" dirty="0">
                <a:solidFill>
                  <a:srgbClr val="0000FF"/>
                </a:solidFill>
                <a:cs typeface="Arial" charset="0"/>
              </a:rPr>
              <a:t> </a:t>
            </a:r>
            <a:r>
              <a:rPr lang="de-CH" sz="2400" dirty="0">
                <a:cs typeface="Arial" charset="0"/>
              </a:rPr>
              <a:t>mass </a:t>
            </a:r>
            <a:r>
              <a:rPr lang="de-CH" sz="2400" dirty="0" err="1">
                <a:cs typeface="Arial" charset="0"/>
              </a:rPr>
              <a:t>surveillance</a:t>
            </a:r>
            <a:r>
              <a:rPr lang="de-CH" sz="2400" dirty="0">
                <a:cs typeface="Arial" charset="0"/>
              </a:rPr>
              <a:t>?</a:t>
            </a: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de-CH" sz="2400" dirty="0"/>
              <a:t>Other </a:t>
            </a:r>
            <a:r>
              <a:rPr lang="de-CH" sz="2400" dirty="0" err="1"/>
              <a:t>than</a:t>
            </a:r>
            <a:r>
              <a:rPr lang="de-CH" sz="2400" dirty="0"/>
              <a:t> </a:t>
            </a:r>
            <a:r>
              <a:rPr lang="de-CH" sz="2400" dirty="0" err="1"/>
              <a:t>to</a:t>
            </a:r>
            <a:r>
              <a:rPr lang="de-CH" sz="2400" dirty="0"/>
              <a:t> </a:t>
            </a:r>
            <a:r>
              <a:rPr lang="de-CH" sz="2400" dirty="0" err="1"/>
              <a:t>combat</a:t>
            </a:r>
            <a:r>
              <a:rPr lang="de-CH" sz="2400" dirty="0"/>
              <a:t> </a:t>
            </a:r>
            <a:r>
              <a:rPr lang="de-CH" sz="2400" dirty="0" err="1"/>
              <a:t>terrorism</a:t>
            </a:r>
            <a:r>
              <a:rPr lang="de-CH" sz="2400" dirty="0"/>
              <a:t>, </a:t>
            </a:r>
            <a:r>
              <a:rPr lang="de-CH" sz="2400" dirty="0" err="1"/>
              <a:t>these</a:t>
            </a:r>
            <a:r>
              <a:rPr lang="de-CH" sz="2400" dirty="0"/>
              <a:t> </a:t>
            </a:r>
            <a:r>
              <a:rPr lang="de-CH" sz="2400" dirty="0" err="1"/>
              <a:t>surveillance</a:t>
            </a:r>
            <a:r>
              <a:rPr lang="de-CH" sz="2400" dirty="0"/>
              <a:t> </a:t>
            </a:r>
            <a:r>
              <a:rPr lang="de-CH" sz="2400" dirty="0" err="1"/>
              <a:t>programs</a:t>
            </a:r>
            <a:r>
              <a:rPr lang="de-CH" sz="2400" dirty="0"/>
              <a:t> </a:t>
            </a:r>
            <a:r>
              <a:rPr lang="de-CH" sz="2400" dirty="0" err="1"/>
              <a:t>have</a:t>
            </a:r>
            <a:r>
              <a:rPr lang="de-CH" sz="2400" dirty="0"/>
              <a:t> </a:t>
            </a:r>
            <a:r>
              <a:rPr lang="de-CH" sz="2400" dirty="0" err="1"/>
              <a:t>been</a:t>
            </a:r>
            <a:r>
              <a:rPr lang="de-CH" sz="2400" dirty="0"/>
              <a:t> </a:t>
            </a:r>
            <a:r>
              <a:rPr lang="de-CH" sz="2400" dirty="0" err="1"/>
              <a:t>employed</a:t>
            </a:r>
            <a:r>
              <a:rPr lang="de-CH" sz="2400" dirty="0"/>
              <a:t> </a:t>
            </a:r>
            <a:r>
              <a:rPr lang="de-CH" sz="2400" dirty="0" err="1"/>
              <a:t>to</a:t>
            </a:r>
            <a:r>
              <a:rPr lang="de-CH" sz="2400" dirty="0"/>
              <a:t> </a:t>
            </a:r>
            <a:r>
              <a:rPr lang="de-CH" sz="2400" dirty="0" err="1">
                <a:solidFill>
                  <a:srgbClr val="0000FF"/>
                </a:solidFill>
              </a:rPr>
              <a:t>assess</a:t>
            </a:r>
            <a:r>
              <a:rPr lang="de-CH" sz="2400" dirty="0">
                <a:solidFill>
                  <a:srgbClr val="0000FF"/>
                </a:solidFill>
              </a:rPr>
              <a:t> </a:t>
            </a:r>
            <a:r>
              <a:rPr lang="de-CH" sz="2400" dirty="0" err="1">
                <a:solidFill>
                  <a:srgbClr val="0000FF"/>
                </a:solidFill>
              </a:rPr>
              <a:t>the</a:t>
            </a:r>
            <a:r>
              <a:rPr lang="de-CH" sz="2400" dirty="0">
                <a:solidFill>
                  <a:srgbClr val="0000FF"/>
                </a:solidFill>
              </a:rPr>
              <a:t> </a:t>
            </a:r>
            <a:r>
              <a:rPr lang="de-CH" sz="2400" dirty="0" err="1">
                <a:solidFill>
                  <a:srgbClr val="0000FF"/>
                </a:solidFill>
              </a:rPr>
              <a:t>foreign</a:t>
            </a:r>
            <a:r>
              <a:rPr lang="de-CH" sz="2400" dirty="0">
                <a:solidFill>
                  <a:srgbClr val="0000FF"/>
                </a:solidFill>
              </a:rPr>
              <a:t> </a:t>
            </a:r>
            <a:r>
              <a:rPr lang="de-CH" sz="2400" dirty="0" err="1">
                <a:solidFill>
                  <a:srgbClr val="0000FF"/>
                </a:solidFill>
              </a:rPr>
              <a:t>policy</a:t>
            </a:r>
            <a:r>
              <a:rPr lang="de-CH" sz="2400" dirty="0"/>
              <a:t> </a:t>
            </a:r>
            <a:r>
              <a:rPr lang="de-CH" sz="2400" dirty="0" err="1"/>
              <a:t>and</a:t>
            </a:r>
            <a:r>
              <a:rPr lang="de-CH" sz="2400" dirty="0"/>
              <a:t> </a:t>
            </a:r>
            <a:r>
              <a:rPr lang="de-CH" sz="2400" dirty="0" err="1"/>
              <a:t>economic</a:t>
            </a:r>
            <a:r>
              <a:rPr lang="de-CH" sz="2400" dirty="0"/>
              <a:t> </a:t>
            </a:r>
            <a:r>
              <a:rPr lang="de-CH" sz="2400" dirty="0" err="1"/>
              <a:t>stability</a:t>
            </a:r>
            <a:r>
              <a:rPr lang="de-CH" sz="2400" dirty="0"/>
              <a:t> </a:t>
            </a:r>
            <a:r>
              <a:rPr lang="de-CH" sz="2400" dirty="0" err="1"/>
              <a:t>of</a:t>
            </a:r>
            <a:r>
              <a:rPr lang="de-CH" sz="2400" dirty="0"/>
              <a:t> </a:t>
            </a:r>
            <a:r>
              <a:rPr lang="de-CH" sz="2400" dirty="0" err="1"/>
              <a:t>other</a:t>
            </a:r>
            <a:r>
              <a:rPr lang="de-CH" sz="2400" dirty="0"/>
              <a:t> countries,</a:t>
            </a:r>
            <a:r>
              <a:rPr lang="de-CH" sz="2400" baseline="30000" dirty="0"/>
              <a:t> </a:t>
            </a:r>
            <a:r>
              <a:rPr lang="de-CH" sz="2400" dirty="0" err="1"/>
              <a:t>and</a:t>
            </a:r>
            <a:r>
              <a:rPr lang="de-CH" sz="2400" dirty="0"/>
              <a:t> </a:t>
            </a:r>
            <a:r>
              <a:rPr lang="de-CH" sz="2400" dirty="0" err="1"/>
              <a:t>to</a:t>
            </a:r>
            <a:r>
              <a:rPr lang="de-CH" sz="2400" dirty="0"/>
              <a:t> </a:t>
            </a:r>
            <a:r>
              <a:rPr lang="de-CH" sz="2400" dirty="0" err="1">
                <a:solidFill>
                  <a:srgbClr val="0000FF"/>
                </a:solidFill>
              </a:rPr>
              <a:t>gather</a:t>
            </a:r>
            <a:r>
              <a:rPr lang="de-CH" sz="2400" dirty="0">
                <a:solidFill>
                  <a:srgbClr val="0000FF"/>
                </a:solidFill>
              </a:rPr>
              <a:t> "</a:t>
            </a:r>
            <a:r>
              <a:rPr lang="de-CH" sz="2400" dirty="0" err="1">
                <a:solidFill>
                  <a:srgbClr val="0000FF"/>
                </a:solidFill>
              </a:rPr>
              <a:t>commercial</a:t>
            </a:r>
            <a:r>
              <a:rPr lang="de-CH" sz="2400" dirty="0">
                <a:solidFill>
                  <a:srgbClr val="0000FF"/>
                </a:solidFill>
              </a:rPr>
              <a:t> </a:t>
            </a:r>
            <a:r>
              <a:rPr lang="de-CH" sz="2400" dirty="0" err="1">
                <a:solidFill>
                  <a:srgbClr val="0000FF"/>
                </a:solidFill>
              </a:rPr>
              <a:t>secrets</a:t>
            </a:r>
            <a:r>
              <a:rPr lang="de-CH" sz="2400" dirty="0">
                <a:solidFill>
                  <a:srgbClr val="0000FF"/>
                </a:solidFill>
              </a:rPr>
              <a:t>“</a:t>
            </a:r>
            <a:r>
              <a:rPr lang="de-CH" sz="2400" dirty="0"/>
              <a:t>.</a:t>
            </a:r>
            <a:endParaRPr lang="de-CH" sz="2400" dirty="0">
              <a:solidFill>
                <a:srgbClr val="0000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4112" y="404665"/>
            <a:ext cx="1728192" cy="7772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0336" y="188640"/>
            <a:ext cx="1440160" cy="14401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76320" y="1772817"/>
            <a:ext cx="1613024" cy="194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809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build="p" bldLvl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874313" y="202928"/>
            <a:ext cx="8229600" cy="720725"/>
          </a:xfrm>
        </p:spPr>
        <p:txBody>
          <a:bodyPr>
            <a:noAutofit/>
          </a:bodyPr>
          <a:lstStyle/>
          <a:p>
            <a:pPr algn="l"/>
            <a:r>
              <a:rPr lang="fr-CH" dirty="0"/>
              <a:t>Why worry?</a:t>
            </a:r>
            <a:endParaRPr lang="en-US" dirty="0"/>
          </a:p>
        </p:txBody>
      </p:sp>
      <p:sp>
        <p:nvSpPr>
          <p:cNvPr id="80" name="Rectangle 298"/>
          <p:cNvSpPr>
            <a:spLocks noChangeArrowheads="1"/>
          </p:cNvSpPr>
          <p:nvPr/>
        </p:nvSpPr>
        <p:spPr bwMode="auto">
          <a:xfrm>
            <a:off x="764674" y="914947"/>
            <a:ext cx="8280920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de-CH" sz="2400" dirty="0">
                <a:cs typeface="Arial" charset="0"/>
              </a:rPr>
              <a:t>„I </a:t>
            </a:r>
            <a:r>
              <a:rPr lang="de-CH" sz="2400" dirty="0" err="1">
                <a:cs typeface="Arial" charset="0"/>
              </a:rPr>
              <a:t>have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nothing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to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hide</a:t>
            </a:r>
            <a:r>
              <a:rPr lang="de-CH" sz="2400" dirty="0">
                <a:cs typeface="Arial" charset="0"/>
              </a:rPr>
              <a:t>“ </a:t>
            </a:r>
            <a:r>
              <a:rPr lang="de-CH" sz="2400" dirty="0" err="1">
                <a:cs typeface="Arial" charset="0"/>
              </a:rPr>
              <a:t>is</a:t>
            </a:r>
            <a:r>
              <a:rPr lang="de-CH" sz="2400" dirty="0">
                <a:cs typeface="Arial" charset="0"/>
              </a:rPr>
              <a:t> a </a:t>
            </a:r>
            <a:r>
              <a:rPr lang="de-CH" sz="2400" dirty="0" err="1">
                <a:solidFill>
                  <a:srgbClr val="FF0000"/>
                </a:solidFill>
                <a:cs typeface="Arial" charset="0"/>
                <a:hlinkClick r:id="rId3"/>
              </a:rPr>
              <a:t>very</a:t>
            </a:r>
            <a:r>
              <a:rPr lang="de-CH" sz="2400" dirty="0">
                <a:solidFill>
                  <a:srgbClr val="FF0000"/>
                </a:solidFill>
                <a:cs typeface="Arial" charset="0"/>
                <a:hlinkClick r:id="rId3"/>
              </a:rPr>
              <a:t> naive </a:t>
            </a:r>
            <a:r>
              <a:rPr lang="de-CH" sz="2400" dirty="0" err="1">
                <a:cs typeface="Arial" charset="0"/>
                <a:hlinkClick r:id="rId3"/>
              </a:rPr>
              <a:t>reaction</a:t>
            </a:r>
            <a:r>
              <a:rPr lang="de-CH" sz="2400" dirty="0">
                <a:cs typeface="Arial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de-CH" sz="2400" dirty="0">
                <a:cs typeface="Arial" charset="0"/>
              </a:rPr>
              <a:t>Think </a:t>
            </a:r>
            <a:r>
              <a:rPr lang="de-CH" sz="2400" dirty="0" err="1">
                <a:cs typeface="Arial" charset="0"/>
              </a:rPr>
              <a:t>about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what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your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smartphone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knows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about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you</a:t>
            </a:r>
            <a:r>
              <a:rPr lang="de-CH" sz="2400" dirty="0">
                <a:cs typeface="Arial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de-CH" sz="2400" dirty="0">
                <a:cs typeface="Arial" charset="0"/>
              </a:rPr>
              <a:t>Think </a:t>
            </a:r>
            <a:r>
              <a:rPr lang="de-CH" sz="2400" dirty="0" err="1">
                <a:cs typeface="Arial" charset="0"/>
              </a:rPr>
              <a:t>about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what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your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smartphone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does</a:t>
            </a:r>
            <a:r>
              <a:rPr lang="de-CH" sz="2400" dirty="0">
                <a:cs typeface="Arial" charset="0"/>
              </a:rPr>
              <a:t> not </a:t>
            </a:r>
            <a:r>
              <a:rPr lang="de-CH" sz="2400" dirty="0" err="1">
                <a:cs typeface="Arial" charset="0"/>
              </a:rPr>
              <a:t>know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about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you</a:t>
            </a:r>
            <a:r>
              <a:rPr lang="de-CH" sz="2400" dirty="0">
                <a:cs typeface="Arial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de-CH" sz="2400" dirty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de-CH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4138" y="489256"/>
            <a:ext cx="1728192" cy="7772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88513" y="280591"/>
            <a:ext cx="1268711" cy="1268711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237062" y="2227261"/>
            <a:ext cx="9073375" cy="2578001"/>
            <a:chOff x="90713" y="2643460"/>
            <a:chExt cx="9073375" cy="257800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95736" y="2851433"/>
              <a:ext cx="3168352" cy="2370028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895760" y="2643460"/>
              <a:ext cx="3351532" cy="252028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0713" y="2780928"/>
              <a:ext cx="3168719" cy="2382811"/>
            </a:xfrm>
            <a:prstGeom prst="rect">
              <a:avLst/>
            </a:prstGeom>
          </p:spPr>
        </p:pic>
      </p:grpSp>
      <p:pic>
        <p:nvPicPr>
          <p:cNvPr id="10" name="Picture 9" descr="Screen Shot 2014-02-24 at 12.04.23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58"/>
          <a:stretch/>
        </p:blipFill>
        <p:spPr>
          <a:xfrm>
            <a:off x="1818686" y="4805262"/>
            <a:ext cx="8741987" cy="932931"/>
          </a:xfrm>
          <a:prstGeom prst="rect">
            <a:avLst/>
          </a:prstGeom>
        </p:spPr>
      </p:pic>
      <p:pic>
        <p:nvPicPr>
          <p:cNvPr id="11" name="Picture 10" descr="Screen Shot 2014-02-24 at 12.10.52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338" y="5667569"/>
            <a:ext cx="4749794" cy="3903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8EB0FDD-9082-3541-9D5B-372D23078C7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18652" y="6057963"/>
            <a:ext cx="9055100" cy="685800"/>
          </a:xfrm>
          <a:prstGeom prst="rect">
            <a:avLst/>
          </a:prstGeom>
        </p:spPr>
      </p:pic>
      <p:sp>
        <p:nvSpPr>
          <p:cNvPr id="13" name="Rectangle 298">
            <a:extLst>
              <a:ext uri="{FF2B5EF4-FFF2-40B4-BE49-F238E27FC236}">
                <a16:creationId xmlns:a16="http://schemas.microsoft.com/office/drawing/2014/main" id="{090D167E-F49D-084A-B8B3-5DD8CD580B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189" y="5255445"/>
            <a:ext cx="1548815" cy="1614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>
                <a:cs typeface="Arial" charset="0"/>
              </a:rPr>
              <a:t>2014: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sz="2400" dirty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>
                <a:cs typeface="Arial" charset="0"/>
              </a:rPr>
              <a:t>2016:</a:t>
            </a:r>
          </a:p>
        </p:txBody>
      </p:sp>
    </p:spTree>
    <p:extLst>
      <p:ext uri="{BB962C8B-B14F-4D97-AF65-F5344CB8AC3E}">
        <p14:creationId xmlns:p14="http://schemas.microsoft.com/office/powerpoint/2010/main" val="23993122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build="p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890736" y="202296"/>
            <a:ext cx="8229600" cy="720725"/>
          </a:xfrm>
        </p:spPr>
        <p:txBody>
          <a:bodyPr>
            <a:noAutofit/>
          </a:bodyPr>
          <a:lstStyle/>
          <a:p>
            <a:pPr algn="l"/>
            <a:r>
              <a:rPr lang="fr-CH" dirty="0"/>
              <a:t>Why worry?</a:t>
            </a:r>
            <a:endParaRPr lang="en-US" dirty="0"/>
          </a:p>
        </p:txBody>
      </p:sp>
      <p:sp>
        <p:nvSpPr>
          <p:cNvPr id="80" name="Rectangle 298"/>
          <p:cNvSpPr>
            <a:spLocks noChangeArrowheads="1"/>
          </p:cNvSpPr>
          <p:nvPr/>
        </p:nvSpPr>
        <p:spPr bwMode="auto">
          <a:xfrm>
            <a:off x="982663" y="1196752"/>
            <a:ext cx="7921649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de-CH" sz="2400" dirty="0">
                <a:cs typeface="Arial" charset="0"/>
              </a:rPr>
              <a:t>„I </a:t>
            </a:r>
            <a:r>
              <a:rPr lang="de-CH" sz="2400" dirty="0" err="1">
                <a:cs typeface="Arial" charset="0"/>
              </a:rPr>
              <a:t>have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nothing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to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hide</a:t>
            </a:r>
            <a:r>
              <a:rPr lang="de-CH" sz="2400" dirty="0">
                <a:cs typeface="Arial" charset="0"/>
              </a:rPr>
              <a:t>“ </a:t>
            </a:r>
            <a:r>
              <a:rPr lang="de-CH" sz="2400" dirty="0" err="1">
                <a:cs typeface="Arial" charset="0"/>
              </a:rPr>
              <a:t>is</a:t>
            </a:r>
            <a:r>
              <a:rPr lang="de-CH" sz="2400" dirty="0">
                <a:cs typeface="Arial" charset="0"/>
              </a:rPr>
              <a:t> a </a:t>
            </a:r>
            <a:r>
              <a:rPr lang="de-CH" sz="2400" dirty="0" err="1">
                <a:solidFill>
                  <a:srgbClr val="FF0000"/>
                </a:solidFill>
                <a:cs typeface="Arial" charset="0"/>
                <a:hlinkClick r:id="rId3"/>
              </a:rPr>
              <a:t>very</a:t>
            </a:r>
            <a:r>
              <a:rPr lang="de-CH" sz="2400" dirty="0">
                <a:solidFill>
                  <a:srgbClr val="FF0000"/>
                </a:solidFill>
                <a:cs typeface="Arial" charset="0"/>
                <a:hlinkClick r:id="rId3"/>
              </a:rPr>
              <a:t> naive </a:t>
            </a:r>
            <a:r>
              <a:rPr lang="de-CH" sz="2400" dirty="0" err="1">
                <a:cs typeface="Arial" charset="0"/>
                <a:hlinkClick r:id="rId3"/>
              </a:rPr>
              <a:t>reaction</a:t>
            </a:r>
            <a:r>
              <a:rPr lang="de-CH" sz="2400" dirty="0">
                <a:cs typeface="Arial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de-CH" sz="2400" dirty="0" err="1">
                <a:cs typeface="Arial" charset="0"/>
              </a:rPr>
              <a:t>Everyone‘s</a:t>
            </a:r>
            <a:r>
              <a:rPr lang="de-CH" sz="2400" dirty="0">
                <a:cs typeface="Arial" charset="0"/>
              </a:rPr>
              <a:t> personal </a:t>
            </a:r>
            <a:r>
              <a:rPr lang="de-CH" sz="2400" dirty="0" err="1">
                <a:cs typeface="Arial" charset="0"/>
              </a:rPr>
              <a:t>privacy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is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at</a:t>
            </a:r>
            <a:r>
              <a:rPr lang="de-CH" sz="2400" dirty="0">
                <a:cs typeface="Arial" charset="0"/>
              </a:rPr>
              <a:t> stake!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de-CH" sz="2400" dirty="0">
                <a:cs typeface="Arial" charset="0"/>
                <a:hlinkClick r:id="rId4"/>
              </a:rPr>
              <a:t>George </a:t>
            </a:r>
            <a:r>
              <a:rPr lang="de-CH" sz="2400" dirty="0" err="1">
                <a:cs typeface="Arial" charset="0"/>
                <a:hlinkClick r:id="rId4"/>
              </a:rPr>
              <a:t>Orwell</a:t>
            </a:r>
            <a:r>
              <a:rPr lang="de-CH" sz="2400" dirty="0" err="1">
                <a:cs typeface="Arial" charset="0"/>
              </a:rPr>
              <a:t>‘s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surveillance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state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from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his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book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>
                <a:cs typeface="Arial" charset="0"/>
                <a:hlinkClick r:id="rId5"/>
              </a:rPr>
              <a:t>1984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is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coming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true</a:t>
            </a:r>
            <a:r>
              <a:rPr lang="de-CH" sz="2400" dirty="0">
                <a:cs typeface="Arial" charset="0"/>
              </a:rPr>
              <a:t>...</a:t>
            </a:r>
          </a:p>
          <a:p>
            <a:pPr>
              <a:spcBef>
                <a:spcPct val="20000"/>
              </a:spcBef>
              <a:buClr>
                <a:schemeClr val="accent1"/>
              </a:buClr>
              <a:buSzPct val="65000"/>
            </a:pPr>
            <a:endParaRPr lang="de-CH" sz="2400" dirty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de-CH" sz="2400" dirty="0"/>
              <a:t>"</a:t>
            </a:r>
            <a:r>
              <a:rPr lang="de-CH" sz="2400" i="1" dirty="0" err="1"/>
              <a:t>They</a:t>
            </a:r>
            <a:r>
              <a:rPr lang="de-CH" sz="2400" i="1" dirty="0"/>
              <a:t> (</a:t>
            </a:r>
            <a:r>
              <a:rPr lang="de-CH" sz="2400" i="1" dirty="0" err="1"/>
              <a:t>the</a:t>
            </a:r>
            <a:r>
              <a:rPr lang="de-CH" sz="2400" i="1" dirty="0"/>
              <a:t> NSA) </a:t>
            </a:r>
            <a:r>
              <a:rPr lang="de-CH" sz="2400" i="1" dirty="0" err="1"/>
              <a:t>can</a:t>
            </a:r>
            <a:r>
              <a:rPr lang="de-CH" sz="2400" i="1" dirty="0"/>
              <a:t> </a:t>
            </a:r>
            <a:r>
              <a:rPr lang="de-CH" sz="2400" i="1" dirty="0" err="1"/>
              <a:t>use</a:t>
            </a:r>
            <a:r>
              <a:rPr lang="de-CH" sz="2400" i="1" dirty="0"/>
              <a:t> </a:t>
            </a:r>
            <a:r>
              <a:rPr lang="de-CH" sz="2400" i="1" dirty="0" err="1"/>
              <a:t>the</a:t>
            </a:r>
            <a:r>
              <a:rPr lang="de-CH" sz="2400" i="1" dirty="0"/>
              <a:t> </a:t>
            </a:r>
            <a:r>
              <a:rPr lang="de-CH" sz="2400" i="1" dirty="0" err="1"/>
              <a:t>system</a:t>
            </a:r>
            <a:r>
              <a:rPr lang="de-CH" sz="2400" i="1" dirty="0"/>
              <a:t> </a:t>
            </a:r>
            <a:r>
              <a:rPr lang="de-CH" sz="2400" i="1" dirty="0" err="1"/>
              <a:t>to</a:t>
            </a:r>
            <a:r>
              <a:rPr lang="de-CH" sz="2400" i="1" dirty="0"/>
              <a:t> </a:t>
            </a:r>
            <a:r>
              <a:rPr lang="de-CH" sz="2400" i="1" dirty="0" err="1"/>
              <a:t>go</a:t>
            </a:r>
            <a:r>
              <a:rPr lang="de-CH" sz="2400" i="1" dirty="0"/>
              <a:t> back in time </a:t>
            </a:r>
            <a:r>
              <a:rPr lang="de-CH" sz="2400" i="1" dirty="0" err="1"/>
              <a:t>and</a:t>
            </a:r>
            <a:r>
              <a:rPr lang="de-CH" sz="2400" i="1" dirty="0"/>
              <a:t> </a:t>
            </a:r>
            <a:r>
              <a:rPr lang="de-CH" sz="2400" i="1" dirty="0" err="1"/>
              <a:t>scrutinize</a:t>
            </a:r>
            <a:r>
              <a:rPr lang="de-CH" sz="2400" i="1" dirty="0"/>
              <a:t> </a:t>
            </a:r>
            <a:r>
              <a:rPr lang="de-CH" sz="2400" i="1" dirty="0" err="1"/>
              <a:t>every</a:t>
            </a:r>
            <a:r>
              <a:rPr lang="de-CH" sz="2400" i="1" dirty="0"/>
              <a:t> </a:t>
            </a:r>
            <a:r>
              <a:rPr lang="de-CH" sz="2400" i="1" dirty="0" err="1"/>
              <a:t>decision</a:t>
            </a:r>
            <a:r>
              <a:rPr lang="de-CH" sz="2400" i="1" dirty="0"/>
              <a:t> </a:t>
            </a:r>
            <a:r>
              <a:rPr lang="de-CH" sz="2400" i="1" dirty="0" err="1"/>
              <a:t>you've</a:t>
            </a:r>
            <a:r>
              <a:rPr lang="de-CH" sz="2400" i="1" dirty="0"/>
              <a:t> </a:t>
            </a:r>
            <a:r>
              <a:rPr lang="de-CH" sz="2400" i="1" dirty="0" err="1"/>
              <a:t>ever</a:t>
            </a:r>
            <a:r>
              <a:rPr lang="de-CH" sz="2400" i="1" dirty="0"/>
              <a:t> </a:t>
            </a:r>
            <a:r>
              <a:rPr lang="de-CH" sz="2400" i="1" dirty="0" err="1"/>
              <a:t>made</a:t>
            </a:r>
            <a:r>
              <a:rPr lang="de-CH" sz="2400" i="1" dirty="0"/>
              <a:t>, </a:t>
            </a:r>
            <a:r>
              <a:rPr lang="de-CH" sz="2400" i="1" dirty="0" err="1"/>
              <a:t>every</a:t>
            </a:r>
            <a:r>
              <a:rPr lang="de-CH" sz="2400" i="1" dirty="0"/>
              <a:t> </a:t>
            </a:r>
            <a:r>
              <a:rPr lang="de-CH" sz="2400" i="1" dirty="0" err="1"/>
              <a:t>friend</a:t>
            </a:r>
            <a:r>
              <a:rPr lang="de-CH" sz="2400" i="1" dirty="0"/>
              <a:t> </a:t>
            </a:r>
            <a:r>
              <a:rPr lang="de-CH" sz="2400" i="1" dirty="0" err="1"/>
              <a:t>you've</a:t>
            </a:r>
            <a:r>
              <a:rPr lang="de-CH" sz="2400" i="1" dirty="0"/>
              <a:t> </a:t>
            </a:r>
            <a:r>
              <a:rPr lang="de-CH" sz="2400" i="1" dirty="0" err="1"/>
              <a:t>ever</a:t>
            </a:r>
            <a:r>
              <a:rPr lang="de-CH" sz="2400" i="1" dirty="0"/>
              <a:t> </a:t>
            </a:r>
            <a:r>
              <a:rPr lang="de-CH" sz="2400" i="1" dirty="0" err="1"/>
              <a:t>discussed</a:t>
            </a:r>
            <a:r>
              <a:rPr lang="de-CH" sz="2400" i="1" dirty="0"/>
              <a:t> </a:t>
            </a:r>
            <a:r>
              <a:rPr lang="de-CH" sz="2400" i="1" dirty="0" err="1"/>
              <a:t>something</a:t>
            </a:r>
            <a:r>
              <a:rPr lang="de-CH" sz="2400" i="1" dirty="0"/>
              <a:t> </a:t>
            </a:r>
            <a:r>
              <a:rPr lang="de-CH" sz="2400" i="1" dirty="0" err="1"/>
              <a:t>with</a:t>
            </a:r>
            <a:r>
              <a:rPr lang="de-CH" sz="2400" i="1" dirty="0"/>
              <a:t>, </a:t>
            </a:r>
            <a:r>
              <a:rPr lang="de-CH" sz="2400" i="1" dirty="0" err="1"/>
              <a:t>and</a:t>
            </a:r>
            <a:r>
              <a:rPr lang="de-CH" sz="2400" i="1" dirty="0"/>
              <a:t> </a:t>
            </a:r>
            <a:r>
              <a:rPr lang="de-CH" sz="2400" i="1" dirty="0" err="1"/>
              <a:t>attack</a:t>
            </a:r>
            <a:r>
              <a:rPr lang="de-CH" sz="2400" i="1" dirty="0"/>
              <a:t> </a:t>
            </a:r>
            <a:r>
              <a:rPr lang="de-CH" sz="2400" i="1" dirty="0" err="1"/>
              <a:t>you</a:t>
            </a:r>
            <a:r>
              <a:rPr lang="de-CH" sz="2400" i="1" dirty="0"/>
              <a:t> on </a:t>
            </a:r>
            <a:r>
              <a:rPr lang="de-CH" sz="2400" i="1" dirty="0" err="1"/>
              <a:t>that</a:t>
            </a:r>
            <a:r>
              <a:rPr lang="de-CH" sz="2400" i="1" dirty="0"/>
              <a:t> </a:t>
            </a:r>
            <a:r>
              <a:rPr lang="de-CH" sz="2400" i="1" dirty="0" err="1"/>
              <a:t>basis</a:t>
            </a:r>
            <a:r>
              <a:rPr lang="de-CH" sz="2400" i="1" dirty="0"/>
              <a:t> </a:t>
            </a:r>
            <a:r>
              <a:rPr lang="de-CH" sz="2400" i="1" dirty="0" err="1"/>
              <a:t>to</a:t>
            </a:r>
            <a:r>
              <a:rPr lang="de-CH" sz="2400" i="1" dirty="0"/>
              <a:t> </a:t>
            </a:r>
            <a:r>
              <a:rPr lang="de-CH" sz="2400" i="1" dirty="0" err="1"/>
              <a:t>sort</a:t>
            </a:r>
            <a:r>
              <a:rPr lang="de-CH" sz="2400" i="1" dirty="0"/>
              <a:t> </a:t>
            </a:r>
            <a:r>
              <a:rPr lang="de-CH" sz="2400" i="1" dirty="0" err="1"/>
              <a:t>of</a:t>
            </a:r>
            <a:r>
              <a:rPr lang="de-CH" sz="2400" i="1" dirty="0"/>
              <a:t> </a:t>
            </a:r>
            <a:r>
              <a:rPr lang="de-CH" sz="2400" i="1" dirty="0" err="1"/>
              <a:t>derive</a:t>
            </a:r>
            <a:r>
              <a:rPr lang="de-CH" sz="2400" i="1" dirty="0"/>
              <a:t> </a:t>
            </a:r>
            <a:r>
              <a:rPr lang="de-CH" sz="2400" i="1" dirty="0" err="1"/>
              <a:t>suspicion</a:t>
            </a:r>
            <a:r>
              <a:rPr lang="de-CH" sz="2400" i="1" dirty="0"/>
              <a:t> </a:t>
            </a:r>
            <a:r>
              <a:rPr lang="de-CH" sz="2400" i="1" dirty="0" err="1"/>
              <a:t>from</a:t>
            </a:r>
            <a:r>
              <a:rPr lang="de-CH" sz="2400" i="1" dirty="0"/>
              <a:t> an </a:t>
            </a:r>
            <a:r>
              <a:rPr lang="de-CH" sz="2400" i="1" dirty="0" err="1"/>
              <a:t>innocent</a:t>
            </a:r>
            <a:r>
              <a:rPr lang="de-CH" sz="2400" i="1" dirty="0"/>
              <a:t> </a:t>
            </a:r>
            <a:r>
              <a:rPr lang="de-CH" sz="2400" i="1" dirty="0" err="1"/>
              <a:t>life</a:t>
            </a:r>
            <a:r>
              <a:rPr lang="de-CH" sz="2400" i="1" dirty="0"/>
              <a:t> </a:t>
            </a:r>
            <a:r>
              <a:rPr lang="de-CH" sz="2400" i="1" dirty="0" err="1"/>
              <a:t>and</a:t>
            </a:r>
            <a:r>
              <a:rPr lang="de-CH" sz="2400" i="1" dirty="0"/>
              <a:t> </a:t>
            </a:r>
            <a:r>
              <a:rPr lang="de-CH" sz="2400" i="1" dirty="0" err="1"/>
              <a:t>paint</a:t>
            </a:r>
            <a:r>
              <a:rPr lang="de-CH" sz="2400" i="1" dirty="0"/>
              <a:t> </a:t>
            </a:r>
            <a:r>
              <a:rPr lang="de-CH" sz="2400" i="1" dirty="0" err="1"/>
              <a:t>anyone</a:t>
            </a:r>
            <a:r>
              <a:rPr lang="de-CH" sz="2400" i="1" dirty="0"/>
              <a:t> in </a:t>
            </a:r>
            <a:r>
              <a:rPr lang="de-CH" sz="2400" i="1" dirty="0" err="1"/>
              <a:t>the</a:t>
            </a:r>
            <a:r>
              <a:rPr lang="de-CH" sz="2400" i="1" dirty="0"/>
              <a:t> </a:t>
            </a:r>
            <a:r>
              <a:rPr lang="de-CH" sz="2400" i="1" dirty="0" err="1"/>
              <a:t>context</a:t>
            </a:r>
            <a:r>
              <a:rPr lang="de-CH" sz="2400" i="1" dirty="0"/>
              <a:t> </a:t>
            </a:r>
            <a:r>
              <a:rPr lang="de-CH" sz="2400" i="1" dirty="0" err="1"/>
              <a:t>of</a:t>
            </a:r>
            <a:r>
              <a:rPr lang="de-CH" sz="2400" i="1" dirty="0"/>
              <a:t> a </a:t>
            </a:r>
            <a:r>
              <a:rPr lang="de-CH" sz="2400" i="1" dirty="0" err="1"/>
              <a:t>wrongdoer</a:t>
            </a:r>
            <a:r>
              <a:rPr lang="de-CH" sz="2400" i="1" dirty="0"/>
              <a:t>."</a:t>
            </a:r>
            <a:r>
              <a:rPr lang="de-CH" sz="2400" dirty="0">
                <a:cs typeface="Arial" charset="0"/>
              </a:rPr>
              <a:t> – Edward </a:t>
            </a:r>
            <a:r>
              <a:rPr lang="de-CH" sz="2400" dirty="0" err="1">
                <a:cs typeface="Arial" charset="0"/>
              </a:rPr>
              <a:t>Snowden</a:t>
            </a:r>
            <a:endParaRPr lang="de-CH" sz="2400" dirty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de-CH" sz="2400" dirty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de-CH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4072" y="260649"/>
            <a:ext cx="1728192" cy="7772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60297" y="13705"/>
            <a:ext cx="1268711" cy="12687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20336" y="3933057"/>
            <a:ext cx="1134782" cy="13668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37759" y="1448772"/>
            <a:ext cx="1582498" cy="19880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4239C07-6790-A341-8034-429E21F2816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04312" y="1556147"/>
            <a:ext cx="2656775" cy="1880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1604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843" name="Rectangle 139"/>
          <p:cNvSpPr>
            <a:spLocks noGrp="1" noChangeArrowheads="1"/>
          </p:cNvSpPr>
          <p:nvPr>
            <p:ph type="title"/>
          </p:nvPr>
        </p:nvSpPr>
        <p:spPr>
          <a:xfrm>
            <a:off x="868613" y="142944"/>
            <a:ext cx="8229600" cy="905233"/>
          </a:xfrm>
          <a:noFill/>
          <a:ln/>
        </p:spPr>
        <p:txBody>
          <a:bodyPr>
            <a:normAutofit/>
          </a:bodyPr>
          <a:lstStyle/>
          <a:p>
            <a:r>
              <a:rPr lang="en-US" sz="4000" dirty="0"/>
              <a:t>Classical Cryptography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0624" y="2636913"/>
            <a:ext cx="2592288" cy="3458309"/>
          </a:xfrm>
          <a:prstGeom prst="rect">
            <a:avLst/>
          </a:prstGeom>
        </p:spPr>
      </p:pic>
      <p:sp>
        <p:nvSpPr>
          <p:cNvPr id="24" name="Content Placeholder 2"/>
          <p:cNvSpPr>
            <a:spLocks noGrp="1"/>
          </p:cNvSpPr>
          <p:nvPr>
            <p:ph idx="1"/>
          </p:nvPr>
        </p:nvSpPr>
        <p:spPr>
          <a:xfrm>
            <a:off x="982663" y="1048177"/>
            <a:ext cx="8229600" cy="4785206"/>
          </a:xfrm>
        </p:spPr>
        <p:txBody>
          <a:bodyPr/>
          <a:lstStyle/>
          <a:p>
            <a:pPr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600" dirty="0">
                <a:cs typeface="Arial" charset="0"/>
              </a:rPr>
              <a:t>3000 years of fascinating history</a:t>
            </a:r>
          </a:p>
          <a:p>
            <a:pPr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600" dirty="0">
                <a:cs typeface="Arial" charset="0"/>
              </a:rPr>
              <a:t>Until 1970: </a:t>
            </a:r>
            <a:r>
              <a:rPr lang="en-US" sz="2600" dirty="0">
                <a:solidFill>
                  <a:srgbClr val="FF0000"/>
                </a:solidFill>
                <a:cs typeface="Arial" charset="0"/>
              </a:rPr>
              <a:t>private communication </a:t>
            </a:r>
            <a:r>
              <a:rPr lang="en-US" sz="2600" dirty="0">
                <a:cs typeface="Arial" charset="0"/>
              </a:rPr>
              <a:t>was the only goal</a:t>
            </a:r>
          </a:p>
          <a:p>
            <a:pPr marL="800100" lvl="1" indent="-342900"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sz="2600" dirty="0"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007" y="2187356"/>
            <a:ext cx="3684443" cy="2105740"/>
          </a:xfrm>
          <a:prstGeom prst="rect">
            <a:avLst/>
          </a:prstGeom>
        </p:spPr>
      </p:pic>
      <p:pic>
        <p:nvPicPr>
          <p:cNvPr id="9" name="Picture 8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1395" y="2348880"/>
            <a:ext cx="2736304" cy="41775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77030" y="4437112"/>
            <a:ext cx="1584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itchFamily="34" charset="0"/>
                <a:cs typeface="Arial" pitchFamily="34" charset="0"/>
                <a:hlinkClick r:id="rId6"/>
              </a:rPr>
              <a:t>Scytale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40624" y="6165304"/>
            <a:ext cx="1584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  <a:hlinkClick r:id="rId7"/>
              </a:rPr>
              <a:t>Enigma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18473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uiExpand="1" build="p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33536" y="199993"/>
            <a:ext cx="11448640" cy="720725"/>
          </a:xfrm>
        </p:spPr>
        <p:txBody>
          <a:bodyPr>
            <a:noAutofit/>
          </a:bodyPr>
          <a:lstStyle/>
          <a:p>
            <a:pPr algn="l"/>
            <a:r>
              <a:rPr lang="fr-CH" dirty="0"/>
              <a:t>Cyber </a:t>
            </a:r>
            <a:r>
              <a:rPr lang="fr-CH" dirty="0" err="1"/>
              <a:t>Politics</a:t>
            </a:r>
            <a:r>
              <a:rPr lang="fr-CH" dirty="0"/>
              <a:t>: in NL and </a:t>
            </a:r>
            <a:r>
              <a:rPr lang="fr-CH" dirty="0" err="1"/>
              <a:t>worldwide</a:t>
            </a:r>
            <a:endParaRPr lang="en-US" dirty="0"/>
          </a:p>
        </p:txBody>
      </p:sp>
      <p:sp>
        <p:nvSpPr>
          <p:cNvPr id="80" name="Rectangle 298"/>
          <p:cNvSpPr>
            <a:spLocks noChangeArrowheads="1"/>
          </p:cNvSpPr>
          <p:nvPr/>
        </p:nvSpPr>
        <p:spPr bwMode="auto">
          <a:xfrm>
            <a:off x="554234" y="1856509"/>
            <a:ext cx="7351340" cy="473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nl-NL" sz="2400" dirty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nl-NL" sz="2400" dirty="0">
                <a:cs typeface="Arial" charset="0"/>
              </a:rPr>
              <a:t>In 2018: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nl-NL" sz="2400" dirty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nl-NL" sz="2400" dirty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nl-NL" sz="2400" dirty="0">
              <a:cs typeface="Arial" charset="0"/>
            </a:endParaRPr>
          </a:p>
          <a:p>
            <a:pPr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nl-NL" sz="2400" dirty="0" err="1">
                <a:cs typeface="Arial" charset="0"/>
              </a:rPr>
              <a:t>Inform</a:t>
            </a:r>
            <a:r>
              <a:rPr lang="nl-NL" sz="2400" dirty="0">
                <a:cs typeface="Arial" charset="0"/>
              </a:rPr>
              <a:t> </a:t>
            </a:r>
            <a:r>
              <a:rPr lang="nl-NL" sz="2400" dirty="0" err="1">
                <a:cs typeface="Arial" charset="0"/>
              </a:rPr>
              <a:t>yourself</a:t>
            </a:r>
            <a:r>
              <a:rPr lang="nl-NL" sz="2400" dirty="0">
                <a:cs typeface="Arial" charset="0"/>
              </a:rPr>
              <a:t> </a:t>
            </a:r>
            <a:r>
              <a:rPr lang="nl-NL" sz="2400" dirty="0" err="1">
                <a:cs typeface="Arial" charset="0"/>
              </a:rPr>
              <a:t>and</a:t>
            </a:r>
            <a:r>
              <a:rPr lang="nl-NL" sz="2400" dirty="0">
                <a:cs typeface="Arial" charset="0"/>
              </a:rPr>
              <a:t> </a:t>
            </a:r>
            <a:r>
              <a:rPr lang="nl-NL" sz="2400" dirty="0" err="1">
                <a:cs typeface="Arial" charset="0"/>
              </a:rPr>
              <a:t>participate</a:t>
            </a:r>
            <a:r>
              <a:rPr lang="nl-NL" sz="2400" dirty="0">
                <a:cs typeface="Arial" charset="0"/>
              </a:rPr>
              <a:t>: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de-CH" sz="2400" dirty="0">
                <a:cs typeface="Arial" charset="0"/>
                <a:hlinkClick r:id="rId3"/>
              </a:rPr>
              <a:t>https://www.bitsoffreedom.nl/</a:t>
            </a:r>
            <a:r>
              <a:rPr lang="de-CH" sz="2400" dirty="0">
                <a:cs typeface="Arial" charset="0"/>
              </a:rPr>
              <a:t> 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nl-NL" sz="2400" dirty="0">
                <a:cs typeface="Arial" charset="0"/>
                <a:hlinkClick r:id="rId4"/>
              </a:rPr>
              <a:t>https://twitter.com/bert_hubert</a:t>
            </a:r>
            <a:r>
              <a:rPr lang="nl-NL" sz="2400" dirty="0">
                <a:cs typeface="Arial" charset="0"/>
              </a:rPr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9218" y="3757107"/>
            <a:ext cx="1728192" cy="7772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21054" y="3597117"/>
            <a:ext cx="1268711" cy="12687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02984" y="5044224"/>
            <a:ext cx="1134782" cy="13668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A6A47C4-F85B-A543-85F1-A5FF5B517C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00882" y="5044224"/>
            <a:ext cx="1872621" cy="13255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0C90C1-786C-FE4E-95BB-FC7EC9079D6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7115" t="8016" r="32995" b="2973"/>
          <a:stretch/>
        </p:blipFill>
        <p:spPr>
          <a:xfrm>
            <a:off x="2493516" y="1754750"/>
            <a:ext cx="1653611" cy="15374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7916FC-3756-E943-9DD3-9C0A10802BD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56809" y="1377955"/>
            <a:ext cx="2997200" cy="127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9B709A-B032-5143-8305-3C7E3F60F42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65167" y="1193351"/>
            <a:ext cx="1358459" cy="1639207"/>
          </a:xfrm>
          <a:prstGeom prst="rect">
            <a:avLst/>
          </a:prstGeom>
        </p:spPr>
      </p:pic>
      <p:sp>
        <p:nvSpPr>
          <p:cNvPr id="3" name="Down Arrow 2">
            <a:extLst>
              <a:ext uri="{FF2B5EF4-FFF2-40B4-BE49-F238E27FC236}">
                <a16:creationId xmlns:a16="http://schemas.microsoft.com/office/drawing/2014/main" id="{CFEC8B94-899F-784D-99D9-7D6EB960BBE0}"/>
              </a:ext>
            </a:extLst>
          </p:cNvPr>
          <p:cNvSpPr/>
          <p:nvPr/>
        </p:nvSpPr>
        <p:spPr>
          <a:xfrm>
            <a:off x="9013314" y="2646205"/>
            <a:ext cx="1160189" cy="1037521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850503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843" name="Rectangle 139"/>
          <p:cNvSpPr>
            <a:spLocks noGrp="1" noChangeArrowheads="1"/>
          </p:cNvSpPr>
          <p:nvPr>
            <p:ph type="title"/>
          </p:nvPr>
        </p:nvSpPr>
        <p:spPr>
          <a:xfrm>
            <a:off x="876177" y="65294"/>
            <a:ext cx="8229600" cy="905233"/>
          </a:xfrm>
          <a:noFill/>
          <a:ln/>
        </p:spPr>
        <p:txBody>
          <a:bodyPr>
            <a:normAutofit/>
          </a:bodyPr>
          <a:lstStyle/>
          <a:p>
            <a:pPr algn="l"/>
            <a:r>
              <a:rPr lang="en-US" sz="4000" dirty="0"/>
              <a:t>Cryptography and Logic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626047" y="4077072"/>
            <a:ext cx="11087417" cy="2664296"/>
          </a:xfrm>
        </p:spPr>
        <p:txBody>
          <a:bodyPr>
            <a:normAutofit/>
          </a:bodyPr>
          <a:lstStyle/>
          <a:p>
            <a:pPr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600" dirty="0">
                <a:cs typeface="Arial" charset="0"/>
              </a:rPr>
              <a:t>Cryptographic protocols for advanced tasks are built from basic building blocks</a:t>
            </a:r>
          </a:p>
          <a:p>
            <a:pPr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600" dirty="0">
                <a:cs typeface="Arial" charset="0"/>
              </a:rPr>
              <a:t>Problem: security proofs become </a:t>
            </a:r>
            <a:r>
              <a:rPr lang="en-US" sz="2600" dirty="0">
                <a:solidFill>
                  <a:srgbClr val="FF0000"/>
                </a:solidFill>
                <a:cs typeface="Arial" charset="0"/>
              </a:rPr>
              <a:t>very hard to verify</a:t>
            </a:r>
          </a:p>
          <a:p>
            <a:pPr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600" dirty="0">
                <a:cs typeface="Arial" charset="0"/>
              </a:rPr>
              <a:t>Solution: </a:t>
            </a:r>
          </a:p>
          <a:p>
            <a:pPr lvl="1"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200" dirty="0">
                <a:solidFill>
                  <a:srgbClr val="0000FF"/>
                </a:solidFill>
                <a:cs typeface="Arial" charset="0"/>
              </a:rPr>
              <a:t>Logic provides </a:t>
            </a:r>
            <a:r>
              <a:rPr lang="en-US" sz="2200" dirty="0">
                <a:solidFill>
                  <a:srgbClr val="0000FF"/>
                </a:solidFill>
                <a:cs typeface="Arial" charset="0"/>
                <a:hlinkClick r:id="rId3"/>
              </a:rPr>
              <a:t>formal methods </a:t>
            </a:r>
            <a:r>
              <a:rPr lang="en-US" sz="2200" dirty="0">
                <a:cs typeface="Arial" charset="0"/>
              </a:rPr>
              <a:t>to specify tools and task</a:t>
            </a:r>
          </a:p>
          <a:p>
            <a:pPr lvl="1"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200" dirty="0">
                <a:cs typeface="Arial" charset="0"/>
              </a:rPr>
              <a:t>Use </a:t>
            </a:r>
            <a:r>
              <a:rPr lang="en-US" sz="2200" dirty="0">
                <a:solidFill>
                  <a:srgbClr val="0000FF"/>
                </a:solidFill>
                <a:cs typeface="Arial" charset="0"/>
              </a:rPr>
              <a:t>automatic proof checkers </a:t>
            </a:r>
            <a:r>
              <a:rPr lang="en-US" sz="2200" dirty="0">
                <a:cs typeface="Arial" charset="0"/>
              </a:rPr>
              <a:t>to verify security</a:t>
            </a:r>
          </a:p>
        </p:txBody>
      </p:sp>
      <p:grpSp>
        <p:nvGrpSpPr>
          <p:cNvPr id="6" name="Group 41"/>
          <p:cNvGrpSpPr>
            <a:grpSpLocks/>
          </p:cNvGrpSpPr>
          <p:nvPr/>
        </p:nvGrpSpPr>
        <p:grpSpPr bwMode="auto">
          <a:xfrm>
            <a:off x="2063552" y="2348880"/>
            <a:ext cx="1008112" cy="1008112"/>
            <a:chOff x="1152" y="2160"/>
            <a:chExt cx="1056" cy="960"/>
          </a:xfrm>
        </p:grpSpPr>
        <p:sp>
          <p:nvSpPr>
            <p:cNvPr id="7" name="Rectangle 42"/>
            <p:cNvSpPr>
              <a:spLocks noChangeArrowheads="1"/>
            </p:cNvSpPr>
            <p:nvPr/>
          </p:nvSpPr>
          <p:spPr bwMode="auto">
            <a:xfrm>
              <a:off x="1152" y="2928"/>
              <a:ext cx="105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en-US" b="1" dirty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Signature</a:t>
              </a:r>
            </a:p>
          </p:txBody>
        </p:sp>
        <p:sp>
          <p:nvSpPr>
            <p:cNvPr id="8" name="Puzzle3"/>
            <p:cNvSpPr>
              <a:spLocks noEditPoints="1" noChangeArrowheads="1"/>
            </p:cNvSpPr>
            <p:nvPr/>
          </p:nvSpPr>
          <p:spPr bwMode="auto">
            <a:xfrm flipH="1">
              <a:off x="1392" y="2160"/>
              <a:ext cx="541" cy="735"/>
            </a:xfrm>
            <a:custGeom>
              <a:avLst/>
              <a:gdLst>
                <a:gd name="T0" fmla="*/ 10391 w 21600"/>
                <a:gd name="T1" fmla="*/ 15806 h 21600"/>
                <a:gd name="T2" fmla="*/ 20551 w 21600"/>
                <a:gd name="T3" fmla="*/ 21088 h 21600"/>
                <a:gd name="T4" fmla="*/ 13180 w 21600"/>
                <a:gd name="T5" fmla="*/ 13801 h 21600"/>
                <a:gd name="T6" fmla="*/ 20551 w 21600"/>
                <a:gd name="T7" fmla="*/ 7025 h 21600"/>
                <a:gd name="T8" fmla="*/ 10500 w 21600"/>
                <a:gd name="T9" fmla="*/ 52 h 21600"/>
                <a:gd name="T10" fmla="*/ 692 w 21600"/>
                <a:gd name="T11" fmla="*/ 6802 h 21600"/>
                <a:gd name="T12" fmla="*/ 8064 w 21600"/>
                <a:gd name="T13" fmla="*/ 13526 h 21600"/>
                <a:gd name="T14" fmla="*/ 692 w 21600"/>
                <a:gd name="T15" fmla="*/ 21088 h 21600"/>
                <a:gd name="T16" fmla="*/ 2273 w 21600"/>
                <a:gd name="T17" fmla="*/ 7719 h 21600"/>
                <a:gd name="T18" fmla="*/ 19149 w 21600"/>
                <a:gd name="T19" fmla="*/ 202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6625" y="20892"/>
                  </a:moveTo>
                  <a:lnTo>
                    <a:pt x="7105" y="21023"/>
                  </a:lnTo>
                  <a:lnTo>
                    <a:pt x="7513" y="21088"/>
                  </a:lnTo>
                  <a:lnTo>
                    <a:pt x="7922" y="21115"/>
                  </a:lnTo>
                  <a:lnTo>
                    <a:pt x="8242" y="21115"/>
                  </a:lnTo>
                  <a:lnTo>
                    <a:pt x="8544" y="21062"/>
                  </a:lnTo>
                  <a:lnTo>
                    <a:pt x="8810" y="20997"/>
                  </a:lnTo>
                  <a:lnTo>
                    <a:pt x="9023" y="20892"/>
                  </a:lnTo>
                  <a:lnTo>
                    <a:pt x="9148" y="20761"/>
                  </a:lnTo>
                  <a:lnTo>
                    <a:pt x="9290" y="20616"/>
                  </a:lnTo>
                  <a:lnTo>
                    <a:pt x="9361" y="20459"/>
                  </a:lnTo>
                  <a:lnTo>
                    <a:pt x="9396" y="20289"/>
                  </a:lnTo>
                  <a:lnTo>
                    <a:pt x="9396" y="20092"/>
                  </a:lnTo>
                  <a:lnTo>
                    <a:pt x="9325" y="19909"/>
                  </a:lnTo>
                  <a:lnTo>
                    <a:pt x="9219" y="19738"/>
                  </a:lnTo>
                  <a:lnTo>
                    <a:pt x="9094" y="19555"/>
                  </a:lnTo>
                  <a:lnTo>
                    <a:pt x="8917" y="19384"/>
                  </a:lnTo>
                  <a:lnTo>
                    <a:pt x="8650" y="19162"/>
                  </a:lnTo>
                  <a:lnTo>
                    <a:pt x="8437" y="18900"/>
                  </a:lnTo>
                  <a:lnTo>
                    <a:pt x="8277" y="18624"/>
                  </a:lnTo>
                  <a:lnTo>
                    <a:pt x="8135" y="18349"/>
                  </a:lnTo>
                  <a:lnTo>
                    <a:pt x="8028" y="18048"/>
                  </a:lnTo>
                  <a:lnTo>
                    <a:pt x="7993" y="17746"/>
                  </a:lnTo>
                  <a:lnTo>
                    <a:pt x="7993" y="17471"/>
                  </a:lnTo>
                  <a:lnTo>
                    <a:pt x="8028" y="17169"/>
                  </a:lnTo>
                  <a:lnTo>
                    <a:pt x="8135" y="16920"/>
                  </a:lnTo>
                  <a:lnTo>
                    <a:pt x="8277" y="16671"/>
                  </a:lnTo>
                  <a:lnTo>
                    <a:pt x="8366" y="16540"/>
                  </a:lnTo>
                  <a:lnTo>
                    <a:pt x="8473" y="16409"/>
                  </a:lnTo>
                  <a:lnTo>
                    <a:pt x="8615" y="16317"/>
                  </a:lnTo>
                  <a:lnTo>
                    <a:pt x="8739" y="16213"/>
                  </a:lnTo>
                  <a:lnTo>
                    <a:pt x="8881" y="16134"/>
                  </a:lnTo>
                  <a:lnTo>
                    <a:pt x="9059" y="16055"/>
                  </a:lnTo>
                  <a:lnTo>
                    <a:pt x="9254" y="15990"/>
                  </a:lnTo>
                  <a:lnTo>
                    <a:pt x="9432" y="15911"/>
                  </a:lnTo>
                  <a:lnTo>
                    <a:pt x="9663" y="15885"/>
                  </a:lnTo>
                  <a:lnTo>
                    <a:pt x="9876" y="15833"/>
                  </a:lnTo>
                  <a:lnTo>
                    <a:pt x="10142" y="15806"/>
                  </a:lnTo>
                  <a:lnTo>
                    <a:pt x="10391" y="15806"/>
                  </a:lnTo>
                  <a:lnTo>
                    <a:pt x="10728" y="15806"/>
                  </a:lnTo>
                  <a:lnTo>
                    <a:pt x="10995" y="15806"/>
                  </a:lnTo>
                  <a:lnTo>
                    <a:pt x="11279" y="15833"/>
                  </a:lnTo>
                  <a:lnTo>
                    <a:pt x="11546" y="15885"/>
                  </a:lnTo>
                  <a:lnTo>
                    <a:pt x="11776" y="15937"/>
                  </a:lnTo>
                  <a:lnTo>
                    <a:pt x="12025" y="15990"/>
                  </a:lnTo>
                  <a:lnTo>
                    <a:pt x="12221" y="16055"/>
                  </a:lnTo>
                  <a:lnTo>
                    <a:pt x="12434" y="16134"/>
                  </a:lnTo>
                  <a:lnTo>
                    <a:pt x="12611" y="16213"/>
                  </a:lnTo>
                  <a:lnTo>
                    <a:pt x="12771" y="16317"/>
                  </a:lnTo>
                  <a:lnTo>
                    <a:pt x="12913" y="16409"/>
                  </a:lnTo>
                  <a:lnTo>
                    <a:pt x="13038" y="16514"/>
                  </a:lnTo>
                  <a:lnTo>
                    <a:pt x="13251" y="16737"/>
                  </a:lnTo>
                  <a:lnTo>
                    <a:pt x="13428" y="16986"/>
                  </a:lnTo>
                  <a:lnTo>
                    <a:pt x="13517" y="17248"/>
                  </a:lnTo>
                  <a:lnTo>
                    <a:pt x="13588" y="17523"/>
                  </a:lnTo>
                  <a:lnTo>
                    <a:pt x="13588" y="17799"/>
                  </a:lnTo>
                  <a:lnTo>
                    <a:pt x="13517" y="18074"/>
                  </a:lnTo>
                  <a:lnTo>
                    <a:pt x="13428" y="18323"/>
                  </a:lnTo>
                  <a:lnTo>
                    <a:pt x="13286" y="18572"/>
                  </a:lnTo>
                  <a:lnTo>
                    <a:pt x="13109" y="18808"/>
                  </a:lnTo>
                  <a:lnTo>
                    <a:pt x="12878" y="19031"/>
                  </a:lnTo>
                  <a:lnTo>
                    <a:pt x="12434" y="19411"/>
                  </a:lnTo>
                  <a:lnTo>
                    <a:pt x="12132" y="19738"/>
                  </a:lnTo>
                  <a:lnTo>
                    <a:pt x="12025" y="19856"/>
                  </a:lnTo>
                  <a:lnTo>
                    <a:pt x="11919" y="20014"/>
                  </a:lnTo>
                  <a:lnTo>
                    <a:pt x="11883" y="20132"/>
                  </a:lnTo>
                  <a:lnTo>
                    <a:pt x="11883" y="20263"/>
                  </a:lnTo>
                  <a:lnTo>
                    <a:pt x="11883" y="20394"/>
                  </a:lnTo>
                  <a:lnTo>
                    <a:pt x="11954" y="20485"/>
                  </a:lnTo>
                  <a:lnTo>
                    <a:pt x="12061" y="20590"/>
                  </a:lnTo>
                  <a:lnTo>
                    <a:pt x="12185" y="20695"/>
                  </a:lnTo>
                  <a:lnTo>
                    <a:pt x="12327" y="20787"/>
                  </a:lnTo>
                  <a:lnTo>
                    <a:pt x="12540" y="20892"/>
                  </a:lnTo>
                  <a:lnTo>
                    <a:pt x="12771" y="20997"/>
                  </a:lnTo>
                  <a:lnTo>
                    <a:pt x="13073" y="21088"/>
                  </a:lnTo>
                  <a:lnTo>
                    <a:pt x="13428" y="21193"/>
                  </a:lnTo>
                  <a:lnTo>
                    <a:pt x="13873" y="21298"/>
                  </a:lnTo>
                  <a:lnTo>
                    <a:pt x="14317" y="21390"/>
                  </a:lnTo>
                  <a:lnTo>
                    <a:pt x="14778" y="21468"/>
                  </a:lnTo>
                  <a:lnTo>
                    <a:pt x="15294" y="21547"/>
                  </a:lnTo>
                  <a:lnTo>
                    <a:pt x="15809" y="21600"/>
                  </a:lnTo>
                  <a:lnTo>
                    <a:pt x="16359" y="21652"/>
                  </a:lnTo>
                  <a:lnTo>
                    <a:pt x="16875" y="21678"/>
                  </a:lnTo>
                  <a:lnTo>
                    <a:pt x="17407" y="21678"/>
                  </a:lnTo>
                  <a:lnTo>
                    <a:pt x="17958" y="21678"/>
                  </a:lnTo>
                  <a:lnTo>
                    <a:pt x="18473" y="21652"/>
                  </a:lnTo>
                  <a:lnTo>
                    <a:pt x="18953" y="21573"/>
                  </a:lnTo>
                  <a:lnTo>
                    <a:pt x="19397" y="21495"/>
                  </a:lnTo>
                  <a:lnTo>
                    <a:pt x="19841" y="21390"/>
                  </a:lnTo>
                  <a:lnTo>
                    <a:pt x="20214" y="21272"/>
                  </a:lnTo>
                  <a:lnTo>
                    <a:pt x="20551" y="21088"/>
                  </a:lnTo>
                  <a:lnTo>
                    <a:pt x="20480" y="20787"/>
                  </a:lnTo>
                  <a:lnTo>
                    <a:pt x="20409" y="20485"/>
                  </a:lnTo>
                  <a:lnTo>
                    <a:pt x="20356" y="20158"/>
                  </a:lnTo>
                  <a:lnTo>
                    <a:pt x="20356" y="19804"/>
                  </a:lnTo>
                  <a:lnTo>
                    <a:pt x="20321" y="19083"/>
                  </a:lnTo>
                  <a:lnTo>
                    <a:pt x="20356" y="18349"/>
                  </a:lnTo>
                  <a:lnTo>
                    <a:pt x="20409" y="17641"/>
                  </a:lnTo>
                  <a:lnTo>
                    <a:pt x="20480" y="17012"/>
                  </a:lnTo>
                  <a:lnTo>
                    <a:pt x="20551" y="16488"/>
                  </a:lnTo>
                  <a:lnTo>
                    <a:pt x="20551" y="16055"/>
                  </a:lnTo>
                  <a:lnTo>
                    <a:pt x="20551" y="15911"/>
                  </a:lnTo>
                  <a:lnTo>
                    <a:pt x="20445" y="15754"/>
                  </a:lnTo>
                  <a:lnTo>
                    <a:pt x="20356" y="15610"/>
                  </a:lnTo>
                  <a:lnTo>
                    <a:pt x="20178" y="15452"/>
                  </a:lnTo>
                  <a:lnTo>
                    <a:pt x="20001" y="15334"/>
                  </a:lnTo>
                  <a:lnTo>
                    <a:pt x="19770" y="15230"/>
                  </a:lnTo>
                  <a:lnTo>
                    <a:pt x="19521" y="15125"/>
                  </a:lnTo>
                  <a:lnTo>
                    <a:pt x="19290" y="15059"/>
                  </a:lnTo>
                  <a:lnTo>
                    <a:pt x="19024" y="15007"/>
                  </a:lnTo>
                  <a:lnTo>
                    <a:pt x="18740" y="14954"/>
                  </a:lnTo>
                  <a:lnTo>
                    <a:pt x="18509" y="14954"/>
                  </a:lnTo>
                  <a:lnTo>
                    <a:pt x="18225" y="14954"/>
                  </a:lnTo>
                  <a:lnTo>
                    <a:pt x="17994" y="15007"/>
                  </a:lnTo>
                  <a:lnTo>
                    <a:pt x="17763" y="15085"/>
                  </a:lnTo>
                  <a:lnTo>
                    <a:pt x="17550" y="15177"/>
                  </a:lnTo>
                  <a:lnTo>
                    <a:pt x="17372" y="15308"/>
                  </a:lnTo>
                  <a:lnTo>
                    <a:pt x="17176" y="15426"/>
                  </a:lnTo>
                  <a:lnTo>
                    <a:pt x="16928" y="15557"/>
                  </a:lnTo>
                  <a:lnTo>
                    <a:pt x="16661" y="15636"/>
                  </a:lnTo>
                  <a:lnTo>
                    <a:pt x="16359" y="15688"/>
                  </a:lnTo>
                  <a:lnTo>
                    <a:pt x="16022" y="15715"/>
                  </a:lnTo>
                  <a:lnTo>
                    <a:pt x="15667" y="15688"/>
                  </a:lnTo>
                  <a:lnTo>
                    <a:pt x="15294" y="15662"/>
                  </a:lnTo>
                  <a:lnTo>
                    <a:pt x="14956" y="15583"/>
                  </a:lnTo>
                  <a:lnTo>
                    <a:pt x="14619" y="15479"/>
                  </a:lnTo>
                  <a:lnTo>
                    <a:pt x="14281" y="15334"/>
                  </a:lnTo>
                  <a:lnTo>
                    <a:pt x="13961" y="15177"/>
                  </a:lnTo>
                  <a:lnTo>
                    <a:pt x="13695" y="14981"/>
                  </a:lnTo>
                  <a:lnTo>
                    <a:pt x="13588" y="14850"/>
                  </a:lnTo>
                  <a:lnTo>
                    <a:pt x="13482" y="14732"/>
                  </a:lnTo>
                  <a:lnTo>
                    <a:pt x="13393" y="14600"/>
                  </a:lnTo>
                  <a:lnTo>
                    <a:pt x="13322" y="14456"/>
                  </a:lnTo>
                  <a:lnTo>
                    <a:pt x="13251" y="14299"/>
                  </a:lnTo>
                  <a:lnTo>
                    <a:pt x="13215" y="14155"/>
                  </a:lnTo>
                  <a:lnTo>
                    <a:pt x="13180" y="13971"/>
                  </a:lnTo>
                  <a:lnTo>
                    <a:pt x="13180" y="13801"/>
                  </a:lnTo>
                  <a:lnTo>
                    <a:pt x="13180" y="13591"/>
                  </a:lnTo>
                  <a:lnTo>
                    <a:pt x="13215" y="13395"/>
                  </a:lnTo>
                  <a:lnTo>
                    <a:pt x="13251" y="13198"/>
                  </a:lnTo>
                  <a:lnTo>
                    <a:pt x="13322" y="13015"/>
                  </a:lnTo>
                  <a:lnTo>
                    <a:pt x="13393" y="12870"/>
                  </a:lnTo>
                  <a:lnTo>
                    <a:pt x="13482" y="12713"/>
                  </a:lnTo>
                  <a:lnTo>
                    <a:pt x="13588" y="12569"/>
                  </a:lnTo>
                  <a:lnTo>
                    <a:pt x="13730" y="12438"/>
                  </a:lnTo>
                  <a:lnTo>
                    <a:pt x="13997" y="12215"/>
                  </a:lnTo>
                  <a:lnTo>
                    <a:pt x="14334" y="12005"/>
                  </a:lnTo>
                  <a:lnTo>
                    <a:pt x="14690" y="11861"/>
                  </a:lnTo>
                  <a:lnTo>
                    <a:pt x="15063" y="11756"/>
                  </a:lnTo>
                  <a:lnTo>
                    <a:pt x="15436" y="11678"/>
                  </a:lnTo>
                  <a:lnTo>
                    <a:pt x="15809" y="11638"/>
                  </a:lnTo>
                  <a:lnTo>
                    <a:pt x="16182" y="11638"/>
                  </a:lnTo>
                  <a:lnTo>
                    <a:pt x="16555" y="11678"/>
                  </a:lnTo>
                  <a:lnTo>
                    <a:pt x="16910" y="11730"/>
                  </a:lnTo>
                  <a:lnTo>
                    <a:pt x="17248" y="11835"/>
                  </a:lnTo>
                  <a:lnTo>
                    <a:pt x="17514" y="11966"/>
                  </a:lnTo>
                  <a:lnTo>
                    <a:pt x="17763" y="12110"/>
                  </a:lnTo>
                  <a:lnTo>
                    <a:pt x="17887" y="12215"/>
                  </a:lnTo>
                  <a:lnTo>
                    <a:pt x="18065" y="12307"/>
                  </a:lnTo>
                  <a:lnTo>
                    <a:pt x="18260" y="12412"/>
                  </a:lnTo>
                  <a:lnTo>
                    <a:pt x="18438" y="12464"/>
                  </a:lnTo>
                  <a:lnTo>
                    <a:pt x="18669" y="12543"/>
                  </a:lnTo>
                  <a:lnTo>
                    <a:pt x="18882" y="12569"/>
                  </a:lnTo>
                  <a:lnTo>
                    <a:pt x="19113" y="12595"/>
                  </a:lnTo>
                  <a:lnTo>
                    <a:pt x="19361" y="12608"/>
                  </a:lnTo>
                  <a:lnTo>
                    <a:pt x="19592" y="12608"/>
                  </a:lnTo>
                  <a:lnTo>
                    <a:pt x="19841" y="12595"/>
                  </a:lnTo>
                  <a:lnTo>
                    <a:pt x="20072" y="12543"/>
                  </a:lnTo>
                  <a:lnTo>
                    <a:pt x="20321" y="12490"/>
                  </a:lnTo>
                  <a:lnTo>
                    <a:pt x="20551" y="12438"/>
                  </a:lnTo>
                  <a:lnTo>
                    <a:pt x="20800" y="12333"/>
                  </a:lnTo>
                  <a:lnTo>
                    <a:pt x="20996" y="12241"/>
                  </a:lnTo>
                  <a:lnTo>
                    <a:pt x="21244" y="12110"/>
                  </a:lnTo>
                  <a:lnTo>
                    <a:pt x="21298" y="12032"/>
                  </a:lnTo>
                  <a:lnTo>
                    <a:pt x="21404" y="11966"/>
                  </a:lnTo>
                  <a:lnTo>
                    <a:pt x="21475" y="11861"/>
                  </a:lnTo>
                  <a:lnTo>
                    <a:pt x="21511" y="11730"/>
                  </a:lnTo>
                  <a:lnTo>
                    <a:pt x="21617" y="11481"/>
                  </a:lnTo>
                  <a:lnTo>
                    <a:pt x="21653" y="11180"/>
                  </a:lnTo>
                  <a:lnTo>
                    <a:pt x="21653" y="10826"/>
                  </a:lnTo>
                  <a:lnTo>
                    <a:pt x="21653" y="10472"/>
                  </a:lnTo>
                  <a:lnTo>
                    <a:pt x="21582" y="10092"/>
                  </a:lnTo>
                  <a:lnTo>
                    <a:pt x="21511" y="9725"/>
                  </a:lnTo>
                  <a:lnTo>
                    <a:pt x="21298" y="8912"/>
                  </a:lnTo>
                  <a:lnTo>
                    <a:pt x="21067" y="8191"/>
                  </a:lnTo>
                  <a:lnTo>
                    <a:pt x="20800" y="7536"/>
                  </a:lnTo>
                  <a:lnTo>
                    <a:pt x="20551" y="7025"/>
                  </a:lnTo>
                  <a:lnTo>
                    <a:pt x="20001" y="7103"/>
                  </a:lnTo>
                  <a:lnTo>
                    <a:pt x="19432" y="7156"/>
                  </a:lnTo>
                  <a:lnTo>
                    <a:pt x="18846" y="7208"/>
                  </a:lnTo>
                  <a:lnTo>
                    <a:pt x="18225" y="7208"/>
                  </a:lnTo>
                  <a:lnTo>
                    <a:pt x="17656" y="7208"/>
                  </a:lnTo>
                  <a:lnTo>
                    <a:pt x="17070" y="7182"/>
                  </a:lnTo>
                  <a:lnTo>
                    <a:pt x="16484" y="7156"/>
                  </a:lnTo>
                  <a:lnTo>
                    <a:pt x="15986" y="7103"/>
                  </a:lnTo>
                  <a:lnTo>
                    <a:pt x="14992" y="6999"/>
                  </a:lnTo>
                  <a:lnTo>
                    <a:pt x="14210" y="6907"/>
                  </a:lnTo>
                  <a:lnTo>
                    <a:pt x="13695" y="6828"/>
                  </a:lnTo>
                  <a:lnTo>
                    <a:pt x="13517" y="6802"/>
                  </a:lnTo>
                  <a:lnTo>
                    <a:pt x="13073" y="6645"/>
                  </a:lnTo>
                  <a:lnTo>
                    <a:pt x="12700" y="6474"/>
                  </a:lnTo>
                  <a:lnTo>
                    <a:pt x="12363" y="6304"/>
                  </a:lnTo>
                  <a:lnTo>
                    <a:pt x="12132" y="6094"/>
                  </a:lnTo>
                  <a:lnTo>
                    <a:pt x="11919" y="5871"/>
                  </a:lnTo>
                  <a:lnTo>
                    <a:pt x="11776" y="5649"/>
                  </a:lnTo>
                  <a:lnTo>
                    <a:pt x="11688" y="5413"/>
                  </a:lnTo>
                  <a:lnTo>
                    <a:pt x="11617" y="5190"/>
                  </a:lnTo>
                  <a:lnTo>
                    <a:pt x="11617" y="4941"/>
                  </a:lnTo>
                  <a:lnTo>
                    <a:pt x="11652" y="4718"/>
                  </a:lnTo>
                  <a:lnTo>
                    <a:pt x="11723" y="4482"/>
                  </a:lnTo>
                  <a:lnTo>
                    <a:pt x="11812" y="4285"/>
                  </a:lnTo>
                  <a:lnTo>
                    <a:pt x="11919" y="4089"/>
                  </a:lnTo>
                  <a:lnTo>
                    <a:pt x="12096" y="3905"/>
                  </a:lnTo>
                  <a:lnTo>
                    <a:pt x="12292" y="3735"/>
                  </a:lnTo>
                  <a:lnTo>
                    <a:pt x="12505" y="3604"/>
                  </a:lnTo>
                  <a:lnTo>
                    <a:pt x="12700" y="3460"/>
                  </a:lnTo>
                  <a:lnTo>
                    <a:pt x="12878" y="3250"/>
                  </a:lnTo>
                  <a:lnTo>
                    <a:pt x="13038" y="3027"/>
                  </a:lnTo>
                  <a:lnTo>
                    <a:pt x="13180" y="2752"/>
                  </a:lnTo>
                  <a:lnTo>
                    <a:pt x="13286" y="2477"/>
                  </a:lnTo>
                  <a:lnTo>
                    <a:pt x="13322" y="2175"/>
                  </a:lnTo>
                  <a:lnTo>
                    <a:pt x="13357" y="1874"/>
                  </a:lnTo>
                  <a:lnTo>
                    <a:pt x="13286" y="1572"/>
                  </a:lnTo>
                  <a:lnTo>
                    <a:pt x="13180" y="1271"/>
                  </a:lnTo>
                  <a:lnTo>
                    <a:pt x="13038" y="983"/>
                  </a:lnTo>
                  <a:lnTo>
                    <a:pt x="12949" y="865"/>
                  </a:lnTo>
                  <a:lnTo>
                    <a:pt x="12807" y="733"/>
                  </a:lnTo>
                  <a:lnTo>
                    <a:pt x="12665" y="616"/>
                  </a:lnTo>
                  <a:lnTo>
                    <a:pt x="12505" y="511"/>
                  </a:lnTo>
                  <a:lnTo>
                    <a:pt x="12327" y="406"/>
                  </a:lnTo>
                  <a:lnTo>
                    <a:pt x="12132" y="314"/>
                  </a:lnTo>
                  <a:lnTo>
                    <a:pt x="11883" y="235"/>
                  </a:lnTo>
                  <a:lnTo>
                    <a:pt x="11652" y="183"/>
                  </a:lnTo>
                  <a:lnTo>
                    <a:pt x="11368" y="104"/>
                  </a:lnTo>
                  <a:lnTo>
                    <a:pt x="11101" y="78"/>
                  </a:lnTo>
                  <a:lnTo>
                    <a:pt x="10800" y="52"/>
                  </a:lnTo>
                  <a:lnTo>
                    <a:pt x="10444" y="52"/>
                  </a:lnTo>
                  <a:lnTo>
                    <a:pt x="10142" y="52"/>
                  </a:lnTo>
                  <a:lnTo>
                    <a:pt x="9840" y="78"/>
                  </a:lnTo>
                  <a:lnTo>
                    <a:pt x="9574" y="104"/>
                  </a:lnTo>
                  <a:lnTo>
                    <a:pt x="9325" y="157"/>
                  </a:lnTo>
                  <a:lnTo>
                    <a:pt x="9094" y="209"/>
                  </a:lnTo>
                  <a:lnTo>
                    <a:pt x="8846" y="262"/>
                  </a:lnTo>
                  <a:lnTo>
                    <a:pt x="8650" y="340"/>
                  </a:lnTo>
                  <a:lnTo>
                    <a:pt x="8437" y="432"/>
                  </a:lnTo>
                  <a:lnTo>
                    <a:pt x="8277" y="511"/>
                  </a:lnTo>
                  <a:lnTo>
                    <a:pt x="8100" y="616"/>
                  </a:lnTo>
                  <a:lnTo>
                    <a:pt x="7957" y="707"/>
                  </a:lnTo>
                  <a:lnTo>
                    <a:pt x="7833" y="838"/>
                  </a:lnTo>
                  <a:lnTo>
                    <a:pt x="7620" y="1061"/>
                  </a:lnTo>
                  <a:lnTo>
                    <a:pt x="7442" y="1336"/>
                  </a:lnTo>
                  <a:lnTo>
                    <a:pt x="7353" y="1599"/>
                  </a:lnTo>
                  <a:lnTo>
                    <a:pt x="7318" y="1900"/>
                  </a:lnTo>
                  <a:lnTo>
                    <a:pt x="7318" y="2175"/>
                  </a:lnTo>
                  <a:lnTo>
                    <a:pt x="7353" y="2450"/>
                  </a:lnTo>
                  <a:lnTo>
                    <a:pt x="7442" y="2726"/>
                  </a:lnTo>
                  <a:lnTo>
                    <a:pt x="7620" y="2975"/>
                  </a:lnTo>
                  <a:lnTo>
                    <a:pt x="7833" y="3198"/>
                  </a:lnTo>
                  <a:lnTo>
                    <a:pt x="8064" y="3433"/>
                  </a:lnTo>
                  <a:lnTo>
                    <a:pt x="8295" y="3630"/>
                  </a:lnTo>
                  <a:lnTo>
                    <a:pt x="8508" y="3853"/>
                  </a:lnTo>
                  <a:lnTo>
                    <a:pt x="8686" y="4089"/>
                  </a:lnTo>
                  <a:lnTo>
                    <a:pt x="8775" y="4312"/>
                  </a:lnTo>
                  <a:lnTo>
                    <a:pt x="8846" y="4561"/>
                  </a:lnTo>
                  <a:lnTo>
                    <a:pt x="8846" y="4810"/>
                  </a:lnTo>
                  <a:lnTo>
                    <a:pt x="8810" y="5059"/>
                  </a:lnTo>
                  <a:lnTo>
                    <a:pt x="8721" y="5295"/>
                  </a:lnTo>
                  <a:lnTo>
                    <a:pt x="8579" y="5544"/>
                  </a:lnTo>
                  <a:lnTo>
                    <a:pt x="8366" y="5766"/>
                  </a:lnTo>
                  <a:lnTo>
                    <a:pt x="8135" y="5976"/>
                  </a:lnTo>
                  <a:lnTo>
                    <a:pt x="7833" y="6199"/>
                  </a:lnTo>
                  <a:lnTo>
                    <a:pt x="7478" y="6369"/>
                  </a:lnTo>
                  <a:lnTo>
                    <a:pt x="7069" y="6527"/>
                  </a:lnTo>
                  <a:lnTo>
                    <a:pt x="6590" y="6671"/>
                  </a:lnTo>
                  <a:lnTo>
                    <a:pt x="6092" y="6802"/>
                  </a:lnTo>
                  <a:lnTo>
                    <a:pt x="5684" y="6802"/>
                  </a:lnTo>
                  <a:lnTo>
                    <a:pt x="5133" y="6802"/>
                  </a:lnTo>
                  <a:lnTo>
                    <a:pt x="4547" y="6802"/>
                  </a:lnTo>
                  <a:lnTo>
                    <a:pt x="3872" y="6802"/>
                  </a:lnTo>
                  <a:lnTo>
                    <a:pt x="3144" y="6802"/>
                  </a:lnTo>
                  <a:lnTo>
                    <a:pt x="2362" y="6802"/>
                  </a:lnTo>
                  <a:lnTo>
                    <a:pt x="1545" y="6802"/>
                  </a:lnTo>
                  <a:lnTo>
                    <a:pt x="692" y="6802"/>
                  </a:lnTo>
                  <a:lnTo>
                    <a:pt x="586" y="7234"/>
                  </a:lnTo>
                  <a:lnTo>
                    <a:pt x="461" y="7837"/>
                  </a:lnTo>
                  <a:lnTo>
                    <a:pt x="355" y="8493"/>
                  </a:lnTo>
                  <a:lnTo>
                    <a:pt x="248" y="9187"/>
                  </a:lnTo>
                  <a:lnTo>
                    <a:pt x="142" y="9869"/>
                  </a:lnTo>
                  <a:lnTo>
                    <a:pt x="106" y="10498"/>
                  </a:lnTo>
                  <a:lnTo>
                    <a:pt x="106" y="10983"/>
                  </a:lnTo>
                  <a:lnTo>
                    <a:pt x="106" y="11311"/>
                  </a:lnTo>
                  <a:lnTo>
                    <a:pt x="213" y="11481"/>
                  </a:lnTo>
                  <a:lnTo>
                    <a:pt x="319" y="11651"/>
                  </a:lnTo>
                  <a:lnTo>
                    <a:pt x="497" y="11783"/>
                  </a:lnTo>
                  <a:lnTo>
                    <a:pt x="692" y="11914"/>
                  </a:lnTo>
                  <a:lnTo>
                    <a:pt x="941" y="12032"/>
                  </a:lnTo>
                  <a:lnTo>
                    <a:pt x="1207" y="12110"/>
                  </a:lnTo>
                  <a:lnTo>
                    <a:pt x="1509" y="12189"/>
                  </a:lnTo>
                  <a:lnTo>
                    <a:pt x="1794" y="12241"/>
                  </a:lnTo>
                  <a:lnTo>
                    <a:pt x="2131" y="12267"/>
                  </a:lnTo>
                  <a:lnTo>
                    <a:pt x="2433" y="12281"/>
                  </a:lnTo>
                  <a:lnTo>
                    <a:pt x="2735" y="12267"/>
                  </a:lnTo>
                  <a:lnTo>
                    <a:pt x="3055" y="12241"/>
                  </a:lnTo>
                  <a:lnTo>
                    <a:pt x="3357" y="12189"/>
                  </a:lnTo>
                  <a:lnTo>
                    <a:pt x="3623" y="12084"/>
                  </a:lnTo>
                  <a:lnTo>
                    <a:pt x="3872" y="11979"/>
                  </a:lnTo>
                  <a:lnTo>
                    <a:pt x="4103" y="11861"/>
                  </a:lnTo>
                  <a:lnTo>
                    <a:pt x="4316" y="11704"/>
                  </a:lnTo>
                  <a:lnTo>
                    <a:pt x="4582" y="11612"/>
                  </a:lnTo>
                  <a:lnTo>
                    <a:pt x="4849" y="11533"/>
                  </a:lnTo>
                  <a:lnTo>
                    <a:pt x="5169" y="11507"/>
                  </a:lnTo>
                  <a:lnTo>
                    <a:pt x="5506" y="11481"/>
                  </a:lnTo>
                  <a:lnTo>
                    <a:pt x="5808" y="11507"/>
                  </a:lnTo>
                  <a:lnTo>
                    <a:pt x="6146" y="11560"/>
                  </a:lnTo>
                  <a:lnTo>
                    <a:pt x="6501" y="11651"/>
                  </a:lnTo>
                  <a:lnTo>
                    <a:pt x="6803" y="11783"/>
                  </a:lnTo>
                  <a:lnTo>
                    <a:pt x="7105" y="11940"/>
                  </a:lnTo>
                  <a:lnTo>
                    <a:pt x="7353" y="12110"/>
                  </a:lnTo>
                  <a:lnTo>
                    <a:pt x="7584" y="12333"/>
                  </a:lnTo>
                  <a:lnTo>
                    <a:pt x="7798" y="12595"/>
                  </a:lnTo>
                  <a:lnTo>
                    <a:pt x="7922" y="12870"/>
                  </a:lnTo>
                  <a:lnTo>
                    <a:pt x="8028" y="13198"/>
                  </a:lnTo>
                  <a:lnTo>
                    <a:pt x="8064" y="13526"/>
                  </a:lnTo>
                  <a:lnTo>
                    <a:pt x="8028" y="13775"/>
                  </a:lnTo>
                  <a:lnTo>
                    <a:pt x="7922" y="13998"/>
                  </a:lnTo>
                  <a:lnTo>
                    <a:pt x="7798" y="14220"/>
                  </a:lnTo>
                  <a:lnTo>
                    <a:pt x="7584" y="14404"/>
                  </a:lnTo>
                  <a:lnTo>
                    <a:pt x="7353" y="14574"/>
                  </a:lnTo>
                  <a:lnTo>
                    <a:pt x="7105" y="14732"/>
                  </a:lnTo>
                  <a:lnTo>
                    <a:pt x="6803" y="14850"/>
                  </a:lnTo>
                  <a:lnTo>
                    <a:pt x="6501" y="14954"/>
                  </a:lnTo>
                  <a:lnTo>
                    <a:pt x="6146" y="15033"/>
                  </a:lnTo>
                  <a:lnTo>
                    <a:pt x="5808" y="15085"/>
                  </a:lnTo>
                  <a:lnTo>
                    <a:pt x="5506" y="15085"/>
                  </a:lnTo>
                  <a:lnTo>
                    <a:pt x="5169" y="15059"/>
                  </a:lnTo>
                  <a:lnTo>
                    <a:pt x="4849" y="15007"/>
                  </a:lnTo>
                  <a:lnTo>
                    <a:pt x="4582" y="14902"/>
                  </a:lnTo>
                  <a:lnTo>
                    <a:pt x="4316" y="14784"/>
                  </a:lnTo>
                  <a:lnTo>
                    <a:pt x="4103" y="14600"/>
                  </a:lnTo>
                  <a:lnTo>
                    <a:pt x="3907" y="14430"/>
                  </a:lnTo>
                  <a:lnTo>
                    <a:pt x="3659" y="14299"/>
                  </a:lnTo>
                  <a:lnTo>
                    <a:pt x="3428" y="14194"/>
                  </a:lnTo>
                  <a:lnTo>
                    <a:pt x="3179" y="14129"/>
                  </a:lnTo>
                  <a:lnTo>
                    <a:pt x="2913" y="14102"/>
                  </a:lnTo>
                  <a:lnTo>
                    <a:pt x="2646" y="14102"/>
                  </a:lnTo>
                  <a:lnTo>
                    <a:pt x="2362" y="14129"/>
                  </a:lnTo>
                  <a:lnTo>
                    <a:pt x="2096" y="14168"/>
                  </a:lnTo>
                  <a:lnTo>
                    <a:pt x="1811" y="14273"/>
                  </a:lnTo>
                  <a:lnTo>
                    <a:pt x="1545" y="14378"/>
                  </a:lnTo>
                  <a:lnTo>
                    <a:pt x="1314" y="14496"/>
                  </a:lnTo>
                  <a:lnTo>
                    <a:pt x="1065" y="14653"/>
                  </a:lnTo>
                  <a:lnTo>
                    <a:pt x="870" y="14797"/>
                  </a:lnTo>
                  <a:lnTo>
                    <a:pt x="657" y="14981"/>
                  </a:lnTo>
                  <a:lnTo>
                    <a:pt x="497" y="15177"/>
                  </a:lnTo>
                  <a:lnTo>
                    <a:pt x="390" y="15413"/>
                  </a:lnTo>
                  <a:lnTo>
                    <a:pt x="284" y="15636"/>
                  </a:lnTo>
                  <a:lnTo>
                    <a:pt x="248" y="15911"/>
                  </a:lnTo>
                  <a:lnTo>
                    <a:pt x="284" y="16239"/>
                  </a:lnTo>
                  <a:lnTo>
                    <a:pt x="319" y="16566"/>
                  </a:lnTo>
                  <a:lnTo>
                    <a:pt x="497" y="17340"/>
                  </a:lnTo>
                  <a:lnTo>
                    <a:pt x="692" y="18152"/>
                  </a:lnTo>
                  <a:lnTo>
                    <a:pt x="799" y="18559"/>
                  </a:lnTo>
                  <a:lnTo>
                    <a:pt x="905" y="18978"/>
                  </a:lnTo>
                  <a:lnTo>
                    <a:pt x="959" y="19384"/>
                  </a:lnTo>
                  <a:lnTo>
                    <a:pt x="994" y="19791"/>
                  </a:lnTo>
                  <a:lnTo>
                    <a:pt x="994" y="20132"/>
                  </a:lnTo>
                  <a:lnTo>
                    <a:pt x="959" y="20485"/>
                  </a:lnTo>
                  <a:lnTo>
                    <a:pt x="941" y="20669"/>
                  </a:lnTo>
                  <a:lnTo>
                    <a:pt x="870" y="20813"/>
                  </a:lnTo>
                  <a:lnTo>
                    <a:pt x="799" y="20970"/>
                  </a:lnTo>
                  <a:lnTo>
                    <a:pt x="692" y="21088"/>
                  </a:lnTo>
                  <a:lnTo>
                    <a:pt x="1474" y="20997"/>
                  </a:lnTo>
                  <a:lnTo>
                    <a:pt x="2291" y="20866"/>
                  </a:lnTo>
                  <a:lnTo>
                    <a:pt x="3108" y="20787"/>
                  </a:lnTo>
                  <a:lnTo>
                    <a:pt x="3907" y="20721"/>
                  </a:lnTo>
                  <a:lnTo>
                    <a:pt x="4653" y="20695"/>
                  </a:lnTo>
                  <a:lnTo>
                    <a:pt x="5364" y="20695"/>
                  </a:lnTo>
                  <a:lnTo>
                    <a:pt x="5701" y="20721"/>
                  </a:lnTo>
                  <a:lnTo>
                    <a:pt x="6057" y="20761"/>
                  </a:lnTo>
                  <a:lnTo>
                    <a:pt x="6323" y="20813"/>
                  </a:lnTo>
                  <a:lnTo>
                    <a:pt x="6625" y="20892"/>
                  </a:lnTo>
                  <a:close/>
                </a:path>
              </a:pathLst>
            </a:custGeom>
            <a:solidFill>
              <a:schemeClr val="tx1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44"/>
          <p:cNvGrpSpPr>
            <a:grpSpLocks/>
          </p:cNvGrpSpPr>
          <p:nvPr/>
        </p:nvGrpSpPr>
        <p:grpSpPr bwMode="auto">
          <a:xfrm>
            <a:off x="3143672" y="2708920"/>
            <a:ext cx="1656184" cy="1008112"/>
            <a:chOff x="1344" y="2880"/>
            <a:chExt cx="1680" cy="912"/>
          </a:xfrm>
        </p:grpSpPr>
        <p:sp>
          <p:nvSpPr>
            <p:cNvPr id="10" name="Rectangle 45"/>
            <p:cNvSpPr>
              <a:spLocks noChangeArrowheads="1"/>
            </p:cNvSpPr>
            <p:nvPr/>
          </p:nvSpPr>
          <p:spPr bwMode="auto">
            <a:xfrm>
              <a:off x="1344" y="3600"/>
              <a:ext cx="1680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en-US" b="1" dirty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Key establishment</a:t>
              </a:r>
            </a:p>
          </p:txBody>
        </p:sp>
        <p:sp>
          <p:nvSpPr>
            <p:cNvPr id="11" name="Puzzle2"/>
            <p:cNvSpPr>
              <a:spLocks noEditPoints="1" noChangeArrowheads="1"/>
            </p:cNvSpPr>
            <p:nvPr/>
          </p:nvSpPr>
          <p:spPr bwMode="auto">
            <a:xfrm flipH="1">
              <a:off x="1776" y="2880"/>
              <a:ext cx="864" cy="670"/>
            </a:xfrm>
            <a:custGeom>
              <a:avLst/>
              <a:gdLst>
                <a:gd name="T0" fmla="*/ 11 w 21600"/>
                <a:gd name="T1" fmla="*/ 13386 h 21600"/>
                <a:gd name="T2" fmla="*/ 4202 w 21600"/>
                <a:gd name="T3" fmla="*/ 21161 h 21600"/>
                <a:gd name="T4" fmla="*/ 10400 w 21600"/>
                <a:gd name="T5" fmla="*/ 13909 h 21600"/>
                <a:gd name="T6" fmla="*/ 16821 w 21600"/>
                <a:gd name="T7" fmla="*/ 21190 h 21600"/>
                <a:gd name="T8" fmla="*/ 21600 w 21600"/>
                <a:gd name="T9" fmla="*/ 15083 h 21600"/>
                <a:gd name="T10" fmla="*/ 16889 w 21600"/>
                <a:gd name="T11" fmla="*/ 5739 h 21600"/>
                <a:gd name="T12" fmla="*/ 10800 w 21600"/>
                <a:gd name="T13" fmla="*/ 28 h 21600"/>
                <a:gd name="T14" fmla="*/ 4202 w 21600"/>
                <a:gd name="T15" fmla="*/ 5894 h 21600"/>
                <a:gd name="T16" fmla="*/ 5388 w 21600"/>
                <a:gd name="T17" fmla="*/ 6742 h 21600"/>
                <a:gd name="T18" fmla="*/ 16177 w 21600"/>
                <a:gd name="T19" fmla="*/ 20441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4247" y="12354"/>
                  </a:moveTo>
                  <a:lnTo>
                    <a:pt x="4134" y="12468"/>
                  </a:lnTo>
                  <a:lnTo>
                    <a:pt x="4010" y="12581"/>
                  </a:lnTo>
                  <a:lnTo>
                    <a:pt x="3897" y="12637"/>
                  </a:lnTo>
                  <a:lnTo>
                    <a:pt x="3773" y="12694"/>
                  </a:lnTo>
                  <a:lnTo>
                    <a:pt x="3637" y="12694"/>
                  </a:lnTo>
                  <a:lnTo>
                    <a:pt x="3524" y="12694"/>
                  </a:lnTo>
                  <a:lnTo>
                    <a:pt x="3400" y="12665"/>
                  </a:lnTo>
                  <a:lnTo>
                    <a:pt x="3287" y="12609"/>
                  </a:lnTo>
                  <a:lnTo>
                    <a:pt x="3027" y="12496"/>
                  </a:lnTo>
                  <a:lnTo>
                    <a:pt x="2790" y="12340"/>
                  </a:lnTo>
                  <a:lnTo>
                    <a:pt x="2530" y="12142"/>
                  </a:lnTo>
                  <a:lnTo>
                    <a:pt x="2293" y="11987"/>
                  </a:lnTo>
                  <a:lnTo>
                    <a:pt x="2033" y="11817"/>
                  </a:lnTo>
                  <a:lnTo>
                    <a:pt x="1773" y="11676"/>
                  </a:lnTo>
                  <a:lnTo>
                    <a:pt x="1638" y="11662"/>
                  </a:lnTo>
                  <a:lnTo>
                    <a:pt x="1513" y="11634"/>
                  </a:lnTo>
                  <a:lnTo>
                    <a:pt x="1378" y="11634"/>
                  </a:lnTo>
                  <a:lnTo>
                    <a:pt x="1253" y="11634"/>
                  </a:lnTo>
                  <a:lnTo>
                    <a:pt x="1118" y="11662"/>
                  </a:lnTo>
                  <a:lnTo>
                    <a:pt x="971" y="11732"/>
                  </a:lnTo>
                  <a:lnTo>
                    <a:pt x="835" y="11817"/>
                  </a:lnTo>
                  <a:lnTo>
                    <a:pt x="711" y="11959"/>
                  </a:lnTo>
                  <a:lnTo>
                    <a:pt x="553" y="12086"/>
                  </a:lnTo>
                  <a:lnTo>
                    <a:pt x="429" y="12284"/>
                  </a:lnTo>
                  <a:lnTo>
                    <a:pt x="271" y="12524"/>
                  </a:lnTo>
                  <a:lnTo>
                    <a:pt x="146" y="12793"/>
                  </a:lnTo>
                  <a:lnTo>
                    <a:pt x="79" y="12962"/>
                  </a:lnTo>
                  <a:lnTo>
                    <a:pt x="33" y="13146"/>
                  </a:lnTo>
                  <a:lnTo>
                    <a:pt x="11" y="13386"/>
                  </a:lnTo>
                  <a:lnTo>
                    <a:pt x="11" y="13641"/>
                  </a:lnTo>
                  <a:lnTo>
                    <a:pt x="33" y="13881"/>
                  </a:lnTo>
                  <a:lnTo>
                    <a:pt x="101" y="14150"/>
                  </a:lnTo>
                  <a:lnTo>
                    <a:pt x="192" y="14404"/>
                  </a:lnTo>
                  <a:lnTo>
                    <a:pt x="293" y="14645"/>
                  </a:lnTo>
                  <a:lnTo>
                    <a:pt x="451" y="14857"/>
                  </a:lnTo>
                  <a:lnTo>
                    <a:pt x="621" y="15054"/>
                  </a:lnTo>
                  <a:lnTo>
                    <a:pt x="734" y="15125"/>
                  </a:lnTo>
                  <a:lnTo>
                    <a:pt x="835" y="15210"/>
                  </a:lnTo>
                  <a:lnTo>
                    <a:pt x="948" y="15267"/>
                  </a:lnTo>
                  <a:lnTo>
                    <a:pt x="1084" y="15323"/>
                  </a:lnTo>
                  <a:lnTo>
                    <a:pt x="1208" y="15351"/>
                  </a:lnTo>
                  <a:lnTo>
                    <a:pt x="1355" y="15380"/>
                  </a:lnTo>
                  <a:lnTo>
                    <a:pt x="1513" y="15380"/>
                  </a:lnTo>
                  <a:lnTo>
                    <a:pt x="1683" y="15380"/>
                  </a:lnTo>
                  <a:lnTo>
                    <a:pt x="1864" y="15351"/>
                  </a:lnTo>
                  <a:lnTo>
                    <a:pt x="2033" y="15323"/>
                  </a:lnTo>
                  <a:lnTo>
                    <a:pt x="2225" y="15238"/>
                  </a:lnTo>
                  <a:lnTo>
                    <a:pt x="2428" y="15153"/>
                  </a:lnTo>
                  <a:lnTo>
                    <a:pt x="2745" y="15026"/>
                  </a:lnTo>
                  <a:lnTo>
                    <a:pt x="3005" y="14913"/>
                  </a:lnTo>
                  <a:lnTo>
                    <a:pt x="3264" y="14828"/>
                  </a:lnTo>
                  <a:lnTo>
                    <a:pt x="3513" y="14800"/>
                  </a:lnTo>
                  <a:lnTo>
                    <a:pt x="3615" y="14828"/>
                  </a:lnTo>
                  <a:lnTo>
                    <a:pt x="3728" y="14857"/>
                  </a:lnTo>
                  <a:lnTo>
                    <a:pt x="3807" y="14913"/>
                  </a:lnTo>
                  <a:lnTo>
                    <a:pt x="3920" y="14998"/>
                  </a:lnTo>
                  <a:lnTo>
                    <a:pt x="4010" y="15097"/>
                  </a:lnTo>
                  <a:lnTo>
                    <a:pt x="4089" y="15238"/>
                  </a:lnTo>
                  <a:lnTo>
                    <a:pt x="4179" y="15408"/>
                  </a:lnTo>
                  <a:lnTo>
                    <a:pt x="4247" y="15620"/>
                  </a:lnTo>
                  <a:lnTo>
                    <a:pt x="4326" y="15860"/>
                  </a:lnTo>
                  <a:lnTo>
                    <a:pt x="4394" y="16129"/>
                  </a:lnTo>
                  <a:lnTo>
                    <a:pt x="4439" y="16440"/>
                  </a:lnTo>
                  <a:lnTo>
                    <a:pt x="4507" y="16737"/>
                  </a:lnTo>
                  <a:lnTo>
                    <a:pt x="4552" y="17090"/>
                  </a:lnTo>
                  <a:lnTo>
                    <a:pt x="4575" y="17443"/>
                  </a:lnTo>
                  <a:lnTo>
                    <a:pt x="4586" y="17825"/>
                  </a:lnTo>
                  <a:lnTo>
                    <a:pt x="4586" y="18193"/>
                  </a:lnTo>
                  <a:lnTo>
                    <a:pt x="4586" y="18574"/>
                  </a:lnTo>
                  <a:lnTo>
                    <a:pt x="4586" y="18984"/>
                  </a:lnTo>
                  <a:lnTo>
                    <a:pt x="4552" y="19366"/>
                  </a:lnTo>
                  <a:lnTo>
                    <a:pt x="4507" y="19748"/>
                  </a:lnTo>
                  <a:lnTo>
                    <a:pt x="4462" y="20129"/>
                  </a:lnTo>
                  <a:lnTo>
                    <a:pt x="4371" y="20483"/>
                  </a:lnTo>
                  <a:lnTo>
                    <a:pt x="4292" y="20836"/>
                  </a:lnTo>
                  <a:lnTo>
                    <a:pt x="4202" y="21161"/>
                  </a:lnTo>
                  <a:lnTo>
                    <a:pt x="4744" y="21161"/>
                  </a:lnTo>
                  <a:lnTo>
                    <a:pt x="5264" y="21161"/>
                  </a:lnTo>
                  <a:lnTo>
                    <a:pt x="5784" y="21161"/>
                  </a:lnTo>
                  <a:lnTo>
                    <a:pt x="6235" y="21161"/>
                  </a:lnTo>
                  <a:lnTo>
                    <a:pt x="6676" y="21161"/>
                  </a:lnTo>
                  <a:lnTo>
                    <a:pt x="7060" y="21161"/>
                  </a:lnTo>
                  <a:lnTo>
                    <a:pt x="7410" y="21161"/>
                  </a:lnTo>
                  <a:lnTo>
                    <a:pt x="7670" y="21161"/>
                  </a:lnTo>
                  <a:lnTo>
                    <a:pt x="8020" y="21020"/>
                  </a:lnTo>
                  <a:lnTo>
                    <a:pt x="8303" y="20893"/>
                  </a:lnTo>
                  <a:lnTo>
                    <a:pt x="8563" y="20695"/>
                  </a:lnTo>
                  <a:lnTo>
                    <a:pt x="8800" y="20511"/>
                  </a:lnTo>
                  <a:lnTo>
                    <a:pt x="8969" y="20285"/>
                  </a:lnTo>
                  <a:lnTo>
                    <a:pt x="9150" y="20045"/>
                  </a:lnTo>
                  <a:lnTo>
                    <a:pt x="9252" y="19804"/>
                  </a:lnTo>
                  <a:lnTo>
                    <a:pt x="9342" y="19550"/>
                  </a:lnTo>
                  <a:lnTo>
                    <a:pt x="9410" y="19281"/>
                  </a:lnTo>
                  <a:lnTo>
                    <a:pt x="9433" y="19013"/>
                  </a:lnTo>
                  <a:lnTo>
                    <a:pt x="9433" y="18744"/>
                  </a:lnTo>
                  <a:lnTo>
                    <a:pt x="9387" y="18504"/>
                  </a:lnTo>
                  <a:lnTo>
                    <a:pt x="9320" y="18221"/>
                  </a:lnTo>
                  <a:lnTo>
                    <a:pt x="9207" y="17981"/>
                  </a:lnTo>
                  <a:lnTo>
                    <a:pt x="9105" y="17740"/>
                  </a:lnTo>
                  <a:lnTo>
                    <a:pt x="8924" y="17514"/>
                  </a:lnTo>
                  <a:lnTo>
                    <a:pt x="8777" y="17274"/>
                  </a:lnTo>
                  <a:lnTo>
                    <a:pt x="8642" y="17034"/>
                  </a:lnTo>
                  <a:lnTo>
                    <a:pt x="8563" y="16765"/>
                  </a:lnTo>
                  <a:lnTo>
                    <a:pt x="8472" y="16468"/>
                  </a:lnTo>
                  <a:lnTo>
                    <a:pt x="8450" y="16157"/>
                  </a:lnTo>
                  <a:lnTo>
                    <a:pt x="8450" y="15860"/>
                  </a:lnTo>
                  <a:lnTo>
                    <a:pt x="8472" y="15563"/>
                  </a:lnTo>
                  <a:lnTo>
                    <a:pt x="8540" y="15267"/>
                  </a:lnTo>
                  <a:lnTo>
                    <a:pt x="8642" y="14998"/>
                  </a:lnTo>
                  <a:lnTo>
                    <a:pt x="8777" y="14729"/>
                  </a:lnTo>
                  <a:lnTo>
                    <a:pt x="8868" y="14616"/>
                  </a:lnTo>
                  <a:lnTo>
                    <a:pt x="8969" y="14475"/>
                  </a:lnTo>
                  <a:lnTo>
                    <a:pt x="9060" y="14376"/>
                  </a:lnTo>
                  <a:lnTo>
                    <a:pt x="9184" y="14291"/>
                  </a:lnTo>
                  <a:lnTo>
                    <a:pt x="9297" y="14206"/>
                  </a:lnTo>
                  <a:lnTo>
                    <a:pt x="9433" y="14121"/>
                  </a:lnTo>
                  <a:lnTo>
                    <a:pt x="9579" y="14051"/>
                  </a:lnTo>
                  <a:lnTo>
                    <a:pt x="9726" y="13994"/>
                  </a:lnTo>
                  <a:lnTo>
                    <a:pt x="9884" y="13938"/>
                  </a:lnTo>
                  <a:lnTo>
                    <a:pt x="10054" y="13909"/>
                  </a:lnTo>
                  <a:lnTo>
                    <a:pt x="10257" y="13881"/>
                  </a:lnTo>
                  <a:lnTo>
                    <a:pt x="10449" y="13881"/>
                  </a:lnTo>
                  <a:lnTo>
                    <a:pt x="10664" y="13881"/>
                  </a:lnTo>
                  <a:lnTo>
                    <a:pt x="10856" y="13909"/>
                  </a:lnTo>
                  <a:lnTo>
                    <a:pt x="11037" y="13966"/>
                  </a:lnTo>
                  <a:lnTo>
                    <a:pt x="11206" y="14023"/>
                  </a:lnTo>
                  <a:lnTo>
                    <a:pt x="11353" y="14093"/>
                  </a:lnTo>
                  <a:lnTo>
                    <a:pt x="11511" y="14178"/>
                  </a:lnTo>
                  <a:lnTo>
                    <a:pt x="11635" y="14263"/>
                  </a:lnTo>
                  <a:lnTo>
                    <a:pt x="11748" y="14376"/>
                  </a:lnTo>
                  <a:lnTo>
                    <a:pt x="11861" y="14475"/>
                  </a:lnTo>
                  <a:lnTo>
                    <a:pt x="11941" y="14616"/>
                  </a:lnTo>
                  <a:lnTo>
                    <a:pt x="12031" y="14758"/>
                  </a:lnTo>
                  <a:lnTo>
                    <a:pt x="12099" y="14885"/>
                  </a:lnTo>
                  <a:lnTo>
                    <a:pt x="12200" y="15210"/>
                  </a:lnTo>
                  <a:lnTo>
                    <a:pt x="12268" y="15507"/>
                  </a:lnTo>
                  <a:lnTo>
                    <a:pt x="12291" y="15832"/>
                  </a:lnTo>
                  <a:lnTo>
                    <a:pt x="12291" y="16157"/>
                  </a:lnTo>
                  <a:lnTo>
                    <a:pt x="12246" y="16482"/>
                  </a:lnTo>
                  <a:lnTo>
                    <a:pt x="12178" y="16807"/>
                  </a:lnTo>
                  <a:lnTo>
                    <a:pt x="12099" y="17090"/>
                  </a:lnTo>
                  <a:lnTo>
                    <a:pt x="12008" y="17330"/>
                  </a:lnTo>
                  <a:lnTo>
                    <a:pt x="11884" y="17542"/>
                  </a:lnTo>
                  <a:lnTo>
                    <a:pt x="11748" y="17712"/>
                  </a:lnTo>
                  <a:lnTo>
                    <a:pt x="11613" y="17839"/>
                  </a:lnTo>
                  <a:lnTo>
                    <a:pt x="11489" y="18037"/>
                  </a:lnTo>
                  <a:lnTo>
                    <a:pt x="11398" y="18221"/>
                  </a:lnTo>
                  <a:lnTo>
                    <a:pt x="11319" y="18447"/>
                  </a:lnTo>
                  <a:lnTo>
                    <a:pt x="11251" y="18659"/>
                  </a:lnTo>
                  <a:lnTo>
                    <a:pt x="11206" y="18900"/>
                  </a:lnTo>
                  <a:lnTo>
                    <a:pt x="11184" y="19154"/>
                  </a:lnTo>
                  <a:lnTo>
                    <a:pt x="11184" y="19423"/>
                  </a:lnTo>
                  <a:lnTo>
                    <a:pt x="11229" y="19663"/>
                  </a:lnTo>
                  <a:lnTo>
                    <a:pt x="11297" y="19903"/>
                  </a:lnTo>
                  <a:lnTo>
                    <a:pt x="11376" y="20158"/>
                  </a:lnTo>
                  <a:lnTo>
                    <a:pt x="11511" y="20398"/>
                  </a:lnTo>
                  <a:lnTo>
                    <a:pt x="11681" y="20610"/>
                  </a:lnTo>
                  <a:lnTo>
                    <a:pt x="11884" y="20808"/>
                  </a:lnTo>
                  <a:lnTo>
                    <a:pt x="12121" y="20992"/>
                  </a:lnTo>
                  <a:lnTo>
                    <a:pt x="12404" y="21161"/>
                  </a:lnTo>
                  <a:lnTo>
                    <a:pt x="12528" y="21190"/>
                  </a:lnTo>
                  <a:lnTo>
                    <a:pt x="12856" y="21274"/>
                  </a:lnTo>
                  <a:lnTo>
                    <a:pt x="13330" y="21373"/>
                  </a:lnTo>
                  <a:lnTo>
                    <a:pt x="13963" y="21486"/>
                  </a:lnTo>
                  <a:lnTo>
                    <a:pt x="14313" y="21543"/>
                  </a:lnTo>
                  <a:lnTo>
                    <a:pt x="14652" y="21571"/>
                  </a:lnTo>
                  <a:lnTo>
                    <a:pt x="15025" y="21600"/>
                  </a:lnTo>
                  <a:lnTo>
                    <a:pt x="15409" y="21600"/>
                  </a:lnTo>
                  <a:lnTo>
                    <a:pt x="15782" y="21600"/>
                  </a:lnTo>
                  <a:lnTo>
                    <a:pt x="16177" y="21571"/>
                  </a:lnTo>
                  <a:lnTo>
                    <a:pt x="16516" y="21486"/>
                  </a:lnTo>
                  <a:lnTo>
                    <a:pt x="16889" y="21402"/>
                  </a:lnTo>
                  <a:lnTo>
                    <a:pt x="16821" y="21190"/>
                  </a:lnTo>
                  <a:lnTo>
                    <a:pt x="16776" y="20935"/>
                  </a:lnTo>
                  <a:lnTo>
                    <a:pt x="16742" y="20667"/>
                  </a:lnTo>
                  <a:lnTo>
                    <a:pt x="16719" y="20370"/>
                  </a:lnTo>
                  <a:lnTo>
                    <a:pt x="16697" y="19719"/>
                  </a:lnTo>
                  <a:lnTo>
                    <a:pt x="16697" y="19013"/>
                  </a:lnTo>
                  <a:lnTo>
                    <a:pt x="16719" y="18306"/>
                  </a:lnTo>
                  <a:lnTo>
                    <a:pt x="16753" y="17599"/>
                  </a:lnTo>
                  <a:lnTo>
                    <a:pt x="16821" y="16949"/>
                  </a:lnTo>
                  <a:lnTo>
                    <a:pt x="16889" y="16383"/>
                  </a:lnTo>
                  <a:lnTo>
                    <a:pt x="16934" y="16129"/>
                  </a:lnTo>
                  <a:lnTo>
                    <a:pt x="17002" y="15945"/>
                  </a:lnTo>
                  <a:lnTo>
                    <a:pt x="17081" y="15790"/>
                  </a:lnTo>
                  <a:lnTo>
                    <a:pt x="17194" y="15648"/>
                  </a:lnTo>
                  <a:lnTo>
                    <a:pt x="17318" y="15563"/>
                  </a:lnTo>
                  <a:lnTo>
                    <a:pt x="17453" y="15507"/>
                  </a:lnTo>
                  <a:lnTo>
                    <a:pt x="17600" y="15450"/>
                  </a:lnTo>
                  <a:lnTo>
                    <a:pt x="17758" y="15450"/>
                  </a:lnTo>
                  <a:lnTo>
                    <a:pt x="17905" y="15479"/>
                  </a:lnTo>
                  <a:lnTo>
                    <a:pt x="18064" y="15535"/>
                  </a:lnTo>
                  <a:lnTo>
                    <a:pt x="18233" y="15620"/>
                  </a:lnTo>
                  <a:lnTo>
                    <a:pt x="18380" y="15733"/>
                  </a:lnTo>
                  <a:lnTo>
                    <a:pt x="18561" y="15832"/>
                  </a:lnTo>
                  <a:lnTo>
                    <a:pt x="18707" y="15973"/>
                  </a:lnTo>
                  <a:lnTo>
                    <a:pt x="18866" y="16129"/>
                  </a:lnTo>
                  <a:lnTo>
                    <a:pt x="18990" y="16327"/>
                  </a:lnTo>
                  <a:lnTo>
                    <a:pt x="19125" y="16482"/>
                  </a:lnTo>
                  <a:lnTo>
                    <a:pt x="19295" y="16624"/>
                  </a:lnTo>
                  <a:lnTo>
                    <a:pt x="19464" y="16737"/>
                  </a:lnTo>
                  <a:lnTo>
                    <a:pt x="19668" y="16807"/>
                  </a:lnTo>
                  <a:lnTo>
                    <a:pt x="19860" y="16836"/>
                  </a:lnTo>
                  <a:lnTo>
                    <a:pt x="20052" y="16864"/>
                  </a:lnTo>
                  <a:lnTo>
                    <a:pt x="20266" y="16836"/>
                  </a:lnTo>
                  <a:lnTo>
                    <a:pt x="20470" y="16793"/>
                  </a:lnTo>
                  <a:lnTo>
                    <a:pt x="20662" y="16708"/>
                  </a:lnTo>
                  <a:lnTo>
                    <a:pt x="20854" y="16567"/>
                  </a:lnTo>
                  <a:lnTo>
                    <a:pt x="21035" y="16412"/>
                  </a:lnTo>
                  <a:lnTo>
                    <a:pt x="21182" y="16214"/>
                  </a:lnTo>
                  <a:lnTo>
                    <a:pt x="21340" y="16002"/>
                  </a:lnTo>
                  <a:lnTo>
                    <a:pt x="21441" y="15733"/>
                  </a:lnTo>
                  <a:lnTo>
                    <a:pt x="21532" y="15436"/>
                  </a:lnTo>
                  <a:lnTo>
                    <a:pt x="21600" y="15083"/>
                  </a:lnTo>
                  <a:lnTo>
                    <a:pt x="21600" y="14885"/>
                  </a:lnTo>
                  <a:lnTo>
                    <a:pt x="21600" y="14729"/>
                  </a:lnTo>
                  <a:lnTo>
                    <a:pt x="21600" y="14531"/>
                  </a:lnTo>
                  <a:lnTo>
                    <a:pt x="21577" y="14376"/>
                  </a:lnTo>
                  <a:lnTo>
                    <a:pt x="21532" y="14206"/>
                  </a:lnTo>
                  <a:lnTo>
                    <a:pt x="21487" y="14051"/>
                  </a:lnTo>
                  <a:lnTo>
                    <a:pt x="21419" y="13909"/>
                  </a:lnTo>
                  <a:lnTo>
                    <a:pt x="21351" y="13768"/>
                  </a:lnTo>
                  <a:lnTo>
                    <a:pt x="21204" y="13500"/>
                  </a:lnTo>
                  <a:lnTo>
                    <a:pt x="21035" y="13287"/>
                  </a:lnTo>
                  <a:lnTo>
                    <a:pt x="20809" y="13090"/>
                  </a:lnTo>
                  <a:lnTo>
                    <a:pt x="20594" y="12962"/>
                  </a:lnTo>
                  <a:lnTo>
                    <a:pt x="20357" y="12821"/>
                  </a:lnTo>
                  <a:lnTo>
                    <a:pt x="20120" y="12764"/>
                  </a:lnTo>
                  <a:lnTo>
                    <a:pt x="19882" y="12708"/>
                  </a:lnTo>
                  <a:lnTo>
                    <a:pt x="19645" y="12736"/>
                  </a:lnTo>
                  <a:lnTo>
                    <a:pt x="19430" y="12793"/>
                  </a:lnTo>
                  <a:lnTo>
                    <a:pt x="19227" y="12906"/>
                  </a:lnTo>
                  <a:lnTo>
                    <a:pt x="19148" y="12962"/>
                  </a:lnTo>
                  <a:lnTo>
                    <a:pt x="19058" y="13047"/>
                  </a:lnTo>
                  <a:lnTo>
                    <a:pt x="18990" y="13146"/>
                  </a:lnTo>
                  <a:lnTo>
                    <a:pt x="18911" y="13259"/>
                  </a:lnTo>
                  <a:lnTo>
                    <a:pt x="18775" y="13471"/>
                  </a:lnTo>
                  <a:lnTo>
                    <a:pt x="18628" y="13641"/>
                  </a:lnTo>
                  <a:lnTo>
                    <a:pt x="18470" y="13740"/>
                  </a:lnTo>
                  <a:lnTo>
                    <a:pt x="18301" y="13825"/>
                  </a:lnTo>
                  <a:lnTo>
                    <a:pt x="18143" y="13853"/>
                  </a:lnTo>
                  <a:lnTo>
                    <a:pt x="17973" y="13881"/>
                  </a:lnTo>
                  <a:lnTo>
                    <a:pt x="17804" y="13853"/>
                  </a:lnTo>
                  <a:lnTo>
                    <a:pt x="17646" y="13796"/>
                  </a:lnTo>
                  <a:lnTo>
                    <a:pt x="17499" y="13726"/>
                  </a:lnTo>
                  <a:lnTo>
                    <a:pt x="17341" y="13641"/>
                  </a:lnTo>
                  <a:lnTo>
                    <a:pt x="17216" y="13528"/>
                  </a:lnTo>
                  <a:lnTo>
                    <a:pt x="17103" y="13386"/>
                  </a:lnTo>
                  <a:lnTo>
                    <a:pt x="17024" y="13259"/>
                  </a:lnTo>
                  <a:lnTo>
                    <a:pt x="16934" y="13118"/>
                  </a:lnTo>
                  <a:lnTo>
                    <a:pt x="16889" y="12991"/>
                  </a:lnTo>
                  <a:lnTo>
                    <a:pt x="16889" y="12849"/>
                  </a:lnTo>
                  <a:lnTo>
                    <a:pt x="16889" y="12383"/>
                  </a:lnTo>
                  <a:lnTo>
                    <a:pt x="16889" y="11662"/>
                  </a:lnTo>
                  <a:lnTo>
                    <a:pt x="16889" y="10701"/>
                  </a:lnTo>
                  <a:lnTo>
                    <a:pt x="16889" y="9640"/>
                  </a:lnTo>
                  <a:lnTo>
                    <a:pt x="16889" y="8566"/>
                  </a:lnTo>
                  <a:lnTo>
                    <a:pt x="16889" y="7478"/>
                  </a:lnTo>
                  <a:lnTo>
                    <a:pt x="16889" y="6502"/>
                  </a:lnTo>
                  <a:lnTo>
                    <a:pt x="16889" y="5739"/>
                  </a:lnTo>
                  <a:lnTo>
                    <a:pt x="16674" y="5894"/>
                  </a:lnTo>
                  <a:lnTo>
                    <a:pt x="16414" y="6036"/>
                  </a:lnTo>
                  <a:lnTo>
                    <a:pt x="16154" y="6177"/>
                  </a:lnTo>
                  <a:lnTo>
                    <a:pt x="15849" y="6248"/>
                  </a:lnTo>
                  <a:lnTo>
                    <a:pt x="15544" y="6304"/>
                  </a:lnTo>
                  <a:lnTo>
                    <a:pt x="15217" y="6332"/>
                  </a:lnTo>
                  <a:lnTo>
                    <a:pt x="14866" y="6361"/>
                  </a:lnTo>
                  <a:lnTo>
                    <a:pt x="14550" y="6361"/>
                  </a:lnTo>
                  <a:lnTo>
                    <a:pt x="14200" y="6332"/>
                  </a:lnTo>
                  <a:lnTo>
                    <a:pt x="13850" y="6276"/>
                  </a:lnTo>
                  <a:lnTo>
                    <a:pt x="13522" y="6219"/>
                  </a:lnTo>
                  <a:lnTo>
                    <a:pt x="13206" y="6149"/>
                  </a:lnTo>
                  <a:lnTo>
                    <a:pt x="12901" y="6064"/>
                  </a:lnTo>
                  <a:lnTo>
                    <a:pt x="12618" y="5951"/>
                  </a:lnTo>
                  <a:lnTo>
                    <a:pt x="12358" y="5838"/>
                  </a:lnTo>
                  <a:lnTo>
                    <a:pt x="12121" y="5739"/>
                  </a:lnTo>
                  <a:lnTo>
                    <a:pt x="11941" y="5626"/>
                  </a:lnTo>
                  <a:lnTo>
                    <a:pt x="11794" y="5513"/>
                  </a:lnTo>
                  <a:lnTo>
                    <a:pt x="11658" y="5414"/>
                  </a:lnTo>
                  <a:lnTo>
                    <a:pt x="11556" y="5301"/>
                  </a:lnTo>
                  <a:lnTo>
                    <a:pt x="11466" y="5187"/>
                  </a:lnTo>
                  <a:lnTo>
                    <a:pt x="11398" y="5089"/>
                  </a:lnTo>
                  <a:lnTo>
                    <a:pt x="11376" y="4947"/>
                  </a:lnTo>
                  <a:lnTo>
                    <a:pt x="11353" y="4834"/>
                  </a:lnTo>
                  <a:lnTo>
                    <a:pt x="11353" y="4707"/>
                  </a:lnTo>
                  <a:lnTo>
                    <a:pt x="11376" y="4565"/>
                  </a:lnTo>
                  <a:lnTo>
                    <a:pt x="11443" y="4410"/>
                  </a:lnTo>
                  <a:lnTo>
                    <a:pt x="11511" y="4240"/>
                  </a:lnTo>
                  <a:lnTo>
                    <a:pt x="11703" y="3887"/>
                  </a:lnTo>
                  <a:lnTo>
                    <a:pt x="11986" y="3505"/>
                  </a:lnTo>
                  <a:lnTo>
                    <a:pt x="12144" y="3265"/>
                  </a:lnTo>
                  <a:lnTo>
                    <a:pt x="12246" y="3025"/>
                  </a:lnTo>
                  <a:lnTo>
                    <a:pt x="12336" y="2756"/>
                  </a:lnTo>
                  <a:lnTo>
                    <a:pt x="12404" y="2445"/>
                  </a:lnTo>
                  <a:lnTo>
                    <a:pt x="12438" y="2176"/>
                  </a:lnTo>
                  <a:lnTo>
                    <a:pt x="12438" y="1880"/>
                  </a:lnTo>
                  <a:lnTo>
                    <a:pt x="12404" y="1583"/>
                  </a:lnTo>
                  <a:lnTo>
                    <a:pt x="12336" y="1314"/>
                  </a:lnTo>
                  <a:lnTo>
                    <a:pt x="12246" y="1046"/>
                  </a:lnTo>
                  <a:lnTo>
                    <a:pt x="12099" y="791"/>
                  </a:lnTo>
                  <a:lnTo>
                    <a:pt x="12008" y="692"/>
                  </a:lnTo>
                  <a:lnTo>
                    <a:pt x="11918" y="579"/>
                  </a:lnTo>
                  <a:lnTo>
                    <a:pt x="11816" y="466"/>
                  </a:lnTo>
                  <a:lnTo>
                    <a:pt x="11703" y="381"/>
                  </a:lnTo>
                  <a:lnTo>
                    <a:pt x="11579" y="310"/>
                  </a:lnTo>
                  <a:lnTo>
                    <a:pt x="11443" y="226"/>
                  </a:lnTo>
                  <a:lnTo>
                    <a:pt x="11297" y="169"/>
                  </a:lnTo>
                  <a:lnTo>
                    <a:pt x="11138" y="113"/>
                  </a:lnTo>
                  <a:lnTo>
                    <a:pt x="10969" y="56"/>
                  </a:lnTo>
                  <a:lnTo>
                    <a:pt x="10800" y="28"/>
                  </a:lnTo>
                  <a:lnTo>
                    <a:pt x="10619" y="28"/>
                  </a:lnTo>
                  <a:lnTo>
                    <a:pt x="10404" y="28"/>
                  </a:lnTo>
                  <a:lnTo>
                    <a:pt x="10257" y="28"/>
                  </a:lnTo>
                  <a:lnTo>
                    <a:pt x="10076" y="56"/>
                  </a:lnTo>
                  <a:lnTo>
                    <a:pt x="9952" y="84"/>
                  </a:lnTo>
                  <a:lnTo>
                    <a:pt x="9794" y="141"/>
                  </a:lnTo>
                  <a:lnTo>
                    <a:pt x="9692" y="226"/>
                  </a:lnTo>
                  <a:lnTo>
                    <a:pt x="9557" y="282"/>
                  </a:lnTo>
                  <a:lnTo>
                    <a:pt x="9455" y="381"/>
                  </a:lnTo>
                  <a:lnTo>
                    <a:pt x="9365" y="466"/>
                  </a:lnTo>
                  <a:lnTo>
                    <a:pt x="9274" y="579"/>
                  </a:lnTo>
                  <a:lnTo>
                    <a:pt x="9184" y="692"/>
                  </a:lnTo>
                  <a:lnTo>
                    <a:pt x="9128" y="791"/>
                  </a:lnTo>
                  <a:lnTo>
                    <a:pt x="9060" y="932"/>
                  </a:lnTo>
                  <a:lnTo>
                    <a:pt x="8969" y="1201"/>
                  </a:lnTo>
                  <a:lnTo>
                    <a:pt x="8913" y="1498"/>
                  </a:lnTo>
                  <a:lnTo>
                    <a:pt x="8890" y="1795"/>
                  </a:lnTo>
                  <a:lnTo>
                    <a:pt x="8890" y="2120"/>
                  </a:lnTo>
                  <a:lnTo>
                    <a:pt x="8913" y="2445"/>
                  </a:lnTo>
                  <a:lnTo>
                    <a:pt x="8969" y="2756"/>
                  </a:lnTo>
                  <a:lnTo>
                    <a:pt x="9060" y="3081"/>
                  </a:lnTo>
                  <a:lnTo>
                    <a:pt x="9173" y="3378"/>
                  </a:lnTo>
                  <a:lnTo>
                    <a:pt x="9297" y="3647"/>
                  </a:lnTo>
                  <a:lnTo>
                    <a:pt x="9466" y="3887"/>
                  </a:lnTo>
                  <a:lnTo>
                    <a:pt x="9579" y="4085"/>
                  </a:lnTo>
                  <a:lnTo>
                    <a:pt x="9670" y="4269"/>
                  </a:lnTo>
                  <a:lnTo>
                    <a:pt x="9726" y="4467"/>
                  </a:lnTo>
                  <a:lnTo>
                    <a:pt x="9771" y="4650"/>
                  </a:lnTo>
                  <a:lnTo>
                    <a:pt x="9771" y="4834"/>
                  </a:lnTo>
                  <a:lnTo>
                    <a:pt x="9749" y="5032"/>
                  </a:lnTo>
                  <a:lnTo>
                    <a:pt x="9715" y="5216"/>
                  </a:lnTo>
                  <a:lnTo>
                    <a:pt x="9625" y="5385"/>
                  </a:lnTo>
                  <a:lnTo>
                    <a:pt x="9534" y="5513"/>
                  </a:lnTo>
                  <a:lnTo>
                    <a:pt x="9410" y="5626"/>
                  </a:lnTo>
                  <a:lnTo>
                    <a:pt x="9229" y="5710"/>
                  </a:lnTo>
                  <a:lnTo>
                    <a:pt x="9060" y="5767"/>
                  </a:lnTo>
                  <a:lnTo>
                    <a:pt x="8845" y="5767"/>
                  </a:lnTo>
                  <a:lnTo>
                    <a:pt x="8585" y="5739"/>
                  </a:lnTo>
                  <a:lnTo>
                    <a:pt x="8325" y="5654"/>
                  </a:lnTo>
                  <a:lnTo>
                    <a:pt x="8020" y="5513"/>
                  </a:lnTo>
                  <a:lnTo>
                    <a:pt x="7840" y="5442"/>
                  </a:lnTo>
                  <a:lnTo>
                    <a:pt x="7648" y="5385"/>
                  </a:lnTo>
                  <a:lnTo>
                    <a:pt x="7433" y="5329"/>
                  </a:lnTo>
                  <a:lnTo>
                    <a:pt x="7241" y="5301"/>
                  </a:lnTo>
                  <a:lnTo>
                    <a:pt x="6755" y="5301"/>
                  </a:lnTo>
                  <a:lnTo>
                    <a:pt x="6281" y="5329"/>
                  </a:lnTo>
                  <a:lnTo>
                    <a:pt x="5784" y="5385"/>
                  </a:lnTo>
                  <a:lnTo>
                    <a:pt x="5264" y="5498"/>
                  </a:lnTo>
                  <a:lnTo>
                    <a:pt x="4744" y="5597"/>
                  </a:lnTo>
                  <a:lnTo>
                    <a:pt x="4247" y="5739"/>
                  </a:lnTo>
                  <a:lnTo>
                    <a:pt x="4202" y="5894"/>
                  </a:lnTo>
                  <a:lnTo>
                    <a:pt x="4202" y="6191"/>
                  </a:lnTo>
                  <a:lnTo>
                    <a:pt x="4202" y="6545"/>
                  </a:lnTo>
                  <a:lnTo>
                    <a:pt x="4225" y="6954"/>
                  </a:lnTo>
                  <a:lnTo>
                    <a:pt x="4315" y="7930"/>
                  </a:lnTo>
                  <a:lnTo>
                    <a:pt x="4394" y="9018"/>
                  </a:lnTo>
                  <a:lnTo>
                    <a:pt x="4439" y="9570"/>
                  </a:lnTo>
                  <a:lnTo>
                    <a:pt x="4462" y="10107"/>
                  </a:lnTo>
                  <a:lnTo>
                    <a:pt x="4484" y="10630"/>
                  </a:lnTo>
                  <a:lnTo>
                    <a:pt x="4507" y="11082"/>
                  </a:lnTo>
                  <a:lnTo>
                    <a:pt x="4484" y="11520"/>
                  </a:lnTo>
                  <a:lnTo>
                    <a:pt x="4439" y="11874"/>
                  </a:lnTo>
                  <a:lnTo>
                    <a:pt x="4394" y="12029"/>
                  </a:lnTo>
                  <a:lnTo>
                    <a:pt x="4349" y="12171"/>
                  </a:lnTo>
                  <a:lnTo>
                    <a:pt x="4315" y="12284"/>
                  </a:lnTo>
                  <a:lnTo>
                    <a:pt x="4247" y="12354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47"/>
          <p:cNvGrpSpPr>
            <a:grpSpLocks/>
          </p:cNvGrpSpPr>
          <p:nvPr/>
        </p:nvGrpSpPr>
        <p:grpSpPr bwMode="auto">
          <a:xfrm>
            <a:off x="3719736" y="1412776"/>
            <a:ext cx="1440160" cy="1080120"/>
            <a:chOff x="2448" y="1440"/>
            <a:chExt cx="1600" cy="1056"/>
          </a:xfrm>
        </p:grpSpPr>
        <p:sp>
          <p:nvSpPr>
            <p:cNvPr id="13" name="Rectangle 48"/>
            <p:cNvSpPr>
              <a:spLocks noChangeArrowheads="1"/>
            </p:cNvSpPr>
            <p:nvPr/>
          </p:nvSpPr>
          <p:spPr bwMode="auto">
            <a:xfrm>
              <a:off x="2448" y="2285"/>
              <a:ext cx="1600" cy="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00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en-US" b="1" dirty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Hash function</a:t>
              </a:r>
            </a:p>
          </p:txBody>
        </p:sp>
        <p:sp>
          <p:nvSpPr>
            <p:cNvPr id="15" name="Puzzle4"/>
            <p:cNvSpPr>
              <a:spLocks noEditPoints="1" noChangeArrowheads="1"/>
            </p:cNvSpPr>
            <p:nvPr/>
          </p:nvSpPr>
          <p:spPr bwMode="auto">
            <a:xfrm flipH="1">
              <a:off x="3088" y="1440"/>
              <a:ext cx="521" cy="856"/>
            </a:xfrm>
            <a:custGeom>
              <a:avLst/>
              <a:gdLst>
                <a:gd name="T0" fmla="*/ 8307 w 21600"/>
                <a:gd name="T1" fmla="*/ 11593 h 21600"/>
                <a:gd name="T2" fmla="*/ 453 w 21600"/>
                <a:gd name="T3" fmla="*/ 16938 h 21600"/>
                <a:gd name="T4" fmla="*/ 11500 w 21600"/>
                <a:gd name="T5" fmla="*/ 21600 h 21600"/>
                <a:gd name="T6" fmla="*/ 20920 w 21600"/>
                <a:gd name="T7" fmla="*/ 16751 h 21600"/>
                <a:gd name="T8" fmla="*/ 13972 w 21600"/>
                <a:gd name="T9" fmla="*/ 10888 h 21600"/>
                <a:gd name="T10" fmla="*/ 21033 w 21600"/>
                <a:gd name="T11" fmla="*/ 4716 h 21600"/>
                <a:gd name="T12" fmla="*/ 11102 w 21600"/>
                <a:gd name="T13" fmla="*/ 11 h 21600"/>
                <a:gd name="T14" fmla="*/ 453 w 21600"/>
                <a:gd name="T15" fmla="*/ 4716 h 21600"/>
                <a:gd name="T16" fmla="*/ 2076 w 21600"/>
                <a:gd name="T17" fmla="*/ 5664 h 21600"/>
                <a:gd name="T18" fmla="*/ 20203 w 21600"/>
                <a:gd name="T19" fmla="*/ 1598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3813" y="10590"/>
                  </a:moveTo>
                  <a:lnTo>
                    <a:pt x="3927" y="10513"/>
                  </a:lnTo>
                  <a:lnTo>
                    <a:pt x="4078" y="10425"/>
                  </a:lnTo>
                  <a:lnTo>
                    <a:pt x="4210" y="10359"/>
                  </a:lnTo>
                  <a:lnTo>
                    <a:pt x="4361" y="10315"/>
                  </a:lnTo>
                  <a:lnTo>
                    <a:pt x="4682" y="10237"/>
                  </a:lnTo>
                  <a:lnTo>
                    <a:pt x="5041" y="10193"/>
                  </a:lnTo>
                  <a:lnTo>
                    <a:pt x="5456" y="10171"/>
                  </a:lnTo>
                  <a:lnTo>
                    <a:pt x="5853" y="10193"/>
                  </a:lnTo>
                  <a:lnTo>
                    <a:pt x="6249" y="10260"/>
                  </a:lnTo>
                  <a:lnTo>
                    <a:pt x="6646" y="10337"/>
                  </a:lnTo>
                  <a:lnTo>
                    <a:pt x="7004" y="10469"/>
                  </a:lnTo>
                  <a:lnTo>
                    <a:pt x="7363" y="10612"/>
                  </a:lnTo>
                  <a:lnTo>
                    <a:pt x="7665" y="10788"/>
                  </a:lnTo>
                  <a:lnTo>
                    <a:pt x="7911" y="10998"/>
                  </a:lnTo>
                  <a:lnTo>
                    <a:pt x="8024" y="11097"/>
                  </a:lnTo>
                  <a:lnTo>
                    <a:pt x="8137" y="11207"/>
                  </a:lnTo>
                  <a:lnTo>
                    <a:pt x="8194" y="11340"/>
                  </a:lnTo>
                  <a:lnTo>
                    <a:pt x="8269" y="11461"/>
                  </a:lnTo>
                  <a:lnTo>
                    <a:pt x="8307" y="11593"/>
                  </a:lnTo>
                  <a:lnTo>
                    <a:pt x="8307" y="11714"/>
                  </a:lnTo>
                  <a:lnTo>
                    <a:pt x="8307" y="11868"/>
                  </a:lnTo>
                  <a:lnTo>
                    <a:pt x="8307" y="12012"/>
                  </a:lnTo>
                  <a:lnTo>
                    <a:pt x="8194" y="12265"/>
                  </a:lnTo>
                  <a:lnTo>
                    <a:pt x="8062" y="12519"/>
                  </a:lnTo>
                  <a:lnTo>
                    <a:pt x="7873" y="12706"/>
                  </a:lnTo>
                  <a:lnTo>
                    <a:pt x="7627" y="12904"/>
                  </a:lnTo>
                  <a:lnTo>
                    <a:pt x="7363" y="13048"/>
                  </a:lnTo>
                  <a:lnTo>
                    <a:pt x="7080" y="13180"/>
                  </a:lnTo>
                  <a:lnTo>
                    <a:pt x="6759" y="13257"/>
                  </a:lnTo>
                  <a:lnTo>
                    <a:pt x="6419" y="13345"/>
                  </a:lnTo>
                  <a:lnTo>
                    <a:pt x="6098" y="13389"/>
                  </a:lnTo>
                  <a:lnTo>
                    <a:pt x="5739" y="13389"/>
                  </a:lnTo>
                  <a:lnTo>
                    <a:pt x="5418" y="13389"/>
                  </a:lnTo>
                  <a:lnTo>
                    <a:pt x="5079" y="13345"/>
                  </a:lnTo>
                  <a:lnTo>
                    <a:pt x="4758" y="13301"/>
                  </a:lnTo>
                  <a:lnTo>
                    <a:pt x="4474" y="13213"/>
                  </a:lnTo>
                  <a:lnTo>
                    <a:pt x="4172" y="13114"/>
                  </a:lnTo>
                  <a:lnTo>
                    <a:pt x="3965" y="12982"/>
                  </a:lnTo>
                  <a:lnTo>
                    <a:pt x="3738" y="12838"/>
                  </a:lnTo>
                  <a:lnTo>
                    <a:pt x="3493" y="12706"/>
                  </a:lnTo>
                  <a:lnTo>
                    <a:pt x="3228" y="12607"/>
                  </a:lnTo>
                  <a:lnTo>
                    <a:pt x="2945" y="12519"/>
                  </a:lnTo>
                  <a:lnTo>
                    <a:pt x="2700" y="12431"/>
                  </a:lnTo>
                  <a:lnTo>
                    <a:pt x="2397" y="12375"/>
                  </a:lnTo>
                  <a:lnTo>
                    <a:pt x="2152" y="12331"/>
                  </a:lnTo>
                  <a:lnTo>
                    <a:pt x="1888" y="12309"/>
                  </a:lnTo>
                  <a:lnTo>
                    <a:pt x="1642" y="12309"/>
                  </a:lnTo>
                  <a:lnTo>
                    <a:pt x="1397" y="12331"/>
                  </a:lnTo>
                  <a:lnTo>
                    <a:pt x="1170" y="12397"/>
                  </a:lnTo>
                  <a:lnTo>
                    <a:pt x="962" y="12453"/>
                  </a:lnTo>
                  <a:lnTo>
                    <a:pt x="774" y="12563"/>
                  </a:lnTo>
                  <a:lnTo>
                    <a:pt x="623" y="12684"/>
                  </a:lnTo>
                  <a:lnTo>
                    <a:pt x="528" y="12838"/>
                  </a:lnTo>
                  <a:lnTo>
                    <a:pt x="453" y="13026"/>
                  </a:lnTo>
                  <a:lnTo>
                    <a:pt x="339" y="13477"/>
                  </a:lnTo>
                  <a:lnTo>
                    <a:pt x="226" y="13984"/>
                  </a:lnTo>
                  <a:lnTo>
                    <a:pt x="151" y="14535"/>
                  </a:lnTo>
                  <a:lnTo>
                    <a:pt x="113" y="15075"/>
                  </a:lnTo>
                  <a:lnTo>
                    <a:pt x="113" y="15626"/>
                  </a:lnTo>
                  <a:lnTo>
                    <a:pt x="151" y="16133"/>
                  </a:lnTo>
                  <a:lnTo>
                    <a:pt x="188" y="16376"/>
                  </a:lnTo>
                  <a:lnTo>
                    <a:pt x="264" y="16585"/>
                  </a:lnTo>
                  <a:lnTo>
                    <a:pt x="339" y="16773"/>
                  </a:lnTo>
                  <a:lnTo>
                    <a:pt x="453" y="16938"/>
                  </a:lnTo>
                  <a:lnTo>
                    <a:pt x="1095" y="16883"/>
                  </a:lnTo>
                  <a:lnTo>
                    <a:pt x="1963" y="16795"/>
                  </a:lnTo>
                  <a:lnTo>
                    <a:pt x="2945" y="16751"/>
                  </a:lnTo>
                  <a:lnTo>
                    <a:pt x="3965" y="16706"/>
                  </a:lnTo>
                  <a:lnTo>
                    <a:pt x="5022" y="16684"/>
                  </a:lnTo>
                  <a:lnTo>
                    <a:pt x="5947" y="16684"/>
                  </a:lnTo>
                  <a:lnTo>
                    <a:pt x="6759" y="16706"/>
                  </a:lnTo>
                  <a:lnTo>
                    <a:pt x="7363" y="16751"/>
                  </a:lnTo>
                  <a:lnTo>
                    <a:pt x="7948" y="16839"/>
                  </a:lnTo>
                  <a:lnTo>
                    <a:pt x="8458" y="16916"/>
                  </a:lnTo>
                  <a:lnTo>
                    <a:pt x="8893" y="17026"/>
                  </a:lnTo>
                  <a:lnTo>
                    <a:pt x="9289" y="17158"/>
                  </a:lnTo>
                  <a:lnTo>
                    <a:pt x="9572" y="17280"/>
                  </a:lnTo>
                  <a:lnTo>
                    <a:pt x="9799" y="17412"/>
                  </a:lnTo>
                  <a:lnTo>
                    <a:pt x="9969" y="17555"/>
                  </a:lnTo>
                  <a:lnTo>
                    <a:pt x="10120" y="17687"/>
                  </a:lnTo>
                  <a:lnTo>
                    <a:pt x="10158" y="17831"/>
                  </a:lnTo>
                  <a:lnTo>
                    <a:pt x="10195" y="17974"/>
                  </a:lnTo>
                  <a:lnTo>
                    <a:pt x="10158" y="18128"/>
                  </a:lnTo>
                  <a:lnTo>
                    <a:pt x="10082" y="18271"/>
                  </a:lnTo>
                  <a:lnTo>
                    <a:pt x="9969" y="18426"/>
                  </a:lnTo>
                  <a:lnTo>
                    <a:pt x="9837" y="18569"/>
                  </a:lnTo>
                  <a:lnTo>
                    <a:pt x="9648" y="18701"/>
                  </a:lnTo>
                  <a:lnTo>
                    <a:pt x="9440" y="18822"/>
                  </a:lnTo>
                  <a:lnTo>
                    <a:pt x="9213" y="18999"/>
                  </a:lnTo>
                  <a:lnTo>
                    <a:pt x="9044" y="19186"/>
                  </a:lnTo>
                  <a:lnTo>
                    <a:pt x="8893" y="19395"/>
                  </a:lnTo>
                  <a:lnTo>
                    <a:pt x="8817" y="19627"/>
                  </a:lnTo>
                  <a:lnTo>
                    <a:pt x="8779" y="19858"/>
                  </a:lnTo>
                  <a:lnTo>
                    <a:pt x="8779" y="20112"/>
                  </a:lnTo>
                  <a:lnTo>
                    <a:pt x="8855" y="20354"/>
                  </a:lnTo>
                  <a:lnTo>
                    <a:pt x="8968" y="20586"/>
                  </a:lnTo>
                  <a:lnTo>
                    <a:pt x="9138" y="20817"/>
                  </a:lnTo>
                  <a:lnTo>
                    <a:pt x="9365" y="21026"/>
                  </a:lnTo>
                  <a:lnTo>
                    <a:pt x="9610" y="21192"/>
                  </a:lnTo>
                  <a:lnTo>
                    <a:pt x="9950" y="21368"/>
                  </a:lnTo>
                  <a:lnTo>
                    <a:pt x="10120" y="21445"/>
                  </a:lnTo>
                  <a:lnTo>
                    <a:pt x="10346" y="21511"/>
                  </a:lnTo>
                  <a:lnTo>
                    <a:pt x="10516" y="21555"/>
                  </a:lnTo>
                  <a:lnTo>
                    <a:pt x="10743" y="21600"/>
                  </a:lnTo>
                  <a:lnTo>
                    <a:pt x="10988" y="21644"/>
                  </a:lnTo>
                  <a:lnTo>
                    <a:pt x="11215" y="21666"/>
                  </a:lnTo>
                  <a:lnTo>
                    <a:pt x="11498" y="21666"/>
                  </a:lnTo>
                  <a:lnTo>
                    <a:pt x="11762" y="21666"/>
                  </a:lnTo>
                  <a:lnTo>
                    <a:pt x="12253" y="21644"/>
                  </a:lnTo>
                  <a:lnTo>
                    <a:pt x="12763" y="21577"/>
                  </a:lnTo>
                  <a:lnTo>
                    <a:pt x="13197" y="21467"/>
                  </a:lnTo>
                  <a:lnTo>
                    <a:pt x="13556" y="21346"/>
                  </a:lnTo>
                  <a:lnTo>
                    <a:pt x="13896" y="21192"/>
                  </a:lnTo>
                  <a:lnTo>
                    <a:pt x="14179" y="21026"/>
                  </a:lnTo>
                  <a:lnTo>
                    <a:pt x="14444" y="20839"/>
                  </a:lnTo>
                  <a:lnTo>
                    <a:pt x="14576" y="20641"/>
                  </a:lnTo>
                  <a:lnTo>
                    <a:pt x="14727" y="20431"/>
                  </a:lnTo>
                  <a:lnTo>
                    <a:pt x="14765" y="20200"/>
                  </a:lnTo>
                  <a:lnTo>
                    <a:pt x="14802" y="19991"/>
                  </a:lnTo>
                  <a:lnTo>
                    <a:pt x="14727" y="19759"/>
                  </a:lnTo>
                  <a:lnTo>
                    <a:pt x="14613" y="19550"/>
                  </a:lnTo>
                  <a:lnTo>
                    <a:pt x="14444" y="19307"/>
                  </a:lnTo>
                  <a:lnTo>
                    <a:pt x="14217" y="19098"/>
                  </a:lnTo>
                  <a:lnTo>
                    <a:pt x="13934" y="18911"/>
                  </a:lnTo>
                  <a:lnTo>
                    <a:pt x="13669" y="18745"/>
                  </a:lnTo>
                  <a:lnTo>
                    <a:pt x="13462" y="18547"/>
                  </a:lnTo>
                  <a:lnTo>
                    <a:pt x="13311" y="18337"/>
                  </a:lnTo>
                  <a:lnTo>
                    <a:pt x="13197" y="18150"/>
                  </a:lnTo>
                  <a:lnTo>
                    <a:pt x="13122" y="17941"/>
                  </a:lnTo>
                  <a:lnTo>
                    <a:pt x="13122" y="17720"/>
                  </a:lnTo>
                  <a:lnTo>
                    <a:pt x="13122" y="17533"/>
                  </a:lnTo>
                  <a:lnTo>
                    <a:pt x="13197" y="17346"/>
                  </a:lnTo>
                  <a:lnTo>
                    <a:pt x="13273" y="17158"/>
                  </a:lnTo>
                  <a:lnTo>
                    <a:pt x="13386" y="16982"/>
                  </a:lnTo>
                  <a:lnTo>
                    <a:pt x="13537" y="16839"/>
                  </a:lnTo>
                  <a:lnTo>
                    <a:pt x="13707" y="16706"/>
                  </a:lnTo>
                  <a:lnTo>
                    <a:pt x="13896" y="16607"/>
                  </a:lnTo>
                  <a:lnTo>
                    <a:pt x="14104" y="16519"/>
                  </a:lnTo>
                  <a:lnTo>
                    <a:pt x="14330" y="16453"/>
                  </a:lnTo>
                  <a:lnTo>
                    <a:pt x="14538" y="16431"/>
                  </a:lnTo>
                  <a:lnTo>
                    <a:pt x="14897" y="16453"/>
                  </a:lnTo>
                  <a:lnTo>
                    <a:pt x="15406" y="16497"/>
                  </a:lnTo>
                  <a:lnTo>
                    <a:pt x="16105" y="16541"/>
                  </a:lnTo>
                  <a:lnTo>
                    <a:pt x="16898" y="16607"/>
                  </a:lnTo>
                  <a:lnTo>
                    <a:pt x="17804" y="16651"/>
                  </a:lnTo>
                  <a:lnTo>
                    <a:pt x="18786" y="16684"/>
                  </a:lnTo>
                  <a:lnTo>
                    <a:pt x="19844" y="16728"/>
                  </a:lnTo>
                  <a:lnTo>
                    <a:pt x="20920" y="16751"/>
                  </a:lnTo>
                  <a:lnTo>
                    <a:pt x="21109" y="16497"/>
                  </a:lnTo>
                  <a:lnTo>
                    <a:pt x="21241" y="16222"/>
                  </a:lnTo>
                  <a:lnTo>
                    <a:pt x="21392" y="15946"/>
                  </a:lnTo>
                  <a:lnTo>
                    <a:pt x="21467" y="15648"/>
                  </a:lnTo>
                  <a:lnTo>
                    <a:pt x="21543" y="15351"/>
                  </a:lnTo>
                  <a:lnTo>
                    <a:pt x="21618" y="15042"/>
                  </a:lnTo>
                  <a:lnTo>
                    <a:pt x="21618" y="14745"/>
                  </a:lnTo>
                  <a:lnTo>
                    <a:pt x="21618" y="14447"/>
                  </a:lnTo>
                  <a:lnTo>
                    <a:pt x="21618" y="14150"/>
                  </a:lnTo>
                  <a:lnTo>
                    <a:pt x="21581" y="13852"/>
                  </a:lnTo>
                  <a:lnTo>
                    <a:pt x="21505" y="13577"/>
                  </a:lnTo>
                  <a:lnTo>
                    <a:pt x="21430" y="13301"/>
                  </a:lnTo>
                  <a:lnTo>
                    <a:pt x="21354" y="13048"/>
                  </a:lnTo>
                  <a:lnTo>
                    <a:pt x="21241" y="12816"/>
                  </a:lnTo>
                  <a:lnTo>
                    <a:pt x="21146" y="12607"/>
                  </a:lnTo>
                  <a:lnTo>
                    <a:pt x="21033" y="12431"/>
                  </a:lnTo>
                  <a:lnTo>
                    <a:pt x="20920" y="12265"/>
                  </a:lnTo>
                  <a:lnTo>
                    <a:pt x="20769" y="12144"/>
                  </a:lnTo>
                  <a:lnTo>
                    <a:pt x="20637" y="12034"/>
                  </a:lnTo>
                  <a:lnTo>
                    <a:pt x="20486" y="11946"/>
                  </a:lnTo>
                  <a:lnTo>
                    <a:pt x="20297" y="11891"/>
                  </a:lnTo>
                  <a:lnTo>
                    <a:pt x="20165" y="11846"/>
                  </a:lnTo>
                  <a:lnTo>
                    <a:pt x="19976" y="11824"/>
                  </a:lnTo>
                  <a:lnTo>
                    <a:pt x="19806" y="11802"/>
                  </a:lnTo>
                  <a:lnTo>
                    <a:pt x="19390" y="11824"/>
                  </a:lnTo>
                  <a:lnTo>
                    <a:pt x="18956" y="11891"/>
                  </a:lnTo>
                  <a:lnTo>
                    <a:pt x="18503" y="11968"/>
                  </a:lnTo>
                  <a:lnTo>
                    <a:pt x="17993" y="12078"/>
                  </a:lnTo>
                  <a:lnTo>
                    <a:pt x="17653" y="12144"/>
                  </a:lnTo>
                  <a:lnTo>
                    <a:pt x="17332" y="12199"/>
                  </a:lnTo>
                  <a:lnTo>
                    <a:pt x="17049" y="12221"/>
                  </a:lnTo>
                  <a:lnTo>
                    <a:pt x="16747" y="12243"/>
                  </a:lnTo>
                  <a:lnTo>
                    <a:pt x="16464" y="12243"/>
                  </a:lnTo>
                  <a:lnTo>
                    <a:pt x="16218" y="12243"/>
                  </a:lnTo>
                  <a:lnTo>
                    <a:pt x="15992" y="12221"/>
                  </a:lnTo>
                  <a:lnTo>
                    <a:pt x="15746" y="12199"/>
                  </a:lnTo>
                  <a:lnTo>
                    <a:pt x="15520" y="12155"/>
                  </a:lnTo>
                  <a:lnTo>
                    <a:pt x="15350" y="12122"/>
                  </a:lnTo>
                  <a:lnTo>
                    <a:pt x="15161" y="12056"/>
                  </a:lnTo>
                  <a:lnTo>
                    <a:pt x="14972" y="11990"/>
                  </a:lnTo>
                  <a:lnTo>
                    <a:pt x="14689" y="11846"/>
                  </a:lnTo>
                  <a:lnTo>
                    <a:pt x="14444" y="11670"/>
                  </a:lnTo>
                  <a:lnTo>
                    <a:pt x="14255" y="11483"/>
                  </a:lnTo>
                  <a:lnTo>
                    <a:pt x="14104" y="11295"/>
                  </a:lnTo>
                  <a:lnTo>
                    <a:pt x="14028" y="11086"/>
                  </a:lnTo>
                  <a:lnTo>
                    <a:pt x="13972" y="10888"/>
                  </a:lnTo>
                  <a:lnTo>
                    <a:pt x="13972" y="10700"/>
                  </a:lnTo>
                  <a:lnTo>
                    <a:pt x="14009" y="10513"/>
                  </a:lnTo>
                  <a:lnTo>
                    <a:pt x="14066" y="10359"/>
                  </a:lnTo>
                  <a:lnTo>
                    <a:pt x="14179" y="10215"/>
                  </a:lnTo>
                  <a:lnTo>
                    <a:pt x="14406" y="10006"/>
                  </a:lnTo>
                  <a:lnTo>
                    <a:pt x="14651" y="9830"/>
                  </a:lnTo>
                  <a:lnTo>
                    <a:pt x="14878" y="9686"/>
                  </a:lnTo>
                  <a:lnTo>
                    <a:pt x="15123" y="9554"/>
                  </a:lnTo>
                  <a:lnTo>
                    <a:pt x="15350" y="9477"/>
                  </a:lnTo>
                  <a:lnTo>
                    <a:pt x="15558" y="9411"/>
                  </a:lnTo>
                  <a:lnTo>
                    <a:pt x="15803" y="9345"/>
                  </a:lnTo>
                  <a:lnTo>
                    <a:pt x="16030" y="9323"/>
                  </a:lnTo>
                  <a:lnTo>
                    <a:pt x="16256" y="9301"/>
                  </a:lnTo>
                  <a:lnTo>
                    <a:pt x="16464" y="9323"/>
                  </a:lnTo>
                  <a:lnTo>
                    <a:pt x="16690" y="9345"/>
                  </a:lnTo>
                  <a:lnTo>
                    <a:pt x="16898" y="9367"/>
                  </a:lnTo>
                  <a:lnTo>
                    <a:pt x="17332" y="9477"/>
                  </a:lnTo>
                  <a:lnTo>
                    <a:pt x="17767" y="9598"/>
                  </a:lnTo>
                  <a:lnTo>
                    <a:pt x="18163" y="9731"/>
                  </a:lnTo>
                  <a:lnTo>
                    <a:pt x="18597" y="9874"/>
                  </a:lnTo>
                  <a:lnTo>
                    <a:pt x="18994" y="10006"/>
                  </a:lnTo>
                  <a:lnTo>
                    <a:pt x="19428" y="10083"/>
                  </a:lnTo>
                  <a:lnTo>
                    <a:pt x="19617" y="10127"/>
                  </a:lnTo>
                  <a:lnTo>
                    <a:pt x="19844" y="10149"/>
                  </a:lnTo>
                  <a:lnTo>
                    <a:pt x="20013" y="10149"/>
                  </a:lnTo>
                  <a:lnTo>
                    <a:pt x="20240" y="10127"/>
                  </a:lnTo>
                  <a:lnTo>
                    <a:pt x="20410" y="10105"/>
                  </a:lnTo>
                  <a:lnTo>
                    <a:pt x="20637" y="10061"/>
                  </a:lnTo>
                  <a:lnTo>
                    <a:pt x="20844" y="9984"/>
                  </a:lnTo>
                  <a:lnTo>
                    <a:pt x="21033" y="9896"/>
                  </a:lnTo>
                  <a:lnTo>
                    <a:pt x="21146" y="9830"/>
                  </a:lnTo>
                  <a:lnTo>
                    <a:pt x="21203" y="9753"/>
                  </a:lnTo>
                  <a:lnTo>
                    <a:pt x="21279" y="9642"/>
                  </a:lnTo>
                  <a:lnTo>
                    <a:pt x="21354" y="9521"/>
                  </a:lnTo>
                  <a:lnTo>
                    <a:pt x="21430" y="9246"/>
                  </a:lnTo>
                  <a:lnTo>
                    <a:pt x="21430" y="8904"/>
                  </a:lnTo>
                  <a:lnTo>
                    <a:pt x="21430" y="8540"/>
                  </a:lnTo>
                  <a:lnTo>
                    <a:pt x="21392" y="8144"/>
                  </a:lnTo>
                  <a:lnTo>
                    <a:pt x="21354" y="7714"/>
                  </a:lnTo>
                  <a:lnTo>
                    <a:pt x="21279" y="7295"/>
                  </a:lnTo>
                  <a:lnTo>
                    <a:pt x="21146" y="6446"/>
                  </a:lnTo>
                  <a:lnTo>
                    <a:pt x="20995" y="5686"/>
                  </a:lnTo>
                  <a:lnTo>
                    <a:pt x="20958" y="5366"/>
                  </a:lnTo>
                  <a:lnTo>
                    <a:pt x="20958" y="5091"/>
                  </a:lnTo>
                  <a:lnTo>
                    <a:pt x="20958" y="4860"/>
                  </a:lnTo>
                  <a:lnTo>
                    <a:pt x="21033" y="4716"/>
                  </a:lnTo>
                  <a:lnTo>
                    <a:pt x="20637" y="4860"/>
                  </a:lnTo>
                  <a:lnTo>
                    <a:pt x="20127" y="4992"/>
                  </a:lnTo>
                  <a:lnTo>
                    <a:pt x="19617" y="5069"/>
                  </a:lnTo>
                  <a:lnTo>
                    <a:pt x="19032" y="5157"/>
                  </a:lnTo>
                  <a:lnTo>
                    <a:pt x="18465" y="5201"/>
                  </a:lnTo>
                  <a:lnTo>
                    <a:pt x="17842" y="5245"/>
                  </a:lnTo>
                  <a:lnTo>
                    <a:pt x="17219" y="5267"/>
                  </a:lnTo>
                  <a:lnTo>
                    <a:pt x="16615" y="5267"/>
                  </a:lnTo>
                  <a:lnTo>
                    <a:pt x="15992" y="5245"/>
                  </a:lnTo>
                  <a:lnTo>
                    <a:pt x="15369" y="5201"/>
                  </a:lnTo>
                  <a:lnTo>
                    <a:pt x="14840" y="5157"/>
                  </a:lnTo>
                  <a:lnTo>
                    <a:pt x="14293" y="5091"/>
                  </a:lnTo>
                  <a:lnTo>
                    <a:pt x="13783" y="5014"/>
                  </a:lnTo>
                  <a:lnTo>
                    <a:pt x="13386" y="4926"/>
                  </a:lnTo>
                  <a:lnTo>
                    <a:pt x="13027" y="4815"/>
                  </a:lnTo>
                  <a:lnTo>
                    <a:pt x="12725" y="4716"/>
                  </a:lnTo>
                  <a:lnTo>
                    <a:pt x="12480" y="4606"/>
                  </a:lnTo>
                  <a:lnTo>
                    <a:pt x="12291" y="4496"/>
                  </a:lnTo>
                  <a:lnTo>
                    <a:pt x="12197" y="4397"/>
                  </a:lnTo>
                  <a:lnTo>
                    <a:pt x="12083" y="4286"/>
                  </a:lnTo>
                  <a:lnTo>
                    <a:pt x="12046" y="4187"/>
                  </a:lnTo>
                  <a:lnTo>
                    <a:pt x="12008" y="4077"/>
                  </a:lnTo>
                  <a:lnTo>
                    <a:pt x="12046" y="3967"/>
                  </a:lnTo>
                  <a:lnTo>
                    <a:pt x="12121" y="3868"/>
                  </a:lnTo>
                  <a:lnTo>
                    <a:pt x="12197" y="3735"/>
                  </a:lnTo>
                  <a:lnTo>
                    <a:pt x="12291" y="3614"/>
                  </a:lnTo>
                  <a:lnTo>
                    <a:pt x="12442" y="3482"/>
                  </a:lnTo>
                  <a:lnTo>
                    <a:pt x="12631" y="3361"/>
                  </a:lnTo>
                  <a:lnTo>
                    <a:pt x="13065" y="3085"/>
                  </a:lnTo>
                  <a:lnTo>
                    <a:pt x="13537" y="2766"/>
                  </a:lnTo>
                  <a:lnTo>
                    <a:pt x="13783" y="2578"/>
                  </a:lnTo>
                  <a:lnTo>
                    <a:pt x="13934" y="2380"/>
                  </a:lnTo>
                  <a:lnTo>
                    <a:pt x="14028" y="2171"/>
                  </a:lnTo>
                  <a:lnTo>
                    <a:pt x="14104" y="1961"/>
                  </a:lnTo>
                  <a:lnTo>
                    <a:pt x="14104" y="1730"/>
                  </a:lnTo>
                  <a:lnTo>
                    <a:pt x="14066" y="1498"/>
                  </a:lnTo>
                  <a:lnTo>
                    <a:pt x="13972" y="1267"/>
                  </a:lnTo>
                  <a:lnTo>
                    <a:pt x="13820" y="1057"/>
                  </a:lnTo>
                  <a:lnTo>
                    <a:pt x="13594" y="837"/>
                  </a:lnTo>
                  <a:lnTo>
                    <a:pt x="13386" y="628"/>
                  </a:lnTo>
                  <a:lnTo>
                    <a:pt x="13103" y="462"/>
                  </a:lnTo>
                  <a:lnTo>
                    <a:pt x="12763" y="308"/>
                  </a:lnTo>
                  <a:lnTo>
                    <a:pt x="12404" y="187"/>
                  </a:lnTo>
                  <a:lnTo>
                    <a:pt x="12008" y="77"/>
                  </a:lnTo>
                  <a:lnTo>
                    <a:pt x="11574" y="33"/>
                  </a:lnTo>
                  <a:lnTo>
                    <a:pt x="11102" y="11"/>
                  </a:lnTo>
                  <a:lnTo>
                    <a:pt x="10667" y="11"/>
                  </a:lnTo>
                  <a:lnTo>
                    <a:pt x="10233" y="77"/>
                  </a:lnTo>
                  <a:lnTo>
                    <a:pt x="9837" y="187"/>
                  </a:lnTo>
                  <a:lnTo>
                    <a:pt x="9440" y="286"/>
                  </a:lnTo>
                  <a:lnTo>
                    <a:pt x="9062" y="462"/>
                  </a:lnTo>
                  <a:lnTo>
                    <a:pt x="8741" y="628"/>
                  </a:lnTo>
                  <a:lnTo>
                    <a:pt x="8458" y="815"/>
                  </a:lnTo>
                  <a:lnTo>
                    <a:pt x="8232" y="1035"/>
                  </a:lnTo>
                  <a:lnTo>
                    <a:pt x="8062" y="1245"/>
                  </a:lnTo>
                  <a:lnTo>
                    <a:pt x="7911" y="1476"/>
                  </a:lnTo>
                  <a:lnTo>
                    <a:pt x="7835" y="1708"/>
                  </a:lnTo>
                  <a:lnTo>
                    <a:pt x="7797" y="1961"/>
                  </a:lnTo>
                  <a:lnTo>
                    <a:pt x="7835" y="2193"/>
                  </a:lnTo>
                  <a:lnTo>
                    <a:pt x="7948" y="2402"/>
                  </a:lnTo>
                  <a:lnTo>
                    <a:pt x="8062" y="2534"/>
                  </a:lnTo>
                  <a:lnTo>
                    <a:pt x="8175" y="2644"/>
                  </a:lnTo>
                  <a:lnTo>
                    <a:pt x="8269" y="2744"/>
                  </a:lnTo>
                  <a:lnTo>
                    <a:pt x="8420" y="2832"/>
                  </a:lnTo>
                  <a:lnTo>
                    <a:pt x="8704" y="3019"/>
                  </a:lnTo>
                  <a:lnTo>
                    <a:pt x="8968" y="3206"/>
                  </a:lnTo>
                  <a:lnTo>
                    <a:pt x="9138" y="3405"/>
                  </a:lnTo>
                  <a:lnTo>
                    <a:pt x="9327" y="3570"/>
                  </a:lnTo>
                  <a:lnTo>
                    <a:pt x="9440" y="3735"/>
                  </a:lnTo>
                  <a:lnTo>
                    <a:pt x="9516" y="3890"/>
                  </a:lnTo>
                  <a:lnTo>
                    <a:pt x="9534" y="4033"/>
                  </a:lnTo>
                  <a:lnTo>
                    <a:pt x="9534" y="4165"/>
                  </a:lnTo>
                  <a:lnTo>
                    <a:pt x="9516" y="4286"/>
                  </a:lnTo>
                  <a:lnTo>
                    <a:pt x="9440" y="4397"/>
                  </a:lnTo>
                  <a:lnTo>
                    <a:pt x="9327" y="4496"/>
                  </a:lnTo>
                  <a:lnTo>
                    <a:pt x="9176" y="4562"/>
                  </a:lnTo>
                  <a:lnTo>
                    <a:pt x="9006" y="4628"/>
                  </a:lnTo>
                  <a:lnTo>
                    <a:pt x="8779" y="4694"/>
                  </a:lnTo>
                  <a:lnTo>
                    <a:pt x="8534" y="4716"/>
                  </a:lnTo>
                  <a:lnTo>
                    <a:pt x="8232" y="4716"/>
                  </a:lnTo>
                  <a:lnTo>
                    <a:pt x="7118" y="4738"/>
                  </a:lnTo>
                  <a:lnTo>
                    <a:pt x="5947" y="4771"/>
                  </a:lnTo>
                  <a:lnTo>
                    <a:pt x="4795" y="4815"/>
                  </a:lnTo>
                  <a:lnTo>
                    <a:pt x="3681" y="4860"/>
                  </a:lnTo>
                  <a:lnTo>
                    <a:pt x="2662" y="4882"/>
                  </a:lnTo>
                  <a:lnTo>
                    <a:pt x="1755" y="4882"/>
                  </a:lnTo>
                  <a:lnTo>
                    <a:pt x="1359" y="4860"/>
                  </a:lnTo>
                  <a:lnTo>
                    <a:pt x="981" y="4837"/>
                  </a:lnTo>
                  <a:lnTo>
                    <a:pt x="698" y="4771"/>
                  </a:lnTo>
                  <a:lnTo>
                    <a:pt x="453" y="4716"/>
                  </a:lnTo>
                  <a:lnTo>
                    <a:pt x="453" y="5322"/>
                  </a:lnTo>
                  <a:lnTo>
                    <a:pt x="453" y="6083"/>
                  </a:lnTo>
                  <a:lnTo>
                    <a:pt x="453" y="6909"/>
                  </a:lnTo>
                  <a:lnTo>
                    <a:pt x="453" y="7780"/>
                  </a:lnTo>
                  <a:lnTo>
                    <a:pt x="453" y="8606"/>
                  </a:lnTo>
                  <a:lnTo>
                    <a:pt x="453" y="9345"/>
                  </a:lnTo>
                  <a:lnTo>
                    <a:pt x="453" y="9918"/>
                  </a:lnTo>
                  <a:lnTo>
                    <a:pt x="453" y="10282"/>
                  </a:lnTo>
                  <a:lnTo>
                    <a:pt x="490" y="10381"/>
                  </a:lnTo>
                  <a:lnTo>
                    <a:pt x="547" y="10491"/>
                  </a:lnTo>
                  <a:lnTo>
                    <a:pt x="660" y="10590"/>
                  </a:lnTo>
                  <a:lnTo>
                    <a:pt x="811" y="10700"/>
                  </a:lnTo>
                  <a:lnTo>
                    <a:pt x="981" y="10811"/>
                  </a:lnTo>
                  <a:lnTo>
                    <a:pt x="1208" y="10888"/>
                  </a:lnTo>
                  <a:lnTo>
                    <a:pt x="1453" y="10954"/>
                  </a:lnTo>
                  <a:lnTo>
                    <a:pt x="1718" y="11020"/>
                  </a:lnTo>
                  <a:lnTo>
                    <a:pt x="1963" y="11064"/>
                  </a:lnTo>
                  <a:lnTo>
                    <a:pt x="2265" y="11086"/>
                  </a:lnTo>
                  <a:lnTo>
                    <a:pt x="2548" y="11064"/>
                  </a:lnTo>
                  <a:lnTo>
                    <a:pt x="2794" y="11042"/>
                  </a:lnTo>
                  <a:lnTo>
                    <a:pt x="3096" y="10976"/>
                  </a:lnTo>
                  <a:lnTo>
                    <a:pt x="3341" y="10888"/>
                  </a:lnTo>
                  <a:lnTo>
                    <a:pt x="3606" y="10766"/>
                  </a:lnTo>
                  <a:lnTo>
                    <a:pt x="3813" y="10590"/>
                  </a:lnTo>
                  <a:close/>
                </a:path>
              </a:pathLst>
            </a:custGeom>
            <a:solidFill>
              <a:srgbClr val="FF0000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en-US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Comic Sans MS" charset="0"/>
                </a:rPr>
                <a:t>        </a:t>
              </a:r>
            </a:p>
          </p:txBody>
        </p:sp>
      </p:grpSp>
      <p:grpSp>
        <p:nvGrpSpPr>
          <p:cNvPr id="16" name="Group 50"/>
          <p:cNvGrpSpPr>
            <a:grpSpLocks/>
          </p:cNvGrpSpPr>
          <p:nvPr/>
        </p:nvGrpSpPr>
        <p:grpSpPr bwMode="auto">
          <a:xfrm>
            <a:off x="2639617" y="1412776"/>
            <a:ext cx="1152128" cy="864096"/>
            <a:chOff x="1632" y="1152"/>
            <a:chExt cx="1152" cy="720"/>
          </a:xfrm>
        </p:grpSpPr>
        <p:sp>
          <p:nvSpPr>
            <p:cNvPr id="17" name="Rectangle 51"/>
            <p:cNvSpPr>
              <a:spLocks noChangeArrowheads="1"/>
            </p:cNvSpPr>
            <p:nvPr/>
          </p:nvSpPr>
          <p:spPr bwMode="auto">
            <a:xfrm>
              <a:off x="1632" y="1680"/>
              <a:ext cx="115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2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en-US" b="1" dirty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Encryption</a:t>
              </a:r>
            </a:p>
          </p:txBody>
        </p:sp>
        <p:sp>
          <p:nvSpPr>
            <p:cNvPr id="18" name="Puzzle1"/>
            <p:cNvSpPr>
              <a:spLocks noEditPoints="1" noChangeArrowheads="1"/>
            </p:cNvSpPr>
            <p:nvPr/>
          </p:nvSpPr>
          <p:spPr bwMode="auto">
            <a:xfrm flipH="1">
              <a:off x="1776" y="1152"/>
              <a:ext cx="877" cy="511"/>
            </a:xfrm>
            <a:custGeom>
              <a:avLst/>
              <a:gdLst>
                <a:gd name="T0" fmla="*/ 16740 w 21600"/>
                <a:gd name="T1" fmla="*/ 21078 h 21600"/>
                <a:gd name="T2" fmla="*/ 16976 w 21600"/>
                <a:gd name="T3" fmla="*/ 521 h 21600"/>
                <a:gd name="T4" fmla="*/ 4725 w 21600"/>
                <a:gd name="T5" fmla="*/ 856 h 21600"/>
                <a:gd name="T6" fmla="*/ 5040 w 21600"/>
                <a:gd name="T7" fmla="*/ 21004 h 21600"/>
                <a:gd name="T8" fmla="*/ 10811 w 21600"/>
                <a:gd name="T9" fmla="*/ 12885 h 21600"/>
                <a:gd name="T10" fmla="*/ 10845 w 21600"/>
                <a:gd name="T11" fmla="*/ 8714 h 21600"/>
                <a:gd name="T12" fmla="*/ 21600 w 21600"/>
                <a:gd name="T13" fmla="*/ 10000 h 21600"/>
                <a:gd name="T14" fmla="*/ 56 w 21600"/>
                <a:gd name="T15" fmla="*/ 10000 h 21600"/>
                <a:gd name="T16" fmla="*/ 6086 w 21600"/>
                <a:gd name="T17" fmla="*/ 2569 h 21600"/>
                <a:gd name="T18" fmla="*/ 16132 w 21600"/>
                <a:gd name="T19" fmla="*/ 1955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9360" y="20836"/>
                  </a:moveTo>
                  <a:lnTo>
                    <a:pt x="9528" y="20836"/>
                  </a:lnTo>
                  <a:lnTo>
                    <a:pt x="9686" y="20762"/>
                  </a:lnTo>
                  <a:lnTo>
                    <a:pt x="9810" y="20687"/>
                  </a:lnTo>
                  <a:lnTo>
                    <a:pt x="9922" y="20575"/>
                  </a:lnTo>
                  <a:lnTo>
                    <a:pt x="10012" y="20426"/>
                  </a:lnTo>
                  <a:lnTo>
                    <a:pt x="10068" y="20296"/>
                  </a:lnTo>
                  <a:lnTo>
                    <a:pt x="10113" y="20110"/>
                  </a:lnTo>
                  <a:lnTo>
                    <a:pt x="10136" y="19905"/>
                  </a:lnTo>
                  <a:lnTo>
                    <a:pt x="10136" y="19682"/>
                  </a:lnTo>
                  <a:lnTo>
                    <a:pt x="10113" y="19440"/>
                  </a:lnTo>
                  <a:lnTo>
                    <a:pt x="10068" y="19142"/>
                  </a:lnTo>
                  <a:lnTo>
                    <a:pt x="10012" y="18900"/>
                  </a:lnTo>
                  <a:lnTo>
                    <a:pt x="9900" y="18620"/>
                  </a:lnTo>
                  <a:lnTo>
                    <a:pt x="9787" y="18285"/>
                  </a:lnTo>
                  <a:lnTo>
                    <a:pt x="9641" y="17968"/>
                  </a:lnTo>
                  <a:lnTo>
                    <a:pt x="9472" y="17652"/>
                  </a:lnTo>
                  <a:lnTo>
                    <a:pt x="9382" y="17466"/>
                  </a:lnTo>
                  <a:lnTo>
                    <a:pt x="9315" y="17298"/>
                  </a:lnTo>
                  <a:lnTo>
                    <a:pt x="9258" y="17112"/>
                  </a:lnTo>
                  <a:lnTo>
                    <a:pt x="9191" y="16926"/>
                  </a:lnTo>
                  <a:lnTo>
                    <a:pt x="9123" y="16535"/>
                  </a:lnTo>
                  <a:lnTo>
                    <a:pt x="9101" y="16144"/>
                  </a:lnTo>
                  <a:lnTo>
                    <a:pt x="9101" y="15753"/>
                  </a:lnTo>
                  <a:lnTo>
                    <a:pt x="9168" y="15362"/>
                  </a:lnTo>
                  <a:lnTo>
                    <a:pt x="9236" y="14971"/>
                  </a:lnTo>
                  <a:lnTo>
                    <a:pt x="9360" y="14580"/>
                  </a:lnTo>
                  <a:lnTo>
                    <a:pt x="9495" y="14244"/>
                  </a:lnTo>
                  <a:lnTo>
                    <a:pt x="9663" y="13891"/>
                  </a:lnTo>
                  <a:lnTo>
                    <a:pt x="9855" y="13611"/>
                  </a:lnTo>
                  <a:lnTo>
                    <a:pt x="10068" y="13351"/>
                  </a:lnTo>
                  <a:lnTo>
                    <a:pt x="10293" y="13146"/>
                  </a:lnTo>
                  <a:lnTo>
                    <a:pt x="10552" y="12997"/>
                  </a:lnTo>
                  <a:lnTo>
                    <a:pt x="10811" y="12885"/>
                  </a:lnTo>
                  <a:lnTo>
                    <a:pt x="11069" y="12866"/>
                  </a:lnTo>
                  <a:lnTo>
                    <a:pt x="11351" y="12885"/>
                  </a:lnTo>
                  <a:lnTo>
                    <a:pt x="11610" y="12997"/>
                  </a:lnTo>
                  <a:lnTo>
                    <a:pt x="11846" y="13183"/>
                  </a:lnTo>
                  <a:lnTo>
                    <a:pt x="12060" y="13388"/>
                  </a:lnTo>
                  <a:lnTo>
                    <a:pt x="12251" y="13648"/>
                  </a:lnTo>
                  <a:lnTo>
                    <a:pt x="12419" y="13928"/>
                  </a:lnTo>
                  <a:lnTo>
                    <a:pt x="12555" y="14244"/>
                  </a:lnTo>
                  <a:lnTo>
                    <a:pt x="12690" y="14617"/>
                  </a:lnTo>
                  <a:lnTo>
                    <a:pt x="12768" y="15008"/>
                  </a:lnTo>
                  <a:lnTo>
                    <a:pt x="12836" y="15399"/>
                  </a:lnTo>
                  <a:lnTo>
                    <a:pt x="12858" y="15753"/>
                  </a:lnTo>
                  <a:lnTo>
                    <a:pt x="12858" y="16144"/>
                  </a:lnTo>
                  <a:lnTo>
                    <a:pt x="12813" y="16535"/>
                  </a:lnTo>
                  <a:lnTo>
                    <a:pt x="12746" y="16888"/>
                  </a:lnTo>
                  <a:lnTo>
                    <a:pt x="12667" y="17224"/>
                  </a:lnTo>
                  <a:lnTo>
                    <a:pt x="12510" y="17503"/>
                  </a:lnTo>
                  <a:lnTo>
                    <a:pt x="12228" y="18043"/>
                  </a:lnTo>
                  <a:lnTo>
                    <a:pt x="11970" y="18546"/>
                  </a:lnTo>
                  <a:lnTo>
                    <a:pt x="11868" y="18751"/>
                  </a:lnTo>
                  <a:lnTo>
                    <a:pt x="11778" y="18974"/>
                  </a:lnTo>
                  <a:lnTo>
                    <a:pt x="11711" y="19179"/>
                  </a:lnTo>
                  <a:lnTo>
                    <a:pt x="11666" y="19365"/>
                  </a:lnTo>
                  <a:lnTo>
                    <a:pt x="11632" y="19570"/>
                  </a:lnTo>
                  <a:lnTo>
                    <a:pt x="11632" y="19756"/>
                  </a:lnTo>
                  <a:lnTo>
                    <a:pt x="11632" y="19942"/>
                  </a:lnTo>
                  <a:lnTo>
                    <a:pt x="11643" y="20110"/>
                  </a:lnTo>
                  <a:lnTo>
                    <a:pt x="11711" y="20296"/>
                  </a:lnTo>
                  <a:lnTo>
                    <a:pt x="11801" y="20464"/>
                  </a:lnTo>
                  <a:lnTo>
                    <a:pt x="11891" y="20650"/>
                  </a:lnTo>
                  <a:lnTo>
                    <a:pt x="12037" y="20836"/>
                  </a:lnTo>
                  <a:lnTo>
                    <a:pt x="12206" y="21004"/>
                  </a:lnTo>
                  <a:lnTo>
                    <a:pt x="12419" y="21190"/>
                  </a:lnTo>
                  <a:lnTo>
                    <a:pt x="12667" y="21320"/>
                  </a:lnTo>
                  <a:lnTo>
                    <a:pt x="12960" y="21432"/>
                  </a:lnTo>
                  <a:lnTo>
                    <a:pt x="13286" y="21544"/>
                  </a:lnTo>
                  <a:lnTo>
                    <a:pt x="13612" y="21655"/>
                  </a:lnTo>
                  <a:lnTo>
                    <a:pt x="13983" y="21693"/>
                  </a:lnTo>
                  <a:lnTo>
                    <a:pt x="14343" y="21730"/>
                  </a:lnTo>
                  <a:lnTo>
                    <a:pt x="14715" y="21730"/>
                  </a:lnTo>
                  <a:lnTo>
                    <a:pt x="15075" y="21730"/>
                  </a:lnTo>
                  <a:lnTo>
                    <a:pt x="15446" y="21655"/>
                  </a:lnTo>
                  <a:lnTo>
                    <a:pt x="15794" y="21581"/>
                  </a:lnTo>
                  <a:lnTo>
                    <a:pt x="16132" y="21432"/>
                  </a:lnTo>
                  <a:lnTo>
                    <a:pt x="16458" y="21302"/>
                  </a:lnTo>
                  <a:lnTo>
                    <a:pt x="16740" y="21078"/>
                  </a:lnTo>
                  <a:lnTo>
                    <a:pt x="16976" y="20836"/>
                  </a:lnTo>
                  <a:lnTo>
                    <a:pt x="17043" y="20650"/>
                  </a:lnTo>
                  <a:lnTo>
                    <a:pt x="17088" y="20426"/>
                  </a:lnTo>
                  <a:lnTo>
                    <a:pt x="17133" y="20222"/>
                  </a:lnTo>
                  <a:lnTo>
                    <a:pt x="17156" y="19980"/>
                  </a:lnTo>
                  <a:lnTo>
                    <a:pt x="17167" y="19477"/>
                  </a:lnTo>
                  <a:lnTo>
                    <a:pt x="17167" y="18974"/>
                  </a:lnTo>
                  <a:lnTo>
                    <a:pt x="17156" y="18397"/>
                  </a:lnTo>
                  <a:lnTo>
                    <a:pt x="17111" y="17820"/>
                  </a:lnTo>
                  <a:lnTo>
                    <a:pt x="17066" y="17261"/>
                  </a:lnTo>
                  <a:lnTo>
                    <a:pt x="16998" y="16646"/>
                  </a:lnTo>
                  <a:lnTo>
                    <a:pt x="16852" y="15511"/>
                  </a:lnTo>
                  <a:lnTo>
                    <a:pt x="16740" y="14393"/>
                  </a:lnTo>
                  <a:lnTo>
                    <a:pt x="16717" y="13928"/>
                  </a:lnTo>
                  <a:lnTo>
                    <a:pt x="16695" y="13462"/>
                  </a:lnTo>
                  <a:lnTo>
                    <a:pt x="16717" y="13071"/>
                  </a:lnTo>
                  <a:lnTo>
                    <a:pt x="16785" y="12755"/>
                  </a:lnTo>
                  <a:lnTo>
                    <a:pt x="16852" y="12419"/>
                  </a:lnTo>
                  <a:lnTo>
                    <a:pt x="16953" y="12140"/>
                  </a:lnTo>
                  <a:lnTo>
                    <a:pt x="17088" y="11898"/>
                  </a:lnTo>
                  <a:lnTo>
                    <a:pt x="17212" y="11675"/>
                  </a:lnTo>
                  <a:lnTo>
                    <a:pt x="17370" y="11470"/>
                  </a:lnTo>
                  <a:lnTo>
                    <a:pt x="17516" y="11284"/>
                  </a:lnTo>
                  <a:lnTo>
                    <a:pt x="17696" y="11135"/>
                  </a:lnTo>
                  <a:lnTo>
                    <a:pt x="17865" y="11042"/>
                  </a:lnTo>
                  <a:lnTo>
                    <a:pt x="18033" y="10930"/>
                  </a:lnTo>
                  <a:lnTo>
                    <a:pt x="18213" y="10893"/>
                  </a:lnTo>
                  <a:lnTo>
                    <a:pt x="18382" y="10893"/>
                  </a:lnTo>
                  <a:lnTo>
                    <a:pt x="18551" y="10967"/>
                  </a:lnTo>
                  <a:lnTo>
                    <a:pt x="18708" y="11042"/>
                  </a:lnTo>
                  <a:lnTo>
                    <a:pt x="18855" y="11172"/>
                  </a:lnTo>
                  <a:lnTo>
                    <a:pt x="19012" y="11358"/>
                  </a:lnTo>
                  <a:lnTo>
                    <a:pt x="19136" y="11600"/>
                  </a:lnTo>
                  <a:lnTo>
                    <a:pt x="19271" y="11861"/>
                  </a:lnTo>
                  <a:lnTo>
                    <a:pt x="19440" y="12028"/>
                  </a:lnTo>
                  <a:lnTo>
                    <a:pt x="19608" y="12177"/>
                  </a:lnTo>
                  <a:lnTo>
                    <a:pt x="19822" y="12289"/>
                  </a:lnTo>
                  <a:lnTo>
                    <a:pt x="20025" y="12289"/>
                  </a:lnTo>
                  <a:lnTo>
                    <a:pt x="20238" y="12289"/>
                  </a:lnTo>
                  <a:lnTo>
                    <a:pt x="20452" y="12215"/>
                  </a:lnTo>
                  <a:lnTo>
                    <a:pt x="20643" y="12103"/>
                  </a:lnTo>
                  <a:lnTo>
                    <a:pt x="20846" y="11973"/>
                  </a:lnTo>
                  <a:lnTo>
                    <a:pt x="21037" y="11786"/>
                  </a:lnTo>
                  <a:lnTo>
                    <a:pt x="21206" y="11563"/>
                  </a:lnTo>
                  <a:lnTo>
                    <a:pt x="21363" y="11321"/>
                  </a:lnTo>
                  <a:lnTo>
                    <a:pt x="21465" y="11079"/>
                  </a:lnTo>
                  <a:lnTo>
                    <a:pt x="21577" y="10744"/>
                  </a:lnTo>
                  <a:lnTo>
                    <a:pt x="21622" y="10427"/>
                  </a:lnTo>
                  <a:lnTo>
                    <a:pt x="21645" y="10111"/>
                  </a:lnTo>
                  <a:lnTo>
                    <a:pt x="21622" y="9608"/>
                  </a:lnTo>
                  <a:lnTo>
                    <a:pt x="21577" y="9142"/>
                  </a:lnTo>
                  <a:lnTo>
                    <a:pt x="21465" y="8751"/>
                  </a:lnTo>
                  <a:lnTo>
                    <a:pt x="21363" y="8397"/>
                  </a:lnTo>
                  <a:lnTo>
                    <a:pt x="21206" y="8062"/>
                  </a:lnTo>
                  <a:lnTo>
                    <a:pt x="21037" y="7820"/>
                  </a:lnTo>
                  <a:lnTo>
                    <a:pt x="20846" y="7597"/>
                  </a:lnTo>
                  <a:lnTo>
                    <a:pt x="20643" y="7429"/>
                  </a:lnTo>
                  <a:lnTo>
                    <a:pt x="20452" y="7317"/>
                  </a:lnTo>
                  <a:lnTo>
                    <a:pt x="20238" y="7206"/>
                  </a:lnTo>
                  <a:lnTo>
                    <a:pt x="20025" y="7168"/>
                  </a:lnTo>
                  <a:lnTo>
                    <a:pt x="19822" y="7206"/>
                  </a:lnTo>
                  <a:lnTo>
                    <a:pt x="19608" y="7243"/>
                  </a:lnTo>
                  <a:lnTo>
                    <a:pt x="19440" y="7355"/>
                  </a:lnTo>
                  <a:lnTo>
                    <a:pt x="19271" y="7504"/>
                  </a:lnTo>
                  <a:lnTo>
                    <a:pt x="19136" y="7708"/>
                  </a:lnTo>
                  <a:lnTo>
                    <a:pt x="19012" y="7895"/>
                  </a:lnTo>
                  <a:lnTo>
                    <a:pt x="18832" y="8025"/>
                  </a:lnTo>
                  <a:lnTo>
                    <a:pt x="18663" y="8174"/>
                  </a:lnTo>
                  <a:lnTo>
                    <a:pt x="18472" y="8248"/>
                  </a:lnTo>
                  <a:lnTo>
                    <a:pt x="18270" y="8286"/>
                  </a:lnTo>
                  <a:lnTo>
                    <a:pt x="18078" y="8323"/>
                  </a:lnTo>
                  <a:lnTo>
                    <a:pt x="17887" y="8323"/>
                  </a:lnTo>
                  <a:lnTo>
                    <a:pt x="17696" y="8248"/>
                  </a:lnTo>
                  <a:lnTo>
                    <a:pt x="17493" y="8174"/>
                  </a:lnTo>
                  <a:lnTo>
                    <a:pt x="17302" y="8062"/>
                  </a:lnTo>
                  <a:lnTo>
                    <a:pt x="17133" y="7969"/>
                  </a:lnTo>
                  <a:lnTo>
                    <a:pt x="16976" y="7783"/>
                  </a:lnTo>
                  <a:lnTo>
                    <a:pt x="16852" y="7597"/>
                  </a:lnTo>
                  <a:lnTo>
                    <a:pt x="16740" y="7429"/>
                  </a:lnTo>
                  <a:lnTo>
                    <a:pt x="16672" y="7168"/>
                  </a:lnTo>
                  <a:lnTo>
                    <a:pt x="16638" y="6926"/>
                  </a:lnTo>
                  <a:lnTo>
                    <a:pt x="16616" y="6498"/>
                  </a:lnTo>
                  <a:lnTo>
                    <a:pt x="16616" y="5772"/>
                  </a:lnTo>
                  <a:lnTo>
                    <a:pt x="16650" y="4915"/>
                  </a:lnTo>
                  <a:lnTo>
                    <a:pt x="16695" y="3928"/>
                  </a:lnTo>
                  <a:lnTo>
                    <a:pt x="16762" y="2960"/>
                  </a:lnTo>
                  <a:lnTo>
                    <a:pt x="16830" y="1992"/>
                  </a:lnTo>
                  <a:lnTo>
                    <a:pt x="16908" y="1173"/>
                  </a:lnTo>
                  <a:lnTo>
                    <a:pt x="16976" y="521"/>
                  </a:lnTo>
                  <a:lnTo>
                    <a:pt x="16953" y="521"/>
                  </a:lnTo>
                  <a:lnTo>
                    <a:pt x="16931" y="521"/>
                  </a:lnTo>
                  <a:lnTo>
                    <a:pt x="16267" y="484"/>
                  </a:lnTo>
                  <a:lnTo>
                    <a:pt x="15637" y="428"/>
                  </a:lnTo>
                  <a:lnTo>
                    <a:pt x="15063" y="353"/>
                  </a:lnTo>
                  <a:lnTo>
                    <a:pt x="14523" y="279"/>
                  </a:lnTo>
                  <a:lnTo>
                    <a:pt x="14040" y="167"/>
                  </a:lnTo>
                  <a:lnTo>
                    <a:pt x="13635" y="93"/>
                  </a:lnTo>
                  <a:lnTo>
                    <a:pt x="13331" y="18"/>
                  </a:lnTo>
                  <a:lnTo>
                    <a:pt x="13117" y="18"/>
                  </a:lnTo>
                  <a:lnTo>
                    <a:pt x="12982" y="18"/>
                  </a:lnTo>
                  <a:lnTo>
                    <a:pt x="12858" y="130"/>
                  </a:lnTo>
                  <a:lnTo>
                    <a:pt x="12723" y="279"/>
                  </a:lnTo>
                  <a:lnTo>
                    <a:pt x="12622" y="446"/>
                  </a:lnTo>
                  <a:lnTo>
                    <a:pt x="12510" y="670"/>
                  </a:lnTo>
                  <a:lnTo>
                    <a:pt x="12419" y="912"/>
                  </a:lnTo>
                  <a:lnTo>
                    <a:pt x="12363" y="1210"/>
                  </a:lnTo>
                  <a:lnTo>
                    <a:pt x="12318" y="1526"/>
                  </a:lnTo>
                  <a:lnTo>
                    <a:pt x="12273" y="1843"/>
                  </a:lnTo>
                  <a:lnTo>
                    <a:pt x="12251" y="2215"/>
                  </a:lnTo>
                  <a:lnTo>
                    <a:pt x="12273" y="2532"/>
                  </a:lnTo>
                  <a:lnTo>
                    <a:pt x="12318" y="2886"/>
                  </a:lnTo>
                  <a:lnTo>
                    <a:pt x="12386" y="3240"/>
                  </a:lnTo>
                  <a:lnTo>
                    <a:pt x="12464" y="3556"/>
                  </a:lnTo>
                  <a:lnTo>
                    <a:pt x="12577" y="3891"/>
                  </a:lnTo>
                  <a:lnTo>
                    <a:pt x="12746" y="4171"/>
                  </a:lnTo>
                  <a:lnTo>
                    <a:pt x="12926" y="4487"/>
                  </a:lnTo>
                  <a:lnTo>
                    <a:pt x="13050" y="4860"/>
                  </a:lnTo>
                  <a:lnTo>
                    <a:pt x="13162" y="5251"/>
                  </a:lnTo>
                  <a:lnTo>
                    <a:pt x="13218" y="5604"/>
                  </a:lnTo>
                  <a:lnTo>
                    <a:pt x="13263" y="5995"/>
                  </a:lnTo>
                  <a:lnTo>
                    <a:pt x="13241" y="6386"/>
                  </a:lnTo>
                  <a:lnTo>
                    <a:pt x="13218" y="6740"/>
                  </a:lnTo>
                  <a:lnTo>
                    <a:pt x="13139" y="7094"/>
                  </a:lnTo>
                  <a:lnTo>
                    <a:pt x="13050" y="7429"/>
                  </a:lnTo>
                  <a:lnTo>
                    <a:pt x="12903" y="7746"/>
                  </a:lnTo>
                  <a:lnTo>
                    <a:pt x="12723" y="8025"/>
                  </a:lnTo>
                  <a:lnTo>
                    <a:pt x="12532" y="8286"/>
                  </a:lnTo>
                  <a:lnTo>
                    <a:pt x="12318" y="8491"/>
                  </a:lnTo>
                  <a:lnTo>
                    <a:pt x="12060" y="8677"/>
                  </a:lnTo>
                  <a:lnTo>
                    <a:pt x="11756" y="8788"/>
                  </a:lnTo>
                  <a:lnTo>
                    <a:pt x="11452" y="8826"/>
                  </a:lnTo>
                  <a:lnTo>
                    <a:pt x="11283" y="8826"/>
                  </a:lnTo>
                  <a:lnTo>
                    <a:pt x="11126" y="8826"/>
                  </a:lnTo>
                  <a:lnTo>
                    <a:pt x="11002" y="8788"/>
                  </a:lnTo>
                  <a:lnTo>
                    <a:pt x="10845" y="8714"/>
                  </a:lnTo>
                  <a:lnTo>
                    <a:pt x="10721" y="8640"/>
                  </a:lnTo>
                  <a:lnTo>
                    <a:pt x="10608" y="8565"/>
                  </a:lnTo>
                  <a:lnTo>
                    <a:pt x="10485" y="8453"/>
                  </a:lnTo>
                  <a:lnTo>
                    <a:pt x="10372" y="8323"/>
                  </a:lnTo>
                  <a:lnTo>
                    <a:pt x="10181" y="8062"/>
                  </a:lnTo>
                  <a:lnTo>
                    <a:pt x="10035" y="7746"/>
                  </a:lnTo>
                  <a:lnTo>
                    <a:pt x="9900" y="7392"/>
                  </a:lnTo>
                  <a:lnTo>
                    <a:pt x="9787" y="7001"/>
                  </a:lnTo>
                  <a:lnTo>
                    <a:pt x="9731" y="6610"/>
                  </a:lnTo>
                  <a:lnTo>
                    <a:pt x="9686" y="6219"/>
                  </a:lnTo>
                  <a:lnTo>
                    <a:pt x="9663" y="5772"/>
                  </a:lnTo>
                  <a:lnTo>
                    <a:pt x="9686" y="5381"/>
                  </a:lnTo>
                  <a:lnTo>
                    <a:pt x="9753" y="4990"/>
                  </a:lnTo>
                  <a:lnTo>
                    <a:pt x="9832" y="4636"/>
                  </a:lnTo>
                  <a:lnTo>
                    <a:pt x="9945" y="4320"/>
                  </a:lnTo>
                  <a:lnTo>
                    <a:pt x="10068" y="4022"/>
                  </a:lnTo>
                  <a:lnTo>
                    <a:pt x="10203" y="3817"/>
                  </a:lnTo>
                  <a:lnTo>
                    <a:pt x="10316" y="3593"/>
                  </a:lnTo>
                  <a:lnTo>
                    <a:pt x="10395" y="3351"/>
                  </a:lnTo>
                  <a:lnTo>
                    <a:pt x="10462" y="3109"/>
                  </a:lnTo>
                  <a:lnTo>
                    <a:pt x="10507" y="2848"/>
                  </a:lnTo>
                  <a:lnTo>
                    <a:pt x="10530" y="2606"/>
                  </a:lnTo>
                  <a:lnTo>
                    <a:pt x="10507" y="2346"/>
                  </a:lnTo>
                  <a:lnTo>
                    <a:pt x="10462" y="2141"/>
                  </a:lnTo>
                  <a:lnTo>
                    <a:pt x="10395" y="1880"/>
                  </a:lnTo>
                  <a:lnTo>
                    <a:pt x="10293" y="1638"/>
                  </a:lnTo>
                  <a:lnTo>
                    <a:pt x="10158" y="1415"/>
                  </a:lnTo>
                  <a:lnTo>
                    <a:pt x="9967" y="1210"/>
                  </a:lnTo>
                  <a:lnTo>
                    <a:pt x="9753" y="986"/>
                  </a:lnTo>
                  <a:lnTo>
                    <a:pt x="9495" y="819"/>
                  </a:lnTo>
                  <a:lnTo>
                    <a:pt x="9191" y="670"/>
                  </a:lnTo>
                  <a:lnTo>
                    <a:pt x="8842" y="521"/>
                  </a:lnTo>
                  <a:lnTo>
                    <a:pt x="8471" y="446"/>
                  </a:lnTo>
                  <a:lnTo>
                    <a:pt x="7998" y="428"/>
                  </a:lnTo>
                  <a:lnTo>
                    <a:pt x="7413" y="428"/>
                  </a:lnTo>
                  <a:lnTo>
                    <a:pt x="6817" y="446"/>
                  </a:lnTo>
                  <a:lnTo>
                    <a:pt x="6187" y="521"/>
                  </a:lnTo>
                  <a:lnTo>
                    <a:pt x="5602" y="633"/>
                  </a:lnTo>
                  <a:lnTo>
                    <a:pt x="5107" y="744"/>
                  </a:lnTo>
                  <a:lnTo>
                    <a:pt x="4725" y="856"/>
                  </a:lnTo>
                  <a:lnTo>
                    <a:pt x="4848" y="1564"/>
                  </a:lnTo>
                  <a:lnTo>
                    <a:pt x="5028" y="2495"/>
                  </a:lnTo>
                  <a:lnTo>
                    <a:pt x="5175" y="3556"/>
                  </a:lnTo>
                  <a:lnTo>
                    <a:pt x="5298" y="4673"/>
                  </a:lnTo>
                  <a:lnTo>
                    <a:pt x="5343" y="5213"/>
                  </a:lnTo>
                  <a:lnTo>
                    <a:pt x="5388" y="5753"/>
                  </a:lnTo>
                  <a:lnTo>
                    <a:pt x="5411" y="6275"/>
                  </a:lnTo>
                  <a:lnTo>
                    <a:pt x="5411" y="6740"/>
                  </a:lnTo>
                  <a:lnTo>
                    <a:pt x="5366" y="7168"/>
                  </a:lnTo>
                  <a:lnTo>
                    <a:pt x="5321" y="7541"/>
                  </a:lnTo>
                  <a:lnTo>
                    <a:pt x="5287" y="7708"/>
                  </a:lnTo>
                  <a:lnTo>
                    <a:pt x="5242" y="7857"/>
                  </a:lnTo>
                  <a:lnTo>
                    <a:pt x="5197" y="7969"/>
                  </a:lnTo>
                  <a:lnTo>
                    <a:pt x="5130" y="8062"/>
                  </a:lnTo>
                  <a:lnTo>
                    <a:pt x="5006" y="8248"/>
                  </a:lnTo>
                  <a:lnTo>
                    <a:pt x="4848" y="8397"/>
                  </a:lnTo>
                  <a:lnTo>
                    <a:pt x="4725" y="8528"/>
                  </a:lnTo>
                  <a:lnTo>
                    <a:pt x="4567" y="8640"/>
                  </a:lnTo>
                  <a:lnTo>
                    <a:pt x="4421" y="8714"/>
                  </a:lnTo>
                  <a:lnTo>
                    <a:pt x="4263" y="8751"/>
                  </a:lnTo>
                  <a:lnTo>
                    <a:pt x="4095" y="8788"/>
                  </a:lnTo>
                  <a:lnTo>
                    <a:pt x="3948" y="8788"/>
                  </a:lnTo>
                  <a:lnTo>
                    <a:pt x="3791" y="8751"/>
                  </a:lnTo>
                  <a:lnTo>
                    <a:pt x="3667" y="8714"/>
                  </a:lnTo>
                  <a:lnTo>
                    <a:pt x="3510" y="8677"/>
                  </a:lnTo>
                  <a:lnTo>
                    <a:pt x="3386" y="8602"/>
                  </a:lnTo>
                  <a:lnTo>
                    <a:pt x="3251" y="8491"/>
                  </a:lnTo>
                  <a:lnTo>
                    <a:pt x="3127" y="8360"/>
                  </a:lnTo>
                  <a:lnTo>
                    <a:pt x="3015" y="8248"/>
                  </a:lnTo>
                  <a:lnTo>
                    <a:pt x="2925" y="8062"/>
                  </a:lnTo>
                  <a:lnTo>
                    <a:pt x="2778" y="7857"/>
                  </a:lnTo>
                  <a:lnTo>
                    <a:pt x="2610" y="7671"/>
                  </a:lnTo>
                  <a:lnTo>
                    <a:pt x="2407" y="7541"/>
                  </a:lnTo>
                  <a:lnTo>
                    <a:pt x="2171" y="7466"/>
                  </a:lnTo>
                  <a:lnTo>
                    <a:pt x="1957" y="7429"/>
                  </a:lnTo>
                  <a:lnTo>
                    <a:pt x="1698" y="7429"/>
                  </a:lnTo>
                  <a:lnTo>
                    <a:pt x="1462" y="7466"/>
                  </a:lnTo>
                  <a:lnTo>
                    <a:pt x="1226" y="7559"/>
                  </a:lnTo>
                  <a:lnTo>
                    <a:pt x="989" y="7708"/>
                  </a:lnTo>
                  <a:lnTo>
                    <a:pt x="776" y="7932"/>
                  </a:lnTo>
                  <a:lnTo>
                    <a:pt x="551" y="8211"/>
                  </a:lnTo>
                  <a:lnTo>
                    <a:pt x="382" y="8528"/>
                  </a:lnTo>
                  <a:lnTo>
                    <a:pt x="315" y="8714"/>
                  </a:lnTo>
                  <a:lnTo>
                    <a:pt x="236" y="8919"/>
                  </a:lnTo>
                  <a:lnTo>
                    <a:pt x="191" y="9142"/>
                  </a:lnTo>
                  <a:lnTo>
                    <a:pt x="123" y="9347"/>
                  </a:lnTo>
                  <a:lnTo>
                    <a:pt x="78" y="9608"/>
                  </a:lnTo>
                  <a:lnTo>
                    <a:pt x="56" y="9887"/>
                  </a:lnTo>
                  <a:lnTo>
                    <a:pt x="33" y="10185"/>
                  </a:lnTo>
                  <a:lnTo>
                    <a:pt x="33" y="10464"/>
                  </a:lnTo>
                  <a:lnTo>
                    <a:pt x="33" y="10706"/>
                  </a:lnTo>
                  <a:lnTo>
                    <a:pt x="56" y="10967"/>
                  </a:lnTo>
                  <a:lnTo>
                    <a:pt x="78" y="11172"/>
                  </a:lnTo>
                  <a:lnTo>
                    <a:pt x="123" y="11395"/>
                  </a:lnTo>
                  <a:lnTo>
                    <a:pt x="168" y="11600"/>
                  </a:lnTo>
                  <a:lnTo>
                    <a:pt x="236" y="11786"/>
                  </a:lnTo>
                  <a:lnTo>
                    <a:pt x="292" y="11973"/>
                  </a:lnTo>
                  <a:lnTo>
                    <a:pt x="382" y="12140"/>
                  </a:lnTo>
                  <a:lnTo>
                    <a:pt x="540" y="12419"/>
                  </a:lnTo>
                  <a:lnTo>
                    <a:pt x="731" y="12680"/>
                  </a:lnTo>
                  <a:lnTo>
                    <a:pt x="944" y="12866"/>
                  </a:lnTo>
                  <a:lnTo>
                    <a:pt x="1158" y="12997"/>
                  </a:lnTo>
                  <a:lnTo>
                    <a:pt x="1395" y="13108"/>
                  </a:lnTo>
                  <a:lnTo>
                    <a:pt x="1608" y="13183"/>
                  </a:lnTo>
                  <a:lnTo>
                    <a:pt x="1856" y="13183"/>
                  </a:lnTo>
                  <a:lnTo>
                    <a:pt x="2070" y="13146"/>
                  </a:lnTo>
                  <a:lnTo>
                    <a:pt x="2261" y="13071"/>
                  </a:lnTo>
                  <a:lnTo>
                    <a:pt x="2430" y="12960"/>
                  </a:lnTo>
                  <a:lnTo>
                    <a:pt x="2587" y="12792"/>
                  </a:lnTo>
                  <a:lnTo>
                    <a:pt x="2688" y="12606"/>
                  </a:lnTo>
                  <a:lnTo>
                    <a:pt x="2801" y="12419"/>
                  </a:lnTo>
                  <a:lnTo>
                    <a:pt x="2925" y="12289"/>
                  </a:lnTo>
                  <a:lnTo>
                    <a:pt x="3082" y="12177"/>
                  </a:lnTo>
                  <a:lnTo>
                    <a:pt x="3228" y="12103"/>
                  </a:lnTo>
                  <a:lnTo>
                    <a:pt x="3408" y="12103"/>
                  </a:lnTo>
                  <a:lnTo>
                    <a:pt x="3577" y="12103"/>
                  </a:lnTo>
                  <a:lnTo>
                    <a:pt x="3723" y="12177"/>
                  </a:lnTo>
                  <a:lnTo>
                    <a:pt x="3903" y="12252"/>
                  </a:lnTo>
                  <a:lnTo>
                    <a:pt x="4072" y="12364"/>
                  </a:lnTo>
                  <a:lnTo>
                    <a:pt x="4230" y="12494"/>
                  </a:lnTo>
                  <a:lnTo>
                    <a:pt x="4353" y="12643"/>
                  </a:lnTo>
                  <a:lnTo>
                    <a:pt x="4488" y="12829"/>
                  </a:lnTo>
                  <a:lnTo>
                    <a:pt x="4567" y="13034"/>
                  </a:lnTo>
                  <a:lnTo>
                    <a:pt x="4657" y="13257"/>
                  </a:lnTo>
                  <a:lnTo>
                    <a:pt x="4702" y="13462"/>
                  </a:lnTo>
                  <a:lnTo>
                    <a:pt x="4725" y="13686"/>
                  </a:lnTo>
                  <a:lnTo>
                    <a:pt x="4702" y="14282"/>
                  </a:lnTo>
                  <a:lnTo>
                    <a:pt x="4657" y="15045"/>
                  </a:lnTo>
                  <a:lnTo>
                    <a:pt x="4612" y="15976"/>
                  </a:lnTo>
                  <a:lnTo>
                    <a:pt x="4590" y="16926"/>
                  </a:lnTo>
                  <a:lnTo>
                    <a:pt x="4567" y="17968"/>
                  </a:lnTo>
                  <a:lnTo>
                    <a:pt x="4567" y="19011"/>
                  </a:lnTo>
                  <a:lnTo>
                    <a:pt x="4590" y="19514"/>
                  </a:lnTo>
                  <a:lnTo>
                    <a:pt x="4612" y="19980"/>
                  </a:lnTo>
                  <a:lnTo>
                    <a:pt x="4657" y="20426"/>
                  </a:lnTo>
                  <a:lnTo>
                    <a:pt x="4725" y="20836"/>
                  </a:lnTo>
                  <a:lnTo>
                    <a:pt x="4848" y="20929"/>
                  </a:lnTo>
                  <a:lnTo>
                    <a:pt x="5040" y="21004"/>
                  </a:lnTo>
                  <a:lnTo>
                    <a:pt x="5265" y="21078"/>
                  </a:lnTo>
                  <a:lnTo>
                    <a:pt x="5478" y="21115"/>
                  </a:lnTo>
                  <a:lnTo>
                    <a:pt x="6041" y="21115"/>
                  </a:lnTo>
                  <a:lnTo>
                    <a:pt x="6637" y="21078"/>
                  </a:lnTo>
                  <a:lnTo>
                    <a:pt x="7312" y="21004"/>
                  </a:lnTo>
                  <a:lnTo>
                    <a:pt x="7998" y="20929"/>
                  </a:lnTo>
                  <a:lnTo>
                    <a:pt x="8696" y="20855"/>
                  </a:lnTo>
                  <a:lnTo>
                    <a:pt x="9360" y="20836"/>
                  </a:lnTo>
                  <a:close/>
                </a:path>
              </a:pathLst>
            </a:custGeom>
            <a:solidFill>
              <a:schemeClr val="bg2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Rectangle 53"/>
          <p:cNvSpPr>
            <a:spLocks noChangeArrowheads="1"/>
          </p:cNvSpPr>
          <p:nvPr/>
        </p:nvSpPr>
        <p:spPr bwMode="auto">
          <a:xfrm>
            <a:off x="2063552" y="980728"/>
            <a:ext cx="3168352" cy="288032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r>
              <a:rPr lang="en-US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Crypto-Toolbox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447928" y="980728"/>
            <a:ext cx="4608512" cy="2880320"/>
            <a:chOff x="3923928" y="980728"/>
            <a:chExt cx="4608512" cy="2880320"/>
          </a:xfrm>
        </p:grpSpPr>
        <p:sp>
          <p:nvSpPr>
            <p:cNvPr id="20" name="Rectangle 53"/>
            <p:cNvSpPr>
              <a:spLocks noChangeArrowheads="1"/>
            </p:cNvSpPr>
            <p:nvPr/>
          </p:nvSpPr>
          <p:spPr bwMode="auto">
            <a:xfrm>
              <a:off x="5292080" y="980728"/>
              <a:ext cx="3240360" cy="2880320"/>
            </a:xfrm>
            <a:prstGeom prst="rect">
              <a:avLst/>
            </a:prstGeom>
            <a:noFill/>
            <a:ln w="571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r>
                <a:rPr lang="en-US" b="1" dirty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electronic voting system</a:t>
              </a:r>
            </a:p>
          </p:txBody>
        </p:sp>
        <p:grpSp>
          <p:nvGrpSpPr>
            <p:cNvPr id="21" name="Group 22"/>
            <p:cNvGrpSpPr>
              <a:grpSpLocks/>
            </p:cNvGrpSpPr>
            <p:nvPr/>
          </p:nvGrpSpPr>
          <p:grpSpPr bwMode="auto">
            <a:xfrm>
              <a:off x="6084168" y="1412776"/>
              <a:ext cx="1728192" cy="2232248"/>
              <a:chOff x="1104" y="912"/>
              <a:chExt cx="2304" cy="3168"/>
            </a:xfrm>
          </p:grpSpPr>
          <p:grpSp>
            <p:nvGrpSpPr>
              <p:cNvPr id="22" name="Group 23"/>
              <p:cNvGrpSpPr>
                <a:grpSpLocks/>
              </p:cNvGrpSpPr>
              <p:nvPr/>
            </p:nvGrpSpPr>
            <p:grpSpPr bwMode="auto">
              <a:xfrm>
                <a:off x="1488" y="1104"/>
                <a:ext cx="288" cy="576"/>
                <a:chOff x="1488" y="912"/>
                <a:chExt cx="288" cy="576"/>
              </a:xfrm>
            </p:grpSpPr>
            <p:sp>
              <p:nvSpPr>
                <p:cNvPr id="331" name="Rectangle 24"/>
                <p:cNvSpPr>
                  <a:spLocks noChangeArrowheads="1"/>
                </p:cNvSpPr>
                <p:nvPr/>
              </p:nvSpPr>
              <p:spPr bwMode="auto">
                <a:xfrm>
                  <a:off x="1489" y="1342"/>
                  <a:ext cx="144" cy="143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32" name="Rectangle 25"/>
                <p:cNvSpPr>
                  <a:spLocks noChangeArrowheads="1"/>
                </p:cNvSpPr>
                <p:nvPr/>
              </p:nvSpPr>
              <p:spPr bwMode="auto">
                <a:xfrm>
                  <a:off x="1487" y="1197"/>
                  <a:ext cx="144" cy="145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33" name="Rectangle 26"/>
                <p:cNvSpPr>
                  <a:spLocks noChangeArrowheads="1"/>
                </p:cNvSpPr>
                <p:nvPr/>
              </p:nvSpPr>
              <p:spPr bwMode="auto">
                <a:xfrm>
                  <a:off x="1631" y="1198"/>
                  <a:ext cx="144" cy="145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34" name="Rectangle 27"/>
                <p:cNvSpPr>
                  <a:spLocks noChangeArrowheads="1"/>
                </p:cNvSpPr>
                <p:nvPr/>
              </p:nvSpPr>
              <p:spPr bwMode="auto">
                <a:xfrm>
                  <a:off x="1488" y="1054"/>
                  <a:ext cx="144" cy="143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35" name="Rectangle 28"/>
                <p:cNvSpPr>
                  <a:spLocks noChangeArrowheads="1"/>
                </p:cNvSpPr>
                <p:nvPr/>
              </p:nvSpPr>
              <p:spPr bwMode="auto">
                <a:xfrm>
                  <a:off x="1632" y="1054"/>
                  <a:ext cx="144" cy="143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36" name="Rectangle 29"/>
                <p:cNvSpPr>
                  <a:spLocks noChangeArrowheads="1"/>
                </p:cNvSpPr>
                <p:nvPr/>
              </p:nvSpPr>
              <p:spPr bwMode="auto">
                <a:xfrm>
                  <a:off x="1488" y="910"/>
                  <a:ext cx="144" cy="145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37" name="Rectangle 30"/>
                <p:cNvSpPr>
                  <a:spLocks noChangeArrowheads="1"/>
                </p:cNvSpPr>
                <p:nvPr/>
              </p:nvSpPr>
              <p:spPr bwMode="auto">
                <a:xfrm>
                  <a:off x="1632" y="909"/>
                  <a:ext cx="144" cy="145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23" name="Group 31"/>
              <p:cNvGrpSpPr>
                <a:grpSpLocks/>
              </p:cNvGrpSpPr>
              <p:nvPr/>
            </p:nvGrpSpPr>
            <p:grpSpPr bwMode="auto">
              <a:xfrm>
                <a:off x="1392" y="1776"/>
                <a:ext cx="1728" cy="2304"/>
                <a:chOff x="1392" y="1632"/>
                <a:chExt cx="1728" cy="2304"/>
              </a:xfrm>
            </p:grpSpPr>
            <p:sp>
              <p:nvSpPr>
                <p:cNvPr id="139" name="Rectangle 32"/>
                <p:cNvSpPr>
                  <a:spLocks noChangeArrowheads="1"/>
                </p:cNvSpPr>
                <p:nvPr/>
              </p:nvSpPr>
              <p:spPr bwMode="auto">
                <a:xfrm>
                  <a:off x="1535" y="3214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40" name="Rectangle 33"/>
                <p:cNvSpPr>
                  <a:spLocks noChangeArrowheads="1"/>
                </p:cNvSpPr>
                <p:nvPr/>
              </p:nvSpPr>
              <p:spPr bwMode="auto">
                <a:xfrm>
                  <a:off x="1392" y="3215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41" name="Rectangle 34"/>
                <p:cNvSpPr>
                  <a:spLocks noChangeArrowheads="1"/>
                </p:cNvSpPr>
                <p:nvPr/>
              </p:nvSpPr>
              <p:spPr bwMode="auto">
                <a:xfrm>
                  <a:off x="1678" y="3216"/>
                  <a:ext cx="146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42" name="Rectangle 35"/>
                <p:cNvSpPr>
                  <a:spLocks noChangeArrowheads="1"/>
                </p:cNvSpPr>
                <p:nvPr/>
              </p:nvSpPr>
              <p:spPr bwMode="auto">
                <a:xfrm>
                  <a:off x="1825" y="3215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43" name="Rectangle 36"/>
                <p:cNvSpPr>
                  <a:spLocks noChangeArrowheads="1"/>
                </p:cNvSpPr>
                <p:nvPr/>
              </p:nvSpPr>
              <p:spPr bwMode="auto">
                <a:xfrm>
                  <a:off x="2112" y="3215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44" name="Rectangle 37"/>
                <p:cNvSpPr>
                  <a:spLocks noChangeArrowheads="1"/>
                </p:cNvSpPr>
                <p:nvPr/>
              </p:nvSpPr>
              <p:spPr bwMode="auto">
                <a:xfrm>
                  <a:off x="1968" y="3214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45" name="Rectangle 38"/>
                <p:cNvSpPr>
                  <a:spLocks noChangeArrowheads="1"/>
                </p:cNvSpPr>
                <p:nvPr/>
              </p:nvSpPr>
              <p:spPr bwMode="auto">
                <a:xfrm>
                  <a:off x="2256" y="3215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46" name="Rectangle 39"/>
                <p:cNvSpPr>
                  <a:spLocks noChangeArrowheads="1"/>
                </p:cNvSpPr>
                <p:nvPr/>
              </p:nvSpPr>
              <p:spPr bwMode="auto">
                <a:xfrm>
                  <a:off x="2399" y="3214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47" name="Rectangle 40"/>
                <p:cNvSpPr>
                  <a:spLocks noChangeArrowheads="1"/>
                </p:cNvSpPr>
                <p:nvPr/>
              </p:nvSpPr>
              <p:spPr bwMode="auto">
                <a:xfrm>
                  <a:off x="2689" y="3215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48" name="Rectangle 41"/>
                <p:cNvSpPr>
                  <a:spLocks noChangeArrowheads="1"/>
                </p:cNvSpPr>
                <p:nvPr/>
              </p:nvSpPr>
              <p:spPr bwMode="auto">
                <a:xfrm>
                  <a:off x="2543" y="3215"/>
                  <a:ext cx="146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49" name="Rectangle 42"/>
                <p:cNvSpPr>
                  <a:spLocks noChangeArrowheads="1"/>
                </p:cNvSpPr>
                <p:nvPr/>
              </p:nvSpPr>
              <p:spPr bwMode="auto">
                <a:xfrm>
                  <a:off x="2832" y="3214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50" name="Rectangle 43"/>
                <p:cNvSpPr>
                  <a:spLocks noChangeArrowheads="1"/>
                </p:cNvSpPr>
                <p:nvPr/>
              </p:nvSpPr>
              <p:spPr bwMode="auto">
                <a:xfrm>
                  <a:off x="2976" y="3215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51" name="Rectangle 44"/>
                <p:cNvSpPr>
                  <a:spLocks noChangeArrowheads="1"/>
                </p:cNvSpPr>
                <p:nvPr/>
              </p:nvSpPr>
              <p:spPr bwMode="auto">
                <a:xfrm>
                  <a:off x="1535" y="3070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52" name="Rectangle 45"/>
                <p:cNvSpPr>
                  <a:spLocks noChangeArrowheads="1"/>
                </p:cNvSpPr>
                <p:nvPr/>
              </p:nvSpPr>
              <p:spPr bwMode="auto">
                <a:xfrm>
                  <a:off x="1390" y="3070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53" name="Rectangle 46"/>
                <p:cNvSpPr>
                  <a:spLocks noChangeArrowheads="1"/>
                </p:cNvSpPr>
                <p:nvPr/>
              </p:nvSpPr>
              <p:spPr bwMode="auto">
                <a:xfrm>
                  <a:off x="1679" y="3069"/>
                  <a:ext cx="146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54" name="Rectangle 47"/>
                <p:cNvSpPr>
                  <a:spLocks noChangeArrowheads="1"/>
                </p:cNvSpPr>
                <p:nvPr/>
              </p:nvSpPr>
              <p:spPr bwMode="auto">
                <a:xfrm>
                  <a:off x="1823" y="3070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55" name="Rectangle 48"/>
                <p:cNvSpPr>
                  <a:spLocks noChangeArrowheads="1"/>
                </p:cNvSpPr>
                <p:nvPr/>
              </p:nvSpPr>
              <p:spPr bwMode="auto">
                <a:xfrm>
                  <a:off x="2113" y="3069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56" name="Rectangle 49"/>
                <p:cNvSpPr>
                  <a:spLocks noChangeArrowheads="1"/>
                </p:cNvSpPr>
                <p:nvPr/>
              </p:nvSpPr>
              <p:spPr bwMode="auto">
                <a:xfrm>
                  <a:off x="1968" y="3070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57" name="Rectangle 50"/>
                <p:cNvSpPr>
                  <a:spLocks noChangeArrowheads="1"/>
                </p:cNvSpPr>
                <p:nvPr/>
              </p:nvSpPr>
              <p:spPr bwMode="auto">
                <a:xfrm>
                  <a:off x="2255" y="3070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58" name="Rectangle 51"/>
                <p:cNvSpPr>
                  <a:spLocks noChangeArrowheads="1"/>
                </p:cNvSpPr>
                <p:nvPr/>
              </p:nvSpPr>
              <p:spPr bwMode="auto">
                <a:xfrm>
                  <a:off x="2399" y="3069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59" name="Rectangle 52"/>
                <p:cNvSpPr>
                  <a:spLocks noChangeArrowheads="1"/>
                </p:cNvSpPr>
                <p:nvPr/>
              </p:nvSpPr>
              <p:spPr bwMode="auto">
                <a:xfrm>
                  <a:off x="2688" y="3070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60" name="Rectangle 53"/>
                <p:cNvSpPr>
                  <a:spLocks noChangeArrowheads="1"/>
                </p:cNvSpPr>
                <p:nvPr/>
              </p:nvSpPr>
              <p:spPr bwMode="auto">
                <a:xfrm>
                  <a:off x="2543" y="3071"/>
                  <a:ext cx="146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61" name="Rectangle 54"/>
                <p:cNvSpPr>
                  <a:spLocks noChangeArrowheads="1"/>
                </p:cNvSpPr>
                <p:nvPr/>
              </p:nvSpPr>
              <p:spPr bwMode="auto">
                <a:xfrm>
                  <a:off x="2833" y="3069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62" name="Rectangle 55"/>
                <p:cNvSpPr>
                  <a:spLocks noChangeArrowheads="1"/>
                </p:cNvSpPr>
                <p:nvPr/>
              </p:nvSpPr>
              <p:spPr bwMode="auto">
                <a:xfrm>
                  <a:off x="2976" y="3070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63" name="Rectangle 56"/>
                <p:cNvSpPr>
                  <a:spLocks noChangeArrowheads="1"/>
                </p:cNvSpPr>
                <p:nvPr/>
              </p:nvSpPr>
              <p:spPr bwMode="auto">
                <a:xfrm>
                  <a:off x="1535" y="2927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64" name="Rectangle 57"/>
                <p:cNvSpPr>
                  <a:spLocks noChangeArrowheads="1"/>
                </p:cNvSpPr>
                <p:nvPr/>
              </p:nvSpPr>
              <p:spPr bwMode="auto">
                <a:xfrm>
                  <a:off x="1391" y="2926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65" name="Rectangle 58"/>
                <p:cNvSpPr>
                  <a:spLocks noChangeArrowheads="1"/>
                </p:cNvSpPr>
                <p:nvPr/>
              </p:nvSpPr>
              <p:spPr bwMode="auto">
                <a:xfrm>
                  <a:off x="1679" y="2927"/>
                  <a:ext cx="146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66" name="Rectangle 59"/>
                <p:cNvSpPr>
                  <a:spLocks noChangeArrowheads="1"/>
                </p:cNvSpPr>
                <p:nvPr/>
              </p:nvSpPr>
              <p:spPr bwMode="auto">
                <a:xfrm>
                  <a:off x="1824" y="2926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67" name="Rectangle 60"/>
                <p:cNvSpPr>
                  <a:spLocks noChangeArrowheads="1"/>
                </p:cNvSpPr>
                <p:nvPr/>
              </p:nvSpPr>
              <p:spPr bwMode="auto">
                <a:xfrm>
                  <a:off x="2113" y="2926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68" name="Rectangle 61"/>
                <p:cNvSpPr>
                  <a:spLocks noChangeArrowheads="1"/>
                </p:cNvSpPr>
                <p:nvPr/>
              </p:nvSpPr>
              <p:spPr bwMode="auto">
                <a:xfrm>
                  <a:off x="1968" y="2927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69" name="Rectangle 62"/>
                <p:cNvSpPr>
                  <a:spLocks noChangeArrowheads="1"/>
                </p:cNvSpPr>
                <p:nvPr/>
              </p:nvSpPr>
              <p:spPr bwMode="auto">
                <a:xfrm>
                  <a:off x="2255" y="2927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70" name="Rectangle 63"/>
                <p:cNvSpPr>
                  <a:spLocks noChangeArrowheads="1"/>
                </p:cNvSpPr>
                <p:nvPr/>
              </p:nvSpPr>
              <p:spPr bwMode="auto">
                <a:xfrm>
                  <a:off x="2399" y="2926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71" name="Rectangle 64"/>
                <p:cNvSpPr>
                  <a:spLocks noChangeArrowheads="1"/>
                </p:cNvSpPr>
                <p:nvPr/>
              </p:nvSpPr>
              <p:spPr bwMode="auto">
                <a:xfrm>
                  <a:off x="2688" y="2927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72" name="Rectangle 65"/>
                <p:cNvSpPr>
                  <a:spLocks noChangeArrowheads="1"/>
                </p:cNvSpPr>
                <p:nvPr/>
              </p:nvSpPr>
              <p:spPr bwMode="auto">
                <a:xfrm>
                  <a:off x="2543" y="2928"/>
                  <a:ext cx="146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73" name="Rectangle 66"/>
                <p:cNvSpPr>
                  <a:spLocks noChangeArrowheads="1"/>
                </p:cNvSpPr>
                <p:nvPr/>
              </p:nvSpPr>
              <p:spPr bwMode="auto">
                <a:xfrm>
                  <a:off x="2833" y="2926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74" name="Rectangle 67"/>
                <p:cNvSpPr>
                  <a:spLocks noChangeArrowheads="1"/>
                </p:cNvSpPr>
                <p:nvPr/>
              </p:nvSpPr>
              <p:spPr bwMode="auto">
                <a:xfrm>
                  <a:off x="2977" y="2928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75" name="Rectangle 68"/>
                <p:cNvSpPr>
                  <a:spLocks noChangeArrowheads="1"/>
                </p:cNvSpPr>
                <p:nvPr/>
              </p:nvSpPr>
              <p:spPr bwMode="auto">
                <a:xfrm>
                  <a:off x="1535" y="2782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76" name="Rectangle 69"/>
                <p:cNvSpPr>
                  <a:spLocks noChangeArrowheads="1"/>
                </p:cNvSpPr>
                <p:nvPr/>
              </p:nvSpPr>
              <p:spPr bwMode="auto">
                <a:xfrm>
                  <a:off x="1391" y="2781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77" name="Rectangle 70"/>
                <p:cNvSpPr>
                  <a:spLocks noChangeArrowheads="1"/>
                </p:cNvSpPr>
                <p:nvPr/>
              </p:nvSpPr>
              <p:spPr bwMode="auto">
                <a:xfrm>
                  <a:off x="1678" y="2781"/>
                  <a:ext cx="146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78" name="Rectangle 71"/>
                <p:cNvSpPr>
                  <a:spLocks noChangeArrowheads="1"/>
                </p:cNvSpPr>
                <p:nvPr/>
              </p:nvSpPr>
              <p:spPr bwMode="auto">
                <a:xfrm>
                  <a:off x="1824" y="2781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79" name="Rectangle 72"/>
                <p:cNvSpPr>
                  <a:spLocks noChangeArrowheads="1"/>
                </p:cNvSpPr>
                <p:nvPr/>
              </p:nvSpPr>
              <p:spPr bwMode="auto">
                <a:xfrm>
                  <a:off x="2111" y="2781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80" name="Rectangle 73"/>
                <p:cNvSpPr>
                  <a:spLocks noChangeArrowheads="1"/>
                </p:cNvSpPr>
                <p:nvPr/>
              </p:nvSpPr>
              <p:spPr bwMode="auto">
                <a:xfrm>
                  <a:off x="1968" y="2782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81" name="Rectangle 74"/>
                <p:cNvSpPr>
                  <a:spLocks noChangeArrowheads="1"/>
                </p:cNvSpPr>
                <p:nvPr/>
              </p:nvSpPr>
              <p:spPr bwMode="auto">
                <a:xfrm>
                  <a:off x="2255" y="2782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82" name="Rectangle 75"/>
                <p:cNvSpPr>
                  <a:spLocks noChangeArrowheads="1"/>
                </p:cNvSpPr>
                <p:nvPr/>
              </p:nvSpPr>
              <p:spPr bwMode="auto">
                <a:xfrm>
                  <a:off x="2400" y="2782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83" name="Rectangle 76"/>
                <p:cNvSpPr>
                  <a:spLocks noChangeArrowheads="1"/>
                </p:cNvSpPr>
                <p:nvPr/>
              </p:nvSpPr>
              <p:spPr bwMode="auto">
                <a:xfrm>
                  <a:off x="2688" y="2782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84" name="Rectangle 77"/>
                <p:cNvSpPr>
                  <a:spLocks noChangeArrowheads="1"/>
                </p:cNvSpPr>
                <p:nvPr/>
              </p:nvSpPr>
              <p:spPr bwMode="auto">
                <a:xfrm>
                  <a:off x="2542" y="2781"/>
                  <a:ext cx="146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85" name="Rectangle 78"/>
                <p:cNvSpPr>
                  <a:spLocks noChangeArrowheads="1"/>
                </p:cNvSpPr>
                <p:nvPr/>
              </p:nvSpPr>
              <p:spPr bwMode="auto">
                <a:xfrm>
                  <a:off x="2833" y="2782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86" name="Rectangle 79"/>
                <p:cNvSpPr>
                  <a:spLocks noChangeArrowheads="1"/>
                </p:cNvSpPr>
                <p:nvPr/>
              </p:nvSpPr>
              <p:spPr bwMode="auto">
                <a:xfrm>
                  <a:off x="2976" y="2781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87" name="Rectangle 80"/>
                <p:cNvSpPr>
                  <a:spLocks noChangeArrowheads="1"/>
                </p:cNvSpPr>
                <p:nvPr/>
              </p:nvSpPr>
              <p:spPr bwMode="auto">
                <a:xfrm>
                  <a:off x="1535" y="2639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88" name="Rectangle 81"/>
                <p:cNvSpPr>
                  <a:spLocks noChangeArrowheads="1"/>
                </p:cNvSpPr>
                <p:nvPr/>
              </p:nvSpPr>
              <p:spPr bwMode="auto">
                <a:xfrm>
                  <a:off x="1391" y="2638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89" name="Rectangle 82"/>
                <p:cNvSpPr>
                  <a:spLocks noChangeArrowheads="1"/>
                </p:cNvSpPr>
                <p:nvPr/>
              </p:nvSpPr>
              <p:spPr bwMode="auto">
                <a:xfrm>
                  <a:off x="1678" y="2639"/>
                  <a:ext cx="146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90" name="Rectangle 83"/>
                <p:cNvSpPr>
                  <a:spLocks noChangeArrowheads="1"/>
                </p:cNvSpPr>
                <p:nvPr/>
              </p:nvSpPr>
              <p:spPr bwMode="auto">
                <a:xfrm>
                  <a:off x="1824" y="2638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91" name="Rectangle 84"/>
                <p:cNvSpPr>
                  <a:spLocks noChangeArrowheads="1"/>
                </p:cNvSpPr>
                <p:nvPr/>
              </p:nvSpPr>
              <p:spPr bwMode="auto">
                <a:xfrm>
                  <a:off x="2111" y="2638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92" name="Rectangle 85"/>
                <p:cNvSpPr>
                  <a:spLocks noChangeArrowheads="1"/>
                </p:cNvSpPr>
                <p:nvPr/>
              </p:nvSpPr>
              <p:spPr bwMode="auto">
                <a:xfrm>
                  <a:off x="1968" y="2640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93" name="Rectangle 86"/>
                <p:cNvSpPr>
                  <a:spLocks noChangeArrowheads="1"/>
                </p:cNvSpPr>
                <p:nvPr/>
              </p:nvSpPr>
              <p:spPr bwMode="auto">
                <a:xfrm>
                  <a:off x="2256" y="2638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94" name="Rectangle 87"/>
                <p:cNvSpPr>
                  <a:spLocks noChangeArrowheads="1"/>
                </p:cNvSpPr>
                <p:nvPr/>
              </p:nvSpPr>
              <p:spPr bwMode="auto">
                <a:xfrm>
                  <a:off x="2400" y="2639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95" name="Rectangle 88"/>
                <p:cNvSpPr>
                  <a:spLocks noChangeArrowheads="1"/>
                </p:cNvSpPr>
                <p:nvPr/>
              </p:nvSpPr>
              <p:spPr bwMode="auto">
                <a:xfrm>
                  <a:off x="2689" y="2638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96" name="Rectangle 89"/>
                <p:cNvSpPr>
                  <a:spLocks noChangeArrowheads="1"/>
                </p:cNvSpPr>
                <p:nvPr/>
              </p:nvSpPr>
              <p:spPr bwMode="auto">
                <a:xfrm>
                  <a:off x="2543" y="2638"/>
                  <a:ext cx="146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97" name="Rectangle 90"/>
                <p:cNvSpPr>
                  <a:spLocks noChangeArrowheads="1"/>
                </p:cNvSpPr>
                <p:nvPr/>
              </p:nvSpPr>
              <p:spPr bwMode="auto">
                <a:xfrm>
                  <a:off x="2833" y="2639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98" name="Rectangle 91"/>
                <p:cNvSpPr>
                  <a:spLocks noChangeArrowheads="1"/>
                </p:cNvSpPr>
                <p:nvPr/>
              </p:nvSpPr>
              <p:spPr bwMode="auto">
                <a:xfrm>
                  <a:off x="2976" y="2638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99" name="Rectangle 92"/>
                <p:cNvSpPr>
                  <a:spLocks noChangeArrowheads="1"/>
                </p:cNvSpPr>
                <p:nvPr/>
              </p:nvSpPr>
              <p:spPr bwMode="auto">
                <a:xfrm>
                  <a:off x="1534" y="2493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00" name="Rectangle 93"/>
                <p:cNvSpPr>
                  <a:spLocks noChangeArrowheads="1"/>
                </p:cNvSpPr>
                <p:nvPr/>
              </p:nvSpPr>
              <p:spPr bwMode="auto">
                <a:xfrm>
                  <a:off x="1391" y="2494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01" name="Rectangle 94"/>
                <p:cNvSpPr>
                  <a:spLocks noChangeArrowheads="1"/>
                </p:cNvSpPr>
                <p:nvPr/>
              </p:nvSpPr>
              <p:spPr bwMode="auto">
                <a:xfrm>
                  <a:off x="1678" y="2494"/>
                  <a:ext cx="146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02" name="Rectangle 95"/>
                <p:cNvSpPr>
                  <a:spLocks noChangeArrowheads="1"/>
                </p:cNvSpPr>
                <p:nvPr/>
              </p:nvSpPr>
              <p:spPr bwMode="auto">
                <a:xfrm>
                  <a:off x="1824" y="2494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03" name="Rectangle 96"/>
                <p:cNvSpPr>
                  <a:spLocks noChangeArrowheads="1"/>
                </p:cNvSpPr>
                <p:nvPr/>
              </p:nvSpPr>
              <p:spPr bwMode="auto">
                <a:xfrm>
                  <a:off x="2111" y="2494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04" name="Rectangle 97"/>
                <p:cNvSpPr>
                  <a:spLocks noChangeArrowheads="1"/>
                </p:cNvSpPr>
                <p:nvPr/>
              </p:nvSpPr>
              <p:spPr bwMode="auto">
                <a:xfrm>
                  <a:off x="1967" y="2493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05" name="Rectangle 98"/>
                <p:cNvSpPr>
                  <a:spLocks noChangeArrowheads="1"/>
                </p:cNvSpPr>
                <p:nvPr/>
              </p:nvSpPr>
              <p:spPr bwMode="auto">
                <a:xfrm>
                  <a:off x="2256" y="2493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06" name="Rectangle 99"/>
                <p:cNvSpPr>
                  <a:spLocks noChangeArrowheads="1"/>
                </p:cNvSpPr>
                <p:nvPr/>
              </p:nvSpPr>
              <p:spPr bwMode="auto">
                <a:xfrm>
                  <a:off x="2398" y="2494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07" name="Rectangle 100"/>
                <p:cNvSpPr>
                  <a:spLocks noChangeArrowheads="1"/>
                </p:cNvSpPr>
                <p:nvPr/>
              </p:nvSpPr>
              <p:spPr bwMode="auto">
                <a:xfrm>
                  <a:off x="2689" y="2493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08" name="Rectangle 101"/>
                <p:cNvSpPr>
                  <a:spLocks noChangeArrowheads="1"/>
                </p:cNvSpPr>
                <p:nvPr/>
              </p:nvSpPr>
              <p:spPr bwMode="auto">
                <a:xfrm>
                  <a:off x="2543" y="2494"/>
                  <a:ext cx="146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09" name="Rectangle 102"/>
                <p:cNvSpPr>
                  <a:spLocks noChangeArrowheads="1"/>
                </p:cNvSpPr>
                <p:nvPr/>
              </p:nvSpPr>
              <p:spPr bwMode="auto">
                <a:xfrm>
                  <a:off x="2831" y="2494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10" name="Rectangle 103"/>
                <p:cNvSpPr>
                  <a:spLocks noChangeArrowheads="1"/>
                </p:cNvSpPr>
                <p:nvPr/>
              </p:nvSpPr>
              <p:spPr bwMode="auto">
                <a:xfrm>
                  <a:off x="2976" y="2493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11" name="Rectangle 104"/>
                <p:cNvSpPr>
                  <a:spLocks noChangeArrowheads="1"/>
                </p:cNvSpPr>
                <p:nvPr/>
              </p:nvSpPr>
              <p:spPr bwMode="auto">
                <a:xfrm>
                  <a:off x="1534" y="2350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12" name="Rectangle 105"/>
                <p:cNvSpPr>
                  <a:spLocks noChangeArrowheads="1"/>
                </p:cNvSpPr>
                <p:nvPr/>
              </p:nvSpPr>
              <p:spPr bwMode="auto">
                <a:xfrm>
                  <a:off x="1391" y="2351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13" name="Rectangle 106"/>
                <p:cNvSpPr>
                  <a:spLocks noChangeArrowheads="1"/>
                </p:cNvSpPr>
                <p:nvPr/>
              </p:nvSpPr>
              <p:spPr bwMode="auto">
                <a:xfrm>
                  <a:off x="1678" y="2351"/>
                  <a:ext cx="146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14" name="Rectangle 107"/>
                <p:cNvSpPr>
                  <a:spLocks noChangeArrowheads="1"/>
                </p:cNvSpPr>
                <p:nvPr/>
              </p:nvSpPr>
              <p:spPr bwMode="auto">
                <a:xfrm>
                  <a:off x="1825" y="2351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15" name="Rectangle 108"/>
                <p:cNvSpPr>
                  <a:spLocks noChangeArrowheads="1"/>
                </p:cNvSpPr>
                <p:nvPr/>
              </p:nvSpPr>
              <p:spPr bwMode="auto">
                <a:xfrm>
                  <a:off x="2111" y="2351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16" name="Rectangle 109"/>
                <p:cNvSpPr>
                  <a:spLocks noChangeArrowheads="1"/>
                </p:cNvSpPr>
                <p:nvPr/>
              </p:nvSpPr>
              <p:spPr bwMode="auto">
                <a:xfrm>
                  <a:off x="1968" y="2350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17" name="Rectangle 110"/>
                <p:cNvSpPr>
                  <a:spLocks noChangeArrowheads="1"/>
                </p:cNvSpPr>
                <p:nvPr/>
              </p:nvSpPr>
              <p:spPr bwMode="auto">
                <a:xfrm>
                  <a:off x="2256" y="2351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18" name="Rectangle 111"/>
                <p:cNvSpPr>
                  <a:spLocks noChangeArrowheads="1"/>
                </p:cNvSpPr>
                <p:nvPr/>
              </p:nvSpPr>
              <p:spPr bwMode="auto">
                <a:xfrm>
                  <a:off x="2398" y="2351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19" name="Rectangle 112"/>
                <p:cNvSpPr>
                  <a:spLocks noChangeArrowheads="1"/>
                </p:cNvSpPr>
                <p:nvPr/>
              </p:nvSpPr>
              <p:spPr bwMode="auto">
                <a:xfrm>
                  <a:off x="2689" y="2351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20" name="Rectangle 113"/>
                <p:cNvSpPr>
                  <a:spLocks noChangeArrowheads="1"/>
                </p:cNvSpPr>
                <p:nvPr/>
              </p:nvSpPr>
              <p:spPr bwMode="auto">
                <a:xfrm>
                  <a:off x="2543" y="2351"/>
                  <a:ext cx="146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21" name="Rectangle 114"/>
                <p:cNvSpPr>
                  <a:spLocks noChangeArrowheads="1"/>
                </p:cNvSpPr>
                <p:nvPr/>
              </p:nvSpPr>
              <p:spPr bwMode="auto">
                <a:xfrm>
                  <a:off x="2832" y="2349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22" name="Rectangle 115"/>
                <p:cNvSpPr>
                  <a:spLocks noChangeArrowheads="1"/>
                </p:cNvSpPr>
                <p:nvPr/>
              </p:nvSpPr>
              <p:spPr bwMode="auto">
                <a:xfrm>
                  <a:off x="2976" y="2351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23" name="Rectangle 116"/>
                <p:cNvSpPr>
                  <a:spLocks noChangeArrowheads="1"/>
                </p:cNvSpPr>
                <p:nvPr/>
              </p:nvSpPr>
              <p:spPr bwMode="auto">
                <a:xfrm>
                  <a:off x="1534" y="2205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24" name="Rectangle 117"/>
                <p:cNvSpPr>
                  <a:spLocks noChangeArrowheads="1"/>
                </p:cNvSpPr>
                <p:nvPr/>
              </p:nvSpPr>
              <p:spPr bwMode="auto">
                <a:xfrm>
                  <a:off x="1390" y="2206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25" name="Rectangle 118"/>
                <p:cNvSpPr>
                  <a:spLocks noChangeArrowheads="1"/>
                </p:cNvSpPr>
                <p:nvPr/>
              </p:nvSpPr>
              <p:spPr bwMode="auto">
                <a:xfrm>
                  <a:off x="1678" y="2207"/>
                  <a:ext cx="146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26" name="Rectangle 119"/>
                <p:cNvSpPr>
                  <a:spLocks noChangeArrowheads="1"/>
                </p:cNvSpPr>
                <p:nvPr/>
              </p:nvSpPr>
              <p:spPr bwMode="auto">
                <a:xfrm>
                  <a:off x="1823" y="2206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27" name="Rectangle 120"/>
                <p:cNvSpPr>
                  <a:spLocks noChangeArrowheads="1"/>
                </p:cNvSpPr>
                <p:nvPr/>
              </p:nvSpPr>
              <p:spPr bwMode="auto">
                <a:xfrm>
                  <a:off x="2112" y="2206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28" name="Rectangle 121"/>
                <p:cNvSpPr>
                  <a:spLocks noChangeArrowheads="1"/>
                </p:cNvSpPr>
                <p:nvPr/>
              </p:nvSpPr>
              <p:spPr bwMode="auto">
                <a:xfrm>
                  <a:off x="1968" y="2205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29" name="Rectangle 122"/>
                <p:cNvSpPr>
                  <a:spLocks noChangeArrowheads="1"/>
                </p:cNvSpPr>
                <p:nvPr/>
              </p:nvSpPr>
              <p:spPr bwMode="auto">
                <a:xfrm>
                  <a:off x="2254" y="2205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0" name="Rectangle 123"/>
                <p:cNvSpPr>
                  <a:spLocks noChangeArrowheads="1"/>
                </p:cNvSpPr>
                <p:nvPr/>
              </p:nvSpPr>
              <p:spPr bwMode="auto">
                <a:xfrm>
                  <a:off x="2399" y="2205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1" name="Rectangle 124"/>
                <p:cNvSpPr>
                  <a:spLocks noChangeArrowheads="1"/>
                </p:cNvSpPr>
                <p:nvPr/>
              </p:nvSpPr>
              <p:spPr bwMode="auto">
                <a:xfrm>
                  <a:off x="2688" y="2205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2" name="Rectangle 125"/>
                <p:cNvSpPr>
                  <a:spLocks noChangeArrowheads="1"/>
                </p:cNvSpPr>
                <p:nvPr/>
              </p:nvSpPr>
              <p:spPr bwMode="auto">
                <a:xfrm>
                  <a:off x="2543" y="2206"/>
                  <a:ext cx="146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3" name="Rectangle 126"/>
                <p:cNvSpPr>
                  <a:spLocks noChangeArrowheads="1"/>
                </p:cNvSpPr>
                <p:nvPr/>
              </p:nvSpPr>
              <p:spPr bwMode="auto">
                <a:xfrm>
                  <a:off x="2832" y="2205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4" name="Rectangle 127"/>
                <p:cNvSpPr>
                  <a:spLocks noChangeArrowheads="1"/>
                </p:cNvSpPr>
                <p:nvPr/>
              </p:nvSpPr>
              <p:spPr bwMode="auto">
                <a:xfrm>
                  <a:off x="2976" y="2206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5" name="Rectangle 128"/>
                <p:cNvSpPr>
                  <a:spLocks noChangeArrowheads="1"/>
                </p:cNvSpPr>
                <p:nvPr/>
              </p:nvSpPr>
              <p:spPr bwMode="auto">
                <a:xfrm>
                  <a:off x="1535" y="2062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6" name="Rectangle 129"/>
                <p:cNvSpPr>
                  <a:spLocks noChangeArrowheads="1"/>
                </p:cNvSpPr>
                <p:nvPr/>
              </p:nvSpPr>
              <p:spPr bwMode="auto">
                <a:xfrm>
                  <a:off x="1392" y="2064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7" name="Rectangle 130"/>
                <p:cNvSpPr>
                  <a:spLocks noChangeArrowheads="1"/>
                </p:cNvSpPr>
                <p:nvPr/>
              </p:nvSpPr>
              <p:spPr bwMode="auto">
                <a:xfrm>
                  <a:off x="1679" y="2062"/>
                  <a:ext cx="146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8" name="Rectangle 131"/>
                <p:cNvSpPr>
                  <a:spLocks noChangeArrowheads="1"/>
                </p:cNvSpPr>
                <p:nvPr/>
              </p:nvSpPr>
              <p:spPr bwMode="auto">
                <a:xfrm>
                  <a:off x="1824" y="2061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9" name="Rectangle 132"/>
                <p:cNvSpPr>
                  <a:spLocks noChangeArrowheads="1"/>
                </p:cNvSpPr>
                <p:nvPr/>
              </p:nvSpPr>
              <p:spPr bwMode="auto">
                <a:xfrm>
                  <a:off x="2112" y="2062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40" name="Rectangle 133"/>
                <p:cNvSpPr>
                  <a:spLocks noChangeArrowheads="1"/>
                </p:cNvSpPr>
                <p:nvPr/>
              </p:nvSpPr>
              <p:spPr bwMode="auto">
                <a:xfrm>
                  <a:off x="1968" y="2063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41" name="Rectangle 134"/>
                <p:cNvSpPr>
                  <a:spLocks noChangeArrowheads="1"/>
                </p:cNvSpPr>
                <p:nvPr/>
              </p:nvSpPr>
              <p:spPr bwMode="auto">
                <a:xfrm>
                  <a:off x="2255" y="2062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42" name="Rectangle 135"/>
                <p:cNvSpPr>
                  <a:spLocks noChangeArrowheads="1"/>
                </p:cNvSpPr>
                <p:nvPr/>
              </p:nvSpPr>
              <p:spPr bwMode="auto">
                <a:xfrm>
                  <a:off x="2399" y="2062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43" name="Rectangle 136"/>
                <p:cNvSpPr>
                  <a:spLocks noChangeArrowheads="1"/>
                </p:cNvSpPr>
                <p:nvPr/>
              </p:nvSpPr>
              <p:spPr bwMode="auto">
                <a:xfrm>
                  <a:off x="2688" y="2063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44" name="Rectangle 137"/>
                <p:cNvSpPr>
                  <a:spLocks noChangeArrowheads="1"/>
                </p:cNvSpPr>
                <p:nvPr/>
              </p:nvSpPr>
              <p:spPr bwMode="auto">
                <a:xfrm>
                  <a:off x="2543" y="2063"/>
                  <a:ext cx="146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45" name="Rectangle 138"/>
                <p:cNvSpPr>
                  <a:spLocks noChangeArrowheads="1"/>
                </p:cNvSpPr>
                <p:nvPr/>
              </p:nvSpPr>
              <p:spPr bwMode="auto">
                <a:xfrm>
                  <a:off x="2832" y="2062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46" name="Rectangle 139"/>
                <p:cNvSpPr>
                  <a:spLocks noChangeArrowheads="1"/>
                </p:cNvSpPr>
                <p:nvPr/>
              </p:nvSpPr>
              <p:spPr bwMode="auto">
                <a:xfrm>
                  <a:off x="2976" y="2063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47" name="Rectangle 140"/>
                <p:cNvSpPr>
                  <a:spLocks noChangeArrowheads="1"/>
                </p:cNvSpPr>
                <p:nvPr/>
              </p:nvSpPr>
              <p:spPr bwMode="auto">
                <a:xfrm>
                  <a:off x="1535" y="1918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48" name="Rectangle 141"/>
                <p:cNvSpPr>
                  <a:spLocks noChangeArrowheads="1"/>
                </p:cNvSpPr>
                <p:nvPr/>
              </p:nvSpPr>
              <p:spPr bwMode="auto">
                <a:xfrm>
                  <a:off x="1391" y="1917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49" name="Rectangle 142"/>
                <p:cNvSpPr>
                  <a:spLocks noChangeArrowheads="1"/>
                </p:cNvSpPr>
                <p:nvPr/>
              </p:nvSpPr>
              <p:spPr bwMode="auto">
                <a:xfrm>
                  <a:off x="1679" y="1918"/>
                  <a:ext cx="146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50" name="Rectangle 143"/>
                <p:cNvSpPr>
                  <a:spLocks noChangeArrowheads="1"/>
                </p:cNvSpPr>
                <p:nvPr/>
              </p:nvSpPr>
              <p:spPr bwMode="auto">
                <a:xfrm>
                  <a:off x="1824" y="1917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51" name="Rectangle 144"/>
                <p:cNvSpPr>
                  <a:spLocks noChangeArrowheads="1"/>
                </p:cNvSpPr>
                <p:nvPr/>
              </p:nvSpPr>
              <p:spPr bwMode="auto">
                <a:xfrm>
                  <a:off x="2111" y="1917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52" name="Rectangle 145"/>
                <p:cNvSpPr>
                  <a:spLocks noChangeArrowheads="1"/>
                </p:cNvSpPr>
                <p:nvPr/>
              </p:nvSpPr>
              <p:spPr bwMode="auto">
                <a:xfrm>
                  <a:off x="1968" y="1918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53" name="Rectangle 146"/>
                <p:cNvSpPr>
                  <a:spLocks noChangeArrowheads="1"/>
                </p:cNvSpPr>
                <p:nvPr/>
              </p:nvSpPr>
              <p:spPr bwMode="auto">
                <a:xfrm>
                  <a:off x="2255" y="1918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54" name="Rectangle 147"/>
                <p:cNvSpPr>
                  <a:spLocks noChangeArrowheads="1"/>
                </p:cNvSpPr>
                <p:nvPr/>
              </p:nvSpPr>
              <p:spPr bwMode="auto">
                <a:xfrm>
                  <a:off x="2399" y="1917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55" name="Rectangle 148"/>
                <p:cNvSpPr>
                  <a:spLocks noChangeArrowheads="1"/>
                </p:cNvSpPr>
                <p:nvPr/>
              </p:nvSpPr>
              <p:spPr bwMode="auto">
                <a:xfrm>
                  <a:off x="2688" y="1918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56" name="Rectangle 149"/>
                <p:cNvSpPr>
                  <a:spLocks noChangeArrowheads="1"/>
                </p:cNvSpPr>
                <p:nvPr/>
              </p:nvSpPr>
              <p:spPr bwMode="auto">
                <a:xfrm>
                  <a:off x="2543" y="1919"/>
                  <a:ext cx="146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57" name="Rectangle 150"/>
                <p:cNvSpPr>
                  <a:spLocks noChangeArrowheads="1"/>
                </p:cNvSpPr>
                <p:nvPr/>
              </p:nvSpPr>
              <p:spPr bwMode="auto">
                <a:xfrm>
                  <a:off x="2833" y="1918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58" name="Rectangle 151"/>
                <p:cNvSpPr>
                  <a:spLocks noChangeArrowheads="1"/>
                </p:cNvSpPr>
                <p:nvPr/>
              </p:nvSpPr>
              <p:spPr bwMode="auto">
                <a:xfrm>
                  <a:off x="2975" y="1918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59" name="Rectangle 152"/>
                <p:cNvSpPr>
                  <a:spLocks noChangeArrowheads="1"/>
                </p:cNvSpPr>
                <p:nvPr/>
              </p:nvSpPr>
              <p:spPr bwMode="auto">
                <a:xfrm>
                  <a:off x="1535" y="1775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60" name="Rectangle 153"/>
                <p:cNvSpPr>
                  <a:spLocks noChangeArrowheads="1"/>
                </p:cNvSpPr>
                <p:nvPr/>
              </p:nvSpPr>
              <p:spPr bwMode="auto">
                <a:xfrm>
                  <a:off x="1391" y="1774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61" name="Rectangle 154"/>
                <p:cNvSpPr>
                  <a:spLocks noChangeArrowheads="1"/>
                </p:cNvSpPr>
                <p:nvPr/>
              </p:nvSpPr>
              <p:spPr bwMode="auto">
                <a:xfrm>
                  <a:off x="1679" y="1775"/>
                  <a:ext cx="146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62" name="Rectangle 155"/>
                <p:cNvSpPr>
                  <a:spLocks noChangeArrowheads="1"/>
                </p:cNvSpPr>
                <p:nvPr/>
              </p:nvSpPr>
              <p:spPr bwMode="auto">
                <a:xfrm>
                  <a:off x="1824" y="1774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63" name="Rectangle 156"/>
                <p:cNvSpPr>
                  <a:spLocks noChangeArrowheads="1"/>
                </p:cNvSpPr>
                <p:nvPr/>
              </p:nvSpPr>
              <p:spPr bwMode="auto">
                <a:xfrm>
                  <a:off x="2113" y="1775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64" name="Rectangle 157"/>
                <p:cNvSpPr>
                  <a:spLocks noChangeArrowheads="1"/>
                </p:cNvSpPr>
                <p:nvPr/>
              </p:nvSpPr>
              <p:spPr bwMode="auto">
                <a:xfrm>
                  <a:off x="1968" y="1775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65" name="Rectangle 158"/>
                <p:cNvSpPr>
                  <a:spLocks noChangeArrowheads="1"/>
                </p:cNvSpPr>
                <p:nvPr/>
              </p:nvSpPr>
              <p:spPr bwMode="auto">
                <a:xfrm>
                  <a:off x="2255" y="1775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66" name="Rectangle 159"/>
                <p:cNvSpPr>
                  <a:spLocks noChangeArrowheads="1"/>
                </p:cNvSpPr>
                <p:nvPr/>
              </p:nvSpPr>
              <p:spPr bwMode="auto">
                <a:xfrm>
                  <a:off x="2400" y="1775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67" name="Rectangle 160"/>
                <p:cNvSpPr>
                  <a:spLocks noChangeArrowheads="1"/>
                </p:cNvSpPr>
                <p:nvPr/>
              </p:nvSpPr>
              <p:spPr bwMode="auto">
                <a:xfrm>
                  <a:off x="2689" y="1774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68" name="Rectangle 161"/>
                <p:cNvSpPr>
                  <a:spLocks noChangeArrowheads="1"/>
                </p:cNvSpPr>
                <p:nvPr/>
              </p:nvSpPr>
              <p:spPr bwMode="auto">
                <a:xfrm>
                  <a:off x="2544" y="1774"/>
                  <a:ext cx="146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69" name="Rectangle 162"/>
                <p:cNvSpPr>
                  <a:spLocks noChangeArrowheads="1"/>
                </p:cNvSpPr>
                <p:nvPr/>
              </p:nvSpPr>
              <p:spPr bwMode="auto">
                <a:xfrm>
                  <a:off x="2833" y="1775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70" name="Rectangle 163"/>
                <p:cNvSpPr>
                  <a:spLocks noChangeArrowheads="1"/>
                </p:cNvSpPr>
                <p:nvPr/>
              </p:nvSpPr>
              <p:spPr bwMode="auto">
                <a:xfrm>
                  <a:off x="2977" y="1774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71" name="Rectangle 164"/>
                <p:cNvSpPr>
                  <a:spLocks noChangeArrowheads="1"/>
                </p:cNvSpPr>
                <p:nvPr/>
              </p:nvSpPr>
              <p:spPr bwMode="auto">
                <a:xfrm>
                  <a:off x="1535" y="1630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72" name="Rectangle 165"/>
                <p:cNvSpPr>
                  <a:spLocks noChangeArrowheads="1"/>
                </p:cNvSpPr>
                <p:nvPr/>
              </p:nvSpPr>
              <p:spPr bwMode="auto">
                <a:xfrm>
                  <a:off x="1391" y="1629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73" name="Rectangle 166"/>
                <p:cNvSpPr>
                  <a:spLocks noChangeArrowheads="1"/>
                </p:cNvSpPr>
                <p:nvPr/>
              </p:nvSpPr>
              <p:spPr bwMode="auto">
                <a:xfrm>
                  <a:off x="1678" y="1630"/>
                  <a:ext cx="146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74" name="Rectangle 167"/>
                <p:cNvSpPr>
                  <a:spLocks noChangeArrowheads="1"/>
                </p:cNvSpPr>
                <p:nvPr/>
              </p:nvSpPr>
              <p:spPr bwMode="auto">
                <a:xfrm>
                  <a:off x="1824" y="1630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75" name="Rectangle 168"/>
                <p:cNvSpPr>
                  <a:spLocks noChangeArrowheads="1"/>
                </p:cNvSpPr>
                <p:nvPr/>
              </p:nvSpPr>
              <p:spPr bwMode="auto">
                <a:xfrm>
                  <a:off x="2111" y="1629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76" name="Rectangle 169"/>
                <p:cNvSpPr>
                  <a:spLocks noChangeArrowheads="1"/>
                </p:cNvSpPr>
                <p:nvPr/>
              </p:nvSpPr>
              <p:spPr bwMode="auto">
                <a:xfrm>
                  <a:off x="1968" y="1631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77" name="Rectangle 170"/>
                <p:cNvSpPr>
                  <a:spLocks noChangeArrowheads="1"/>
                </p:cNvSpPr>
                <p:nvPr/>
              </p:nvSpPr>
              <p:spPr bwMode="auto">
                <a:xfrm>
                  <a:off x="2256" y="1629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78" name="Rectangle 171"/>
                <p:cNvSpPr>
                  <a:spLocks noChangeArrowheads="1"/>
                </p:cNvSpPr>
                <p:nvPr/>
              </p:nvSpPr>
              <p:spPr bwMode="auto">
                <a:xfrm>
                  <a:off x="2400" y="1630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79" name="Rectangle 172"/>
                <p:cNvSpPr>
                  <a:spLocks noChangeArrowheads="1"/>
                </p:cNvSpPr>
                <p:nvPr/>
              </p:nvSpPr>
              <p:spPr bwMode="auto">
                <a:xfrm>
                  <a:off x="2689" y="1629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80" name="Rectangle 173"/>
                <p:cNvSpPr>
                  <a:spLocks noChangeArrowheads="1"/>
                </p:cNvSpPr>
                <p:nvPr/>
              </p:nvSpPr>
              <p:spPr bwMode="auto">
                <a:xfrm>
                  <a:off x="2542" y="1629"/>
                  <a:ext cx="146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81" name="Rectangle 174"/>
                <p:cNvSpPr>
                  <a:spLocks noChangeArrowheads="1"/>
                </p:cNvSpPr>
                <p:nvPr/>
              </p:nvSpPr>
              <p:spPr bwMode="auto">
                <a:xfrm>
                  <a:off x="2833" y="1630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82" name="Rectangle 175"/>
                <p:cNvSpPr>
                  <a:spLocks noChangeArrowheads="1"/>
                </p:cNvSpPr>
                <p:nvPr/>
              </p:nvSpPr>
              <p:spPr bwMode="auto">
                <a:xfrm>
                  <a:off x="2976" y="1629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83" name="Rectangle 176"/>
                <p:cNvSpPr>
                  <a:spLocks noChangeArrowheads="1"/>
                </p:cNvSpPr>
                <p:nvPr/>
              </p:nvSpPr>
              <p:spPr bwMode="auto">
                <a:xfrm>
                  <a:off x="1535" y="3791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84" name="Rectangle 177"/>
                <p:cNvSpPr>
                  <a:spLocks noChangeArrowheads="1"/>
                </p:cNvSpPr>
                <p:nvPr/>
              </p:nvSpPr>
              <p:spPr bwMode="auto">
                <a:xfrm>
                  <a:off x="1391" y="3790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85" name="Rectangle 178"/>
                <p:cNvSpPr>
                  <a:spLocks noChangeArrowheads="1"/>
                </p:cNvSpPr>
                <p:nvPr/>
              </p:nvSpPr>
              <p:spPr bwMode="auto">
                <a:xfrm>
                  <a:off x="2111" y="3790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86" name="Rectangle 179"/>
                <p:cNvSpPr>
                  <a:spLocks noChangeArrowheads="1"/>
                </p:cNvSpPr>
                <p:nvPr/>
              </p:nvSpPr>
              <p:spPr bwMode="auto">
                <a:xfrm>
                  <a:off x="1968" y="3791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87" name="Rectangle 180"/>
                <p:cNvSpPr>
                  <a:spLocks noChangeArrowheads="1"/>
                </p:cNvSpPr>
                <p:nvPr/>
              </p:nvSpPr>
              <p:spPr bwMode="auto">
                <a:xfrm>
                  <a:off x="2255" y="3791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88" name="Rectangle 181"/>
                <p:cNvSpPr>
                  <a:spLocks noChangeArrowheads="1"/>
                </p:cNvSpPr>
                <p:nvPr/>
              </p:nvSpPr>
              <p:spPr bwMode="auto">
                <a:xfrm>
                  <a:off x="2400" y="3791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89" name="Rectangle 182"/>
                <p:cNvSpPr>
                  <a:spLocks noChangeArrowheads="1"/>
                </p:cNvSpPr>
                <p:nvPr/>
              </p:nvSpPr>
              <p:spPr bwMode="auto">
                <a:xfrm>
                  <a:off x="2689" y="3790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90" name="Rectangle 183"/>
                <p:cNvSpPr>
                  <a:spLocks noChangeArrowheads="1"/>
                </p:cNvSpPr>
                <p:nvPr/>
              </p:nvSpPr>
              <p:spPr bwMode="auto">
                <a:xfrm>
                  <a:off x="2543" y="3790"/>
                  <a:ext cx="146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91" name="Rectangle 184"/>
                <p:cNvSpPr>
                  <a:spLocks noChangeArrowheads="1"/>
                </p:cNvSpPr>
                <p:nvPr/>
              </p:nvSpPr>
              <p:spPr bwMode="auto">
                <a:xfrm>
                  <a:off x="2833" y="3791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92" name="Rectangle 185"/>
                <p:cNvSpPr>
                  <a:spLocks noChangeArrowheads="1"/>
                </p:cNvSpPr>
                <p:nvPr/>
              </p:nvSpPr>
              <p:spPr bwMode="auto">
                <a:xfrm>
                  <a:off x="2976" y="3790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93" name="Rectangle 186"/>
                <p:cNvSpPr>
                  <a:spLocks noChangeArrowheads="1"/>
                </p:cNvSpPr>
                <p:nvPr/>
              </p:nvSpPr>
              <p:spPr bwMode="auto">
                <a:xfrm>
                  <a:off x="1533" y="3646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94" name="Rectangle 187"/>
                <p:cNvSpPr>
                  <a:spLocks noChangeArrowheads="1"/>
                </p:cNvSpPr>
                <p:nvPr/>
              </p:nvSpPr>
              <p:spPr bwMode="auto">
                <a:xfrm>
                  <a:off x="1391" y="3645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95" name="Rectangle 188"/>
                <p:cNvSpPr>
                  <a:spLocks noChangeArrowheads="1"/>
                </p:cNvSpPr>
                <p:nvPr/>
              </p:nvSpPr>
              <p:spPr bwMode="auto">
                <a:xfrm>
                  <a:off x="2111" y="3646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96" name="Rectangle 189"/>
                <p:cNvSpPr>
                  <a:spLocks noChangeArrowheads="1"/>
                </p:cNvSpPr>
                <p:nvPr/>
              </p:nvSpPr>
              <p:spPr bwMode="auto">
                <a:xfrm>
                  <a:off x="1967" y="3646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97" name="Rectangle 190"/>
                <p:cNvSpPr>
                  <a:spLocks noChangeArrowheads="1"/>
                </p:cNvSpPr>
                <p:nvPr/>
              </p:nvSpPr>
              <p:spPr bwMode="auto">
                <a:xfrm>
                  <a:off x="2256" y="3645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98" name="Rectangle 191"/>
                <p:cNvSpPr>
                  <a:spLocks noChangeArrowheads="1"/>
                </p:cNvSpPr>
                <p:nvPr/>
              </p:nvSpPr>
              <p:spPr bwMode="auto">
                <a:xfrm>
                  <a:off x="2398" y="3645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99" name="Rectangle 192"/>
                <p:cNvSpPr>
                  <a:spLocks noChangeArrowheads="1"/>
                </p:cNvSpPr>
                <p:nvPr/>
              </p:nvSpPr>
              <p:spPr bwMode="auto">
                <a:xfrm>
                  <a:off x="2689" y="3645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00" name="Rectangle 193"/>
                <p:cNvSpPr>
                  <a:spLocks noChangeArrowheads="1"/>
                </p:cNvSpPr>
                <p:nvPr/>
              </p:nvSpPr>
              <p:spPr bwMode="auto">
                <a:xfrm>
                  <a:off x="2543" y="3645"/>
                  <a:ext cx="146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01" name="Rectangle 194"/>
                <p:cNvSpPr>
                  <a:spLocks noChangeArrowheads="1"/>
                </p:cNvSpPr>
                <p:nvPr/>
              </p:nvSpPr>
              <p:spPr bwMode="auto">
                <a:xfrm>
                  <a:off x="2831" y="3646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02" name="Rectangle 195"/>
                <p:cNvSpPr>
                  <a:spLocks noChangeArrowheads="1"/>
                </p:cNvSpPr>
                <p:nvPr/>
              </p:nvSpPr>
              <p:spPr bwMode="auto">
                <a:xfrm>
                  <a:off x="2976" y="3645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03" name="Rectangle 196"/>
                <p:cNvSpPr>
                  <a:spLocks noChangeArrowheads="1"/>
                </p:cNvSpPr>
                <p:nvPr/>
              </p:nvSpPr>
              <p:spPr bwMode="auto">
                <a:xfrm>
                  <a:off x="1536" y="3502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04" name="Rectangle 197"/>
                <p:cNvSpPr>
                  <a:spLocks noChangeArrowheads="1"/>
                </p:cNvSpPr>
                <p:nvPr/>
              </p:nvSpPr>
              <p:spPr bwMode="auto">
                <a:xfrm>
                  <a:off x="1391" y="3503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05" name="Rectangle 198"/>
                <p:cNvSpPr>
                  <a:spLocks noChangeArrowheads="1"/>
                </p:cNvSpPr>
                <p:nvPr/>
              </p:nvSpPr>
              <p:spPr bwMode="auto">
                <a:xfrm>
                  <a:off x="2111" y="3503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06" name="Rectangle 199"/>
                <p:cNvSpPr>
                  <a:spLocks noChangeArrowheads="1"/>
                </p:cNvSpPr>
                <p:nvPr/>
              </p:nvSpPr>
              <p:spPr bwMode="auto">
                <a:xfrm>
                  <a:off x="1967" y="3502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07" name="Rectangle 200"/>
                <p:cNvSpPr>
                  <a:spLocks noChangeArrowheads="1"/>
                </p:cNvSpPr>
                <p:nvPr/>
              </p:nvSpPr>
              <p:spPr bwMode="auto">
                <a:xfrm>
                  <a:off x="2256" y="3502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08" name="Rectangle 201"/>
                <p:cNvSpPr>
                  <a:spLocks noChangeArrowheads="1"/>
                </p:cNvSpPr>
                <p:nvPr/>
              </p:nvSpPr>
              <p:spPr bwMode="auto">
                <a:xfrm>
                  <a:off x="2400" y="3503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09" name="Rectangle 202"/>
                <p:cNvSpPr>
                  <a:spLocks noChangeArrowheads="1"/>
                </p:cNvSpPr>
                <p:nvPr/>
              </p:nvSpPr>
              <p:spPr bwMode="auto">
                <a:xfrm>
                  <a:off x="2689" y="3502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10" name="Rectangle 203"/>
                <p:cNvSpPr>
                  <a:spLocks noChangeArrowheads="1"/>
                </p:cNvSpPr>
                <p:nvPr/>
              </p:nvSpPr>
              <p:spPr bwMode="auto">
                <a:xfrm>
                  <a:off x="2543" y="3502"/>
                  <a:ext cx="146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11" name="Rectangle 204"/>
                <p:cNvSpPr>
                  <a:spLocks noChangeArrowheads="1"/>
                </p:cNvSpPr>
                <p:nvPr/>
              </p:nvSpPr>
              <p:spPr bwMode="auto">
                <a:xfrm>
                  <a:off x="2831" y="3503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12" name="Rectangle 205"/>
                <p:cNvSpPr>
                  <a:spLocks noChangeArrowheads="1"/>
                </p:cNvSpPr>
                <p:nvPr/>
              </p:nvSpPr>
              <p:spPr bwMode="auto">
                <a:xfrm>
                  <a:off x="2976" y="3502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13" name="Rectangle 206"/>
                <p:cNvSpPr>
                  <a:spLocks noChangeArrowheads="1"/>
                </p:cNvSpPr>
                <p:nvPr/>
              </p:nvSpPr>
              <p:spPr bwMode="auto">
                <a:xfrm>
                  <a:off x="1534" y="3357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14" name="Rectangle 207"/>
                <p:cNvSpPr>
                  <a:spLocks noChangeArrowheads="1"/>
                </p:cNvSpPr>
                <p:nvPr/>
              </p:nvSpPr>
              <p:spPr bwMode="auto">
                <a:xfrm>
                  <a:off x="1391" y="3358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15" name="Rectangle 208"/>
                <p:cNvSpPr>
                  <a:spLocks noChangeArrowheads="1"/>
                </p:cNvSpPr>
                <p:nvPr/>
              </p:nvSpPr>
              <p:spPr bwMode="auto">
                <a:xfrm>
                  <a:off x="1678" y="3358"/>
                  <a:ext cx="146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16" name="Rectangle 209"/>
                <p:cNvSpPr>
                  <a:spLocks noChangeArrowheads="1"/>
                </p:cNvSpPr>
                <p:nvPr/>
              </p:nvSpPr>
              <p:spPr bwMode="auto">
                <a:xfrm>
                  <a:off x="1823" y="3358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17" name="Rectangle 210"/>
                <p:cNvSpPr>
                  <a:spLocks noChangeArrowheads="1"/>
                </p:cNvSpPr>
                <p:nvPr/>
              </p:nvSpPr>
              <p:spPr bwMode="auto">
                <a:xfrm>
                  <a:off x="2112" y="3358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18" name="Rectangle 211"/>
                <p:cNvSpPr>
                  <a:spLocks noChangeArrowheads="1"/>
                </p:cNvSpPr>
                <p:nvPr/>
              </p:nvSpPr>
              <p:spPr bwMode="auto">
                <a:xfrm>
                  <a:off x="1968" y="3357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19" name="Rectangle 212"/>
                <p:cNvSpPr>
                  <a:spLocks noChangeArrowheads="1"/>
                </p:cNvSpPr>
                <p:nvPr/>
              </p:nvSpPr>
              <p:spPr bwMode="auto">
                <a:xfrm>
                  <a:off x="2256" y="3358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20" name="Rectangle 213"/>
                <p:cNvSpPr>
                  <a:spLocks noChangeArrowheads="1"/>
                </p:cNvSpPr>
                <p:nvPr/>
              </p:nvSpPr>
              <p:spPr bwMode="auto">
                <a:xfrm>
                  <a:off x="2398" y="3358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21" name="Rectangle 214"/>
                <p:cNvSpPr>
                  <a:spLocks noChangeArrowheads="1"/>
                </p:cNvSpPr>
                <p:nvPr/>
              </p:nvSpPr>
              <p:spPr bwMode="auto">
                <a:xfrm>
                  <a:off x="2688" y="3357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22" name="Rectangle 215"/>
                <p:cNvSpPr>
                  <a:spLocks noChangeArrowheads="1"/>
                </p:cNvSpPr>
                <p:nvPr/>
              </p:nvSpPr>
              <p:spPr bwMode="auto">
                <a:xfrm>
                  <a:off x="2543" y="3358"/>
                  <a:ext cx="146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23" name="Rectangle 216"/>
                <p:cNvSpPr>
                  <a:spLocks noChangeArrowheads="1"/>
                </p:cNvSpPr>
                <p:nvPr/>
              </p:nvSpPr>
              <p:spPr bwMode="auto">
                <a:xfrm>
                  <a:off x="2832" y="3358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24" name="Rectangle 217"/>
                <p:cNvSpPr>
                  <a:spLocks noChangeArrowheads="1"/>
                </p:cNvSpPr>
                <p:nvPr/>
              </p:nvSpPr>
              <p:spPr bwMode="auto">
                <a:xfrm>
                  <a:off x="2976" y="3358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25" name="Rectangle 218"/>
                <p:cNvSpPr>
                  <a:spLocks noChangeArrowheads="1"/>
                </p:cNvSpPr>
                <p:nvPr/>
              </p:nvSpPr>
              <p:spPr bwMode="auto">
                <a:xfrm>
                  <a:off x="1824" y="3790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26" name="Rectangle 219"/>
                <p:cNvSpPr>
                  <a:spLocks noChangeArrowheads="1"/>
                </p:cNvSpPr>
                <p:nvPr/>
              </p:nvSpPr>
              <p:spPr bwMode="auto">
                <a:xfrm>
                  <a:off x="1678" y="3790"/>
                  <a:ext cx="146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27" name="Rectangle 220"/>
                <p:cNvSpPr>
                  <a:spLocks noChangeArrowheads="1"/>
                </p:cNvSpPr>
                <p:nvPr/>
              </p:nvSpPr>
              <p:spPr bwMode="auto">
                <a:xfrm>
                  <a:off x="1824" y="3646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28" name="Rectangle 221"/>
                <p:cNvSpPr>
                  <a:spLocks noChangeArrowheads="1"/>
                </p:cNvSpPr>
                <p:nvPr/>
              </p:nvSpPr>
              <p:spPr bwMode="auto">
                <a:xfrm>
                  <a:off x="1678" y="3646"/>
                  <a:ext cx="146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29" name="Rectangle 222"/>
                <p:cNvSpPr>
                  <a:spLocks noChangeArrowheads="1"/>
                </p:cNvSpPr>
                <p:nvPr/>
              </p:nvSpPr>
              <p:spPr bwMode="auto">
                <a:xfrm>
                  <a:off x="1825" y="3503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30" name="Rectangle 223"/>
                <p:cNvSpPr>
                  <a:spLocks noChangeArrowheads="1"/>
                </p:cNvSpPr>
                <p:nvPr/>
              </p:nvSpPr>
              <p:spPr bwMode="auto">
                <a:xfrm>
                  <a:off x="1678" y="3503"/>
                  <a:ext cx="146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24" name="Group 224"/>
              <p:cNvGrpSpPr>
                <a:grpSpLocks/>
              </p:cNvGrpSpPr>
              <p:nvPr/>
            </p:nvGrpSpPr>
            <p:grpSpPr bwMode="auto">
              <a:xfrm>
                <a:off x="1536" y="1056"/>
                <a:ext cx="1440" cy="720"/>
                <a:chOff x="1536" y="912"/>
                <a:chExt cx="1440" cy="720"/>
              </a:xfrm>
            </p:grpSpPr>
            <p:sp>
              <p:nvSpPr>
                <p:cNvPr id="109" name="Rectangle 225"/>
                <p:cNvSpPr>
                  <a:spLocks noChangeArrowheads="1"/>
                </p:cNvSpPr>
                <p:nvPr/>
              </p:nvSpPr>
              <p:spPr bwMode="auto">
                <a:xfrm>
                  <a:off x="1534" y="1485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10" name="Rectangle 226"/>
                <p:cNvSpPr>
                  <a:spLocks noChangeArrowheads="1"/>
                </p:cNvSpPr>
                <p:nvPr/>
              </p:nvSpPr>
              <p:spPr bwMode="auto">
                <a:xfrm>
                  <a:off x="1678" y="1487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11" name="Rectangle 227"/>
                <p:cNvSpPr>
                  <a:spLocks noChangeArrowheads="1"/>
                </p:cNvSpPr>
                <p:nvPr/>
              </p:nvSpPr>
              <p:spPr bwMode="auto">
                <a:xfrm>
                  <a:off x="1823" y="1486"/>
                  <a:ext cx="146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12" name="Rectangle 228"/>
                <p:cNvSpPr>
                  <a:spLocks noChangeArrowheads="1"/>
                </p:cNvSpPr>
                <p:nvPr/>
              </p:nvSpPr>
              <p:spPr bwMode="auto">
                <a:xfrm>
                  <a:off x="2111" y="1487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13" name="Rectangle 229"/>
                <p:cNvSpPr>
                  <a:spLocks noChangeArrowheads="1"/>
                </p:cNvSpPr>
                <p:nvPr/>
              </p:nvSpPr>
              <p:spPr bwMode="auto">
                <a:xfrm>
                  <a:off x="1967" y="1486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14" name="Rectangle 230"/>
                <p:cNvSpPr>
                  <a:spLocks noChangeArrowheads="1"/>
                </p:cNvSpPr>
                <p:nvPr/>
              </p:nvSpPr>
              <p:spPr bwMode="auto">
                <a:xfrm>
                  <a:off x="2256" y="1486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15" name="Rectangle 231"/>
                <p:cNvSpPr>
                  <a:spLocks noChangeArrowheads="1"/>
                </p:cNvSpPr>
                <p:nvPr/>
              </p:nvSpPr>
              <p:spPr bwMode="auto">
                <a:xfrm>
                  <a:off x="2398" y="1487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16" name="Rectangle 232"/>
                <p:cNvSpPr>
                  <a:spLocks noChangeArrowheads="1"/>
                </p:cNvSpPr>
                <p:nvPr/>
              </p:nvSpPr>
              <p:spPr bwMode="auto">
                <a:xfrm>
                  <a:off x="2689" y="1486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17" name="Rectangle 233"/>
                <p:cNvSpPr>
                  <a:spLocks noChangeArrowheads="1"/>
                </p:cNvSpPr>
                <p:nvPr/>
              </p:nvSpPr>
              <p:spPr bwMode="auto">
                <a:xfrm>
                  <a:off x="2543" y="1486"/>
                  <a:ext cx="146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18" name="Rectangle 234"/>
                <p:cNvSpPr>
                  <a:spLocks noChangeArrowheads="1"/>
                </p:cNvSpPr>
                <p:nvPr/>
              </p:nvSpPr>
              <p:spPr bwMode="auto">
                <a:xfrm>
                  <a:off x="2831" y="1487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19" name="Rectangle 235"/>
                <p:cNvSpPr>
                  <a:spLocks noChangeArrowheads="1"/>
                </p:cNvSpPr>
                <p:nvPr/>
              </p:nvSpPr>
              <p:spPr bwMode="auto">
                <a:xfrm>
                  <a:off x="1678" y="1342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20" name="Rectangle 236"/>
                <p:cNvSpPr>
                  <a:spLocks noChangeArrowheads="1"/>
                </p:cNvSpPr>
                <p:nvPr/>
              </p:nvSpPr>
              <p:spPr bwMode="auto">
                <a:xfrm>
                  <a:off x="1821" y="1341"/>
                  <a:ext cx="146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21" name="Rectangle 237"/>
                <p:cNvSpPr>
                  <a:spLocks noChangeArrowheads="1"/>
                </p:cNvSpPr>
                <p:nvPr/>
              </p:nvSpPr>
              <p:spPr bwMode="auto">
                <a:xfrm>
                  <a:off x="2111" y="1342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22" name="Rectangle 238"/>
                <p:cNvSpPr>
                  <a:spLocks noChangeArrowheads="1"/>
                </p:cNvSpPr>
                <p:nvPr/>
              </p:nvSpPr>
              <p:spPr bwMode="auto">
                <a:xfrm>
                  <a:off x="1967" y="1341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23" name="Rectangle 239"/>
                <p:cNvSpPr>
                  <a:spLocks noChangeArrowheads="1"/>
                </p:cNvSpPr>
                <p:nvPr/>
              </p:nvSpPr>
              <p:spPr bwMode="auto">
                <a:xfrm>
                  <a:off x="2254" y="1341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24" name="Rectangle 240"/>
                <p:cNvSpPr>
                  <a:spLocks noChangeArrowheads="1"/>
                </p:cNvSpPr>
                <p:nvPr/>
              </p:nvSpPr>
              <p:spPr bwMode="auto">
                <a:xfrm>
                  <a:off x="2398" y="1342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25" name="Rectangle 241"/>
                <p:cNvSpPr>
                  <a:spLocks noChangeArrowheads="1"/>
                </p:cNvSpPr>
                <p:nvPr/>
              </p:nvSpPr>
              <p:spPr bwMode="auto">
                <a:xfrm>
                  <a:off x="2687" y="1341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26" name="Rectangle 242"/>
                <p:cNvSpPr>
                  <a:spLocks noChangeArrowheads="1"/>
                </p:cNvSpPr>
                <p:nvPr/>
              </p:nvSpPr>
              <p:spPr bwMode="auto">
                <a:xfrm>
                  <a:off x="2543" y="1342"/>
                  <a:ext cx="146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27" name="Rectangle 243"/>
                <p:cNvSpPr>
                  <a:spLocks noChangeArrowheads="1"/>
                </p:cNvSpPr>
                <p:nvPr/>
              </p:nvSpPr>
              <p:spPr bwMode="auto">
                <a:xfrm>
                  <a:off x="1821" y="1198"/>
                  <a:ext cx="146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28" name="Rectangle 244"/>
                <p:cNvSpPr>
                  <a:spLocks noChangeArrowheads="1"/>
                </p:cNvSpPr>
                <p:nvPr/>
              </p:nvSpPr>
              <p:spPr bwMode="auto">
                <a:xfrm>
                  <a:off x="2111" y="1199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29" name="Rectangle 245"/>
                <p:cNvSpPr>
                  <a:spLocks noChangeArrowheads="1"/>
                </p:cNvSpPr>
                <p:nvPr/>
              </p:nvSpPr>
              <p:spPr bwMode="auto">
                <a:xfrm>
                  <a:off x="1968" y="1198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30" name="Rectangle 246"/>
                <p:cNvSpPr>
                  <a:spLocks noChangeArrowheads="1"/>
                </p:cNvSpPr>
                <p:nvPr/>
              </p:nvSpPr>
              <p:spPr bwMode="auto">
                <a:xfrm>
                  <a:off x="2254" y="1198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31" name="Rectangle 247"/>
                <p:cNvSpPr>
                  <a:spLocks noChangeArrowheads="1"/>
                </p:cNvSpPr>
                <p:nvPr/>
              </p:nvSpPr>
              <p:spPr bwMode="auto">
                <a:xfrm>
                  <a:off x="2399" y="1198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32" name="Rectangle 248"/>
                <p:cNvSpPr>
                  <a:spLocks noChangeArrowheads="1"/>
                </p:cNvSpPr>
                <p:nvPr/>
              </p:nvSpPr>
              <p:spPr bwMode="auto">
                <a:xfrm>
                  <a:off x="2543" y="1199"/>
                  <a:ext cx="146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33" name="Rectangle 249"/>
                <p:cNvSpPr>
                  <a:spLocks noChangeArrowheads="1"/>
                </p:cNvSpPr>
                <p:nvPr/>
              </p:nvSpPr>
              <p:spPr bwMode="auto">
                <a:xfrm>
                  <a:off x="2111" y="1052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34" name="Rectangle 250"/>
                <p:cNvSpPr>
                  <a:spLocks noChangeArrowheads="1"/>
                </p:cNvSpPr>
                <p:nvPr/>
              </p:nvSpPr>
              <p:spPr bwMode="auto">
                <a:xfrm>
                  <a:off x="1968" y="1054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35" name="Rectangle 251"/>
                <p:cNvSpPr>
                  <a:spLocks noChangeArrowheads="1"/>
                </p:cNvSpPr>
                <p:nvPr/>
              </p:nvSpPr>
              <p:spPr bwMode="auto">
                <a:xfrm>
                  <a:off x="2255" y="1054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36" name="Rectangle 252"/>
                <p:cNvSpPr>
                  <a:spLocks noChangeArrowheads="1"/>
                </p:cNvSpPr>
                <p:nvPr/>
              </p:nvSpPr>
              <p:spPr bwMode="auto">
                <a:xfrm>
                  <a:off x="2399" y="1053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37" name="Rectangle 253"/>
                <p:cNvSpPr>
                  <a:spLocks noChangeArrowheads="1"/>
                </p:cNvSpPr>
                <p:nvPr/>
              </p:nvSpPr>
              <p:spPr bwMode="auto">
                <a:xfrm>
                  <a:off x="2111" y="910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38" name="Rectangle 254"/>
                <p:cNvSpPr>
                  <a:spLocks noChangeArrowheads="1"/>
                </p:cNvSpPr>
                <p:nvPr/>
              </p:nvSpPr>
              <p:spPr bwMode="auto">
                <a:xfrm>
                  <a:off x="2255" y="911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25" name="Group 255"/>
              <p:cNvGrpSpPr>
                <a:grpSpLocks/>
              </p:cNvGrpSpPr>
              <p:nvPr/>
            </p:nvGrpSpPr>
            <p:grpSpPr bwMode="auto">
              <a:xfrm>
                <a:off x="1536" y="1488"/>
                <a:ext cx="1440" cy="2592"/>
                <a:chOff x="1536" y="1344"/>
                <a:chExt cx="1440" cy="2592"/>
              </a:xfrm>
            </p:grpSpPr>
            <p:grpSp>
              <p:nvGrpSpPr>
                <p:cNvPr id="57" name="Group 256"/>
                <p:cNvGrpSpPr>
                  <a:grpSpLocks/>
                </p:cNvGrpSpPr>
                <p:nvPr/>
              </p:nvGrpSpPr>
              <p:grpSpPr bwMode="auto">
                <a:xfrm>
                  <a:off x="1680" y="3504"/>
                  <a:ext cx="288" cy="432"/>
                  <a:chOff x="1680" y="3216"/>
                  <a:chExt cx="288" cy="432"/>
                </a:xfrm>
              </p:grpSpPr>
              <p:sp>
                <p:nvSpPr>
                  <p:cNvPr id="103" name="Rectangle 257"/>
                  <p:cNvSpPr>
                    <a:spLocks noChangeArrowheads="1"/>
                  </p:cNvSpPr>
                  <p:nvPr/>
                </p:nvSpPr>
                <p:spPr bwMode="auto">
                  <a:xfrm>
                    <a:off x="1678" y="3502"/>
                    <a:ext cx="146" cy="14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4" name="Rectangle 258"/>
                  <p:cNvSpPr>
                    <a:spLocks noChangeArrowheads="1"/>
                  </p:cNvSpPr>
                  <p:nvPr/>
                </p:nvSpPr>
                <p:spPr bwMode="auto">
                  <a:xfrm>
                    <a:off x="1824" y="3502"/>
                    <a:ext cx="144" cy="14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5" name="Rectangle 259"/>
                  <p:cNvSpPr>
                    <a:spLocks noChangeArrowheads="1"/>
                  </p:cNvSpPr>
                  <p:nvPr/>
                </p:nvSpPr>
                <p:spPr bwMode="auto">
                  <a:xfrm>
                    <a:off x="1678" y="3358"/>
                    <a:ext cx="146" cy="145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6" name="Rectangle 260"/>
                  <p:cNvSpPr>
                    <a:spLocks noChangeArrowheads="1"/>
                  </p:cNvSpPr>
                  <p:nvPr/>
                </p:nvSpPr>
                <p:spPr bwMode="auto">
                  <a:xfrm>
                    <a:off x="1823" y="3357"/>
                    <a:ext cx="144" cy="145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7" name="Rectangle 261"/>
                  <p:cNvSpPr>
                    <a:spLocks noChangeArrowheads="1"/>
                  </p:cNvSpPr>
                  <p:nvPr/>
                </p:nvSpPr>
                <p:spPr bwMode="auto">
                  <a:xfrm>
                    <a:off x="1678" y="3215"/>
                    <a:ext cx="146" cy="14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8" name="Rectangle 262"/>
                  <p:cNvSpPr>
                    <a:spLocks noChangeArrowheads="1"/>
                  </p:cNvSpPr>
                  <p:nvPr/>
                </p:nvSpPr>
                <p:spPr bwMode="auto">
                  <a:xfrm>
                    <a:off x="1823" y="3214"/>
                    <a:ext cx="144" cy="14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58" name="Group 263"/>
                <p:cNvGrpSpPr>
                  <a:grpSpLocks/>
                </p:cNvGrpSpPr>
                <p:nvPr/>
              </p:nvGrpSpPr>
              <p:grpSpPr bwMode="auto">
                <a:xfrm>
                  <a:off x="2112" y="2784"/>
                  <a:ext cx="288" cy="288"/>
                  <a:chOff x="2112" y="2496"/>
                  <a:chExt cx="288" cy="288"/>
                </a:xfrm>
              </p:grpSpPr>
              <p:sp>
                <p:nvSpPr>
                  <p:cNvPr id="99" name="Rectangle 264"/>
                  <p:cNvSpPr>
                    <a:spLocks noChangeArrowheads="1"/>
                  </p:cNvSpPr>
                  <p:nvPr/>
                </p:nvSpPr>
                <p:spPr bwMode="auto">
                  <a:xfrm>
                    <a:off x="2111" y="2638"/>
                    <a:ext cx="144" cy="14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0" name="Rectangle 265"/>
                  <p:cNvSpPr>
                    <a:spLocks noChangeArrowheads="1"/>
                  </p:cNvSpPr>
                  <p:nvPr/>
                </p:nvSpPr>
                <p:spPr bwMode="auto">
                  <a:xfrm>
                    <a:off x="2255" y="2639"/>
                    <a:ext cx="144" cy="14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1" name="Rectangle 266"/>
                  <p:cNvSpPr>
                    <a:spLocks noChangeArrowheads="1"/>
                  </p:cNvSpPr>
                  <p:nvPr/>
                </p:nvSpPr>
                <p:spPr bwMode="auto">
                  <a:xfrm>
                    <a:off x="2111" y="2493"/>
                    <a:ext cx="144" cy="145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2" name="Rectangle 267"/>
                  <p:cNvSpPr>
                    <a:spLocks noChangeArrowheads="1"/>
                  </p:cNvSpPr>
                  <p:nvPr/>
                </p:nvSpPr>
                <p:spPr bwMode="auto">
                  <a:xfrm>
                    <a:off x="2256" y="2493"/>
                    <a:ext cx="144" cy="145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59" name="Group 268"/>
                <p:cNvGrpSpPr>
                  <a:grpSpLocks/>
                </p:cNvGrpSpPr>
                <p:nvPr/>
              </p:nvGrpSpPr>
              <p:grpSpPr bwMode="auto">
                <a:xfrm>
                  <a:off x="2688" y="2784"/>
                  <a:ext cx="288" cy="288"/>
                  <a:chOff x="2688" y="2496"/>
                  <a:chExt cx="288" cy="288"/>
                </a:xfrm>
              </p:grpSpPr>
              <p:sp>
                <p:nvSpPr>
                  <p:cNvPr id="95" name="Rectangle 269"/>
                  <p:cNvSpPr>
                    <a:spLocks noChangeArrowheads="1"/>
                  </p:cNvSpPr>
                  <p:nvPr/>
                </p:nvSpPr>
                <p:spPr bwMode="auto">
                  <a:xfrm>
                    <a:off x="2687" y="2637"/>
                    <a:ext cx="144" cy="14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96" name="Rectangle 270"/>
                  <p:cNvSpPr>
                    <a:spLocks noChangeArrowheads="1"/>
                  </p:cNvSpPr>
                  <p:nvPr/>
                </p:nvSpPr>
                <p:spPr bwMode="auto">
                  <a:xfrm>
                    <a:off x="2831" y="2638"/>
                    <a:ext cx="144" cy="14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97" name="Rectangle 271"/>
                  <p:cNvSpPr>
                    <a:spLocks noChangeArrowheads="1"/>
                  </p:cNvSpPr>
                  <p:nvPr/>
                </p:nvSpPr>
                <p:spPr bwMode="auto">
                  <a:xfrm>
                    <a:off x="2687" y="2492"/>
                    <a:ext cx="144" cy="145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98" name="Rectangle 272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2492"/>
                    <a:ext cx="144" cy="145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60" name="Group 273"/>
                <p:cNvGrpSpPr>
                  <a:grpSpLocks/>
                </p:cNvGrpSpPr>
                <p:nvPr/>
              </p:nvGrpSpPr>
              <p:grpSpPr bwMode="auto">
                <a:xfrm>
                  <a:off x="2112" y="3504"/>
                  <a:ext cx="288" cy="288"/>
                  <a:chOff x="2112" y="3216"/>
                  <a:chExt cx="288" cy="288"/>
                </a:xfrm>
              </p:grpSpPr>
              <p:sp>
                <p:nvSpPr>
                  <p:cNvPr id="91" name="Rectangle 274"/>
                  <p:cNvSpPr>
                    <a:spLocks noChangeArrowheads="1"/>
                  </p:cNvSpPr>
                  <p:nvPr/>
                </p:nvSpPr>
                <p:spPr bwMode="auto">
                  <a:xfrm>
                    <a:off x="2112" y="3358"/>
                    <a:ext cx="144" cy="14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92" name="Rectangle 275"/>
                  <p:cNvSpPr>
                    <a:spLocks noChangeArrowheads="1"/>
                  </p:cNvSpPr>
                  <p:nvPr/>
                </p:nvSpPr>
                <p:spPr bwMode="auto">
                  <a:xfrm>
                    <a:off x="2256" y="3359"/>
                    <a:ext cx="144" cy="14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93" name="Rectangle 276"/>
                  <p:cNvSpPr>
                    <a:spLocks noChangeArrowheads="1"/>
                  </p:cNvSpPr>
                  <p:nvPr/>
                </p:nvSpPr>
                <p:spPr bwMode="auto">
                  <a:xfrm>
                    <a:off x="2112" y="3213"/>
                    <a:ext cx="144" cy="145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94" name="Rectangle 277"/>
                  <p:cNvSpPr>
                    <a:spLocks noChangeArrowheads="1"/>
                  </p:cNvSpPr>
                  <p:nvPr/>
                </p:nvSpPr>
                <p:spPr bwMode="auto">
                  <a:xfrm>
                    <a:off x="2256" y="3213"/>
                    <a:ext cx="144" cy="145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61" name="Group 278"/>
                <p:cNvGrpSpPr>
                  <a:grpSpLocks/>
                </p:cNvGrpSpPr>
                <p:nvPr/>
              </p:nvGrpSpPr>
              <p:grpSpPr bwMode="auto">
                <a:xfrm>
                  <a:off x="2688" y="3504"/>
                  <a:ext cx="288" cy="288"/>
                  <a:chOff x="2688" y="3216"/>
                  <a:chExt cx="288" cy="288"/>
                </a:xfrm>
              </p:grpSpPr>
              <p:sp>
                <p:nvSpPr>
                  <p:cNvPr id="87" name="Rectangle 279"/>
                  <p:cNvSpPr>
                    <a:spLocks noChangeArrowheads="1"/>
                  </p:cNvSpPr>
                  <p:nvPr/>
                </p:nvSpPr>
                <p:spPr bwMode="auto">
                  <a:xfrm>
                    <a:off x="2687" y="3358"/>
                    <a:ext cx="144" cy="14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88" name="Rectangle 280"/>
                  <p:cNvSpPr>
                    <a:spLocks noChangeArrowheads="1"/>
                  </p:cNvSpPr>
                  <p:nvPr/>
                </p:nvSpPr>
                <p:spPr bwMode="auto">
                  <a:xfrm>
                    <a:off x="2831" y="3359"/>
                    <a:ext cx="144" cy="14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89" name="Rectangle 281"/>
                  <p:cNvSpPr>
                    <a:spLocks noChangeArrowheads="1"/>
                  </p:cNvSpPr>
                  <p:nvPr/>
                </p:nvSpPr>
                <p:spPr bwMode="auto">
                  <a:xfrm>
                    <a:off x="2687" y="3214"/>
                    <a:ext cx="144" cy="145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90" name="Rectangle 282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3213"/>
                    <a:ext cx="144" cy="145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62" name="Group 283"/>
                <p:cNvGrpSpPr>
                  <a:grpSpLocks/>
                </p:cNvGrpSpPr>
                <p:nvPr/>
              </p:nvGrpSpPr>
              <p:grpSpPr bwMode="auto">
                <a:xfrm>
                  <a:off x="1536" y="2784"/>
                  <a:ext cx="288" cy="288"/>
                  <a:chOff x="2112" y="2496"/>
                  <a:chExt cx="288" cy="288"/>
                </a:xfrm>
              </p:grpSpPr>
              <p:sp>
                <p:nvSpPr>
                  <p:cNvPr id="83" name="Rectangle 284"/>
                  <p:cNvSpPr>
                    <a:spLocks noChangeArrowheads="1"/>
                  </p:cNvSpPr>
                  <p:nvPr/>
                </p:nvSpPr>
                <p:spPr bwMode="auto">
                  <a:xfrm>
                    <a:off x="2110" y="2636"/>
                    <a:ext cx="144" cy="14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84" name="Rectangle 285"/>
                  <p:cNvSpPr>
                    <a:spLocks noChangeArrowheads="1"/>
                  </p:cNvSpPr>
                  <p:nvPr/>
                </p:nvSpPr>
                <p:spPr bwMode="auto">
                  <a:xfrm>
                    <a:off x="2254" y="2638"/>
                    <a:ext cx="144" cy="14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85" name="Rectangle 286"/>
                  <p:cNvSpPr>
                    <a:spLocks noChangeArrowheads="1"/>
                  </p:cNvSpPr>
                  <p:nvPr/>
                </p:nvSpPr>
                <p:spPr bwMode="auto">
                  <a:xfrm>
                    <a:off x="2110" y="2492"/>
                    <a:ext cx="144" cy="145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86" name="Rectangle 287"/>
                  <p:cNvSpPr>
                    <a:spLocks noChangeArrowheads="1"/>
                  </p:cNvSpPr>
                  <p:nvPr/>
                </p:nvSpPr>
                <p:spPr bwMode="auto">
                  <a:xfrm>
                    <a:off x="2255" y="2491"/>
                    <a:ext cx="144" cy="145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63" name="Group 288"/>
                <p:cNvGrpSpPr>
                  <a:grpSpLocks/>
                </p:cNvGrpSpPr>
                <p:nvPr/>
              </p:nvGrpSpPr>
              <p:grpSpPr bwMode="auto">
                <a:xfrm>
                  <a:off x="2112" y="2064"/>
                  <a:ext cx="288" cy="288"/>
                  <a:chOff x="2112" y="2496"/>
                  <a:chExt cx="288" cy="288"/>
                </a:xfrm>
              </p:grpSpPr>
              <p:sp>
                <p:nvSpPr>
                  <p:cNvPr id="79" name="Rectangle 289"/>
                  <p:cNvSpPr>
                    <a:spLocks noChangeArrowheads="1"/>
                  </p:cNvSpPr>
                  <p:nvPr/>
                </p:nvSpPr>
                <p:spPr bwMode="auto">
                  <a:xfrm>
                    <a:off x="2110" y="2638"/>
                    <a:ext cx="144" cy="14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80" name="Rectangle 290"/>
                  <p:cNvSpPr>
                    <a:spLocks noChangeArrowheads="1"/>
                  </p:cNvSpPr>
                  <p:nvPr/>
                </p:nvSpPr>
                <p:spPr bwMode="auto">
                  <a:xfrm>
                    <a:off x="2254" y="2639"/>
                    <a:ext cx="144" cy="14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81" name="Rectangle 291"/>
                  <p:cNvSpPr>
                    <a:spLocks noChangeArrowheads="1"/>
                  </p:cNvSpPr>
                  <p:nvPr/>
                </p:nvSpPr>
                <p:spPr bwMode="auto">
                  <a:xfrm>
                    <a:off x="2110" y="2493"/>
                    <a:ext cx="144" cy="145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82" name="Rectangle 292"/>
                  <p:cNvSpPr>
                    <a:spLocks noChangeArrowheads="1"/>
                  </p:cNvSpPr>
                  <p:nvPr/>
                </p:nvSpPr>
                <p:spPr bwMode="auto">
                  <a:xfrm>
                    <a:off x="2255" y="2493"/>
                    <a:ext cx="144" cy="145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64" name="Group 293"/>
                <p:cNvGrpSpPr>
                  <a:grpSpLocks/>
                </p:cNvGrpSpPr>
                <p:nvPr/>
              </p:nvGrpSpPr>
              <p:grpSpPr bwMode="auto">
                <a:xfrm>
                  <a:off x="2688" y="2064"/>
                  <a:ext cx="288" cy="288"/>
                  <a:chOff x="2688" y="2496"/>
                  <a:chExt cx="288" cy="288"/>
                </a:xfrm>
              </p:grpSpPr>
              <p:sp>
                <p:nvSpPr>
                  <p:cNvPr id="75" name="Rectangle 294"/>
                  <p:cNvSpPr>
                    <a:spLocks noChangeArrowheads="1"/>
                  </p:cNvSpPr>
                  <p:nvPr/>
                </p:nvSpPr>
                <p:spPr bwMode="auto">
                  <a:xfrm>
                    <a:off x="2688" y="2637"/>
                    <a:ext cx="144" cy="14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76" name="Rectangle 295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2639"/>
                    <a:ext cx="144" cy="14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77" name="Rectangle 296"/>
                  <p:cNvSpPr>
                    <a:spLocks noChangeArrowheads="1"/>
                  </p:cNvSpPr>
                  <p:nvPr/>
                </p:nvSpPr>
                <p:spPr bwMode="auto">
                  <a:xfrm>
                    <a:off x="2688" y="2493"/>
                    <a:ext cx="144" cy="145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78" name="Rectangle 297"/>
                  <p:cNvSpPr>
                    <a:spLocks noChangeArrowheads="1"/>
                  </p:cNvSpPr>
                  <p:nvPr/>
                </p:nvSpPr>
                <p:spPr bwMode="auto">
                  <a:xfrm>
                    <a:off x="2833" y="2492"/>
                    <a:ext cx="144" cy="145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65" name="Group 298"/>
                <p:cNvGrpSpPr>
                  <a:grpSpLocks/>
                </p:cNvGrpSpPr>
                <p:nvPr/>
              </p:nvGrpSpPr>
              <p:grpSpPr bwMode="auto">
                <a:xfrm>
                  <a:off x="1536" y="2064"/>
                  <a:ext cx="288" cy="288"/>
                  <a:chOff x="2112" y="2496"/>
                  <a:chExt cx="288" cy="288"/>
                </a:xfrm>
              </p:grpSpPr>
              <p:sp>
                <p:nvSpPr>
                  <p:cNvPr id="71" name="Rectangle 299"/>
                  <p:cNvSpPr>
                    <a:spLocks noChangeArrowheads="1"/>
                  </p:cNvSpPr>
                  <p:nvPr/>
                </p:nvSpPr>
                <p:spPr bwMode="auto">
                  <a:xfrm>
                    <a:off x="2110" y="2639"/>
                    <a:ext cx="144" cy="14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72" name="Rectangle 300"/>
                  <p:cNvSpPr>
                    <a:spLocks noChangeArrowheads="1"/>
                  </p:cNvSpPr>
                  <p:nvPr/>
                </p:nvSpPr>
                <p:spPr bwMode="auto">
                  <a:xfrm>
                    <a:off x="2254" y="2640"/>
                    <a:ext cx="144" cy="14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73" name="Rectangle 301"/>
                  <p:cNvSpPr>
                    <a:spLocks noChangeArrowheads="1"/>
                  </p:cNvSpPr>
                  <p:nvPr/>
                </p:nvSpPr>
                <p:spPr bwMode="auto">
                  <a:xfrm>
                    <a:off x="2110" y="2494"/>
                    <a:ext cx="144" cy="145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74" name="Rectangle 302"/>
                  <p:cNvSpPr>
                    <a:spLocks noChangeArrowheads="1"/>
                  </p:cNvSpPr>
                  <p:nvPr/>
                </p:nvSpPr>
                <p:spPr bwMode="auto">
                  <a:xfrm>
                    <a:off x="2255" y="2494"/>
                    <a:ext cx="144" cy="145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66" name="Group 303"/>
                <p:cNvGrpSpPr>
                  <a:grpSpLocks/>
                </p:cNvGrpSpPr>
                <p:nvPr/>
              </p:nvGrpSpPr>
              <p:grpSpPr bwMode="auto">
                <a:xfrm>
                  <a:off x="2112" y="1344"/>
                  <a:ext cx="288" cy="288"/>
                  <a:chOff x="2112" y="2496"/>
                  <a:chExt cx="288" cy="288"/>
                </a:xfrm>
              </p:grpSpPr>
              <p:sp>
                <p:nvSpPr>
                  <p:cNvPr id="67" name="Rectangle 304"/>
                  <p:cNvSpPr>
                    <a:spLocks noChangeArrowheads="1"/>
                  </p:cNvSpPr>
                  <p:nvPr/>
                </p:nvSpPr>
                <p:spPr bwMode="auto">
                  <a:xfrm>
                    <a:off x="2110" y="2636"/>
                    <a:ext cx="144" cy="14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68" name="Rectangle 305"/>
                  <p:cNvSpPr>
                    <a:spLocks noChangeArrowheads="1"/>
                  </p:cNvSpPr>
                  <p:nvPr/>
                </p:nvSpPr>
                <p:spPr bwMode="auto">
                  <a:xfrm>
                    <a:off x="2254" y="2637"/>
                    <a:ext cx="144" cy="14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69" name="Rectangle 306"/>
                  <p:cNvSpPr>
                    <a:spLocks noChangeArrowheads="1"/>
                  </p:cNvSpPr>
                  <p:nvPr/>
                </p:nvSpPr>
                <p:spPr bwMode="auto">
                  <a:xfrm>
                    <a:off x="2110" y="2492"/>
                    <a:ext cx="144" cy="145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70" name="Rectangle 307"/>
                  <p:cNvSpPr>
                    <a:spLocks noChangeArrowheads="1"/>
                  </p:cNvSpPr>
                  <p:nvPr/>
                </p:nvSpPr>
                <p:spPr bwMode="auto">
                  <a:xfrm>
                    <a:off x="2255" y="2491"/>
                    <a:ext cx="144" cy="145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</p:grpSp>
          <p:grpSp>
            <p:nvGrpSpPr>
              <p:cNvPr id="26" name="Group 308"/>
              <p:cNvGrpSpPr>
                <a:grpSpLocks/>
              </p:cNvGrpSpPr>
              <p:nvPr/>
            </p:nvGrpSpPr>
            <p:grpSpPr bwMode="auto">
              <a:xfrm>
                <a:off x="1104" y="912"/>
                <a:ext cx="2304" cy="1152"/>
                <a:chOff x="1104" y="768"/>
                <a:chExt cx="2304" cy="1152"/>
              </a:xfrm>
            </p:grpSpPr>
            <p:sp>
              <p:nvSpPr>
                <p:cNvPr id="27" name="Rectangle 309"/>
                <p:cNvSpPr>
                  <a:spLocks noChangeArrowheads="1"/>
                </p:cNvSpPr>
                <p:nvPr/>
              </p:nvSpPr>
              <p:spPr bwMode="auto">
                <a:xfrm>
                  <a:off x="1389" y="1630"/>
                  <a:ext cx="144" cy="145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8" name="Rectangle 310"/>
                <p:cNvSpPr>
                  <a:spLocks noChangeArrowheads="1"/>
                </p:cNvSpPr>
                <p:nvPr/>
              </p:nvSpPr>
              <p:spPr bwMode="auto">
                <a:xfrm>
                  <a:off x="1246" y="1774"/>
                  <a:ext cx="144" cy="14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9" name="Rectangle 311"/>
                <p:cNvSpPr>
                  <a:spLocks noChangeArrowheads="1"/>
                </p:cNvSpPr>
                <p:nvPr/>
              </p:nvSpPr>
              <p:spPr bwMode="auto">
                <a:xfrm>
                  <a:off x="1678" y="1342"/>
                  <a:ext cx="144" cy="145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0" name="Rectangle 312"/>
                <p:cNvSpPr>
                  <a:spLocks noChangeArrowheads="1"/>
                </p:cNvSpPr>
                <p:nvPr/>
              </p:nvSpPr>
              <p:spPr bwMode="auto">
                <a:xfrm>
                  <a:off x="1533" y="1487"/>
                  <a:ext cx="146" cy="14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1" name="Rectangle 313"/>
                <p:cNvSpPr>
                  <a:spLocks noChangeArrowheads="1"/>
                </p:cNvSpPr>
                <p:nvPr/>
              </p:nvSpPr>
              <p:spPr bwMode="auto">
                <a:xfrm>
                  <a:off x="1966" y="1053"/>
                  <a:ext cx="144" cy="145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2" name="Rectangle 314"/>
                <p:cNvSpPr>
                  <a:spLocks noChangeArrowheads="1"/>
                </p:cNvSpPr>
                <p:nvPr/>
              </p:nvSpPr>
              <p:spPr bwMode="auto">
                <a:xfrm>
                  <a:off x="1823" y="1199"/>
                  <a:ext cx="144" cy="14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3" name="Rectangle 315"/>
                <p:cNvSpPr>
                  <a:spLocks noChangeArrowheads="1"/>
                </p:cNvSpPr>
                <p:nvPr/>
              </p:nvSpPr>
              <p:spPr bwMode="auto">
                <a:xfrm>
                  <a:off x="2975" y="1631"/>
                  <a:ext cx="144" cy="145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4" name="Rectangle 316"/>
                <p:cNvSpPr>
                  <a:spLocks noChangeArrowheads="1"/>
                </p:cNvSpPr>
                <p:nvPr/>
              </p:nvSpPr>
              <p:spPr bwMode="auto">
                <a:xfrm>
                  <a:off x="3120" y="1775"/>
                  <a:ext cx="144" cy="14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5" name="Rectangle 317"/>
                <p:cNvSpPr>
                  <a:spLocks noChangeArrowheads="1"/>
                </p:cNvSpPr>
                <p:nvPr/>
              </p:nvSpPr>
              <p:spPr bwMode="auto">
                <a:xfrm>
                  <a:off x="2685" y="1342"/>
                  <a:ext cx="146" cy="145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6" name="Rectangle 318"/>
                <p:cNvSpPr>
                  <a:spLocks noChangeArrowheads="1"/>
                </p:cNvSpPr>
                <p:nvPr/>
              </p:nvSpPr>
              <p:spPr bwMode="auto">
                <a:xfrm>
                  <a:off x="2831" y="1487"/>
                  <a:ext cx="144" cy="14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7" name="Rectangle 319"/>
                <p:cNvSpPr>
                  <a:spLocks noChangeArrowheads="1"/>
                </p:cNvSpPr>
                <p:nvPr/>
              </p:nvSpPr>
              <p:spPr bwMode="auto">
                <a:xfrm>
                  <a:off x="2397" y="1054"/>
                  <a:ext cx="144" cy="145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8" name="Rectangle 320"/>
                <p:cNvSpPr>
                  <a:spLocks noChangeArrowheads="1"/>
                </p:cNvSpPr>
                <p:nvPr/>
              </p:nvSpPr>
              <p:spPr bwMode="auto">
                <a:xfrm>
                  <a:off x="2541" y="1198"/>
                  <a:ext cx="144" cy="14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9" name="Rectangle 321"/>
                <p:cNvSpPr>
                  <a:spLocks noChangeArrowheads="1"/>
                </p:cNvSpPr>
                <p:nvPr/>
              </p:nvSpPr>
              <p:spPr bwMode="auto">
                <a:xfrm>
                  <a:off x="2110" y="911"/>
                  <a:ext cx="144" cy="14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0" name="Rectangle 322"/>
                <p:cNvSpPr>
                  <a:spLocks noChangeArrowheads="1"/>
                </p:cNvSpPr>
                <p:nvPr/>
              </p:nvSpPr>
              <p:spPr bwMode="auto">
                <a:xfrm>
                  <a:off x="2255" y="911"/>
                  <a:ext cx="144" cy="14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1" name="Rectangle 323"/>
                <p:cNvSpPr>
                  <a:spLocks noChangeArrowheads="1"/>
                </p:cNvSpPr>
                <p:nvPr/>
              </p:nvSpPr>
              <p:spPr bwMode="auto">
                <a:xfrm>
                  <a:off x="1246" y="1630"/>
                  <a:ext cx="144" cy="145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2" name="Rectangle 324"/>
                <p:cNvSpPr>
                  <a:spLocks noChangeArrowheads="1"/>
                </p:cNvSpPr>
                <p:nvPr/>
              </p:nvSpPr>
              <p:spPr bwMode="auto">
                <a:xfrm>
                  <a:off x="1102" y="1775"/>
                  <a:ext cx="144" cy="14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3" name="Rectangle 325"/>
                <p:cNvSpPr>
                  <a:spLocks noChangeArrowheads="1"/>
                </p:cNvSpPr>
                <p:nvPr/>
              </p:nvSpPr>
              <p:spPr bwMode="auto">
                <a:xfrm>
                  <a:off x="1533" y="1343"/>
                  <a:ext cx="146" cy="145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4" name="Rectangle 326"/>
                <p:cNvSpPr>
                  <a:spLocks noChangeArrowheads="1"/>
                </p:cNvSpPr>
                <p:nvPr/>
              </p:nvSpPr>
              <p:spPr bwMode="auto">
                <a:xfrm>
                  <a:off x="1389" y="1486"/>
                  <a:ext cx="144" cy="14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5" name="Rectangle 327"/>
                <p:cNvSpPr>
                  <a:spLocks noChangeArrowheads="1"/>
                </p:cNvSpPr>
                <p:nvPr/>
              </p:nvSpPr>
              <p:spPr bwMode="auto">
                <a:xfrm>
                  <a:off x="1823" y="1054"/>
                  <a:ext cx="144" cy="145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6" name="Rectangle 328"/>
                <p:cNvSpPr>
                  <a:spLocks noChangeArrowheads="1"/>
                </p:cNvSpPr>
                <p:nvPr/>
              </p:nvSpPr>
              <p:spPr bwMode="auto">
                <a:xfrm>
                  <a:off x="1966" y="910"/>
                  <a:ext cx="144" cy="14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7" name="Rectangle 329"/>
                <p:cNvSpPr>
                  <a:spLocks noChangeArrowheads="1"/>
                </p:cNvSpPr>
                <p:nvPr/>
              </p:nvSpPr>
              <p:spPr bwMode="auto">
                <a:xfrm>
                  <a:off x="3118" y="1629"/>
                  <a:ext cx="144" cy="145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8" name="Rectangle 330"/>
                <p:cNvSpPr>
                  <a:spLocks noChangeArrowheads="1"/>
                </p:cNvSpPr>
                <p:nvPr/>
              </p:nvSpPr>
              <p:spPr bwMode="auto">
                <a:xfrm>
                  <a:off x="3262" y="1775"/>
                  <a:ext cx="144" cy="14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9" name="Rectangle 331"/>
                <p:cNvSpPr>
                  <a:spLocks noChangeArrowheads="1"/>
                </p:cNvSpPr>
                <p:nvPr/>
              </p:nvSpPr>
              <p:spPr bwMode="auto">
                <a:xfrm>
                  <a:off x="2831" y="1342"/>
                  <a:ext cx="144" cy="145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50" name="Rectangle 332"/>
                <p:cNvSpPr>
                  <a:spLocks noChangeArrowheads="1"/>
                </p:cNvSpPr>
                <p:nvPr/>
              </p:nvSpPr>
              <p:spPr bwMode="auto">
                <a:xfrm>
                  <a:off x="2975" y="1488"/>
                  <a:ext cx="144" cy="14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51" name="Rectangle 333"/>
                <p:cNvSpPr>
                  <a:spLocks noChangeArrowheads="1"/>
                </p:cNvSpPr>
                <p:nvPr/>
              </p:nvSpPr>
              <p:spPr bwMode="auto">
                <a:xfrm>
                  <a:off x="2541" y="1054"/>
                  <a:ext cx="144" cy="145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52" name="Rectangle 334"/>
                <p:cNvSpPr>
                  <a:spLocks noChangeArrowheads="1"/>
                </p:cNvSpPr>
                <p:nvPr/>
              </p:nvSpPr>
              <p:spPr bwMode="auto">
                <a:xfrm>
                  <a:off x="2685" y="1199"/>
                  <a:ext cx="146" cy="14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53" name="Rectangle 335"/>
                <p:cNvSpPr>
                  <a:spLocks noChangeArrowheads="1"/>
                </p:cNvSpPr>
                <p:nvPr/>
              </p:nvSpPr>
              <p:spPr bwMode="auto">
                <a:xfrm>
                  <a:off x="2397" y="911"/>
                  <a:ext cx="144" cy="14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54" name="Rectangle 336"/>
                <p:cNvSpPr>
                  <a:spLocks noChangeArrowheads="1"/>
                </p:cNvSpPr>
                <p:nvPr/>
              </p:nvSpPr>
              <p:spPr bwMode="auto">
                <a:xfrm>
                  <a:off x="1678" y="1199"/>
                  <a:ext cx="144" cy="14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55" name="Rectangle 337"/>
                <p:cNvSpPr>
                  <a:spLocks noChangeArrowheads="1"/>
                </p:cNvSpPr>
                <p:nvPr/>
              </p:nvSpPr>
              <p:spPr bwMode="auto">
                <a:xfrm>
                  <a:off x="2110" y="767"/>
                  <a:ext cx="144" cy="145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56" name="Rectangle 338"/>
                <p:cNvSpPr>
                  <a:spLocks noChangeArrowheads="1"/>
                </p:cNvSpPr>
                <p:nvPr/>
              </p:nvSpPr>
              <p:spPr bwMode="auto">
                <a:xfrm>
                  <a:off x="2253" y="766"/>
                  <a:ext cx="144" cy="145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</p:grpSp>
        <p:sp>
          <p:nvSpPr>
            <p:cNvPr id="5" name="Right Arrow 4"/>
            <p:cNvSpPr/>
            <p:nvPr/>
          </p:nvSpPr>
          <p:spPr>
            <a:xfrm>
              <a:off x="3923928" y="1988840"/>
              <a:ext cx="1224136" cy="648072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414078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51584" y="264316"/>
            <a:ext cx="7572428" cy="928694"/>
          </a:xfrm>
        </p:spPr>
        <p:txBody>
          <a:bodyPr/>
          <a:lstStyle/>
          <a:p>
            <a:r>
              <a:rPr lang="en-US" sz="4000" dirty="0"/>
              <a:t>What will you Learn from this Talk?</a:t>
            </a:r>
            <a:endParaRPr lang="de-DE" sz="4000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2574925" y="1628776"/>
            <a:ext cx="7625531" cy="460853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en-US" sz="3300" dirty="0">
                <a:cs typeface="Arial" charset="0"/>
              </a:rPr>
              <a:t>Classical Cryptography (&amp; Politics)</a:t>
            </a:r>
          </a:p>
          <a:p>
            <a:pPr marL="342900" indent="-342900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3300" dirty="0">
                <a:cs typeface="Arial" charset="0"/>
              </a:rPr>
              <a:t>Introduction to Quantum Mechanics</a:t>
            </a:r>
          </a:p>
          <a:p>
            <a:pPr marL="342900" indent="-342900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3300" dirty="0">
                <a:cs typeface="Arial" charset="0"/>
              </a:rPr>
              <a:t>Crypto Threat of Quantum Computing</a:t>
            </a:r>
          </a:p>
          <a:p>
            <a:pPr marL="342900" indent="-342900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3300" dirty="0">
                <a:cs typeface="Arial" charset="0"/>
              </a:rPr>
              <a:t>Quantum Cryptography</a:t>
            </a:r>
          </a:p>
          <a:p>
            <a:pPr marL="342900" indent="-342900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3300" dirty="0">
                <a:cs typeface="Arial" charset="0"/>
              </a:rPr>
              <a:t>Quantum Future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495600" y="2276872"/>
            <a:ext cx="7416824" cy="74979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58926" y="620688"/>
            <a:ext cx="360611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4585426"/>
      </p:ext>
    </p:extLst>
  </p:cSld>
  <p:clrMapOvr>
    <a:masterClrMapping/>
  </p:clrMapOvr>
  <p:transition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845" name="Picture 141" descr="MCj0426072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1088" y="1989139"/>
            <a:ext cx="1143000" cy="1825625"/>
          </a:xfrm>
          <a:prstGeom prst="rect">
            <a:avLst/>
          </a:prstGeom>
          <a:noFill/>
        </p:spPr>
      </p:pic>
      <p:grpSp>
        <p:nvGrpSpPr>
          <p:cNvPr id="2" name="Group 153"/>
          <p:cNvGrpSpPr>
            <a:grpSpLocks/>
          </p:cNvGrpSpPr>
          <p:nvPr/>
        </p:nvGrpSpPr>
        <p:grpSpPr bwMode="auto">
          <a:xfrm rot="2148553">
            <a:off x="3000376" y="1844676"/>
            <a:ext cx="2879725" cy="2879725"/>
            <a:chOff x="3833" y="1480"/>
            <a:chExt cx="1814" cy="1814"/>
          </a:xfrm>
        </p:grpSpPr>
        <p:sp>
          <p:nvSpPr>
            <p:cNvPr id="456846" name="Oval 142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FFFFFF">
                <a:alpha val="8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456847" name="Line 143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6848" name="Line 144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6849" name="Line 145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6850" name="Line 146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6851" name="Line 147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6852" name="Line 148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6853" name="Line 149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6854" name="Line 150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6855" name="Line 151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6856" name="Line 152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7"/>
          <p:cNvGrpSpPr/>
          <p:nvPr/>
        </p:nvGrpSpPr>
        <p:grpSpPr>
          <a:xfrm>
            <a:off x="4427539" y="2266951"/>
            <a:ext cx="2879725" cy="2879725"/>
            <a:chOff x="2903538" y="2266950"/>
            <a:chExt cx="2879725" cy="2879725"/>
          </a:xfrm>
        </p:grpSpPr>
        <p:sp>
          <p:nvSpPr>
            <p:cNvPr id="456715" name="Oval 11"/>
            <p:cNvSpPr>
              <a:spLocks noChangeArrowheads="1"/>
            </p:cNvSpPr>
            <p:nvPr/>
          </p:nvSpPr>
          <p:spPr bwMode="auto">
            <a:xfrm>
              <a:off x="2903538" y="2266950"/>
              <a:ext cx="2879725" cy="2879725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6841" name="Line 137"/>
            <p:cNvSpPr>
              <a:spLocks noChangeShapeType="1"/>
            </p:cNvSpPr>
            <p:nvPr/>
          </p:nvSpPr>
          <p:spPr bwMode="auto">
            <a:xfrm rot="13500000">
              <a:off x="4613148" y="2413128"/>
              <a:ext cx="254000" cy="1477962"/>
            </a:xfrm>
            <a:prstGeom prst="line">
              <a:avLst/>
            </a:prstGeom>
            <a:noFill/>
            <a:ln w="698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sp>
        <p:nvSpPr>
          <p:cNvPr id="456843" name="Rectangle 139"/>
          <p:cNvSpPr>
            <a:spLocks noGrp="1" noChangeArrowheads="1"/>
          </p:cNvSpPr>
          <p:nvPr>
            <p:ph type="title"/>
          </p:nvPr>
        </p:nvSpPr>
        <p:spPr>
          <a:xfrm>
            <a:off x="914031" y="141322"/>
            <a:ext cx="8229600" cy="905233"/>
          </a:xfrm>
          <a:noFill/>
          <a:ln/>
        </p:spPr>
        <p:txBody>
          <a:bodyPr>
            <a:normAutofit/>
          </a:bodyPr>
          <a:lstStyle/>
          <a:p>
            <a:r>
              <a:rPr lang="en-US" sz="4000" dirty="0"/>
              <a:t>Quantum Bit: Polarization of a Photon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 Box 260">
                <a:extLst>
                  <a:ext uri="{FF2B5EF4-FFF2-40B4-BE49-F238E27FC236}">
                    <a16:creationId xmlns:a16="http://schemas.microsoft.com/office/drawing/2014/main" id="{F1917680-40B2-AC46-821A-52BAE4AC381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04552" y="812742"/>
                <a:ext cx="4169720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400" dirty="0">
                    <a:cs typeface="Arial" charset="0"/>
                  </a:rPr>
                  <a:t>qubit as unit vector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</m:ctrlPr>
                      </m:sSupPr>
                      <m:e>
                        <m: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  <m:t>ℂ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  <m:t>2</m:t>
                        </m:r>
                      </m:sup>
                    </m:sSup>
                  </m:oMath>
                </a14:m>
                <a:endParaRPr lang="de-CH" sz="2400" dirty="0">
                  <a:cs typeface="Arial" charset="0"/>
                </a:endParaRPr>
              </a:p>
            </p:txBody>
          </p:sp>
        </mc:Choice>
        <mc:Fallback xmlns="">
          <p:sp>
            <p:nvSpPr>
              <p:cNvPr id="42" name="Text Box 260">
                <a:extLst>
                  <a:ext uri="{FF2B5EF4-FFF2-40B4-BE49-F238E27FC236}">
                    <a16:creationId xmlns:a16="http://schemas.microsoft.com/office/drawing/2014/main" id="{F1917680-40B2-AC46-821A-52BAE4AC38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04552" y="812742"/>
                <a:ext cx="4169720" cy="461665"/>
              </a:xfrm>
              <a:prstGeom prst="rect">
                <a:avLst/>
              </a:prstGeom>
              <a:blipFill>
                <a:blip r:embed="rId3"/>
                <a:stretch>
                  <a:fillRect l="-2128" t="-8108" b="-29730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522992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5000000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5000000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11700000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1700000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892" name="Picture 116" descr="MCj04260720000[1]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51088" y="1989139"/>
            <a:ext cx="1143000" cy="1825625"/>
          </a:xfrm>
          <a:prstGeom prst="rect">
            <a:avLst/>
          </a:prstGeom>
          <a:noFill/>
        </p:spPr>
      </p:pic>
      <p:grpSp>
        <p:nvGrpSpPr>
          <p:cNvPr id="2" name="Group 117"/>
          <p:cNvGrpSpPr>
            <a:grpSpLocks/>
          </p:cNvGrpSpPr>
          <p:nvPr/>
        </p:nvGrpSpPr>
        <p:grpSpPr bwMode="auto">
          <a:xfrm rot="5400000">
            <a:off x="3000376" y="1844676"/>
            <a:ext cx="2879725" cy="2879725"/>
            <a:chOff x="3833" y="1480"/>
            <a:chExt cx="1814" cy="1814"/>
          </a:xfrm>
        </p:grpSpPr>
        <p:sp>
          <p:nvSpPr>
            <p:cNvPr id="459894" name="Oval 118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FFFFFF">
                <a:alpha val="8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459895" name="Line 119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9896" name="Line 120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9897" name="Line 121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9898" name="Line 122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9899" name="Line 123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9900" name="Line 124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9901" name="Line 125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9902" name="Line 126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9903" name="Line 127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9904" name="Line 128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59905" name="Oval 129"/>
          <p:cNvSpPr>
            <a:spLocks noChangeArrowheads="1"/>
          </p:cNvSpPr>
          <p:nvPr/>
        </p:nvSpPr>
        <p:spPr bwMode="auto">
          <a:xfrm>
            <a:off x="4427539" y="2266951"/>
            <a:ext cx="2879725" cy="28797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8" name="AutoShape 11"/>
          <p:cNvSpPr>
            <a:spLocks noChangeArrowheads="1"/>
          </p:cNvSpPr>
          <p:nvPr/>
        </p:nvSpPr>
        <p:spPr bwMode="auto">
          <a:xfrm rot="5400000">
            <a:off x="4225232" y="3643586"/>
            <a:ext cx="3311525" cy="146050"/>
          </a:xfrm>
          <a:prstGeom prst="leftRightArrow">
            <a:avLst>
              <a:gd name="adj1" fmla="val 48872"/>
              <a:gd name="adj2" fmla="val 103182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 b="1">
              <a:cs typeface="Arial" charset="0"/>
            </a:endParaRPr>
          </a:p>
        </p:txBody>
      </p:sp>
      <p:sp>
        <p:nvSpPr>
          <p:cNvPr id="459787" name="AutoShape 11"/>
          <p:cNvSpPr>
            <a:spLocks noChangeArrowheads="1"/>
          </p:cNvSpPr>
          <p:nvPr/>
        </p:nvSpPr>
        <p:spPr bwMode="auto">
          <a:xfrm>
            <a:off x="4217277" y="3632200"/>
            <a:ext cx="3311525" cy="146050"/>
          </a:xfrm>
          <a:prstGeom prst="leftRightArrow">
            <a:avLst>
              <a:gd name="adj1" fmla="val 48872"/>
              <a:gd name="adj2" fmla="val 103182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 b="1">
              <a:cs typeface="Arial" charset="0"/>
            </a:endParaRPr>
          </a:p>
        </p:txBody>
      </p:sp>
      <p:sp>
        <p:nvSpPr>
          <p:cNvPr id="459823" name="Line 47"/>
          <p:cNvSpPr>
            <a:spLocks noChangeShapeType="1"/>
          </p:cNvSpPr>
          <p:nvPr/>
        </p:nvSpPr>
        <p:spPr bwMode="auto">
          <a:xfrm rot="13500000" flipH="1">
            <a:off x="6082564" y="3193970"/>
            <a:ext cx="1024145" cy="1025298"/>
          </a:xfrm>
          <a:prstGeom prst="line">
            <a:avLst/>
          </a:prstGeom>
          <a:noFill/>
          <a:ln w="698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459824" name="Rectangle 48"/>
          <p:cNvSpPr>
            <a:spLocks noGrp="1" noChangeArrowheads="1"/>
          </p:cNvSpPr>
          <p:nvPr>
            <p:ph type="title"/>
          </p:nvPr>
        </p:nvSpPr>
        <p:spPr>
          <a:xfrm>
            <a:off x="844277" y="104925"/>
            <a:ext cx="8436524" cy="928694"/>
          </a:xfrm>
          <a:noFill/>
          <a:ln/>
        </p:spPr>
        <p:txBody>
          <a:bodyPr/>
          <a:lstStyle/>
          <a:p>
            <a:r>
              <a:rPr lang="en-US" sz="4000" dirty="0" err="1"/>
              <a:t>Qubit</a:t>
            </a:r>
            <a:r>
              <a:rPr lang="en-US" sz="4000" dirty="0"/>
              <a:t>: Rectilinear/Computational Basis</a:t>
            </a:r>
          </a:p>
        </p:txBody>
      </p:sp>
      <p:grpSp>
        <p:nvGrpSpPr>
          <p:cNvPr id="54" name="Group 28"/>
          <p:cNvGrpSpPr/>
          <p:nvPr/>
        </p:nvGrpSpPr>
        <p:grpSpPr>
          <a:xfrm>
            <a:off x="9192344" y="1124744"/>
            <a:ext cx="457692" cy="460694"/>
            <a:chOff x="4214810" y="2000240"/>
            <a:chExt cx="457692" cy="460694"/>
          </a:xfrm>
        </p:grpSpPr>
        <p:sp>
          <p:nvSpPr>
            <p:cNvPr id="55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56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59" name="Group 90"/>
          <p:cNvGrpSpPr/>
          <p:nvPr/>
        </p:nvGrpSpPr>
        <p:grpSpPr>
          <a:xfrm>
            <a:off x="6816080" y="1124744"/>
            <a:ext cx="457692" cy="460694"/>
            <a:chOff x="6948264" y="2780928"/>
            <a:chExt cx="457692" cy="460694"/>
          </a:xfrm>
        </p:grpSpPr>
        <p:sp>
          <p:nvSpPr>
            <p:cNvPr id="61" name="Oval 2"/>
            <p:cNvSpPr>
              <a:spLocks noChangeArrowheads="1"/>
            </p:cNvSpPr>
            <p:nvPr/>
          </p:nvSpPr>
          <p:spPr bwMode="auto">
            <a:xfrm>
              <a:off x="6948264" y="2780928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62" name="Group 63"/>
            <p:cNvGrpSpPr/>
            <p:nvPr/>
          </p:nvGrpSpPr>
          <p:grpSpPr>
            <a:xfrm>
              <a:off x="6991697" y="2814836"/>
              <a:ext cx="360040" cy="367338"/>
              <a:chOff x="-986264" y="2827606"/>
              <a:chExt cx="360040" cy="367338"/>
            </a:xfrm>
          </p:grpSpPr>
          <p:sp>
            <p:nvSpPr>
              <p:cNvPr id="63" name="Line 5"/>
              <p:cNvSpPr>
                <a:spLocks noChangeShapeType="1"/>
              </p:cNvSpPr>
              <p:nvPr/>
            </p:nvSpPr>
            <p:spPr bwMode="auto">
              <a:xfrm rot="10800000">
                <a:off x="-815273" y="2827606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64" name="Line 5"/>
              <p:cNvSpPr>
                <a:spLocks noChangeShapeType="1"/>
              </p:cNvSpPr>
              <p:nvPr/>
            </p:nvSpPr>
            <p:spPr bwMode="auto">
              <a:xfrm rot="10800000">
                <a:off x="-986264" y="3003776"/>
                <a:ext cx="360040" cy="729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68" name="Group 67"/>
          <p:cNvGrpSpPr/>
          <p:nvPr/>
        </p:nvGrpSpPr>
        <p:grpSpPr>
          <a:xfrm>
            <a:off x="7680176" y="1124744"/>
            <a:ext cx="457692" cy="460694"/>
            <a:chOff x="7597837" y="2707419"/>
            <a:chExt cx="457692" cy="460694"/>
          </a:xfrm>
        </p:grpSpPr>
        <p:sp>
          <p:nvSpPr>
            <p:cNvPr id="66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67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pic>
        <p:nvPicPr>
          <p:cNvPr id="70" name="Picture 69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256241" y="1196752"/>
            <a:ext cx="579867" cy="409800"/>
          </a:xfrm>
          <a:prstGeom prst="rect">
            <a:avLst/>
          </a:prstGeom>
          <a:noFill/>
          <a:ln/>
          <a:effectLst/>
        </p:spPr>
      </p:pic>
      <p:pic>
        <p:nvPicPr>
          <p:cNvPr id="72" name="Picture 71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9693280" y="1196753"/>
            <a:ext cx="579184" cy="409317"/>
          </a:xfrm>
          <a:prstGeom prst="rect">
            <a:avLst/>
          </a:prstGeom>
          <a:noFill/>
          <a:ln/>
          <a:effectLst/>
        </p:spPr>
      </p:pic>
      <p:pic>
        <p:nvPicPr>
          <p:cNvPr id="73" name="Picture 72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7676374" y="3523256"/>
            <a:ext cx="579867" cy="409800"/>
          </a:xfrm>
          <a:prstGeom prst="rect">
            <a:avLst/>
          </a:prstGeom>
          <a:noFill/>
          <a:ln/>
          <a:effectLst/>
        </p:spPr>
      </p:pic>
      <p:pic>
        <p:nvPicPr>
          <p:cNvPr id="74" name="Picture 73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732840" y="1579524"/>
            <a:ext cx="579184" cy="409317"/>
          </a:xfrm>
          <a:prstGeom prst="rect">
            <a:avLst/>
          </a:prstGeom>
          <a:noFill/>
          <a:ln/>
          <a:effectLst/>
        </p:spPr>
      </p:pic>
      <p:sp>
        <p:nvSpPr>
          <p:cNvPr id="39" name="Line 47"/>
          <p:cNvSpPr>
            <a:spLocks noChangeShapeType="1"/>
          </p:cNvSpPr>
          <p:nvPr/>
        </p:nvSpPr>
        <p:spPr bwMode="auto">
          <a:xfrm rot="13500000" flipH="1">
            <a:off x="4643316" y="3193937"/>
            <a:ext cx="1024145" cy="1025298"/>
          </a:xfrm>
          <a:prstGeom prst="line">
            <a:avLst/>
          </a:prstGeom>
          <a:noFill/>
          <a:ln w="69850">
            <a:solidFill>
              <a:schemeClr val="tx1"/>
            </a:solidFill>
            <a:round/>
            <a:headEnd type="triangle"/>
            <a:tailEnd type="none" w="med" len="med"/>
          </a:ln>
          <a:effectLst/>
        </p:spPr>
        <p:txBody>
          <a:bodyPr anchor="ctr" anchorCtr="1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8771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59787" grpId="0" animBg="1"/>
      <p:bldP spid="3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99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7676374" y="3523256"/>
            <a:ext cx="579867" cy="409800"/>
          </a:xfrm>
          <a:prstGeom prst="rect">
            <a:avLst/>
          </a:prstGeom>
          <a:noFill/>
          <a:ln/>
          <a:effectLst/>
        </p:spPr>
      </p:pic>
      <p:pic>
        <p:nvPicPr>
          <p:cNvPr id="457888" name="Picture 160" descr="MCj04260720000[1]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51088" y="1989139"/>
            <a:ext cx="1143000" cy="1825625"/>
          </a:xfrm>
          <a:prstGeom prst="rect">
            <a:avLst/>
          </a:prstGeom>
          <a:noFill/>
        </p:spPr>
      </p:pic>
      <p:grpSp>
        <p:nvGrpSpPr>
          <p:cNvPr id="2" name="Group 161"/>
          <p:cNvGrpSpPr>
            <a:grpSpLocks/>
          </p:cNvGrpSpPr>
          <p:nvPr/>
        </p:nvGrpSpPr>
        <p:grpSpPr bwMode="auto">
          <a:xfrm rot="5400000">
            <a:off x="3000376" y="1844676"/>
            <a:ext cx="2879725" cy="2879725"/>
            <a:chOff x="3833" y="1480"/>
            <a:chExt cx="1814" cy="1814"/>
          </a:xfrm>
        </p:grpSpPr>
        <p:sp>
          <p:nvSpPr>
            <p:cNvPr id="457890" name="Oval 162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FFFFFF">
                <a:alpha val="8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457891" name="Line 163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892" name="Line 164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893" name="Line 165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894" name="Line 166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895" name="Line 167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896" name="Line 168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897" name="Line 169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898" name="Line 170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899" name="Line 171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900" name="Line 172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57901" name="Oval 173"/>
          <p:cNvSpPr>
            <a:spLocks noChangeArrowheads="1"/>
          </p:cNvSpPr>
          <p:nvPr/>
        </p:nvSpPr>
        <p:spPr bwMode="auto">
          <a:xfrm>
            <a:off x="4427539" y="2266951"/>
            <a:ext cx="2879725" cy="28797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7782" name="Rectangle 54"/>
          <p:cNvSpPr>
            <a:spLocks noGrp="1" noChangeArrowheads="1"/>
          </p:cNvSpPr>
          <p:nvPr>
            <p:ph type="title"/>
          </p:nvPr>
        </p:nvSpPr>
        <p:spPr>
          <a:xfrm>
            <a:off x="838201" y="-78826"/>
            <a:ext cx="10515600" cy="1325563"/>
          </a:xfrm>
          <a:noFill/>
          <a:ln/>
        </p:spPr>
        <p:txBody>
          <a:bodyPr/>
          <a:lstStyle/>
          <a:p>
            <a:r>
              <a:rPr lang="en-US" sz="4000" dirty="0"/>
              <a:t>Detecting a </a:t>
            </a:r>
            <a:r>
              <a:rPr lang="en-US" sz="4000" dirty="0" err="1"/>
              <a:t>Qubit</a:t>
            </a:r>
            <a:endParaRPr lang="en-US" sz="4000" dirty="0"/>
          </a:p>
        </p:txBody>
      </p:sp>
      <p:grpSp>
        <p:nvGrpSpPr>
          <p:cNvPr id="7" name="Group 61"/>
          <p:cNvGrpSpPr>
            <a:grpSpLocks/>
          </p:cNvGrpSpPr>
          <p:nvPr/>
        </p:nvGrpSpPr>
        <p:grpSpPr bwMode="auto">
          <a:xfrm>
            <a:off x="9264357" y="3357071"/>
            <a:ext cx="1285425" cy="1210166"/>
            <a:chOff x="4015" y="1285"/>
            <a:chExt cx="1010" cy="965"/>
          </a:xfrm>
        </p:grpSpPr>
        <p:pic>
          <p:nvPicPr>
            <p:cNvPr id="457790" name="Picture 6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015" y="1285"/>
              <a:ext cx="1010" cy="729"/>
            </a:xfrm>
            <a:prstGeom prst="rect">
              <a:avLst/>
            </a:prstGeom>
            <a:noFill/>
          </p:spPr>
        </p:pic>
        <p:sp>
          <p:nvSpPr>
            <p:cNvPr id="457791" name="Text Box 63"/>
            <p:cNvSpPr txBox="1">
              <a:spLocks noChangeArrowheads="1"/>
            </p:cNvSpPr>
            <p:nvPr/>
          </p:nvSpPr>
          <p:spPr bwMode="auto">
            <a:xfrm>
              <a:off x="4298" y="1933"/>
              <a:ext cx="649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000"/>
                <a:t>Bob</a:t>
              </a:r>
              <a:endParaRPr lang="de-CH" sz="2000"/>
            </a:p>
          </p:txBody>
        </p:sp>
      </p:grpSp>
      <p:sp>
        <p:nvSpPr>
          <p:cNvPr id="57" name="AutoShape 11"/>
          <p:cNvSpPr>
            <a:spLocks noChangeArrowheads="1"/>
          </p:cNvSpPr>
          <p:nvPr/>
        </p:nvSpPr>
        <p:spPr bwMode="auto">
          <a:xfrm rot="5400000">
            <a:off x="4225232" y="3643586"/>
            <a:ext cx="3311525" cy="146050"/>
          </a:xfrm>
          <a:prstGeom prst="leftRightArrow">
            <a:avLst>
              <a:gd name="adj1" fmla="val 48872"/>
              <a:gd name="adj2" fmla="val 103182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 b="1">
              <a:cs typeface="Arial" charset="0"/>
            </a:endParaRPr>
          </a:p>
        </p:txBody>
      </p:sp>
      <p:sp>
        <p:nvSpPr>
          <p:cNvPr id="58" name="AutoShape 11"/>
          <p:cNvSpPr>
            <a:spLocks noChangeArrowheads="1"/>
          </p:cNvSpPr>
          <p:nvPr/>
        </p:nvSpPr>
        <p:spPr bwMode="auto">
          <a:xfrm>
            <a:off x="4217277" y="3632200"/>
            <a:ext cx="3311525" cy="146050"/>
          </a:xfrm>
          <a:prstGeom prst="leftRightArrow">
            <a:avLst>
              <a:gd name="adj1" fmla="val 48872"/>
              <a:gd name="adj2" fmla="val 103182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 b="1">
              <a:cs typeface="Arial" charset="0"/>
            </a:endParaRPr>
          </a:p>
        </p:txBody>
      </p:sp>
      <p:sp>
        <p:nvSpPr>
          <p:cNvPr id="457837" name="AutoShape 109"/>
          <p:cNvSpPr>
            <a:spLocks noChangeArrowheads="1"/>
          </p:cNvSpPr>
          <p:nvPr/>
        </p:nvSpPr>
        <p:spPr bwMode="auto">
          <a:xfrm>
            <a:off x="7320137" y="1657812"/>
            <a:ext cx="3097141" cy="1368425"/>
          </a:xfrm>
          <a:prstGeom prst="cloudCallout">
            <a:avLst>
              <a:gd name="adj1" fmla="val 29626"/>
              <a:gd name="adj2" fmla="val 61732"/>
            </a:avLst>
          </a:prstGeom>
          <a:solidFill>
            <a:srgbClr val="A8EAE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spcBef>
                <a:spcPct val="50000"/>
              </a:spcBef>
            </a:pPr>
            <a:r>
              <a:rPr lang="da-DK" sz="2400" dirty="0"/>
              <a:t>No </a:t>
            </a:r>
            <a:r>
              <a:rPr lang="da-DK" sz="2400" dirty="0" err="1"/>
              <a:t>photons</a:t>
            </a:r>
            <a:r>
              <a:rPr lang="da-DK" sz="2400" dirty="0"/>
              <a:t>: </a:t>
            </a:r>
            <a:r>
              <a:rPr lang="en-US" sz="2400" dirty="0"/>
              <a:t>0</a:t>
            </a:r>
            <a:endParaRPr lang="en-US" sz="2400" dirty="0">
              <a:solidFill>
                <a:srgbClr val="FF0000"/>
              </a:solidFill>
            </a:endParaRPr>
          </a:p>
        </p:txBody>
      </p:sp>
      <p:grpSp>
        <p:nvGrpSpPr>
          <p:cNvPr id="8" name="Group 177"/>
          <p:cNvGrpSpPr>
            <a:grpSpLocks/>
          </p:cNvGrpSpPr>
          <p:nvPr/>
        </p:nvGrpSpPr>
        <p:grpSpPr bwMode="auto">
          <a:xfrm>
            <a:off x="6096001" y="2924176"/>
            <a:ext cx="2879725" cy="2879725"/>
            <a:chOff x="3833" y="1480"/>
            <a:chExt cx="1814" cy="1814"/>
          </a:xfrm>
        </p:grpSpPr>
        <p:sp>
          <p:nvSpPr>
            <p:cNvPr id="457906" name="Oval 178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000000">
                <a:alpha val="8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457907" name="Line 179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908" name="Line 180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909" name="Line 181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910" name="Line 182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911" name="Line 183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912" name="Line 184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913" name="Line 185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914" name="Line 186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915" name="Line 187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916" name="Line 188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4" name="Group 36"/>
          <p:cNvGrpSpPr/>
          <p:nvPr/>
        </p:nvGrpSpPr>
        <p:grpSpPr>
          <a:xfrm>
            <a:off x="1558926" y="2924945"/>
            <a:ext cx="1608699" cy="1647023"/>
            <a:chOff x="4139952" y="1211714"/>
            <a:chExt cx="1368152" cy="1400745"/>
          </a:xfrm>
        </p:grpSpPr>
        <p:pic>
          <p:nvPicPr>
            <p:cNvPr id="95" name="Picture 94" descr="AliceBlue.eps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flipH="1">
              <a:off x="4211960" y="1211714"/>
              <a:ext cx="1006872" cy="1026235"/>
            </a:xfrm>
            <a:prstGeom prst="rect">
              <a:avLst/>
            </a:prstGeom>
          </p:spPr>
        </p:pic>
        <p:sp>
          <p:nvSpPr>
            <p:cNvPr id="97" name="TextBox 96"/>
            <p:cNvSpPr txBox="1"/>
            <p:nvPr/>
          </p:nvSpPr>
          <p:spPr>
            <a:xfrm>
              <a:off x="4139952" y="2219826"/>
              <a:ext cx="1368152" cy="3926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cs typeface="Arial" pitchFamily="34" charset="0"/>
                </a:rPr>
                <a:t>Alice</a:t>
              </a:r>
            </a:p>
          </p:txBody>
        </p:sp>
      </p:grpSp>
      <p:pic>
        <p:nvPicPr>
          <p:cNvPr id="101" name="Picture 100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732840" y="1579524"/>
            <a:ext cx="579184" cy="409317"/>
          </a:xfrm>
          <a:prstGeom prst="rect">
            <a:avLst/>
          </a:prstGeom>
          <a:noFill/>
          <a:ln/>
          <a:effectLst/>
        </p:spPr>
      </p:pic>
      <p:grpSp>
        <p:nvGrpSpPr>
          <p:cNvPr id="115" name="Group 90"/>
          <p:cNvGrpSpPr/>
          <p:nvPr/>
        </p:nvGrpSpPr>
        <p:grpSpPr>
          <a:xfrm>
            <a:off x="6816080" y="1124744"/>
            <a:ext cx="457692" cy="460694"/>
            <a:chOff x="6948264" y="2780928"/>
            <a:chExt cx="457692" cy="460694"/>
          </a:xfrm>
        </p:grpSpPr>
        <p:sp>
          <p:nvSpPr>
            <p:cNvPr id="118" name="Oval 2"/>
            <p:cNvSpPr>
              <a:spLocks noChangeArrowheads="1"/>
            </p:cNvSpPr>
            <p:nvPr/>
          </p:nvSpPr>
          <p:spPr bwMode="auto">
            <a:xfrm>
              <a:off x="6948264" y="2780928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124" name="Group 63"/>
            <p:cNvGrpSpPr/>
            <p:nvPr/>
          </p:nvGrpSpPr>
          <p:grpSpPr>
            <a:xfrm>
              <a:off x="6991697" y="2814836"/>
              <a:ext cx="360040" cy="367338"/>
              <a:chOff x="-986264" y="2827606"/>
              <a:chExt cx="360040" cy="367338"/>
            </a:xfrm>
          </p:grpSpPr>
          <p:sp>
            <p:nvSpPr>
              <p:cNvPr id="125" name="Line 5"/>
              <p:cNvSpPr>
                <a:spLocks noChangeShapeType="1"/>
              </p:cNvSpPr>
              <p:nvPr/>
            </p:nvSpPr>
            <p:spPr bwMode="auto">
              <a:xfrm rot="10800000">
                <a:off x="-815273" y="2827606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26" name="Line 5"/>
              <p:cNvSpPr>
                <a:spLocks noChangeShapeType="1"/>
              </p:cNvSpPr>
              <p:nvPr/>
            </p:nvSpPr>
            <p:spPr bwMode="auto">
              <a:xfrm rot="10800000">
                <a:off x="-986264" y="3003776"/>
                <a:ext cx="360040" cy="729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pic>
        <p:nvPicPr>
          <p:cNvPr id="130" name="Picture 129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256241" y="1196752"/>
            <a:ext cx="579867" cy="409800"/>
          </a:xfrm>
          <a:prstGeom prst="rect">
            <a:avLst/>
          </a:prstGeom>
          <a:noFill/>
          <a:ln/>
          <a:effectLst/>
        </p:spPr>
      </p:pic>
      <p:pic>
        <p:nvPicPr>
          <p:cNvPr id="131" name="Picture 130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9693280" y="1196753"/>
            <a:ext cx="579184" cy="409317"/>
          </a:xfrm>
          <a:prstGeom prst="rect">
            <a:avLst/>
          </a:prstGeom>
          <a:noFill/>
          <a:ln/>
          <a:effectLst/>
        </p:spPr>
      </p:pic>
      <p:sp>
        <p:nvSpPr>
          <p:cNvPr id="56" name="Line 47"/>
          <p:cNvSpPr>
            <a:spLocks noChangeShapeType="1"/>
          </p:cNvSpPr>
          <p:nvPr/>
        </p:nvSpPr>
        <p:spPr bwMode="auto">
          <a:xfrm rot="13500000" flipH="1">
            <a:off x="6082564" y="3193970"/>
            <a:ext cx="1024145" cy="1025298"/>
          </a:xfrm>
          <a:prstGeom prst="line">
            <a:avLst/>
          </a:prstGeom>
          <a:noFill/>
          <a:ln w="698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anchor="ctr" anchorCtr="1"/>
          <a:lstStyle/>
          <a:p>
            <a:endParaRPr lang="en-US"/>
          </a:p>
        </p:txBody>
      </p:sp>
      <p:grpSp>
        <p:nvGrpSpPr>
          <p:cNvPr id="59" name="Group 28"/>
          <p:cNvGrpSpPr/>
          <p:nvPr/>
        </p:nvGrpSpPr>
        <p:grpSpPr>
          <a:xfrm>
            <a:off x="9192344" y="1124744"/>
            <a:ext cx="457692" cy="460694"/>
            <a:chOff x="4214810" y="2000240"/>
            <a:chExt cx="457692" cy="460694"/>
          </a:xfrm>
        </p:grpSpPr>
        <p:sp>
          <p:nvSpPr>
            <p:cNvPr id="60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61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7680176" y="1124744"/>
            <a:ext cx="457692" cy="460694"/>
            <a:chOff x="7597837" y="2707419"/>
            <a:chExt cx="457692" cy="460694"/>
          </a:xfrm>
        </p:grpSpPr>
        <p:sp>
          <p:nvSpPr>
            <p:cNvPr id="63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64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sp>
        <p:nvSpPr>
          <p:cNvPr id="65" name="Line 47"/>
          <p:cNvSpPr>
            <a:spLocks noChangeShapeType="1"/>
          </p:cNvSpPr>
          <p:nvPr/>
        </p:nvSpPr>
        <p:spPr bwMode="auto">
          <a:xfrm rot="13500000" flipH="1">
            <a:off x="4643316" y="3193937"/>
            <a:ext cx="1024145" cy="1025298"/>
          </a:xfrm>
          <a:prstGeom prst="line">
            <a:avLst/>
          </a:prstGeom>
          <a:noFill/>
          <a:ln w="69850">
            <a:solidFill>
              <a:schemeClr val="tx1"/>
            </a:solidFill>
            <a:round/>
            <a:headEnd type="triangle"/>
            <a:tailEnd type="none" w="med" len="med"/>
          </a:ln>
          <a:effectLst/>
        </p:spPr>
        <p:txBody>
          <a:bodyPr anchor="ctr" anchorCtr="1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7046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783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Picture 138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7676374" y="3523256"/>
            <a:ext cx="579867" cy="409800"/>
          </a:xfrm>
          <a:prstGeom prst="rect">
            <a:avLst/>
          </a:prstGeom>
          <a:noFill/>
          <a:ln/>
          <a:effectLst/>
        </p:spPr>
      </p:pic>
      <p:pic>
        <p:nvPicPr>
          <p:cNvPr id="140" name="Picture 139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732840" y="1579524"/>
            <a:ext cx="579184" cy="409317"/>
          </a:xfrm>
          <a:prstGeom prst="rect">
            <a:avLst/>
          </a:prstGeom>
          <a:noFill/>
          <a:ln/>
          <a:effectLst/>
        </p:spPr>
      </p:pic>
      <p:pic>
        <p:nvPicPr>
          <p:cNvPr id="488450" name="Picture 2" descr="MCj04260720000[1]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51088" y="1989139"/>
            <a:ext cx="1143000" cy="1825625"/>
          </a:xfrm>
          <a:prstGeom prst="rect">
            <a:avLst/>
          </a:prstGeom>
          <a:noFill/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000376" y="1844676"/>
            <a:ext cx="2879725" cy="2879725"/>
            <a:chOff x="3833" y="1480"/>
            <a:chExt cx="1814" cy="1814"/>
          </a:xfrm>
        </p:grpSpPr>
        <p:sp>
          <p:nvSpPr>
            <p:cNvPr id="488452" name="Oval 4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FFFFFF">
                <a:alpha val="8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488453" name="Line 5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454" name="Line 6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455" name="Line 7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456" name="Line 8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457" name="Line 9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458" name="Line 10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459" name="Line 11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460" name="Line 12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461" name="Line 13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462" name="Line 14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88463" name="Oval 15"/>
          <p:cNvSpPr>
            <a:spLocks noChangeArrowheads="1"/>
          </p:cNvSpPr>
          <p:nvPr/>
        </p:nvSpPr>
        <p:spPr bwMode="auto">
          <a:xfrm>
            <a:off x="4427539" y="2266951"/>
            <a:ext cx="2879725" cy="28797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8508" name="Rectangle 60"/>
          <p:cNvSpPr>
            <a:spLocks noGrp="1" noChangeArrowheads="1"/>
          </p:cNvSpPr>
          <p:nvPr>
            <p:ph type="title"/>
          </p:nvPr>
        </p:nvSpPr>
        <p:spPr>
          <a:xfrm>
            <a:off x="838201" y="-77469"/>
            <a:ext cx="10515600" cy="1325563"/>
          </a:xfrm>
          <a:noFill/>
          <a:ln/>
        </p:spPr>
        <p:txBody>
          <a:bodyPr/>
          <a:lstStyle/>
          <a:p>
            <a:r>
              <a:rPr lang="da-DK" sz="4000" dirty="0"/>
              <a:t>Measuring a Qubit</a:t>
            </a:r>
            <a:endParaRPr lang="en-US" sz="4000" dirty="0"/>
          </a:p>
        </p:txBody>
      </p:sp>
      <p:grpSp>
        <p:nvGrpSpPr>
          <p:cNvPr id="7" name="Group 64"/>
          <p:cNvGrpSpPr>
            <a:grpSpLocks/>
          </p:cNvGrpSpPr>
          <p:nvPr/>
        </p:nvGrpSpPr>
        <p:grpSpPr bwMode="auto">
          <a:xfrm>
            <a:off x="9313995" y="3367104"/>
            <a:ext cx="1245972" cy="1200134"/>
            <a:chOff x="4054" y="1293"/>
            <a:chExt cx="979" cy="957"/>
          </a:xfrm>
        </p:grpSpPr>
        <p:pic>
          <p:nvPicPr>
            <p:cNvPr id="488513" name="Picture 6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054" y="1293"/>
              <a:ext cx="979" cy="707"/>
            </a:xfrm>
            <a:prstGeom prst="rect">
              <a:avLst/>
            </a:prstGeom>
            <a:noFill/>
          </p:spPr>
        </p:pic>
        <p:sp>
          <p:nvSpPr>
            <p:cNvPr id="488514" name="Text Box 66"/>
            <p:cNvSpPr txBox="1">
              <a:spLocks noChangeArrowheads="1"/>
            </p:cNvSpPr>
            <p:nvPr/>
          </p:nvSpPr>
          <p:spPr bwMode="auto">
            <a:xfrm>
              <a:off x="4298" y="1933"/>
              <a:ext cx="649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000"/>
                <a:t>Bob</a:t>
              </a:r>
              <a:endParaRPr lang="de-CH" sz="2000"/>
            </a:p>
          </p:txBody>
        </p:sp>
      </p:grpSp>
      <p:sp>
        <p:nvSpPr>
          <p:cNvPr id="79" name="AutoShape 11"/>
          <p:cNvSpPr>
            <a:spLocks noChangeArrowheads="1"/>
          </p:cNvSpPr>
          <p:nvPr/>
        </p:nvSpPr>
        <p:spPr bwMode="auto">
          <a:xfrm rot="5400000">
            <a:off x="4225232" y="3643586"/>
            <a:ext cx="3311525" cy="146050"/>
          </a:xfrm>
          <a:prstGeom prst="leftRightArrow">
            <a:avLst>
              <a:gd name="adj1" fmla="val 48872"/>
              <a:gd name="adj2" fmla="val 103182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 b="1">
              <a:cs typeface="Arial" charset="0"/>
            </a:endParaRPr>
          </a:p>
        </p:txBody>
      </p:sp>
      <p:sp>
        <p:nvSpPr>
          <p:cNvPr id="80" name="AutoShape 11"/>
          <p:cNvSpPr>
            <a:spLocks noChangeArrowheads="1"/>
          </p:cNvSpPr>
          <p:nvPr/>
        </p:nvSpPr>
        <p:spPr bwMode="auto">
          <a:xfrm>
            <a:off x="4217277" y="3632200"/>
            <a:ext cx="3311525" cy="146050"/>
          </a:xfrm>
          <a:prstGeom prst="leftRightArrow">
            <a:avLst>
              <a:gd name="adj1" fmla="val 48872"/>
              <a:gd name="adj2" fmla="val 103182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 b="1">
              <a:cs typeface="Arial" charset="0"/>
            </a:endParaRPr>
          </a:p>
        </p:txBody>
      </p:sp>
      <p:sp>
        <p:nvSpPr>
          <p:cNvPr id="488515" name="AutoShape 67"/>
          <p:cNvSpPr>
            <a:spLocks noChangeArrowheads="1"/>
          </p:cNvSpPr>
          <p:nvPr/>
        </p:nvSpPr>
        <p:spPr bwMode="auto">
          <a:xfrm>
            <a:off x="7332767" y="1672560"/>
            <a:ext cx="2996021" cy="1527841"/>
          </a:xfrm>
          <a:prstGeom prst="cloudCallout">
            <a:avLst>
              <a:gd name="adj1" fmla="val 32778"/>
              <a:gd name="adj2" fmla="val 56343"/>
            </a:avLst>
          </a:prstGeom>
          <a:solidFill>
            <a:srgbClr val="A8EAE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spcBef>
                <a:spcPct val="50000"/>
              </a:spcBef>
            </a:pPr>
            <a:r>
              <a:rPr lang="da-DK" sz="2400" dirty="0"/>
              <a:t>No </a:t>
            </a:r>
            <a:r>
              <a:rPr lang="da-DK" sz="2400" dirty="0" err="1"/>
              <a:t>photons</a:t>
            </a:r>
            <a:r>
              <a:rPr lang="da-DK" sz="2400" dirty="0"/>
              <a:t>: </a:t>
            </a:r>
            <a:r>
              <a:rPr lang="en-US" sz="2400" dirty="0"/>
              <a:t>0</a:t>
            </a:r>
            <a:br>
              <a:rPr lang="en-US" sz="2400" dirty="0"/>
            </a:br>
            <a:r>
              <a:rPr lang="en-US" sz="2400" dirty="0"/>
              <a:t>Photons: 1</a:t>
            </a:r>
            <a:endParaRPr lang="en-US" sz="2400" dirty="0">
              <a:solidFill>
                <a:srgbClr val="FF0000"/>
              </a:solidFill>
            </a:endParaRPr>
          </a:p>
        </p:txBody>
      </p:sp>
      <p:grpSp>
        <p:nvGrpSpPr>
          <p:cNvPr id="8" name="Group 68"/>
          <p:cNvGrpSpPr>
            <a:grpSpLocks/>
          </p:cNvGrpSpPr>
          <p:nvPr/>
        </p:nvGrpSpPr>
        <p:grpSpPr bwMode="auto">
          <a:xfrm>
            <a:off x="6096001" y="2924176"/>
            <a:ext cx="2879725" cy="2879725"/>
            <a:chOff x="3833" y="1480"/>
            <a:chExt cx="1814" cy="1814"/>
          </a:xfrm>
        </p:grpSpPr>
        <p:sp>
          <p:nvSpPr>
            <p:cNvPr id="488517" name="Oval 69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FFFFFF">
                <a:alpha val="5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488518" name="Line 70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519" name="Line 71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520" name="Line 72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521" name="Line 73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522" name="Line 74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523" name="Line 75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524" name="Line 76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525" name="Line 77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526" name="Line 78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527" name="Line 79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88551" name="Text Box 103"/>
          <p:cNvSpPr txBox="1">
            <a:spLocks noChangeArrowheads="1"/>
          </p:cNvSpPr>
          <p:nvPr/>
        </p:nvSpPr>
        <p:spPr bwMode="auto">
          <a:xfrm>
            <a:off x="7297348" y="5739458"/>
            <a:ext cx="3126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dirty="0">
                <a:cs typeface="Arial" charset="0"/>
              </a:rPr>
              <a:t>with prob. 1 yields 1</a:t>
            </a:r>
            <a:endParaRPr lang="de-CH" sz="2400" dirty="0">
              <a:cs typeface="Arial" charset="0"/>
            </a:endParaRPr>
          </a:p>
        </p:txBody>
      </p:sp>
      <p:sp>
        <p:nvSpPr>
          <p:cNvPr id="488552" name="Text Box 104"/>
          <p:cNvSpPr txBox="1">
            <a:spLocks noChangeArrowheads="1"/>
          </p:cNvSpPr>
          <p:nvPr/>
        </p:nvSpPr>
        <p:spPr bwMode="auto">
          <a:xfrm>
            <a:off x="3974148" y="5388928"/>
            <a:ext cx="3816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dirty="0">
                <a:cs typeface="Arial" charset="0"/>
              </a:rPr>
              <a:t>Measurement:</a:t>
            </a:r>
            <a:endParaRPr lang="de-CH" sz="2400" dirty="0">
              <a:cs typeface="Arial" charset="0"/>
            </a:endParaRPr>
          </a:p>
        </p:txBody>
      </p:sp>
      <p:sp>
        <p:nvSpPr>
          <p:cNvPr id="488553" name="Line 105"/>
          <p:cNvSpPr>
            <a:spLocks noChangeShapeType="1"/>
          </p:cNvSpPr>
          <p:nvPr/>
        </p:nvSpPr>
        <p:spPr bwMode="auto">
          <a:xfrm flipH="1" flipV="1">
            <a:off x="5126673" y="6325553"/>
            <a:ext cx="122396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488554" name="Line 106"/>
          <p:cNvSpPr>
            <a:spLocks noChangeShapeType="1"/>
          </p:cNvSpPr>
          <p:nvPr/>
        </p:nvSpPr>
        <p:spPr bwMode="auto">
          <a:xfrm flipH="1">
            <a:off x="6999923" y="6325554"/>
            <a:ext cx="1295400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121" name="Text Box 103"/>
          <p:cNvSpPr txBox="1">
            <a:spLocks noChangeArrowheads="1"/>
          </p:cNvSpPr>
          <p:nvPr/>
        </p:nvSpPr>
        <p:spPr bwMode="auto">
          <a:xfrm>
            <a:off x="6972879" y="6400801"/>
            <a:ext cx="6274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dirty="0">
                <a:cs typeface="Arial" charset="0"/>
              </a:rPr>
              <a:t>0/1</a:t>
            </a:r>
            <a:endParaRPr lang="de-CH" sz="2400" dirty="0">
              <a:cs typeface="Arial" charset="0"/>
            </a:endParaRPr>
          </a:p>
        </p:txBody>
      </p:sp>
      <p:grpSp>
        <p:nvGrpSpPr>
          <p:cNvPr id="99" name="Group 36"/>
          <p:cNvGrpSpPr/>
          <p:nvPr/>
        </p:nvGrpSpPr>
        <p:grpSpPr>
          <a:xfrm>
            <a:off x="1558926" y="2924945"/>
            <a:ext cx="1608699" cy="1647023"/>
            <a:chOff x="4139952" y="1211714"/>
            <a:chExt cx="1368152" cy="1400745"/>
          </a:xfrm>
        </p:grpSpPr>
        <p:pic>
          <p:nvPicPr>
            <p:cNvPr id="105" name="Picture 104" descr="AliceBlue.eps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 flipH="1">
              <a:off x="4211960" y="1211714"/>
              <a:ext cx="1006872" cy="1026235"/>
            </a:xfrm>
            <a:prstGeom prst="rect">
              <a:avLst/>
            </a:prstGeom>
          </p:spPr>
        </p:pic>
        <p:sp>
          <p:nvSpPr>
            <p:cNvPr id="111" name="TextBox 110"/>
            <p:cNvSpPr txBox="1"/>
            <p:nvPr/>
          </p:nvSpPr>
          <p:spPr>
            <a:xfrm>
              <a:off x="4139952" y="2219826"/>
              <a:ext cx="1368152" cy="3926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cs typeface="Arial" pitchFamily="34" charset="0"/>
                </a:rPr>
                <a:t>Alice</a:t>
              </a:r>
            </a:p>
          </p:txBody>
        </p:sp>
      </p:grpSp>
      <p:grpSp>
        <p:nvGrpSpPr>
          <p:cNvPr id="136" name="Group 135"/>
          <p:cNvGrpSpPr/>
          <p:nvPr/>
        </p:nvGrpSpPr>
        <p:grpSpPr>
          <a:xfrm>
            <a:off x="6350635" y="5912804"/>
            <a:ext cx="647700" cy="815975"/>
            <a:chOff x="4826635" y="5912803"/>
            <a:chExt cx="647700" cy="815975"/>
          </a:xfrm>
        </p:grpSpPr>
        <p:grpSp>
          <p:nvGrpSpPr>
            <p:cNvPr id="127" name="Group 126"/>
            <p:cNvGrpSpPr/>
            <p:nvPr/>
          </p:nvGrpSpPr>
          <p:grpSpPr>
            <a:xfrm>
              <a:off x="4826635" y="5912803"/>
              <a:ext cx="647700" cy="815975"/>
              <a:chOff x="4826635" y="5912803"/>
              <a:chExt cx="647700" cy="815975"/>
            </a:xfrm>
          </p:grpSpPr>
          <p:sp>
            <p:nvSpPr>
              <p:cNvPr id="488562" name="Oval 114"/>
              <p:cNvSpPr>
                <a:spLocks noChangeArrowheads="1"/>
              </p:cNvSpPr>
              <p:nvPr/>
            </p:nvSpPr>
            <p:spPr bwMode="auto">
              <a:xfrm>
                <a:off x="4931410" y="6076316"/>
                <a:ext cx="433388" cy="442913"/>
              </a:xfrm>
              <a:prstGeom prst="ellipse">
                <a:avLst/>
              </a:prstGeom>
              <a:noFill/>
              <a:ln w="38100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 useBgFill="1">
            <p:nvSpPr>
              <p:cNvPr id="488563" name="Rectangle 115"/>
              <p:cNvSpPr>
                <a:spLocks noChangeArrowheads="1"/>
              </p:cNvSpPr>
              <p:nvPr/>
            </p:nvSpPr>
            <p:spPr bwMode="auto">
              <a:xfrm>
                <a:off x="4904423" y="6252528"/>
                <a:ext cx="488950" cy="234950"/>
              </a:xfrm>
              <a:prstGeom prst="rect">
                <a:avLst/>
              </a:prstGeom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4000" b="1">
                  <a:cs typeface="Arial" charset="0"/>
                </a:endParaRPr>
              </a:p>
            </p:txBody>
          </p:sp>
          <p:sp>
            <p:nvSpPr>
              <p:cNvPr id="488564" name="Line 116"/>
              <p:cNvSpPr>
                <a:spLocks noChangeShapeType="1"/>
              </p:cNvSpPr>
              <p:nvPr/>
            </p:nvSpPr>
            <p:spPr bwMode="auto">
              <a:xfrm flipV="1">
                <a:off x="5113973" y="5933441"/>
                <a:ext cx="215900" cy="28892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  <p:sp>
            <p:nvSpPr>
              <p:cNvPr id="488565" name="Rectangle 117"/>
              <p:cNvSpPr>
                <a:spLocks noChangeArrowheads="1"/>
              </p:cNvSpPr>
              <p:nvPr/>
            </p:nvSpPr>
            <p:spPr bwMode="auto">
              <a:xfrm>
                <a:off x="4826635" y="5912803"/>
                <a:ext cx="647700" cy="815975"/>
              </a:xfrm>
              <a:prstGeom prst="rect">
                <a:avLst/>
              </a:prstGeom>
              <a:noFill/>
              <a:ln w="2857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5" name="Group 90"/>
            <p:cNvGrpSpPr/>
            <p:nvPr/>
          </p:nvGrpSpPr>
          <p:grpSpPr>
            <a:xfrm>
              <a:off x="4932040" y="6237312"/>
              <a:ext cx="457692" cy="460694"/>
              <a:chOff x="6948264" y="2780928"/>
              <a:chExt cx="457692" cy="460694"/>
            </a:xfrm>
          </p:grpSpPr>
          <p:sp>
            <p:nvSpPr>
              <p:cNvPr id="116" name="Oval 2"/>
              <p:cNvSpPr>
                <a:spLocks noChangeArrowheads="1"/>
              </p:cNvSpPr>
              <p:nvPr/>
            </p:nvSpPr>
            <p:spPr bwMode="auto">
              <a:xfrm>
                <a:off x="6948264" y="2780928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grpSp>
            <p:nvGrpSpPr>
              <p:cNvPr id="117" name="Group 63"/>
              <p:cNvGrpSpPr/>
              <p:nvPr/>
            </p:nvGrpSpPr>
            <p:grpSpPr>
              <a:xfrm>
                <a:off x="6991697" y="2814836"/>
                <a:ext cx="360040" cy="367338"/>
                <a:chOff x="-986264" y="2827606"/>
                <a:chExt cx="360040" cy="367338"/>
              </a:xfrm>
            </p:grpSpPr>
            <p:sp>
              <p:nvSpPr>
                <p:cNvPr id="118" name="Line 5"/>
                <p:cNvSpPr>
                  <a:spLocks noChangeShapeType="1"/>
                </p:cNvSpPr>
                <p:nvPr/>
              </p:nvSpPr>
              <p:spPr bwMode="auto">
                <a:xfrm rot="10800000">
                  <a:off x="-815273" y="2827606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119" name="Line 5"/>
                <p:cNvSpPr>
                  <a:spLocks noChangeShapeType="1"/>
                </p:cNvSpPr>
                <p:nvPr/>
              </p:nvSpPr>
              <p:spPr bwMode="auto">
                <a:xfrm rot="10800000">
                  <a:off x="-986264" y="3003776"/>
                  <a:ext cx="360040" cy="729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</p:grpSp>
      </p:grpSp>
      <p:grpSp>
        <p:nvGrpSpPr>
          <p:cNvPr id="124" name="Group 28"/>
          <p:cNvGrpSpPr/>
          <p:nvPr/>
        </p:nvGrpSpPr>
        <p:grpSpPr>
          <a:xfrm>
            <a:off x="4583832" y="6093296"/>
            <a:ext cx="457692" cy="460694"/>
            <a:chOff x="4214810" y="2000240"/>
            <a:chExt cx="457692" cy="460694"/>
          </a:xfrm>
        </p:grpSpPr>
        <p:sp>
          <p:nvSpPr>
            <p:cNvPr id="125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26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28" name="Group 28"/>
          <p:cNvGrpSpPr/>
          <p:nvPr/>
        </p:nvGrpSpPr>
        <p:grpSpPr>
          <a:xfrm>
            <a:off x="8400256" y="6093296"/>
            <a:ext cx="457692" cy="460694"/>
            <a:chOff x="4214810" y="2000240"/>
            <a:chExt cx="457692" cy="460694"/>
          </a:xfrm>
        </p:grpSpPr>
        <p:sp>
          <p:nvSpPr>
            <p:cNvPr id="129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30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44" name="Group 90"/>
          <p:cNvGrpSpPr/>
          <p:nvPr/>
        </p:nvGrpSpPr>
        <p:grpSpPr>
          <a:xfrm>
            <a:off x="6816080" y="1124744"/>
            <a:ext cx="457692" cy="460694"/>
            <a:chOff x="6948264" y="2780928"/>
            <a:chExt cx="457692" cy="460694"/>
          </a:xfrm>
        </p:grpSpPr>
        <p:sp>
          <p:nvSpPr>
            <p:cNvPr id="145" name="Oval 2"/>
            <p:cNvSpPr>
              <a:spLocks noChangeArrowheads="1"/>
            </p:cNvSpPr>
            <p:nvPr/>
          </p:nvSpPr>
          <p:spPr bwMode="auto">
            <a:xfrm>
              <a:off x="6948264" y="2780928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146" name="Group 63"/>
            <p:cNvGrpSpPr/>
            <p:nvPr/>
          </p:nvGrpSpPr>
          <p:grpSpPr>
            <a:xfrm>
              <a:off x="6991697" y="2814836"/>
              <a:ext cx="360040" cy="367338"/>
              <a:chOff x="-986264" y="2827606"/>
              <a:chExt cx="360040" cy="367338"/>
            </a:xfrm>
          </p:grpSpPr>
          <p:sp>
            <p:nvSpPr>
              <p:cNvPr id="147" name="Line 5"/>
              <p:cNvSpPr>
                <a:spLocks noChangeShapeType="1"/>
              </p:cNvSpPr>
              <p:nvPr/>
            </p:nvSpPr>
            <p:spPr bwMode="auto">
              <a:xfrm rot="10800000">
                <a:off x="-815273" y="2827606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48" name="Line 5"/>
              <p:cNvSpPr>
                <a:spLocks noChangeShapeType="1"/>
              </p:cNvSpPr>
              <p:nvPr/>
            </p:nvSpPr>
            <p:spPr bwMode="auto">
              <a:xfrm rot="10800000">
                <a:off x="-986264" y="3003776"/>
                <a:ext cx="360040" cy="729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pic>
        <p:nvPicPr>
          <p:cNvPr id="152" name="Picture 151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256241" y="1196752"/>
            <a:ext cx="579867" cy="409800"/>
          </a:xfrm>
          <a:prstGeom prst="rect">
            <a:avLst/>
          </a:prstGeom>
          <a:noFill/>
          <a:ln/>
          <a:effectLst/>
        </p:spPr>
      </p:pic>
      <p:pic>
        <p:nvPicPr>
          <p:cNvPr id="153" name="Picture 152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9693280" y="1196753"/>
            <a:ext cx="579184" cy="409317"/>
          </a:xfrm>
          <a:prstGeom prst="rect">
            <a:avLst/>
          </a:prstGeom>
          <a:noFill/>
          <a:ln/>
          <a:effectLst/>
        </p:spPr>
      </p:pic>
      <p:sp>
        <p:nvSpPr>
          <p:cNvPr id="78" name="Line 47"/>
          <p:cNvSpPr>
            <a:spLocks noChangeShapeType="1"/>
          </p:cNvSpPr>
          <p:nvPr/>
        </p:nvSpPr>
        <p:spPr bwMode="auto">
          <a:xfrm rot="13500000">
            <a:off x="4861629" y="2698684"/>
            <a:ext cx="2036695" cy="2036694"/>
          </a:xfrm>
          <a:prstGeom prst="line">
            <a:avLst/>
          </a:prstGeom>
          <a:noFill/>
          <a:ln w="69850">
            <a:solidFill>
              <a:schemeClr val="tx1"/>
            </a:solidFill>
            <a:round/>
            <a:headEnd type="triangle"/>
            <a:tailEnd type="triangle" w="med" len="med"/>
          </a:ln>
          <a:effectLst/>
        </p:spPr>
        <p:txBody>
          <a:bodyPr anchor="ctr" anchorCtr="1"/>
          <a:lstStyle/>
          <a:p>
            <a:endParaRPr lang="en-US"/>
          </a:p>
        </p:txBody>
      </p:sp>
      <p:grpSp>
        <p:nvGrpSpPr>
          <p:cNvPr id="81" name="Group 28"/>
          <p:cNvGrpSpPr/>
          <p:nvPr/>
        </p:nvGrpSpPr>
        <p:grpSpPr>
          <a:xfrm>
            <a:off x="9192344" y="1124744"/>
            <a:ext cx="457692" cy="460694"/>
            <a:chOff x="4214810" y="2000240"/>
            <a:chExt cx="457692" cy="460694"/>
          </a:xfrm>
        </p:grpSpPr>
        <p:sp>
          <p:nvSpPr>
            <p:cNvPr id="82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83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7680176" y="1124744"/>
            <a:ext cx="457692" cy="460694"/>
            <a:chOff x="7597837" y="2707419"/>
            <a:chExt cx="457692" cy="460694"/>
          </a:xfrm>
        </p:grpSpPr>
        <p:sp>
          <p:nvSpPr>
            <p:cNvPr id="85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86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8749719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8515" grpId="0" animBg="1"/>
      <p:bldP spid="488551" grpId="0"/>
      <p:bldP spid="488552" grpId="0"/>
      <p:bldP spid="488553" grpId="0" animBg="1"/>
      <p:bldP spid="488554" grpId="0" animBg="1"/>
      <p:bldP spid="12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Picture 190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7676374" y="3523256"/>
            <a:ext cx="579867" cy="409800"/>
          </a:xfrm>
          <a:prstGeom prst="rect">
            <a:avLst/>
          </a:prstGeom>
          <a:noFill/>
          <a:ln/>
          <a:effectLst/>
        </p:spPr>
      </p:pic>
      <p:pic>
        <p:nvPicPr>
          <p:cNvPr id="192" name="Picture 191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732840" y="1579524"/>
            <a:ext cx="579184" cy="409317"/>
          </a:xfrm>
          <a:prstGeom prst="rect">
            <a:avLst/>
          </a:prstGeom>
          <a:noFill/>
          <a:ln/>
          <a:effectLst/>
        </p:spPr>
      </p:pic>
      <p:pic>
        <p:nvPicPr>
          <p:cNvPr id="462023" name="Picture 199" descr="MCj04260720000[1]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351088" y="1989139"/>
            <a:ext cx="1143000" cy="1825625"/>
          </a:xfrm>
          <a:prstGeom prst="rect">
            <a:avLst/>
          </a:prstGeom>
          <a:noFill/>
        </p:spPr>
      </p:pic>
      <p:grpSp>
        <p:nvGrpSpPr>
          <p:cNvPr id="2" name="Group 200"/>
          <p:cNvGrpSpPr>
            <a:grpSpLocks/>
          </p:cNvGrpSpPr>
          <p:nvPr/>
        </p:nvGrpSpPr>
        <p:grpSpPr bwMode="auto">
          <a:xfrm rot="2148553">
            <a:off x="3000376" y="1844676"/>
            <a:ext cx="2879725" cy="2879725"/>
            <a:chOff x="3833" y="1480"/>
            <a:chExt cx="1814" cy="1814"/>
          </a:xfrm>
        </p:grpSpPr>
        <p:sp>
          <p:nvSpPr>
            <p:cNvPr id="462025" name="Oval 201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FFFFFF">
                <a:alpha val="8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462026" name="Line 202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27" name="Line 203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28" name="Line 204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29" name="Line 205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0" name="Line 206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1" name="Line 207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2" name="Line 208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3" name="Line 209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4" name="Line 210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5" name="Line 211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61867" name="Rectangle 43"/>
          <p:cNvSpPr>
            <a:spLocks noGrp="1" noChangeArrowheads="1"/>
          </p:cNvSpPr>
          <p:nvPr>
            <p:ph type="title"/>
          </p:nvPr>
        </p:nvSpPr>
        <p:spPr>
          <a:xfrm>
            <a:off x="872307" y="-77303"/>
            <a:ext cx="10515600" cy="1325563"/>
          </a:xfrm>
          <a:noFill/>
          <a:ln/>
        </p:spPr>
        <p:txBody>
          <a:bodyPr/>
          <a:lstStyle/>
          <a:p>
            <a:r>
              <a:rPr lang="en-US" sz="4000" dirty="0"/>
              <a:t>Diagonal/</a:t>
            </a:r>
            <a:r>
              <a:rPr lang="en-US" sz="4000" dirty="0" err="1"/>
              <a:t>Hadamard</a:t>
            </a:r>
            <a:r>
              <a:rPr lang="en-US" sz="4000" dirty="0"/>
              <a:t> Basis</a:t>
            </a:r>
          </a:p>
        </p:txBody>
      </p:sp>
      <p:sp>
        <p:nvSpPr>
          <p:cNvPr id="461929" name="Oval 105"/>
          <p:cNvSpPr>
            <a:spLocks noChangeArrowheads="1"/>
          </p:cNvSpPr>
          <p:nvPr/>
        </p:nvSpPr>
        <p:spPr bwMode="auto">
          <a:xfrm>
            <a:off x="4429126" y="2265364"/>
            <a:ext cx="2879725" cy="28797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61934" name="Line 110"/>
          <p:cNvSpPr>
            <a:spLocks noChangeShapeType="1"/>
          </p:cNvSpPr>
          <p:nvPr/>
        </p:nvSpPr>
        <p:spPr bwMode="auto">
          <a:xfrm flipH="1" flipV="1">
            <a:off x="5880101" y="2708276"/>
            <a:ext cx="974725" cy="3175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8" name="AutoShape 11"/>
          <p:cNvSpPr>
            <a:spLocks noChangeArrowheads="1"/>
          </p:cNvSpPr>
          <p:nvPr/>
        </p:nvSpPr>
        <p:spPr bwMode="auto">
          <a:xfrm rot="5400000">
            <a:off x="4225232" y="3643586"/>
            <a:ext cx="3311525" cy="146050"/>
          </a:xfrm>
          <a:prstGeom prst="leftRightArrow">
            <a:avLst>
              <a:gd name="adj1" fmla="val 48872"/>
              <a:gd name="adj2" fmla="val 103182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 b="1">
              <a:cs typeface="Arial" charset="0"/>
            </a:endParaRPr>
          </a:p>
        </p:txBody>
      </p:sp>
      <p:sp>
        <p:nvSpPr>
          <p:cNvPr id="103" name="AutoShape 11"/>
          <p:cNvSpPr>
            <a:spLocks noChangeArrowheads="1"/>
          </p:cNvSpPr>
          <p:nvPr/>
        </p:nvSpPr>
        <p:spPr bwMode="auto">
          <a:xfrm>
            <a:off x="4217277" y="3632200"/>
            <a:ext cx="3311525" cy="146050"/>
          </a:xfrm>
          <a:prstGeom prst="leftRightArrow">
            <a:avLst>
              <a:gd name="adj1" fmla="val 48872"/>
              <a:gd name="adj2" fmla="val 103182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 b="1">
              <a:cs typeface="Arial" charset="0"/>
            </a:endParaRPr>
          </a:p>
        </p:txBody>
      </p:sp>
      <p:sp>
        <p:nvSpPr>
          <p:cNvPr id="96" name="AutoShape 11"/>
          <p:cNvSpPr>
            <a:spLocks noChangeArrowheads="1"/>
          </p:cNvSpPr>
          <p:nvPr/>
        </p:nvSpPr>
        <p:spPr bwMode="auto">
          <a:xfrm rot="2697395">
            <a:off x="4214060" y="3639823"/>
            <a:ext cx="3311525" cy="146050"/>
          </a:xfrm>
          <a:prstGeom prst="leftRightArrow">
            <a:avLst>
              <a:gd name="adj1" fmla="val 48834"/>
              <a:gd name="adj2" fmla="val 103182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 b="1">
              <a:cs typeface="Arial" charset="0"/>
            </a:endParaRPr>
          </a:p>
        </p:txBody>
      </p:sp>
      <p:sp>
        <p:nvSpPr>
          <p:cNvPr id="461933" name="Line 109"/>
          <p:cNvSpPr>
            <a:spLocks noChangeShapeType="1"/>
          </p:cNvSpPr>
          <p:nvPr/>
        </p:nvSpPr>
        <p:spPr bwMode="auto">
          <a:xfrm flipH="1">
            <a:off x="6888164" y="2692400"/>
            <a:ext cx="1587" cy="1023938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7" name="AutoShape 11"/>
          <p:cNvSpPr>
            <a:spLocks noChangeArrowheads="1"/>
          </p:cNvSpPr>
          <p:nvPr/>
        </p:nvSpPr>
        <p:spPr bwMode="auto">
          <a:xfrm rot="18897395">
            <a:off x="4211075" y="3639626"/>
            <a:ext cx="3311525" cy="146050"/>
          </a:xfrm>
          <a:prstGeom prst="leftRightArrow">
            <a:avLst>
              <a:gd name="adj1" fmla="val 48818"/>
              <a:gd name="adj2" fmla="val 103182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 b="1">
              <a:cs typeface="Arial" charset="0"/>
            </a:endParaRPr>
          </a:p>
        </p:txBody>
      </p:sp>
      <p:sp>
        <p:nvSpPr>
          <p:cNvPr id="461962" name="Line 138"/>
          <p:cNvSpPr>
            <a:spLocks noChangeShapeType="1"/>
          </p:cNvSpPr>
          <p:nvPr/>
        </p:nvSpPr>
        <p:spPr bwMode="auto">
          <a:xfrm rot="13500000">
            <a:off x="5866415" y="2255406"/>
            <a:ext cx="11106" cy="2904238"/>
          </a:xfrm>
          <a:prstGeom prst="line">
            <a:avLst/>
          </a:prstGeom>
          <a:noFill/>
          <a:ln w="69850">
            <a:solidFill>
              <a:schemeClr val="tx1"/>
            </a:solidFill>
            <a:round/>
            <a:headEnd type="triangle"/>
            <a:tailEnd type="triangle" w="med" len="med"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461973" name="Text Box 149"/>
          <p:cNvSpPr txBox="1">
            <a:spLocks noChangeArrowheads="1"/>
          </p:cNvSpPr>
          <p:nvPr/>
        </p:nvSpPr>
        <p:spPr bwMode="auto">
          <a:xfrm>
            <a:off x="6930456" y="5745164"/>
            <a:ext cx="307386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dirty="0"/>
              <a:t>with prob. ½ yields 0</a:t>
            </a:r>
            <a:endParaRPr lang="en-US" dirty="0"/>
          </a:p>
        </p:txBody>
      </p:sp>
      <p:sp>
        <p:nvSpPr>
          <p:cNvPr id="461975" name="Line 151"/>
          <p:cNvSpPr>
            <a:spLocks noChangeShapeType="1"/>
          </p:cNvSpPr>
          <p:nvPr/>
        </p:nvSpPr>
        <p:spPr bwMode="auto">
          <a:xfrm flipH="1">
            <a:off x="4807969" y="6238875"/>
            <a:ext cx="79216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461976" name="Line 152"/>
          <p:cNvSpPr>
            <a:spLocks noChangeShapeType="1"/>
          </p:cNvSpPr>
          <p:nvPr/>
        </p:nvSpPr>
        <p:spPr bwMode="auto">
          <a:xfrm flipH="1">
            <a:off x="6247832" y="6237288"/>
            <a:ext cx="5746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461977" name="Text Box 153"/>
          <p:cNvSpPr txBox="1">
            <a:spLocks noChangeArrowheads="1"/>
          </p:cNvSpPr>
          <p:nvPr/>
        </p:nvSpPr>
        <p:spPr bwMode="auto">
          <a:xfrm>
            <a:off x="6930456" y="6246813"/>
            <a:ext cx="307381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dirty="0"/>
              <a:t>with prob. ½ yields 1</a:t>
            </a:r>
            <a:endParaRPr lang="en-US" dirty="0"/>
          </a:p>
        </p:txBody>
      </p:sp>
      <p:grpSp>
        <p:nvGrpSpPr>
          <p:cNvPr id="23" name="Group 248"/>
          <p:cNvGrpSpPr>
            <a:grpSpLocks/>
          </p:cNvGrpSpPr>
          <p:nvPr/>
        </p:nvGrpSpPr>
        <p:grpSpPr bwMode="auto">
          <a:xfrm>
            <a:off x="6311900" y="2997200"/>
            <a:ext cx="2592388" cy="2592388"/>
            <a:chOff x="3833" y="1480"/>
            <a:chExt cx="1814" cy="1814"/>
          </a:xfrm>
        </p:grpSpPr>
        <p:sp>
          <p:nvSpPr>
            <p:cNvPr id="462073" name="Oval 249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B2B2B2">
                <a:alpha val="7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462074" name="Line 250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75" name="Line 251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76" name="Line 252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77" name="Line 253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78" name="Line 254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79" name="Line 255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80" name="Line 256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81" name="Line 257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82" name="Line 258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83" name="Line 259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62084" name="Text Box 260"/>
          <p:cNvSpPr txBox="1">
            <a:spLocks noChangeArrowheads="1"/>
          </p:cNvSpPr>
          <p:nvPr/>
        </p:nvSpPr>
        <p:spPr bwMode="auto">
          <a:xfrm>
            <a:off x="3871344" y="5300663"/>
            <a:ext cx="2460626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dirty="0">
                <a:cs typeface="Arial" charset="0"/>
              </a:rPr>
              <a:t>Measurement:</a:t>
            </a:r>
            <a:endParaRPr lang="de-CH" sz="2400" dirty="0">
              <a:cs typeface="Arial" charset="0"/>
            </a:endParaRPr>
          </a:p>
        </p:txBody>
      </p:sp>
      <p:sp>
        <p:nvSpPr>
          <p:cNvPr id="129" name="Text Box 103"/>
          <p:cNvSpPr txBox="1">
            <a:spLocks noChangeArrowheads="1"/>
          </p:cNvSpPr>
          <p:nvPr/>
        </p:nvSpPr>
        <p:spPr bwMode="auto">
          <a:xfrm>
            <a:off x="6176487" y="6400801"/>
            <a:ext cx="6274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dirty="0">
                <a:cs typeface="Arial" charset="0"/>
              </a:rPr>
              <a:t>0/1</a:t>
            </a:r>
            <a:endParaRPr lang="de-CH" sz="2400" dirty="0">
              <a:cs typeface="Arial" charset="0"/>
            </a:endParaRPr>
          </a:p>
        </p:txBody>
      </p:sp>
      <p:grpSp>
        <p:nvGrpSpPr>
          <p:cNvPr id="147" name="Group 146"/>
          <p:cNvGrpSpPr/>
          <p:nvPr/>
        </p:nvGrpSpPr>
        <p:grpSpPr>
          <a:xfrm>
            <a:off x="6816080" y="1700808"/>
            <a:ext cx="457692" cy="460694"/>
            <a:chOff x="4427984" y="692696"/>
            <a:chExt cx="457692" cy="460694"/>
          </a:xfrm>
        </p:grpSpPr>
        <p:sp>
          <p:nvSpPr>
            <p:cNvPr id="142" name="Oval 2"/>
            <p:cNvSpPr>
              <a:spLocks noChangeArrowheads="1"/>
            </p:cNvSpPr>
            <p:nvPr/>
          </p:nvSpPr>
          <p:spPr bwMode="auto">
            <a:xfrm>
              <a:off x="4427984" y="692696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45" name="Line 5"/>
            <p:cNvSpPr>
              <a:spLocks noChangeShapeType="1"/>
            </p:cNvSpPr>
            <p:nvPr/>
          </p:nvSpPr>
          <p:spPr bwMode="auto">
            <a:xfrm rot="2700000">
              <a:off x="4470434" y="919757"/>
              <a:ext cx="360040" cy="729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sp>
          <p:nvSpPr>
            <p:cNvPr id="146" name="Line 5"/>
            <p:cNvSpPr>
              <a:spLocks noChangeShapeType="1"/>
            </p:cNvSpPr>
            <p:nvPr/>
          </p:nvSpPr>
          <p:spPr bwMode="auto">
            <a:xfrm rot="8100000">
              <a:off x="4470435" y="919756"/>
              <a:ext cx="360040" cy="729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48" name="Group 28"/>
          <p:cNvGrpSpPr/>
          <p:nvPr/>
        </p:nvGrpSpPr>
        <p:grpSpPr>
          <a:xfrm>
            <a:off x="7680176" y="1700808"/>
            <a:ext cx="457692" cy="460694"/>
            <a:chOff x="4214810" y="2000240"/>
            <a:chExt cx="457692" cy="460694"/>
          </a:xfrm>
        </p:grpSpPr>
        <p:sp>
          <p:nvSpPr>
            <p:cNvPr id="149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50" name="Line 5"/>
            <p:cNvSpPr>
              <a:spLocks noChangeShapeType="1"/>
            </p:cNvSpPr>
            <p:nvPr/>
          </p:nvSpPr>
          <p:spPr bwMode="auto">
            <a:xfrm rot="27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51" name="Group 28"/>
          <p:cNvGrpSpPr/>
          <p:nvPr/>
        </p:nvGrpSpPr>
        <p:grpSpPr>
          <a:xfrm>
            <a:off x="9120336" y="1744170"/>
            <a:ext cx="457692" cy="460694"/>
            <a:chOff x="4214810" y="2000240"/>
            <a:chExt cx="457692" cy="460694"/>
          </a:xfrm>
        </p:grpSpPr>
        <p:sp>
          <p:nvSpPr>
            <p:cNvPr id="152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53" name="Line 5"/>
            <p:cNvSpPr>
              <a:spLocks noChangeShapeType="1"/>
            </p:cNvSpPr>
            <p:nvPr/>
          </p:nvSpPr>
          <p:spPr bwMode="auto">
            <a:xfrm rot="81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54" name="Group 28"/>
          <p:cNvGrpSpPr/>
          <p:nvPr/>
        </p:nvGrpSpPr>
        <p:grpSpPr>
          <a:xfrm>
            <a:off x="4223792" y="6021288"/>
            <a:ext cx="457692" cy="460694"/>
            <a:chOff x="4214810" y="2000240"/>
            <a:chExt cx="457692" cy="460694"/>
          </a:xfrm>
        </p:grpSpPr>
        <p:sp>
          <p:nvSpPr>
            <p:cNvPr id="155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56" name="Line 5"/>
            <p:cNvSpPr>
              <a:spLocks noChangeShapeType="1"/>
            </p:cNvSpPr>
            <p:nvPr/>
          </p:nvSpPr>
          <p:spPr bwMode="auto">
            <a:xfrm rot="27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62" name="Group 161"/>
          <p:cNvGrpSpPr/>
          <p:nvPr/>
        </p:nvGrpSpPr>
        <p:grpSpPr>
          <a:xfrm>
            <a:off x="5591944" y="5853386"/>
            <a:ext cx="647700" cy="815975"/>
            <a:chOff x="4826635" y="5912803"/>
            <a:chExt cx="647700" cy="815975"/>
          </a:xfrm>
        </p:grpSpPr>
        <p:grpSp>
          <p:nvGrpSpPr>
            <p:cNvPr id="163" name="Group 126"/>
            <p:cNvGrpSpPr/>
            <p:nvPr/>
          </p:nvGrpSpPr>
          <p:grpSpPr>
            <a:xfrm>
              <a:off x="4826635" y="5912803"/>
              <a:ext cx="647700" cy="815975"/>
              <a:chOff x="4826635" y="5912803"/>
              <a:chExt cx="647700" cy="815975"/>
            </a:xfrm>
          </p:grpSpPr>
          <p:sp>
            <p:nvSpPr>
              <p:cNvPr id="169" name="Oval 114"/>
              <p:cNvSpPr>
                <a:spLocks noChangeArrowheads="1"/>
              </p:cNvSpPr>
              <p:nvPr/>
            </p:nvSpPr>
            <p:spPr bwMode="auto">
              <a:xfrm>
                <a:off x="4931410" y="6076316"/>
                <a:ext cx="433388" cy="442913"/>
              </a:xfrm>
              <a:prstGeom prst="ellipse">
                <a:avLst/>
              </a:prstGeom>
              <a:noFill/>
              <a:ln w="38100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 useBgFill="1">
            <p:nvSpPr>
              <p:cNvPr id="170" name="Rectangle 115"/>
              <p:cNvSpPr>
                <a:spLocks noChangeArrowheads="1"/>
              </p:cNvSpPr>
              <p:nvPr/>
            </p:nvSpPr>
            <p:spPr bwMode="auto">
              <a:xfrm>
                <a:off x="4904423" y="6252528"/>
                <a:ext cx="488950" cy="234950"/>
              </a:xfrm>
              <a:prstGeom prst="rect">
                <a:avLst/>
              </a:prstGeom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4000" b="1">
                  <a:cs typeface="Arial" charset="0"/>
                </a:endParaRPr>
              </a:p>
            </p:txBody>
          </p:sp>
          <p:sp>
            <p:nvSpPr>
              <p:cNvPr id="171" name="Line 116"/>
              <p:cNvSpPr>
                <a:spLocks noChangeShapeType="1"/>
              </p:cNvSpPr>
              <p:nvPr/>
            </p:nvSpPr>
            <p:spPr bwMode="auto">
              <a:xfrm flipV="1">
                <a:off x="5113973" y="5933441"/>
                <a:ext cx="215900" cy="28892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  <p:sp>
            <p:nvSpPr>
              <p:cNvPr id="172" name="Rectangle 117"/>
              <p:cNvSpPr>
                <a:spLocks noChangeArrowheads="1"/>
              </p:cNvSpPr>
              <p:nvPr/>
            </p:nvSpPr>
            <p:spPr bwMode="auto">
              <a:xfrm>
                <a:off x="4826635" y="5912803"/>
                <a:ext cx="647700" cy="815975"/>
              </a:xfrm>
              <a:prstGeom prst="rect">
                <a:avLst/>
              </a:prstGeom>
              <a:noFill/>
              <a:ln w="2857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4" name="Group 90"/>
            <p:cNvGrpSpPr/>
            <p:nvPr/>
          </p:nvGrpSpPr>
          <p:grpSpPr>
            <a:xfrm>
              <a:off x="4932040" y="6237312"/>
              <a:ext cx="457692" cy="460694"/>
              <a:chOff x="6948264" y="2780928"/>
              <a:chExt cx="457692" cy="460694"/>
            </a:xfrm>
          </p:grpSpPr>
          <p:sp>
            <p:nvSpPr>
              <p:cNvPr id="165" name="Oval 2"/>
              <p:cNvSpPr>
                <a:spLocks noChangeArrowheads="1"/>
              </p:cNvSpPr>
              <p:nvPr/>
            </p:nvSpPr>
            <p:spPr bwMode="auto">
              <a:xfrm>
                <a:off x="6948264" y="2780928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grpSp>
            <p:nvGrpSpPr>
              <p:cNvPr id="166" name="Group 63"/>
              <p:cNvGrpSpPr/>
              <p:nvPr/>
            </p:nvGrpSpPr>
            <p:grpSpPr>
              <a:xfrm>
                <a:off x="6991697" y="2814836"/>
                <a:ext cx="360040" cy="367338"/>
                <a:chOff x="-986264" y="2827606"/>
                <a:chExt cx="360040" cy="367338"/>
              </a:xfrm>
            </p:grpSpPr>
            <p:sp>
              <p:nvSpPr>
                <p:cNvPr id="167" name="Line 5"/>
                <p:cNvSpPr>
                  <a:spLocks noChangeShapeType="1"/>
                </p:cNvSpPr>
                <p:nvPr/>
              </p:nvSpPr>
              <p:spPr bwMode="auto">
                <a:xfrm rot="10800000">
                  <a:off x="-815273" y="2827606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168" name="Line 5"/>
                <p:cNvSpPr>
                  <a:spLocks noChangeShapeType="1"/>
                </p:cNvSpPr>
                <p:nvPr/>
              </p:nvSpPr>
              <p:spPr bwMode="auto">
                <a:xfrm rot="10800000">
                  <a:off x="-986264" y="3003776"/>
                  <a:ext cx="360040" cy="729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</p:grpSp>
      </p:grpSp>
      <p:grpSp>
        <p:nvGrpSpPr>
          <p:cNvPr id="173" name="Group 172"/>
          <p:cNvGrpSpPr/>
          <p:nvPr/>
        </p:nvGrpSpPr>
        <p:grpSpPr>
          <a:xfrm>
            <a:off x="9912424" y="5733256"/>
            <a:ext cx="457692" cy="460694"/>
            <a:chOff x="7597837" y="2707419"/>
            <a:chExt cx="457692" cy="460694"/>
          </a:xfrm>
        </p:grpSpPr>
        <p:sp>
          <p:nvSpPr>
            <p:cNvPr id="174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75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82" name="Group 28"/>
          <p:cNvGrpSpPr/>
          <p:nvPr/>
        </p:nvGrpSpPr>
        <p:grpSpPr>
          <a:xfrm>
            <a:off x="9912424" y="6237312"/>
            <a:ext cx="457692" cy="460694"/>
            <a:chOff x="4214810" y="2000240"/>
            <a:chExt cx="457692" cy="460694"/>
          </a:xfrm>
        </p:grpSpPr>
        <p:sp>
          <p:nvSpPr>
            <p:cNvPr id="183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84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pic>
        <p:nvPicPr>
          <p:cNvPr id="189" name="Picture 188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256240" y="1772817"/>
            <a:ext cx="579184" cy="374525"/>
          </a:xfrm>
          <a:prstGeom prst="rect">
            <a:avLst/>
          </a:prstGeom>
          <a:noFill/>
          <a:ln/>
          <a:effectLst/>
        </p:spPr>
      </p:pic>
      <p:pic>
        <p:nvPicPr>
          <p:cNvPr id="190" name="Picture 189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9696400" y="1772816"/>
            <a:ext cx="578502" cy="374084"/>
          </a:xfrm>
          <a:prstGeom prst="rect">
            <a:avLst/>
          </a:prstGeom>
          <a:noFill/>
          <a:ln/>
          <a:effectLst/>
        </p:spPr>
      </p:pic>
      <p:pic>
        <p:nvPicPr>
          <p:cNvPr id="193" name="Picture 192" descr="TP_tmp.emf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7104112" y="2204865"/>
            <a:ext cx="579184" cy="374525"/>
          </a:xfrm>
          <a:prstGeom prst="rect">
            <a:avLst/>
          </a:prstGeom>
          <a:noFill/>
          <a:ln/>
          <a:effectLst/>
        </p:spPr>
      </p:pic>
      <p:pic>
        <p:nvPicPr>
          <p:cNvPr id="194" name="Picture 193" descr="TP_tmp.emf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7104112" y="4797152"/>
            <a:ext cx="578502" cy="374084"/>
          </a:xfrm>
          <a:prstGeom prst="rect">
            <a:avLst/>
          </a:prstGeom>
          <a:noFill/>
          <a:ln/>
          <a:effectLst/>
        </p:spPr>
      </p:pic>
      <p:grpSp>
        <p:nvGrpSpPr>
          <p:cNvPr id="198" name="Group 90"/>
          <p:cNvGrpSpPr/>
          <p:nvPr/>
        </p:nvGrpSpPr>
        <p:grpSpPr>
          <a:xfrm>
            <a:off x="6816080" y="1124744"/>
            <a:ext cx="457692" cy="460694"/>
            <a:chOff x="6948264" y="2780928"/>
            <a:chExt cx="457692" cy="460694"/>
          </a:xfrm>
        </p:grpSpPr>
        <p:sp>
          <p:nvSpPr>
            <p:cNvPr id="199" name="Oval 2"/>
            <p:cNvSpPr>
              <a:spLocks noChangeArrowheads="1"/>
            </p:cNvSpPr>
            <p:nvPr/>
          </p:nvSpPr>
          <p:spPr bwMode="auto">
            <a:xfrm>
              <a:off x="6948264" y="2780928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200" name="Group 63"/>
            <p:cNvGrpSpPr/>
            <p:nvPr/>
          </p:nvGrpSpPr>
          <p:grpSpPr>
            <a:xfrm>
              <a:off x="6991697" y="2814836"/>
              <a:ext cx="360040" cy="367338"/>
              <a:chOff x="-986264" y="2827606"/>
              <a:chExt cx="360040" cy="367338"/>
            </a:xfrm>
          </p:grpSpPr>
          <p:sp>
            <p:nvSpPr>
              <p:cNvPr id="201" name="Line 5"/>
              <p:cNvSpPr>
                <a:spLocks noChangeShapeType="1"/>
              </p:cNvSpPr>
              <p:nvPr/>
            </p:nvSpPr>
            <p:spPr bwMode="auto">
              <a:xfrm rot="10800000">
                <a:off x="-815273" y="2827606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202" name="Line 5"/>
              <p:cNvSpPr>
                <a:spLocks noChangeShapeType="1"/>
              </p:cNvSpPr>
              <p:nvPr/>
            </p:nvSpPr>
            <p:spPr bwMode="auto">
              <a:xfrm rot="10800000">
                <a:off x="-986264" y="3003776"/>
                <a:ext cx="360040" cy="729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pic>
        <p:nvPicPr>
          <p:cNvPr id="206" name="Picture 205" descr="TP_tmp.emf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256241" y="1196752"/>
            <a:ext cx="579867" cy="409800"/>
          </a:xfrm>
          <a:prstGeom prst="rect">
            <a:avLst/>
          </a:prstGeom>
          <a:noFill/>
          <a:ln/>
          <a:effectLst/>
        </p:spPr>
      </p:pic>
      <p:pic>
        <p:nvPicPr>
          <p:cNvPr id="207" name="Picture 206" descr="TP_tmp.emf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9693280" y="1196753"/>
            <a:ext cx="579184" cy="409317"/>
          </a:xfrm>
          <a:prstGeom prst="rect">
            <a:avLst/>
          </a:prstGeom>
          <a:noFill/>
          <a:ln/>
          <a:effectLst/>
        </p:spPr>
      </p:pic>
      <p:grpSp>
        <p:nvGrpSpPr>
          <p:cNvPr id="104" name="Group 28"/>
          <p:cNvGrpSpPr/>
          <p:nvPr/>
        </p:nvGrpSpPr>
        <p:grpSpPr>
          <a:xfrm>
            <a:off x="9192344" y="1124744"/>
            <a:ext cx="457692" cy="460694"/>
            <a:chOff x="4214810" y="2000240"/>
            <a:chExt cx="457692" cy="460694"/>
          </a:xfrm>
        </p:grpSpPr>
        <p:sp>
          <p:nvSpPr>
            <p:cNvPr id="105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06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7680176" y="1124744"/>
            <a:ext cx="457692" cy="460694"/>
            <a:chOff x="7597837" y="2707419"/>
            <a:chExt cx="457692" cy="460694"/>
          </a:xfrm>
        </p:grpSpPr>
        <p:sp>
          <p:nvSpPr>
            <p:cNvPr id="108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09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423592" y="5726500"/>
            <a:ext cx="1584176" cy="1014868"/>
            <a:chOff x="899592" y="5726500"/>
            <a:chExt cx="1584176" cy="1014868"/>
          </a:xfrm>
        </p:grpSpPr>
        <p:sp>
          <p:nvSpPr>
            <p:cNvPr id="91" name="Text Box 149"/>
            <p:cNvSpPr txBox="1">
              <a:spLocks noChangeArrowheads="1"/>
            </p:cNvSpPr>
            <p:nvPr/>
          </p:nvSpPr>
          <p:spPr bwMode="auto">
            <a:xfrm>
              <a:off x="2195736" y="6021288"/>
              <a:ext cx="28803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sz="2400" dirty="0"/>
                <a:t>=</a:t>
              </a:r>
              <a:endParaRPr lang="en-US" dirty="0"/>
            </a:p>
          </p:txBody>
        </p:sp>
        <p:pic>
          <p:nvPicPr>
            <p:cNvPr id="5" name="Picture 4" descr="TP_tmp.png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62680" y="5827154"/>
              <a:ext cx="1152704" cy="914214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 xmlns="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xmlns="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</p:pic>
        <p:grpSp>
          <p:nvGrpSpPr>
            <p:cNvPr id="92" name="Group 91"/>
            <p:cNvGrpSpPr/>
            <p:nvPr/>
          </p:nvGrpSpPr>
          <p:grpSpPr>
            <a:xfrm>
              <a:off x="899592" y="5726500"/>
              <a:ext cx="457692" cy="460694"/>
              <a:chOff x="7597837" y="2707419"/>
              <a:chExt cx="457692" cy="460694"/>
            </a:xfrm>
          </p:grpSpPr>
          <p:sp>
            <p:nvSpPr>
              <p:cNvPr id="93" name="Oval 2"/>
              <p:cNvSpPr>
                <a:spLocks noChangeArrowheads="1"/>
              </p:cNvSpPr>
              <p:nvPr/>
            </p:nvSpPr>
            <p:spPr bwMode="auto">
              <a:xfrm>
                <a:off x="7597837" y="2707419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94" name="Line 5"/>
              <p:cNvSpPr>
                <a:spLocks noChangeShapeType="1"/>
              </p:cNvSpPr>
              <p:nvPr/>
            </p:nvSpPr>
            <p:spPr bwMode="auto">
              <a:xfrm rot="5400000">
                <a:off x="7827188" y="2754097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95" name="Group 28"/>
            <p:cNvGrpSpPr/>
            <p:nvPr/>
          </p:nvGrpSpPr>
          <p:grpSpPr>
            <a:xfrm>
              <a:off x="1763688" y="5726500"/>
              <a:ext cx="457692" cy="460694"/>
              <a:chOff x="4214810" y="2000240"/>
              <a:chExt cx="457692" cy="460694"/>
            </a:xfrm>
          </p:grpSpPr>
          <p:sp>
            <p:nvSpPr>
              <p:cNvPr id="99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00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60718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1934" grpId="0" animBg="1"/>
      <p:bldP spid="96" grpId="0" animBg="1"/>
      <p:bldP spid="461933" grpId="0" animBg="1"/>
      <p:bldP spid="97" grpId="0" animBg="1"/>
      <p:bldP spid="461973" grpId="0"/>
      <p:bldP spid="461975" grpId="0" animBg="1"/>
      <p:bldP spid="461976" grpId="0" animBg="1"/>
      <p:bldP spid="461977" grpId="0"/>
      <p:bldP spid="462084" grpId="0"/>
      <p:bldP spid="12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009" name="Rectangle 17"/>
          <p:cNvSpPr>
            <a:spLocks noGrp="1" noChangeArrowheads="1"/>
          </p:cNvSpPr>
          <p:nvPr>
            <p:ph type="title"/>
          </p:nvPr>
        </p:nvSpPr>
        <p:spPr>
          <a:xfrm>
            <a:off x="1919289" y="188913"/>
            <a:ext cx="8713787" cy="647700"/>
          </a:xfrm>
        </p:spPr>
        <p:txBody>
          <a:bodyPr>
            <a:noAutofit/>
          </a:bodyPr>
          <a:lstStyle/>
          <a:p>
            <a:r>
              <a:rPr lang="en-US" sz="4000" dirty="0"/>
              <a:t>Video</a:t>
            </a:r>
          </a:p>
        </p:txBody>
      </p:sp>
      <p:pic>
        <p:nvPicPr>
          <p:cNvPr id="4" name="Experimen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980728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9284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023" name="Picture 199" descr="MCj04260720000[1]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51088" y="1989139"/>
            <a:ext cx="1143000" cy="1825625"/>
          </a:xfrm>
          <a:prstGeom prst="rect">
            <a:avLst/>
          </a:prstGeom>
          <a:noFill/>
        </p:spPr>
      </p:pic>
      <p:grpSp>
        <p:nvGrpSpPr>
          <p:cNvPr id="2" name="Group 200"/>
          <p:cNvGrpSpPr>
            <a:grpSpLocks/>
          </p:cNvGrpSpPr>
          <p:nvPr/>
        </p:nvGrpSpPr>
        <p:grpSpPr bwMode="auto">
          <a:xfrm rot="5400000">
            <a:off x="3000376" y="1844676"/>
            <a:ext cx="2879725" cy="2879725"/>
            <a:chOff x="3833" y="1480"/>
            <a:chExt cx="1814" cy="1814"/>
          </a:xfrm>
        </p:grpSpPr>
        <p:sp>
          <p:nvSpPr>
            <p:cNvPr id="462025" name="Oval 201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FFFFFF">
                <a:alpha val="8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462026" name="Line 202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27" name="Line 203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28" name="Line 204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29" name="Line 205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0" name="Line 206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1" name="Line 207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2" name="Line 208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3" name="Line 209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4" name="Line 210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5" name="Line 211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61867" name="Rectangle 43"/>
          <p:cNvSpPr>
            <a:spLocks noGrp="1" noChangeArrowheads="1"/>
          </p:cNvSpPr>
          <p:nvPr>
            <p:ph type="title"/>
          </p:nvPr>
        </p:nvSpPr>
        <p:spPr>
          <a:xfrm>
            <a:off x="843022" y="-79343"/>
            <a:ext cx="10515600" cy="1325563"/>
          </a:xfrm>
          <a:noFill/>
          <a:ln/>
        </p:spPr>
        <p:txBody>
          <a:bodyPr/>
          <a:lstStyle/>
          <a:p>
            <a:r>
              <a:rPr lang="en-US" sz="4000" dirty="0"/>
              <a:t>Measuring Collapses the State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215680" y="1772817"/>
            <a:ext cx="3314742" cy="3315485"/>
            <a:chOff x="2690059" y="2056888"/>
            <a:chExt cx="3314742" cy="3315485"/>
          </a:xfrm>
        </p:grpSpPr>
        <p:sp>
          <p:nvSpPr>
            <p:cNvPr id="461929" name="Oval 105"/>
            <p:cNvSpPr>
              <a:spLocks noChangeArrowheads="1"/>
            </p:cNvSpPr>
            <p:nvPr/>
          </p:nvSpPr>
          <p:spPr bwMode="auto">
            <a:xfrm>
              <a:off x="2905125" y="2265363"/>
              <a:ext cx="2879725" cy="2879725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" name="AutoShape 11"/>
            <p:cNvSpPr>
              <a:spLocks noChangeArrowheads="1"/>
            </p:cNvSpPr>
            <p:nvPr/>
          </p:nvSpPr>
          <p:spPr bwMode="auto">
            <a:xfrm rot="5400000">
              <a:off x="2701231" y="3643586"/>
              <a:ext cx="3311525" cy="146050"/>
            </a:xfrm>
            <a:prstGeom prst="leftRightArrow">
              <a:avLst>
                <a:gd name="adj1" fmla="val 48872"/>
                <a:gd name="adj2" fmla="val 103182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103" name="AutoShape 11"/>
            <p:cNvSpPr>
              <a:spLocks noChangeArrowheads="1"/>
            </p:cNvSpPr>
            <p:nvPr/>
          </p:nvSpPr>
          <p:spPr bwMode="auto">
            <a:xfrm>
              <a:off x="2693276" y="3632200"/>
              <a:ext cx="3311525" cy="146050"/>
            </a:xfrm>
            <a:prstGeom prst="leftRightArrow">
              <a:avLst>
                <a:gd name="adj1" fmla="val 48872"/>
                <a:gd name="adj2" fmla="val 103182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96" name="AutoShape 11"/>
            <p:cNvSpPr>
              <a:spLocks noChangeArrowheads="1"/>
            </p:cNvSpPr>
            <p:nvPr/>
          </p:nvSpPr>
          <p:spPr bwMode="auto">
            <a:xfrm rot="2697395">
              <a:off x="2690059" y="3639823"/>
              <a:ext cx="3311525" cy="146050"/>
            </a:xfrm>
            <a:prstGeom prst="leftRightArrow">
              <a:avLst>
                <a:gd name="adj1" fmla="val 48834"/>
                <a:gd name="adj2" fmla="val 103182"/>
              </a:avLst>
            </a:prstGeom>
            <a:solidFill>
              <a:srgbClr val="FF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97" name="AutoShape 11"/>
            <p:cNvSpPr>
              <a:spLocks noChangeArrowheads="1"/>
            </p:cNvSpPr>
            <p:nvPr/>
          </p:nvSpPr>
          <p:spPr bwMode="auto">
            <a:xfrm rot="18897395">
              <a:off x="2687074" y="3639626"/>
              <a:ext cx="3311525" cy="146050"/>
            </a:xfrm>
            <a:prstGeom prst="leftRightArrow">
              <a:avLst>
                <a:gd name="adj1" fmla="val 48818"/>
                <a:gd name="adj2" fmla="val 103182"/>
              </a:avLst>
            </a:prstGeom>
            <a:solidFill>
              <a:srgbClr val="FF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</p:grpSp>
      <p:sp>
        <p:nvSpPr>
          <p:cNvPr id="461973" name="Text Box 149"/>
          <p:cNvSpPr txBox="1">
            <a:spLocks noChangeArrowheads="1"/>
          </p:cNvSpPr>
          <p:nvPr/>
        </p:nvSpPr>
        <p:spPr bwMode="auto">
          <a:xfrm>
            <a:off x="6930456" y="5745164"/>
            <a:ext cx="307386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dirty="0"/>
              <a:t>with prob. ½ yields 0</a:t>
            </a:r>
            <a:endParaRPr lang="en-US" dirty="0"/>
          </a:p>
        </p:txBody>
      </p:sp>
      <p:sp>
        <p:nvSpPr>
          <p:cNvPr id="461975" name="Line 151"/>
          <p:cNvSpPr>
            <a:spLocks noChangeShapeType="1"/>
          </p:cNvSpPr>
          <p:nvPr/>
        </p:nvSpPr>
        <p:spPr bwMode="auto">
          <a:xfrm flipH="1">
            <a:off x="4807969" y="6238875"/>
            <a:ext cx="79216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461976" name="Line 152"/>
          <p:cNvSpPr>
            <a:spLocks noChangeShapeType="1"/>
          </p:cNvSpPr>
          <p:nvPr/>
        </p:nvSpPr>
        <p:spPr bwMode="auto">
          <a:xfrm flipH="1">
            <a:off x="6247832" y="6237288"/>
            <a:ext cx="5746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461977" name="Text Box 153"/>
          <p:cNvSpPr txBox="1">
            <a:spLocks noChangeArrowheads="1"/>
          </p:cNvSpPr>
          <p:nvPr/>
        </p:nvSpPr>
        <p:spPr bwMode="auto">
          <a:xfrm>
            <a:off x="6930456" y="6246813"/>
            <a:ext cx="307381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dirty="0"/>
              <a:t>with prob. ½ yields 1</a:t>
            </a:r>
            <a:endParaRPr lang="en-US" dirty="0"/>
          </a:p>
        </p:txBody>
      </p:sp>
      <p:sp>
        <p:nvSpPr>
          <p:cNvPr id="462084" name="Text Box 260"/>
          <p:cNvSpPr txBox="1">
            <a:spLocks noChangeArrowheads="1"/>
          </p:cNvSpPr>
          <p:nvPr/>
        </p:nvSpPr>
        <p:spPr bwMode="auto">
          <a:xfrm>
            <a:off x="3871344" y="5300663"/>
            <a:ext cx="2460626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dirty="0">
                <a:cs typeface="Arial" charset="0"/>
              </a:rPr>
              <a:t>Measurement:</a:t>
            </a:r>
            <a:endParaRPr lang="de-CH" sz="2400" dirty="0">
              <a:cs typeface="Arial" charset="0"/>
            </a:endParaRPr>
          </a:p>
        </p:txBody>
      </p:sp>
      <p:sp>
        <p:nvSpPr>
          <p:cNvPr id="129" name="Text Box 103"/>
          <p:cNvSpPr txBox="1">
            <a:spLocks noChangeArrowheads="1"/>
          </p:cNvSpPr>
          <p:nvPr/>
        </p:nvSpPr>
        <p:spPr bwMode="auto">
          <a:xfrm>
            <a:off x="6176487" y="6400801"/>
            <a:ext cx="6274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dirty="0">
                <a:cs typeface="Arial" charset="0"/>
              </a:rPr>
              <a:t>0/1</a:t>
            </a:r>
            <a:endParaRPr lang="de-CH" sz="2400" dirty="0">
              <a:cs typeface="Arial" charset="0"/>
            </a:endParaRPr>
          </a:p>
        </p:txBody>
      </p:sp>
      <p:grpSp>
        <p:nvGrpSpPr>
          <p:cNvPr id="147" name="Group 146"/>
          <p:cNvGrpSpPr/>
          <p:nvPr/>
        </p:nvGrpSpPr>
        <p:grpSpPr>
          <a:xfrm>
            <a:off x="6816080" y="1700808"/>
            <a:ext cx="457692" cy="460694"/>
            <a:chOff x="4427984" y="692696"/>
            <a:chExt cx="457692" cy="460694"/>
          </a:xfrm>
        </p:grpSpPr>
        <p:sp>
          <p:nvSpPr>
            <p:cNvPr id="142" name="Oval 2"/>
            <p:cNvSpPr>
              <a:spLocks noChangeArrowheads="1"/>
            </p:cNvSpPr>
            <p:nvPr/>
          </p:nvSpPr>
          <p:spPr bwMode="auto">
            <a:xfrm>
              <a:off x="4427984" y="692696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45" name="Line 5"/>
            <p:cNvSpPr>
              <a:spLocks noChangeShapeType="1"/>
            </p:cNvSpPr>
            <p:nvPr/>
          </p:nvSpPr>
          <p:spPr bwMode="auto">
            <a:xfrm rot="2700000">
              <a:off x="4470434" y="919757"/>
              <a:ext cx="360040" cy="729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sp>
          <p:nvSpPr>
            <p:cNvPr id="146" name="Line 5"/>
            <p:cNvSpPr>
              <a:spLocks noChangeShapeType="1"/>
            </p:cNvSpPr>
            <p:nvPr/>
          </p:nvSpPr>
          <p:spPr bwMode="auto">
            <a:xfrm rot="8100000">
              <a:off x="4470435" y="919756"/>
              <a:ext cx="360040" cy="729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48" name="Group 28"/>
          <p:cNvGrpSpPr/>
          <p:nvPr/>
        </p:nvGrpSpPr>
        <p:grpSpPr>
          <a:xfrm>
            <a:off x="7680176" y="1700808"/>
            <a:ext cx="457692" cy="460694"/>
            <a:chOff x="4214810" y="2000240"/>
            <a:chExt cx="457692" cy="460694"/>
          </a:xfrm>
        </p:grpSpPr>
        <p:sp>
          <p:nvSpPr>
            <p:cNvPr id="149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50" name="Line 5"/>
            <p:cNvSpPr>
              <a:spLocks noChangeShapeType="1"/>
            </p:cNvSpPr>
            <p:nvPr/>
          </p:nvSpPr>
          <p:spPr bwMode="auto">
            <a:xfrm rot="27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51" name="Group 28"/>
          <p:cNvGrpSpPr/>
          <p:nvPr/>
        </p:nvGrpSpPr>
        <p:grpSpPr>
          <a:xfrm>
            <a:off x="9120336" y="1744170"/>
            <a:ext cx="457692" cy="460694"/>
            <a:chOff x="4214810" y="2000240"/>
            <a:chExt cx="457692" cy="460694"/>
          </a:xfrm>
        </p:grpSpPr>
        <p:sp>
          <p:nvSpPr>
            <p:cNvPr id="152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53" name="Line 5"/>
            <p:cNvSpPr>
              <a:spLocks noChangeShapeType="1"/>
            </p:cNvSpPr>
            <p:nvPr/>
          </p:nvSpPr>
          <p:spPr bwMode="auto">
            <a:xfrm rot="81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54" name="Group 28"/>
          <p:cNvGrpSpPr/>
          <p:nvPr/>
        </p:nvGrpSpPr>
        <p:grpSpPr>
          <a:xfrm>
            <a:off x="4223792" y="6021288"/>
            <a:ext cx="457692" cy="460694"/>
            <a:chOff x="4214810" y="2000240"/>
            <a:chExt cx="457692" cy="460694"/>
          </a:xfrm>
        </p:grpSpPr>
        <p:sp>
          <p:nvSpPr>
            <p:cNvPr id="155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56" name="Line 5"/>
            <p:cNvSpPr>
              <a:spLocks noChangeShapeType="1"/>
            </p:cNvSpPr>
            <p:nvPr/>
          </p:nvSpPr>
          <p:spPr bwMode="auto">
            <a:xfrm rot="27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62" name="Group 161"/>
          <p:cNvGrpSpPr/>
          <p:nvPr/>
        </p:nvGrpSpPr>
        <p:grpSpPr>
          <a:xfrm>
            <a:off x="5591944" y="5853386"/>
            <a:ext cx="647700" cy="815975"/>
            <a:chOff x="4826635" y="5912803"/>
            <a:chExt cx="647700" cy="815975"/>
          </a:xfrm>
        </p:grpSpPr>
        <p:grpSp>
          <p:nvGrpSpPr>
            <p:cNvPr id="163" name="Group 126"/>
            <p:cNvGrpSpPr/>
            <p:nvPr/>
          </p:nvGrpSpPr>
          <p:grpSpPr>
            <a:xfrm>
              <a:off x="4826635" y="5912803"/>
              <a:ext cx="647700" cy="815975"/>
              <a:chOff x="4826635" y="5912803"/>
              <a:chExt cx="647700" cy="815975"/>
            </a:xfrm>
          </p:grpSpPr>
          <p:sp>
            <p:nvSpPr>
              <p:cNvPr id="169" name="Oval 114"/>
              <p:cNvSpPr>
                <a:spLocks noChangeArrowheads="1"/>
              </p:cNvSpPr>
              <p:nvPr/>
            </p:nvSpPr>
            <p:spPr bwMode="auto">
              <a:xfrm>
                <a:off x="4931410" y="6076316"/>
                <a:ext cx="433388" cy="442913"/>
              </a:xfrm>
              <a:prstGeom prst="ellipse">
                <a:avLst/>
              </a:prstGeom>
              <a:noFill/>
              <a:ln w="38100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 useBgFill="1">
            <p:nvSpPr>
              <p:cNvPr id="170" name="Rectangle 115"/>
              <p:cNvSpPr>
                <a:spLocks noChangeArrowheads="1"/>
              </p:cNvSpPr>
              <p:nvPr/>
            </p:nvSpPr>
            <p:spPr bwMode="auto">
              <a:xfrm>
                <a:off x="4904423" y="6252528"/>
                <a:ext cx="488950" cy="234950"/>
              </a:xfrm>
              <a:prstGeom prst="rect">
                <a:avLst/>
              </a:prstGeom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4000" b="1">
                  <a:cs typeface="Arial" charset="0"/>
                </a:endParaRPr>
              </a:p>
            </p:txBody>
          </p:sp>
          <p:sp>
            <p:nvSpPr>
              <p:cNvPr id="171" name="Line 116"/>
              <p:cNvSpPr>
                <a:spLocks noChangeShapeType="1"/>
              </p:cNvSpPr>
              <p:nvPr/>
            </p:nvSpPr>
            <p:spPr bwMode="auto">
              <a:xfrm flipV="1">
                <a:off x="5113973" y="5933441"/>
                <a:ext cx="215900" cy="28892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  <p:sp>
            <p:nvSpPr>
              <p:cNvPr id="172" name="Rectangle 117"/>
              <p:cNvSpPr>
                <a:spLocks noChangeArrowheads="1"/>
              </p:cNvSpPr>
              <p:nvPr/>
            </p:nvSpPr>
            <p:spPr bwMode="auto">
              <a:xfrm>
                <a:off x="4826635" y="5912803"/>
                <a:ext cx="647700" cy="815975"/>
              </a:xfrm>
              <a:prstGeom prst="rect">
                <a:avLst/>
              </a:prstGeom>
              <a:noFill/>
              <a:ln w="2857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4" name="Group 90"/>
            <p:cNvGrpSpPr/>
            <p:nvPr/>
          </p:nvGrpSpPr>
          <p:grpSpPr>
            <a:xfrm>
              <a:off x="4932040" y="6237312"/>
              <a:ext cx="457692" cy="460694"/>
              <a:chOff x="6948264" y="2780928"/>
              <a:chExt cx="457692" cy="460694"/>
            </a:xfrm>
          </p:grpSpPr>
          <p:sp>
            <p:nvSpPr>
              <p:cNvPr id="165" name="Oval 2"/>
              <p:cNvSpPr>
                <a:spLocks noChangeArrowheads="1"/>
              </p:cNvSpPr>
              <p:nvPr/>
            </p:nvSpPr>
            <p:spPr bwMode="auto">
              <a:xfrm>
                <a:off x="6948264" y="2780928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grpSp>
            <p:nvGrpSpPr>
              <p:cNvPr id="166" name="Group 63"/>
              <p:cNvGrpSpPr/>
              <p:nvPr/>
            </p:nvGrpSpPr>
            <p:grpSpPr>
              <a:xfrm>
                <a:off x="6991697" y="2814836"/>
                <a:ext cx="360040" cy="367338"/>
                <a:chOff x="-986264" y="2827606"/>
                <a:chExt cx="360040" cy="367338"/>
              </a:xfrm>
            </p:grpSpPr>
            <p:sp>
              <p:nvSpPr>
                <p:cNvPr id="167" name="Line 5"/>
                <p:cNvSpPr>
                  <a:spLocks noChangeShapeType="1"/>
                </p:cNvSpPr>
                <p:nvPr/>
              </p:nvSpPr>
              <p:spPr bwMode="auto">
                <a:xfrm rot="10800000">
                  <a:off x="-815273" y="2827606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168" name="Line 5"/>
                <p:cNvSpPr>
                  <a:spLocks noChangeShapeType="1"/>
                </p:cNvSpPr>
                <p:nvPr/>
              </p:nvSpPr>
              <p:spPr bwMode="auto">
                <a:xfrm rot="10800000">
                  <a:off x="-986264" y="3003776"/>
                  <a:ext cx="360040" cy="729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</p:grpSp>
      </p:grpSp>
      <p:grpSp>
        <p:nvGrpSpPr>
          <p:cNvPr id="173" name="Group 172"/>
          <p:cNvGrpSpPr/>
          <p:nvPr/>
        </p:nvGrpSpPr>
        <p:grpSpPr>
          <a:xfrm>
            <a:off x="9912424" y="5733256"/>
            <a:ext cx="457692" cy="460694"/>
            <a:chOff x="7597837" y="2707419"/>
            <a:chExt cx="457692" cy="460694"/>
          </a:xfrm>
        </p:grpSpPr>
        <p:sp>
          <p:nvSpPr>
            <p:cNvPr id="174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75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82" name="Group 28"/>
          <p:cNvGrpSpPr/>
          <p:nvPr/>
        </p:nvGrpSpPr>
        <p:grpSpPr>
          <a:xfrm>
            <a:off x="9912424" y="6237312"/>
            <a:ext cx="457692" cy="460694"/>
            <a:chOff x="4214810" y="2000240"/>
            <a:chExt cx="457692" cy="460694"/>
          </a:xfrm>
        </p:grpSpPr>
        <p:sp>
          <p:nvSpPr>
            <p:cNvPr id="183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84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pic>
        <p:nvPicPr>
          <p:cNvPr id="189" name="Picture 188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256240" y="1772817"/>
            <a:ext cx="579184" cy="374525"/>
          </a:xfrm>
          <a:prstGeom prst="rect">
            <a:avLst/>
          </a:prstGeom>
          <a:noFill/>
          <a:ln/>
          <a:effectLst/>
        </p:spPr>
      </p:pic>
      <p:pic>
        <p:nvPicPr>
          <p:cNvPr id="190" name="Picture 189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9696400" y="1772816"/>
            <a:ext cx="578502" cy="374084"/>
          </a:xfrm>
          <a:prstGeom prst="rect">
            <a:avLst/>
          </a:prstGeom>
          <a:noFill/>
          <a:ln/>
          <a:effectLst/>
        </p:spPr>
      </p:pic>
      <p:grpSp>
        <p:nvGrpSpPr>
          <p:cNvPr id="198" name="Group 90"/>
          <p:cNvGrpSpPr/>
          <p:nvPr/>
        </p:nvGrpSpPr>
        <p:grpSpPr>
          <a:xfrm>
            <a:off x="6816080" y="1124744"/>
            <a:ext cx="457692" cy="460694"/>
            <a:chOff x="6948264" y="2780928"/>
            <a:chExt cx="457692" cy="460694"/>
          </a:xfrm>
        </p:grpSpPr>
        <p:sp>
          <p:nvSpPr>
            <p:cNvPr id="199" name="Oval 2"/>
            <p:cNvSpPr>
              <a:spLocks noChangeArrowheads="1"/>
            </p:cNvSpPr>
            <p:nvPr/>
          </p:nvSpPr>
          <p:spPr bwMode="auto">
            <a:xfrm>
              <a:off x="6948264" y="2780928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200" name="Group 63"/>
            <p:cNvGrpSpPr/>
            <p:nvPr/>
          </p:nvGrpSpPr>
          <p:grpSpPr>
            <a:xfrm>
              <a:off x="6991697" y="2814836"/>
              <a:ext cx="360040" cy="367338"/>
              <a:chOff x="-986264" y="2827606"/>
              <a:chExt cx="360040" cy="367338"/>
            </a:xfrm>
          </p:grpSpPr>
          <p:sp>
            <p:nvSpPr>
              <p:cNvPr id="201" name="Line 5"/>
              <p:cNvSpPr>
                <a:spLocks noChangeShapeType="1"/>
              </p:cNvSpPr>
              <p:nvPr/>
            </p:nvSpPr>
            <p:spPr bwMode="auto">
              <a:xfrm rot="10800000">
                <a:off x="-815273" y="2827606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202" name="Line 5"/>
              <p:cNvSpPr>
                <a:spLocks noChangeShapeType="1"/>
              </p:cNvSpPr>
              <p:nvPr/>
            </p:nvSpPr>
            <p:spPr bwMode="auto">
              <a:xfrm rot="10800000">
                <a:off x="-986264" y="3003776"/>
                <a:ext cx="360040" cy="729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pic>
        <p:nvPicPr>
          <p:cNvPr id="206" name="Picture 205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256241" y="1196752"/>
            <a:ext cx="579867" cy="409800"/>
          </a:xfrm>
          <a:prstGeom prst="rect">
            <a:avLst/>
          </a:prstGeom>
          <a:noFill/>
          <a:ln/>
          <a:effectLst/>
        </p:spPr>
      </p:pic>
      <p:pic>
        <p:nvPicPr>
          <p:cNvPr id="207" name="Picture 206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9693280" y="1196753"/>
            <a:ext cx="579184" cy="409317"/>
          </a:xfrm>
          <a:prstGeom prst="rect">
            <a:avLst/>
          </a:prstGeom>
          <a:noFill/>
          <a:ln/>
          <a:effectLst/>
        </p:spPr>
      </p:pic>
      <p:grpSp>
        <p:nvGrpSpPr>
          <p:cNvPr id="104" name="Group 28"/>
          <p:cNvGrpSpPr/>
          <p:nvPr/>
        </p:nvGrpSpPr>
        <p:grpSpPr>
          <a:xfrm>
            <a:off x="9192344" y="1124744"/>
            <a:ext cx="457692" cy="460694"/>
            <a:chOff x="4214810" y="2000240"/>
            <a:chExt cx="457692" cy="460694"/>
          </a:xfrm>
        </p:grpSpPr>
        <p:sp>
          <p:nvSpPr>
            <p:cNvPr id="105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06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7680176" y="1124744"/>
            <a:ext cx="457692" cy="460694"/>
            <a:chOff x="7597837" y="2707419"/>
            <a:chExt cx="457692" cy="460694"/>
          </a:xfrm>
        </p:grpSpPr>
        <p:sp>
          <p:nvSpPr>
            <p:cNvPr id="108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09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sp>
        <p:nvSpPr>
          <p:cNvPr id="140" name="Line 47"/>
          <p:cNvSpPr>
            <a:spLocks noChangeShapeType="1"/>
          </p:cNvSpPr>
          <p:nvPr/>
        </p:nvSpPr>
        <p:spPr bwMode="auto">
          <a:xfrm rot="13500000" flipH="1">
            <a:off x="3835068" y="2343358"/>
            <a:ext cx="2176575" cy="2158513"/>
          </a:xfrm>
          <a:prstGeom prst="line">
            <a:avLst/>
          </a:prstGeom>
          <a:noFill/>
          <a:ln w="69850">
            <a:solidFill>
              <a:schemeClr val="tx1"/>
            </a:solidFill>
            <a:round/>
            <a:headEnd type="triangle"/>
            <a:tailEnd type="triangle" w="med" len="med"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161" name="Text Box 149"/>
          <p:cNvSpPr txBox="1">
            <a:spLocks noChangeArrowheads="1"/>
          </p:cNvSpPr>
          <p:nvPr/>
        </p:nvSpPr>
        <p:spPr bwMode="auto">
          <a:xfrm>
            <a:off x="3719736" y="6021289"/>
            <a:ext cx="2880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dirty="0"/>
              <a:t>=</a:t>
            </a:r>
            <a:endParaRPr lang="en-US" dirty="0"/>
          </a:p>
        </p:txBody>
      </p:sp>
      <p:grpSp>
        <p:nvGrpSpPr>
          <p:cNvPr id="176" name="Group 175"/>
          <p:cNvGrpSpPr/>
          <p:nvPr/>
        </p:nvGrpSpPr>
        <p:grpSpPr>
          <a:xfrm>
            <a:off x="2423592" y="5726500"/>
            <a:ext cx="1321788" cy="1014868"/>
            <a:chOff x="899592" y="5726500"/>
            <a:chExt cx="1321788" cy="1014868"/>
          </a:xfrm>
        </p:grpSpPr>
        <p:pic>
          <p:nvPicPr>
            <p:cNvPr id="177" name="Picture 176" descr="TP_tmp.png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62680" y="5827154"/>
              <a:ext cx="1152704" cy="914214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 xmlns="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xmlns="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</p:pic>
        <p:grpSp>
          <p:nvGrpSpPr>
            <p:cNvPr id="178" name="Group 177"/>
            <p:cNvGrpSpPr/>
            <p:nvPr/>
          </p:nvGrpSpPr>
          <p:grpSpPr>
            <a:xfrm>
              <a:off x="899592" y="5726500"/>
              <a:ext cx="457692" cy="460694"/>
              <a:chOff x="7597837" y="2707419"/>
              <a:chExt cx="457692" cy="460694"/>
            </a:xfrm>
          </p:grpSpPr>
          <p:sp>
            <p:nvSpPr>
              <p:cNvPr id="185" name="Oval 2"/>
              <p:cNvSpPr>
                <a:spLocks noChangeArrowheads="1"/>
              </p:cNvSpPr>
              <p:nvPr/>
            </p:nvSpPr>
            <p:spPr bwMode="auto">
              <a:xfrm>
                <a:off x="7597837" y="2707419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86" name="Line 5"/>
              <p:cNvSpPr>
                <a:spLocks noChangeShapeType="1"/>
              </p:cNvSpPr>
              <p:nvPr/>
            </p:nvSpPr>
            <p:spPr bwMode="auto">
              <a:xfrm rot="5400000">
                <a:off x="7827188" y="2754097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179" name="Group 28"/>
            <p:cNvGrpSpPr/>
            <p:nvPr/>
          </p:nvGrpSpPr>
          <p:grpSpPr>
            <a:xfrm>
              <a:off x="1763688" y="5726500"/>
              <a:ext cx="457692" cy="460694"/>
              <a:chOff x="4214810" y="2000240"/>
              <a:chExt cx="457692" cy="460694"/>
            </a:xfrm>
          </p:grpSpPr>
          <p:sp>
            <p:nvSpPr>
              <p:cNvPr id="180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81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119" name="Group 177"/>
          <p:cNvGrpSpPr>
            <a:grpSpLocks/>
          </p:cNvGrpSpPr>
          <p:nvPr/>
        </p:nvGrpSpPr>
        <p:grpSpPr bwMode="auto">
          <a:xfrm>
            <a:off x="5087889" y="2709516"/>
            <a:ext cx="2879725" cy="2879725"/>
            <a:chOff x="3833" y="1480"/>
            <a:chExt cx="1814" cy="1814"/>
          </a:xfrm>
        </p:grpSpPr>
        <p:sp>
          <p:nvSpPr>
            <p:cNvPr id="133" name="Oval 178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000000">
                <a:alpha val="8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134" name="Line 179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35" name="Line 180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36" name="Line 181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37" name="Line 182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38" name="Line 183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39" name="Line 184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87" name="Line 185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88" name="Line 186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95" name="Line 187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96" name="Line 188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930705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520579" y="2708920"/>
            <a:ext cx="5956848" cy="3744416"/>
            <a:chOff x="-3421" y="2708920"/>
            <a:chExt cx="5956848" cy="374441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199" b="8062"/>
            <a:stretch/>
          </p:blipFill>
          <p:spPr>
            <a:xfrm>
              <a:off x="-3421" y="2708920"/>
              <a:ext cx="5956848" cy="3744416"/>
            </a:xfrm>
            <a:prstGeom prst="rect">
              <a:avLst/>
            </a:prstGeom>
          </p:spPr>
        </p:pic>
        <p:sp>
          <p:nvSpPr>
            <p:cNvPr id="2" name="Oval 1"/>
            <p:cNvSpPr/>
            <p:nvPr/>
          </p:nvSpPr>
          <p:spPr>
            <a:xfrm>
              <a:off x="146704" y="2924944"/>
              <a:ext cx="536864" cy="288032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56843" name="Rectangle 139"/>
          <p:cNvSpPr>
            <a:spLocks noGrp="1" noChangeArrowheads="1"/>
          </p:cNvSpPr>
          <p:nvPr>
            <p:ph type="title"/>
          </p:nvPr>
        </p:nvSpPr>
        <p:spPr>
          <a:xfrm>
            <a:off x="872863" y="136477"/>
            <a:ext cx="8229600" cy="905233"/>
          </a:xfrm>
          <a:noFill/>
          <a:ln/>
        </p:spPr>
        <p:txBody>
          <a:bodyPr>
            <a:normAutofit/>
          </a:bodyPr>
          <a:lstStyle/>
          <a:p>
            <a:r>
              <a:rPr lang="en-US" sz="4000" dirty="0"/>
              <a:t>Modern Cryptography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"/>
          </p:nvPr>
        </p:nvSpPr>
        <p:spPr>
          <a:xfrm>
            <a:off x="872863" y="1000572"/>
            <a:ext cx="6480720" cy="1440160"/>
          </a:xfrm>
        </p:spPr>
        <p:txBody>
          <a:bodyPr/>
          <a:lstStyle/>
          <a:p>
            <a:pPr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600" dirty="0">
                <a:cs typeface="Arial" charset="0"/>
              </a:rPr>
              <a:t>is </a:t>
            </a:r>
            <a:r>
              <a:rPr lang="en-US" sz="2600" dirty="0">
                <a:solidFill>
                  <a:srgbClr val="0000FF"/>
                </a:solidFill>
                <a:cs typeface="Arial" charset="0"/>
              </a:rPr>
              <a:t>everywhere</a:t>
            </a:r>
            <a:r>
              <a:rPr lang="en-US" sz="2600" dirty="0">
                <a:cs typeface="Arial" charset="0"/>
              </a:rPr>
              <a:t>!</a:t>
            </a:r>
          </a:p>
          <a:p>
            <a:pPr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600" dirty="0">
                <a:cs typeface="Arial" charset="0"/>
              </a:rPr>
              <a:t>is concerned with all settings where people </a:t>
            </a:r>
            <a:r>
              <a:rPr lang="en-US" sz="2600" dirty="0">
                <a:solidFill>
                  <a:srgbClr val="FF0000"/>
                </a:solidFill>
                <a:cs typeface="Arial" charset="0"/>
              </a:rPr>
              <a:t>do not trust </a:t>
            </a:r>
            <a:r>
              <a:rPr lang="en-US" sz="2600" dirty="0">
                <a:cs typeface="Arial" charset="0"/>
              </a:rPr>
              <a:t>each other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2172" y="3284984"/>
            <a:ext cx="2959100" cy="2743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5520" y="3645024"/>
            <a:ext cx="3492500" cy="23241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6080" y="4437112"/>
            <a:ext cx="3492500" cy="2336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1406" y="2289448"/>
            <a:ext cx="4054604" cy="21602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21265" y="981983"/>
            <a:ext cx="1613024" cy="1942961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9078453" y="514941"/>
            <a:ext cx="2455836" cy="44551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70AD1A"/>
              </a:buClr>
              <a:buSzPct val="100000"/>
              <a:buFont typeface="Wingdings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F8A30E"/>
              </a:buClr>
              <a:buFont typeface="Wingdings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F8A30E"/>
              </a:buClr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F8A30E"/>
              </a:buClr>
              <a:buFont typeface="Wingdings" charset="2"/>
              <a:buChar char="Ø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F8A30E"/>
              </a:buClr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Clr>
                <a:schemeClr val="accent1"/>
              </a:buClr>
              <a:buSzPct val="65000"/>
              <a:buNone/>
            </a:pPr>
            <a:r>
              <a:rPr lang="de-CH" sz="2400" dirty="0">
                <a:cs typeface="Arial" charset="0"/>
                <a:hlinkClick r:id="rId8"/>
              </a:rPr>
              <a:t>Edward Snowden</a:t>
            </a:r>
            <a:endParaRPr lang="en-US" sz="2600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90955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uiExpand="1" build="p"/>
      <p:bldP spid="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023" name="Picture 199" descr="MCj04260720000[1]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51088" y="1989139"/>
            <a:ext cx="1143000" cy="1825625"/>
          </a:xfrm>
          <a:prstGeom prst="rect">
            <a:avLst/>
          </a:prstGeom>
          <a:noFill/>
        </p:spPr>
      </p:pic>
      <p:grpSp>
        <p:nvGrpSpPr>
          <p:cNvPr id="2" name="Group 200"/>
          <p:cNvGrpSpPr>
            <a:grpSpLocks/>
          </p:cNvGrpSpPr>
          <p:nvPr/>
        </p:nvGrpSpPr>
        <p:grpSpPr bwMode="auto">
          <a:xfrm rot="5400000">
            <a:off x="3000376" y="1844676"/>
            <a:ext cx="2879725" cy="2879725"/>
            <a:chOff x="3833" y="1480"/>
            <a:chExt cx="1814" cy="1814"/>
          </a:xfrm>
        </p:grpSpPr>
        <p:sp>
          <p:nvSpPr>
            <p:cNvPr id="462025" name="Oval 201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FFFFFF">
                <a:alpha val="8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462026" name="Line 202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27" name="Line 203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28" name="Line 204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29" name="Line 205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0" name="Line 206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1" name="Line 207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2" name="Line 208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3" name="Line 209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4" name="Line 210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5" name="Line 211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61867" name="Rectangle 43"/>
          <p:cNvSpPr>
            <a:spLocks noGrp="1" noChangeArrowheads="1"/>
          </p:cNvSpPr>
          <p:nvPr>
            <p:ph type="title"/>
          </p:nvPr>
        </p:nvSpPr>
        <p:spPr>
          <a:xfrm>
            <a:off x="850978" y="-76607"/>
            <a:ext cx="10515600" cy="1325563"/>
          </a:xfrm>
          <a:noFill/>
          <a:ln/>
        </p:spPr>
        <p:txBody>
          <a:bodyPr/>
          <a:lstStyle/>
          <a:p>
            <a:r>
              <a:rPr lang="en-US" sz="4000" dirty="0"/>
              <a:t>Measuring Collapses the State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215680" y="1772817"/>
            <a:ext cx="3314742" cy="3315485"/>
            <a:chOff x="2690059" y="2056888"/>
            <a:chExt cx="3314742" cy="3315485"/>
          </a:xfrm>
        </p:grpSpPr>
        <p:sp>
          <p:nvSpPr>
            <p:cNvPr id="461929" name="Oval 105"/>
            <p:cNvSpPr>
              <a:spLocks noChangeArrowheads="1"/>
            </p:cNvSpPr>
            <p:nvPr/>
          </p:nvSpPr>
          <p:spPr bwMode="auto">
            <a:xfrm>
              <a:off x="2905125" y="2265363"/>
              <a:ext cx="2879725" cy="2879725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" name="AutoShape 11"/>
            <p:cNvSpPr>
              <a:spLocks noChangeArrowheads="1"/>
            </p:cNvSpPr>
            <p:nvPr/>
          </p:nvSpPr>
          <p:spPr bwMode="auto">
            <a:xfrm rot="5400000">
              <a:off x="2701231" y="3643586"/>
              <a:ext cx="3311525" cy="146050"/>
            </a:xfrm>
            <a:prstGeom prst="leftRightArrow">
              <a:avLst>
                <a:gd name="adj1" fmla="val 48872"/>
                <a:gd name="adj2" fmla="val 103182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103" name="AutoShape 11"/>
            <p:cNvSpPr>
              <a:spLocks noChangeArrowheads="1"/>
            </p:cNvSpPr>
            <p:nvPr/>
          </p:nvSpPr>
          <p:spPr bwMode="auto">
            <a:xfrm>
              <a:off x="2693276" y="3632200"/>
              <a:ext cx="3311525" cy="146050"/>
            </a:xfrm>
            <a:prstGeom prst="leftRightArrow">
              <a:avLst>
                <a:gd name="adj1" fmla="val 48872"/>
                <a:gd name="adj2" fmla="val 103182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96" name="AutoShape 11"/>
            <p:cNvSpPr>
              <a:spLocks noChangeArrowheads="1"/>
            </p:cNvSpPr>
            <p:nvPr/>
          </p:nvSpPr>
          <p:spPr bwMode="auto">
            <a:xfrm rot="2697395">
              <a:off x="2690059" y="3639823"/>
              <a:ext cx="3311525" cy="146050"/>
            </a:xfrm>
            <a:prstGeom prst="leftRightArrow">
              <a:avLst>
                <a:gd name="adj1" fmla="val 48834"/>
                <a:gd name="adj2" fmla="val 103182"/>
              </a:avLst>
            </a:prstGeom>
            <a:solidFill>
              <a:srgbClr val="FF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97" name="AutoShape 11"/>
            <p:cNvSpPr>
              <a:spLocks noChangeArrowheads="1"/>
            </p:cNvSpPr>
            <p:nvPr/>
          </p:nvSpPr>
          <p:spPr bwMode="auto">
            <a:xfrm rot="18897395">
              <a:off x="2687074" y="3639626"/>
              <a:ext cx="3311525" cy="146050"/>
            </a:xfrm>
            <a:prstGeom prst="leftRightArrow">
              <a:avLst>
                <a:gd name="adj1" fmla="val 48818"/>
                <a:gd name="adj2" fmla="val 103182"/>
              </a:avLst>
            </a:prstGeom>
            <a:solidFill>
              <a:srgbClr val="FF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</p:grpSp>
      <p:grpSp>
        <p:nvGrpSpPr>
          <p:cNvPr id="147" name="Group 146"/>
          <p:cNvGrpSpPr/>
          <p:nvPr/>
        </p:nvGrpSpPr>
        <p:grpSpPr>
          <a:xfrm>
            <a:off x="6816080" y="1700808"/>
            <a:ext cx="457692" cy="460694"/>
            <a:chOff x="4427984" y="692696"/>
            <a:chExt cx="457692" cy="460694"/>
          </a:xfrm>
        </p:grpSpPr>
        <p:sp>
          <p:nvSpPr>
            <p:cNvPr id="142" name="Oval 2"/>
            <p:cNvSpPr>
              <a:spLocks noChangeArrowheads="1"/>
            </p:cNvSpPr>
            <p:nvPr/>
          </p:nvSpPr>
          <p:spPr bwMode="auto">
            <a:xfrm>
              <a:off x="4427984" y="692696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45" name="Line 5"/>
            <p:cNvSpPr>
              <a:spLocks noChangeShapeType="1"/>
            </p:cNvSpPr>
            <p:nvPr/>
          </p:nvSpPr>
          <p:spPr bwMode="auto">
            <a:xfrm rot="2700000">
              <a:off x="4470434" y="919757"/>
              <a:ext cx="360040" cy="729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sp>
          <p:nvSpPr>
            <p:cNvPr id="146" name="Line 5"/>
            <p:cNvSpPr>
              <a:spLocks noChangeShapeType="1"/>
            </p:cNvSpPr>
            <p:nvPr/>
          </p:nvSpPr>
          <p:spPr bwMode="auto">
            <a:xfrm rot="8100000">
              <a:off x="4470435" y="919756"/>
              <a:ext cx="360040" cy="729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48" name="Group 28"/>
          <p:cNvGrpSpPr/>
          <p:nvPr/>
        </p:nvGrpSpPr>
        <p:grpSpPr>
          <a:xfrm>
            <a:off x="7680176" y="1700808"/>
            <a:ext cx="457692" cy="460694"/>
            <a:chOff x="4214810" y="2000240"/>
            <a:chExt cx="457692" cy="460694"/>
          </a:xfrm>
        </p:grpSpPr>
        <p:sp>
          <p:nvSpPr>
            <p:cNvPr id="149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50" name="Line 5"/>
            <p:cNvSpPr>
              <a:spLocks noChangeShapeType="1"/>
            </p:cNvSpPr>
            <p:nvPr/>
          </p:nvSpPr>
          <p:spPr bwMode="auto">
            <a:xfrm rot="27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51" name="Group 28"/>
          <p:cNvGrpSpPr/>
          <p:nvPr/>
        </p:nvGrpSpPr>
        <p:grpSpPr>
          <a:xfrm>
            <a:off x="9120336" y="1744170"/>
            <a:ext cx="457692" cy="460694"/>
            <a:chOff x="4214810" y="2000240"/>
            <a:chExt cx="457692" cy="460694"/>
          </a:xfrm>
        </p:grpSpPr>
        <p:sp>
          <p:nvSpPr>
            <p:cNvPr id="152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53" name="Line 5"/>
            <p:cNvSpPr>
              <a:spLocks noChangeShapeType="1"/>
            </p:cNvSpPr>
            <p:nvPr/>
          </p:nvSpPr>
          <p:spPr bwMode="auto">
            <a:xfrm rot="81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pic>
        <p:nvPicPr>
          <p:cNvPr id="189" name="Picture 188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256240" y="1772817"/>
            <a:ext cx="579184" cy="374525"/>
          </a:xfrm>
          <a:prstGeom prst="rect">
            <a:avLst/>
          </a:prstGeom>
          <a:noFill/>
          <a:ln/>
          <a:effectLst/>
        </p:spPr>
      </p:pic>
      <p:pic>
        <p:nvPicPr>
          <p:cNvPr id="190" name="Picture 189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9696400" y="1772816"/>
            <a:ext cx="578502" cy="374084"/>
          </a:xfrm>
          <a:prstGeom prst="rect">
            <a:avLst/>
          </a:prstGeom>
          <a:noFill/>
          <a:ln/>
          <a:effectLst/>
        </p:spPr>
      </p:pic>
      <p:grpSp>
        <p:nvGrpSpPr>
          <p:cNvPr id="198" name="Group 90"/>
          <p:cNvGrpSpPr/>
          <p:nvPr/>
        </p:nvGrpSpPr>
        <p:grpSpPr>
          <a:xfrm>
            <a:off x="6816080" y="1124744"/>
            <a:ext cx="457692" cy="460694"/>
            <a:chOff x="6948264" y="2780928"/>
            <a:chExt cx="457692" cy="460694"/>
          </a:xfrm>
        </p:grpSpPr>
        <p:sp>
          <p:nvSpPr>
            <p:cNvPr id="199" name="Oval 2"/>
            <p:cNvSpPr>
              <a:spLocks noChangeArrowheads="1"/>
            </p:cNvSpPr>
            <p:nvPr/>
          </p:nvSpPr>
          <p:spPr bwMode="auto">
            <a:xfrm>
              <a:off x="6948264" y="2780928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200" name="Group 63"/>
            <p:cNvGrpSpPr/>
            <p:nvPr/>
          </p:nvGrpSpPr>
          <p:grpSpPr>
            <a:xfrm>
              <a:off x="6991697" y="2814836"/>
              <a:ext cx="360040" cy="367338"/>
              <a:chOff x="-986264" y="2827606"/>
              <a:chExt cx="360040" cy="367338"/>
            </a:xfrm>
          </p:grpSpPr>
          <p:sp>
            <p:nvSpPr>
              <p:cNvPr id="201" name="Line 5"/>
              <p:cNvSpPr>
                <a:spLocks noChangeShapeType="1"/>
              </p:cNvSpPr>
              <p:nvPr/>
            </p:nvSpPr>
            <p:spPr bwMode="auto">
              <a:xfrm rot="10800000">
                <a:off x="-815273" y="2827606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202" name="Line 5"/>
              <p:cNvSpPr>
                <a:spLocks noChangeShapeType="1"/>
              </p:cNvSpPr>
              <p:nvPr/>
            </p:nvSpPr>
            <p:spPr bwMode="auto">
              <a:xfrm rot="10800000">
                <a:off x="-986264" y="3003776"/>
                <a:ext cx="360040" cy="729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pic>
        <p:nvPicPr>
          <p:cNvPr id="206" name="Picture 205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256241" y="1196752"/>
            <a:ext cx="579867" cy="409800"/>
          </a:xfrm>
          <a:prstGeom prst="rect">
            <a:avLst/>
          </a:prstGeom>
          <a:noFill/>
          <a:ln/>
          <a:effectLst/>
        </p:spPr>
      </p:pic>
      <p:pic>
        <p:nvPicPr>
          <p:cNvPr id="207" name="Picture 206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9693280" y="1196753"/>
            <a:ext cx="579184" cy="409317"/>
          </a:xfrm>
          <a:prstGeom prst="rect">
            <a:avLst/>
          </a:prstGeom>
          <a:noFill/>
          <a:ln/>
          <a:effectLst/>
        </p:spPr>
      </p:pic>
      <p:grpSp>
        <p:nvGrpSpPr>
          <p:cNvPr id="104" name="Group 28"/>
          <p:cNvGrpSpPr/>
          <p:nvPr/>
        </p:nvGrpSpPr>
        <p:grpSpPr>
          <a:xfrm>
            <a:off x="9192344" y="1124744"/>
            <a:ext cx="457692" cy="460694"/>
            <a:chOff x="4214810" y="2000240"/>
            <a:chExt cx="457692" cy="460694"/>
          </a:xfrm>
        </p:grpSpPr>
        <p:sp>
          <p:nvSpPr>
            <p:cNvPr id="105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06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7680176" y="1124744"/>
            <a:ext cx="457692" cy="460694"/>
            <a:chOff x="7597837" y="2707419"/>
            <a:chExt cx="457692" cy="460694"/>
          </a:xfrm>
        </p:grpSpPr>
        <p:sp>
          <p:nvSpPr>
            <p:cNvPr id="108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09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sp>
        <p:nvSpPr>
          <p:cNvPr id="140" name="Line 47"/>
          <p:cNvSpPr>
            <a:spLocks noChangeShapeType="1"/>
          </p:cNvSpPr>
          <p:nvPr/>
        </p:nvSpPr>
        <p:spPr bwMode="auto">
          <a:xfrm rot="13500000" flipH="1">
            <a:off x="3835068" y="2343358"/>
            <a:ext cx="2176575" cy="2158513"/>
          </a:xfrm>
          <a:prstGeom prst="line">
            <a:avLst/>
          </a:prstGeom>
          <a:noFill/>
          <a:ln w="69850">
            <a:solidFill>
              <a:schemeClr val="tx1"/>
            </a:solidFill>
            <a:round/>
            <a:headEnd type="triangle"/>
            <a:tailEnd type="triangle" w="med" len="med"/>
          </a:ln>
          <a:effectLst/>
        </p:spPr>
        <p:txBody>
          <a:bodyPr anchor="ctr" anchorCtr="1"/>
          <a:lstStyle/>
          <a:p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5879976" y="5784816"/>
            <a:ext cx="1681828" cy="1014868"/>
            <a:chOff x="4355976" y="5784816"/>
            <a:chExt cx="1681828" cy="1014868"/>
          </a:xfrm>
        </p:grpSpPr>
        <p:sp>
          <p:nvSpPr>
            <p:cNvPr id="161" name="Text Box 149"/>
            <p:cNvSpPr txBox="1">
              <a:spLocks noChangeArrowheads="1"/>
            </p:cNvSpPr>
            <p:nvPr/>
          </p:nvSpPr>
          <p:spPr bwMode="auto">
            <a:xfrm>
              <a:off x="4355976" y="6061418"/>
              <a:ext cx="28803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sz="2400" dirty="0"/>
                <a:t>=</a:t>
              </a:r>
              <a:endParaRPr lang="en-US" dirty="0"/>
            </a:p>
          </p:txBody>
        </p:sp>
        <p:grpSp>
          <p:nvGrpSpPr>
            <p:cNvPr id="176" name="Group 175"/>
            <p:cNvGrpSpPr/>
            <p:nvPr/>
          </p:nvGrpSpPr>
          <p:grpSpPr>
            <a:xfrm>
              <a:off x="4716016" y="5784816"/>
              <a:ext cx="1321788" cy="1014868"/>
              <a:chOff x="899592" y="5726500"/>
              <a:chExt cx="1321788" cy="1014868"/>
            </a:xfrm>
          </p:grpSpPr>
          <p:pic>
            <p:nvPicPr>
              <p:cNvPr id="177" name="Picture 176" descr="TP_tmp.png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1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962680" y="5827154"/>
                <a:ext cx="1152704" cy="914214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>
                        <a:alpha val="0"/>
                      </a:srgbClr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 xmlns="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xmlns="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 xmlns=""/>
                </a:ext>
              </a:extLst>
            </p:spPr>
          </p:pic>
          <p:grpSp>
            <p:nvGrpSpPr>
              <p:cNvPr id="178" name="Group 177"/>
              <p:cNvGrpSpPr/>
              <p:nvPr/>
            </p:nvGrpSpPr>
            <p:grpSpPr>
              <a:xfrm>
                <a:off x="899592" y="5726500"/>
                <a:ext cx="457692" cy="460694"/>
                <a:chOff x="7597837" y="2707419"/>
                <a:chExt cx="457692" cy="460694"/>
              </a:xfrm>
            </p:grpSpPr>
            <p:sp>
              <p:nvSpPr>
                <p:cNvPr id="185" name="Oval 2"/>
                <p:cNvSpPr>
                  <a:spLocks noChangeArrowheads="1"/>
                </p:cNvSpPr>
                <p:nvPr/>
              </p:nvSpPr>
              <p:spPr bwMode="auto">
                <a:xfrm>
                  <a:off x="7597837" y="2707419"/>
                  <a:ext cx="457692" cy="460694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6" name="Line 5"/>
                <p:cNvSpPr>
                  <a:spLocks noChangeShapeType="1"/>
                </p:cNvSpPr>
                <p:nvPr/>
              </p:nvSpPr>
              <p:spPr bwMode="auto">
                <a:xfrm rot="5400000">
                  <a:off x="7827188" y="2754097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  <p:grpSp>
            <p:nvGrpSpPr>
              <p:cNvPr id="179" name="Group 28"/>
              <p:cNvGrpSpPr/>
              <p:nvPr/>
            </p:nvGrpSpPr>
            <p:grpSpPr>
              <a:xfrm>
                <a:off x="1763688" y="5726500"/>
                <a:ext cx="457692" cy="460694"/>
                <a:chOff x="4214810" y="2000240"/>
                <a:chExt cx="457692" cy="460694"/>
              </a:xfrm>
            </p:grpSpPr>
            <p:sp>
              <p:nvSpPr>
                <p:cNvPr id="180" name="Oval 2"/>
                <p:cNvSpPr>
                  <a:spLocks noChangeArrowheads="1"/>
                </p:cNvSpPr>
                <p:nvPr/>
              </p:nvSpPr>
              <p:spPr bwMode="auto">
                <a:xfrm>
                  <a:off x="4214810" y="2000240"/>
                  <a:ext cx="457692" cy="460694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1" name="Line 5"/>
                <p:cNvSpPr>
                  <a:spLocks noChangeShapeType="1"/>
                </p:cNvSpPr>
                <p:nvPr/>
              </p:nvSpPr>
              <p:spPr bwMode="auto">
                <a:xfrm rot="10800000">
                  <a:off x="4444161" y="2046918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</p:grpSp>
      </p:grpSp>
      <p:grpSp>
        <p:nvGrpSpPr>
          <p:cNvPr id="95" name="Group 137"/>
          <p:cNvGrpSpPr>
            <a:grpSpLocks/>
          </p:cNvGrpSpPr>
          <p:nvPr/>
        </p:nvGrpSpPr>
        <p:grpSpPr bwMode="auto">
          <a:xfrm rot="2700000">
            <a:off x="3956108" y="2225212"/>
            <a:ext cx="2879725" cy="2879725"/>
            <a:chOff x="3833" y="1480"/>
            <a:chExt cx="1814" cy="1814"/>
          </a:xfrm>
        </p:grpSpPr>
        <p:sp>
          <p:nvSpPr>
            <p:cNvPr id="99" name="Oval 138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DDDDDD">
                <a:alpha val="70000"/>
              </a:srgbClr>
            </a:solidFill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100" name="Line 139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01" name="Line 140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02" name="Line 141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10" name="Line 142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11" name="Line 143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12" name="Line 144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13" name="Line 145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14" name="Line 146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15" name="Line 147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16" name="Line 148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7" name="Group 116"/>
          <p:cNvGrpSpPr/>
          <p:nvPr/>
        </p:nvGrpSpPr>
        <p:grpSpPr>
          <a:xfrm>
            <a:off x="4295800" y="2348881"/>
            <a:ext cx="3314742" cy="3315485"/>
            <a:chOff x="2900328" y="2420887"/>
            <a:chExt cx="3314742" cy="3315485"/>
          </a:xfrm>
        </p:grpSpPr>
        <p:grpSp>
          <p:nvGrpSpPr>
            <p:cNvPr id="118" name="Group 117"/>
            <p:cNvGrpSpPr/>
            <p:nvPr/>
          </p:nvGrpSpPr>
          <p:grpSpPr>
            <a:xfrm>
              <a:off x="2900328" y="2420887"/>
              <a:ext cx="3314742" cy="3315485"/>
              <a:chOff x="2690059" y="2056888"/>
              <a:chExt cx="3314742" cy="3315485"/>
            </a:xfrm>
          </p:grpSpPr>
          <p:sp>
            <p:nvSpPr>
              <p:cNvPr id="121" name="Oval 105"/>
              <p:cNvSpPr>
                <a:spLocks noChangeArrowheads="1"/>
              </p:cNvSpPr>
              <p:nvPr/>
            </p:nvSpPr>
            <p:spPr bwMode="auto">
              <a:xfrm>
                <a:off x="2905125" y="2265363"/>
                <a:ext cx="2879725" cy="2879725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2" name="AutoShape 11"/>
              <p:cNvSpPr>
                <a:spLocks noChangeArrowheads="1"/>
              </p:cNvSpPr>
              <p:nvPr/>
            </p:nvSpPr>
            <p:spPr bwMode="auto">
              <a:xfrm rot="5400000">
                <a:off x="2701231" y="3643586"/>
                <a:ext cx="3311525" cy="146050"/>
              </a:xfrm>
              <a:prstGeom prst="leftRightArrow">
                <a:avLst>
                  <a:gd name="adj1" fmla="val 48872"/>
                  <a:gd name="adj2" fmla="val 103182"/>
                </a:avLst>
              </a:prstGeom>
              <a:solidFill>
                <a:srgbClr val="FFFF0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>
            <p:nvSpPr>
              <p:cNvPr id="123" name="AutoShape 11"/>
              <p:cNvSpPr>
                <a:spLocks noChangeArrowheads="1"/>
              </p:cNvSpPr>
              <p:nvPr/>
            </p:nvSpPr>
            <p:spPr bwMode="auto">
              <a:xfrm>
                <a:off x="2693276" y="3632200"/>
                <a:ext cx="3311525" cy="146050"/>
              </a:xfrm>
              <a:prstGeom prst="leftRightArrow">
                <a:avLst>
                  <a:gd name="adj1" fmla="val 48872"/>
                  <a:gd name="adj2" fmla="val 103182"/>
                </a:avLst>
              </a:prstGeom>
              <a:solidFill>
                <a:srgbClr val="FFFF0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>
            <p:nvSpPr>
              <p:cNvPr id="124" name="AutoShape 11"/>
              <p:cNvSpPr>
                <a:spLocks noChangeArrowheads="1"/>
              </p:cNvSpPr>
              <p:nvPr/>
            </p:nvSpPr>
            <p:spPr bwMode="auto">
              <a:xfrm rot="2697395">
                <a:off x="2690059" y="3639823"/>
                <a:ext cx="3311525" cy="146050"/>
              </a:xfrm>
              <a:prstGeom prst="leftRightArrow">
                <a:avLst>
                  <a:gd name="adj1" fmla="val 48834"/>
                  <a:gd name="adj2" fmla="val 103182"/>
                </a:avLst>
              </a:prstGeom>
              <a:solidFill>
                <a:srgbClr val="FF000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>
            <p:nvSpPr>
              <p:cNvPr id="125" name="AutoShape 11"/>
              <p:cNvSpPr>
                <a:spLocks noChangeArrowheads="1"/>
              </p:cNvSpPr>
              <p:nvPr/>
            </p:nvSpPr>
            <p:spPr bwMode="auto">
              <a:xfrm rot="18897395">
                <a:off x="2687074" y="3639626"/>
                <a:ext cx="3311525" cy="146050"/>
              </a:xfrm>
              <a:prstGeom prst="leftRightArrow">
                <a:avLst>
                  <a:gd name="adj1" fmla="val 48818"/>
                  <a:gd name="adj2" fmla="val 103182"/>
                </a:avLst>
              </a:prstGeom>
              <a:solidFill>
                <a:srgbClr val="FF000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</p:grpSp>
        <p:sp>
          <p:nvSpPr>
            <p:cNvPr id="120" name="Line 47"/>
            <p:cNvSpPr>
              <a:spLocks noChangeShapeType="1"/>
            </p:cNvSpPr>
            <p:nvPr/>
          </p:nvSpPr>
          <p:spPr bwMode="auto">
            <a:xfrm rot="13500000">
              <a:off x="4535997" y="2624715"/>
              <a:ext cx="0" cy="2953206"/>
            </a:xfrm>
            <a:prstGeom prst="line">
              <a:avLst/>
            </a:prstGeom>
            <a:noFill/>
            <a:ln w="69850">
              <a:solidFill>
                <a:schemeClr val="tx1"/>
              </a:solidFill>
              <a:round/>
              <a:headEnd type="triangle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grpSp>
        <p:nvGrpSpPr>
          <p:cNvPr id="126" name="Group 248"/>
          <p:cNvGrpSpPr>
            <a:grpSpLocks/>
          </p:cNvGrpSpPr>
          <p:nvPr/>
        </p:nvGrpSpPr>
        <p:grpSpPr bwMode="auto">
          <a:xfrm>
            <a:off x="5303912" y="2924944"/>
            <a:ext cx="2880320" cy="2880320"/>
            <a:chOff x="3833" y="1480"/>
            <a:chExt cx="1814" cy="1814"/>
          </a:xfrm>
        </p:grpSpPr>
        <p:sp>
          <p:nvSpPr>
            <p:cNvPr id="127" name="Oval 249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B2B2B2">
                <a:alpha val="7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128" name="Line 250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30" name="Line 251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31" name="Line 252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32" name="Line 253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41" name="Line 254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43" name="Line 255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44" name="Line 256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57" name="Line 257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58" name="Line 258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59" name="Line 259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4" name="Group 213"/>
          <p:cNvGrpSpPr/>
          <p:nvPr/>
        </p:nvGrpSpPr>
        <p:grpSpPr>
          <a:xfrm>
            <a:off x="2063552" y="6061903"/>
            <a:ext cx="457692" cy="460694"/>
            <a:chOff x="7597837" y="2707419"/>
            <a:chExt cx="457692" cy="460694"/>
          </a:xfrm>
        </p:grpSpPr>
        <p:sp>
          <p:nvSpPr>
            <p:cNvPr id="215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216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sp>
        <p:nvSpPr>
          <p:cNvPr id="217" name="Text Box 149"/>
          <p:cNvSpPr txBox="1">
            <a:spLocks noChangeArrowheads="1"/>
          </p:cNvSpPr>
          <p:nvPr/>
        </p:nvSpPr>
        <p:spPr bwMode="auto">
          <a:xfrm>
            <a:off x="2639616" y="6061419"/>
            <a:ext cx="2880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dirty="0"/>
              <a:t>=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2999656" y="5784816"/>
            <a:ext cx="1321788" cy="1014868"/>
            <a:chOff x="1475656" y="5726500"/>
            <a:chExt cx="1321788" cy="1014868"/>
          </a:xfrm>
        </p:grpSpPr>
        <p:pic>
          <p:nvPicPr>
            <p:cNvPr id="205" name="Picture 204" descr="TP_tmp.png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538744" y="5827154"/>
              <a:ext cx="1152704" cy="914214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 xmlns="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xmlns="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</p:pic>
        <p:grpSp>
          <p:nvGrpSpPr>
            <p:cNvPr id="218" name="Group 28"/>
            <p:cNvGrpSpPr/>
            <p:nvPr/>
          </p:nvGrpSpPr>
          <p:grpSpPr>
            <a:xfrm>
              <a:off x="2339752" y="5726500"/>
              <a:ext cx="457692" cy="460694"/>
              <a:chOff x="4214810" y="2000240"/>
              <a:chExt cx="457692" cy="460694"/>
            </a:xfrm>
          </p:grpSpPr>
          <p:sp>
            <p:nvSpPr>
              <p:cNvPr id="219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0" name="Line 5"/>
              <p:cNvSpPr>
                <a:spLocks noChangeShapeType="1"/>
              </p:cNvSpPr>
              <p:nvPr/>
            </p:nvSpPr>
            <p:spPr bwMode="auto">
              <a:xfrm rot="81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221" name="Group 28"/>
            <p:cNvGrpSpPr/>
            <p:nvPr/>
          </p:nvGrpSpPr>
          <p:grpSpPr>
            <a:xfrm>
              <a:off x="1475656" y="5726500"/>
              <a:ext cx="457692" cy="460694"/>
              <a:chOff x="4214810" y="2000240"/>
              <a:chExt cx="457692" cy="460694"/>
            </a:xfrm>
          </p:grpSpPr>
          <p:sp>
            <p:nvSpPr>
              <p:cNvPr id="222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3" name="Line 5"/>
              <p:cNvSpPr>
                <a:spLocks noChangeShapeType="1"/>
              </p:cNvSpPr>
              <p:nvPr/>
            </p:nvSpPr>
            <p:spPr bwMode="auto">
              <a:xfrm rot="27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10" name="Group 9"/>
          <p:cNvGrpSpPr/>
          <p:nvPr/>
        </p:nvGrpSpPr>
        <p:grpSpPr>
          <a:xfrm>
            <a:off x="4511824" y="6061903"/>
            <a:ext cx="1249780" cy="460694"/>
            <a:chOff x="2987824" y="6061903"/>
            <a:chExt cx="1249780" cy="460694"/>
          </a:xfrm>
        </p:grpSpPr>
        <p:grpSp>
          <p:nvGrpSpPr>
            <p:cNvPr id="154" name="Group 28"/>
            <p:cNvGrpSpPr/>
            <p:nvPr/>
          </p:nvGrpSpPr>
          <p:grpSpPr>
            <a:xfrm>
              <a:off x="3779912" y="6061903"/>
              <a:ext cx="457692" cy="460694"/>
              <a:chOff x="4214810" y="2000240"/>
              <a:chExt cx="457692" cy="460694"/>
            </a:xfrm>
          </p:grpSpPr>
          <p:sp>
            <p:nvSpPr>
              <p:cNvPr id="155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56" name="Line 5"/>
              <p:cNvSpPr>
                <a:spLocks noChangeShapeType="1"/>
              </p:cNvSpPr>
              <p:nvPr/>
            </p:nvSpPr>
            <p:spPr bwMode="auto">
              <a:xfrm rot="27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cxnSp>
          <p:nvCxnSpPr>
            <p:cNvPr id="5" name="Straight Arrow Connector 4"/>
            <p:cNvCxnSpPr/>
            <p:nvPr/>
          </p:nvCxnSpPr>
          <p:spPr>
            <a:xfrm>
              <a:off x="2987824" y="6292250"/>
              <a:ext cx="50405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7824192" y="6061903"/>
            <a:ext cx="1249780" cy="460694"/>
            <a:chOff x="6300192" y="6061903"/>
            <a:chExt cx="1249780" cy="460694"/>
          </a:xfrm>
        </p:grpSpPr>
        <p:cxnSp>
          <p:nvCxnSpPr>
            <p:cNvPr id="228" name="Straight Arrow Connector 227"/>
            <p:cNvCxnSpPr/>
            <p:nvPr/>
          </p:nvCxnSpPr>
          <p:spPr>
            <a:xfrm>
              <a:off x="6300192" y="6292250"/>
              <a:ext cx="50405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9" name="Group 28"/>
            <p:cNvGrpSpPr/>
            <p:nvPr/>
          </p:nvGrpSpPr>
          <p:grpSpPr>
            <a:xfrm>
              <a:off x="7092280" y="6061903"/>
              <a:ext cx="457692" cy="460694"/>
              <a:chOff x="4214810" y="2000240"/>
              <a:chExt cx="457692" cy="460694"/>
            </a:xfrm>
          </p:grpSpPr>
          <p:sp>
            <p:nvSpPr>
              <p:cNvPr id="230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31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49193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5078414" y="3595688"/>
            <a:ext cx="865187" cy="792162"/>
            <a:chOff x="2148" y="2341"/>
            <a:chExt cx="545" cy="499"/>
          </a:xfrm>
        </p:grpSpPr>
        <p:sp>
          <p:nvSpPr>
            <p:cNvPr id="341003" name="Oval 11"/>
            <p:cNvSpPr>
              <a:spLocks noChangeArrowheads="1"/>
            </p:cNvSpPr>
            <p:nvPr/>
          </p:nvSpPr>
          <p:spPr bwMode="auto">
            <a:xfrm>
              <a:off x="2239" y="2432"/>
              <a:ext cx="363" cy="363"/>
            </a:xfrm>
            <a:prstGeom prst="ellipse">
              <a:avLst/>
            </a:prstGeom>
            <a:noFill/>
            <a:ln w="5080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 useBgFill="1">
          <p:nvSpPr>
            <p:cNvPr id="341004" name="Rectangle 12"/>
            <p:cNvSpPr>
              <a:spLocks noChangeArrowheads="1"/>
            </p:cNvSpPr>
            <p:nvPr/>
          </p:nvSpPr>
          <p:spPr bwMode="auto">
            <a:xfrm>
              <a:off x="2148" y="2568"/>
              <a:ext cx="545" cy="272"/>
            </a:xfrm>
            <a:prstGeom prst="rect">
              <a:avLst/>
            </a:prstGeom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4000" b="1">
                <a:cs typeface="Arial" charset="0"/>
              </a:endParaRPr>
            </a:p>
          </p:txBody>
        </p:sp>
        <p:sp>
          <p:nvSpPr>
            <p:cNvPr id="341005" name="Line 13"/>
            <p:cNvSpPr>
              <a:spLocks noChangeShapeType="1"/>
            </p:cNvSpPr>
            <p:nvPr/>
          </p:nvSpPr>
          <p:spPr bwMode="auto">
            <a:xfrm flipV="1">
              <a:off x="2420" y="2341"/>
              <a:ext cx="136" cy="18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sp>
        <p:nvSpPr>
          <p:cNvPr id="341009" name="Rectangle 17"/>
          <p:cNvSpPr>
            <a:spLocks noGrp="1" noChangeArrowheads="1"/>
          </p:cNvSpPr>
          <p:nvPr>
            <p:ph type="title"/>
          </p:nvPr>
        </p:nvSpPr>
        <p:spPr>
          <a:xfrm>
            <a:off x="873919" y="274190"/>
            <a:ext cx="8713787" cy="647700"/>
          </a:xfrm>
        </p:spPr>
        <p:txBody>
          <a:bodyPr>
            <a:noAutofit/>
          </a:bodyPr>
          <a:lstStyle/>
          <a:p>
            <a:r>
              <a:rPr lang="en-US" sz="4000" dirty="0"/>
              <a:t>Quantum Mechanics </a:t>
            </a:r>
          </a:p>
        </p:txBody>
      </p:sp>
      <p:sp>
        <p:nvSpPr>
          <p:cNvPr id="341010" name="Text Box 18"/>
          <p:cNvSpPr txBox="1">
            <a:spLocks noChangeArrowheads="1"/>
          </p:cNvSpPr>
          <p:nvPr/>
        </p:nvSpPr>
        <p:spPr bwMode="auto">
          <a:xfrm>
            <a:off x="5160963" y="3021013"/>
            <a:ext cx="3816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dirty="0">
                <a:cs typeface="Arial" charset="0"/>
              </a:rPr>
              <a:t>with prob. 1 yields 1</a:t>
            </a:r>
            <a:endParaRPr lang="de-CH" sz="2400" dirty="0">
              <a:cs typeface="Arial" charset="0"/>
            </a:endParaRPr>
          </a:p>
        </p:txBody>
      </p:sp>
      <p:sp>
        <p:nvSpPr>
          <p:cNvPr id="341013" name="Text Box 21"/>
          <p:cNvSpPr txBox="1">
            <a:spLocks noChangeArrowheads="1"/>
          </p:cNvSpPr>
          <p:nvPr/>
        </p:nvSpPr>
        <p:spPr bwMode="auto">
          <a:xfrm>
            <a:off x="2063750" y="2924175"/>
            <a:ext cx="3816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dirty="0">
                <a:cs typeface="Arial" charset="0"/>
              </a:rPr>
              <a:t>Measurements:</a:t>
            </a:r>
            <a:endParaRPr lang="de-CH" sz="2400" dirty="0">
              <a:cs typeface="Arial" charset="0"/>
            </a:endParaRPr>
          </a:p>
        </p:txBody>
      </p:sp>
      <p:sp>
        <p:nvSpPr>
          <p:cNvPr id="341014" name="Rectangle 22"/>
          <p:cNvSpPr>
            <a:spLocks noChangeArrowheads="1"/>
          </p:cNvSpPr>
          <p:nvPr/>
        </p:nvSpPr>
        <p:spPr bwMode="auto">
          <a:xfrm>
            <a:off x="5087939" y="3524251"/>
            <a:ext cx="865187" cy="1008063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5" name="Line 23"/>
          <p:cNvSpPr>
            <a:spLocks noChangeShapeType="1"/>
          </p:cNvSpPr>
          <p:nvPr/>
        </p:nvSpPr>
        <p:spPr bwMode="auto">
          <a:xfrm flipH="1">
            <a:off x="3287714" y="4029075"/>
            <a:ext cx="18002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341016" name="Line 24"/>
          <p:cNvSpPr>
            <a:spLocks noChangeShapeType="1"/>
          </p:cNvSpPr>
          <p:nvPr/>
        </p:nvSpPr>
        <p:spPr bwMode="auto">
          <a:xfrm flipH="1">
            <a:off x="5953126" y="4029075"/>
            <a:ext cx="22320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341022" name="Text Box 30"/>
          <p:cNvSpPr txBox="1">
            <a:spLocks noChangeArrowheads="1"/>
          </p:cNvSpPr>
          <p:nvPr/>
        </p:nvSpPr>
        <p:spPr bwMode="auto">
          <a:xfrm>
            <a:off x="3429000" y="1052736"/>
            <a:ext cx="160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dirty="0">
                <a:cs typeface="Arial" charset="0"/>
              </a:rPr>
              <a:t>+</a:t>
            </a:r>
            <a:r>
              <a:rPr lang="en-US" sz="2400" dirty="0">
                <a:cs typeface="Arial" charset="0"/>
              </a:rPr>
              <a:t>  basis</a:t>
            </a:r>
            <a:endParaRPr lang="de-CH" sz="2400" dirty="0">
              <a:cs typeface="Arial" charset="0"/>
            </a:endParaRPr>
          </a:p>
        </p:txBody>
      </p:sp>
      <p:sp>
        <p:nvSpPr>
          <p:cNvPr id="341028" name="Text Box 36"/>
          <p:cNvSpPr txBox="1">
            <a:spLocks noChangeArrowheads="1"/>
          </p:cNvSpPr>
          <p:nvPr/>
        </p:nvSpPr>
        <p:spPr bwMode="auto">
          <a:xfrm>
            <a:off x="3429001" y="2060575"/>
            <a:ext cx="1730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dirty="0">
                <a:cs typeface="Arial" charset="0"/>
              </a:rPr>
              <a:t>x</a:t>
            </a:r>
            <a:r>
              <a:rPr lang="en-US" sz="2400" b="1" dirty="0">
                <a:latin typeface="Arial Black Regular"/>
                <a:cs typeface="Arial" charset="0"/>
              </a:rPr>
              <a:t> </a:t>
            </a:r>
            <a:r>
              <a:rPr lang="en-US" sz="2400" dirty="0">
                <a:cs typeface="Arial" charset="0"/>
              </a:rPr>
              <a:t>basis</a:t>
            </a:r>
            <a:endParaRPr lang="de-CH" sz="2400" dirty="0">
              <a:cs typeface="Arial" charset="0"/>
            </a:endParaRPr>
          </a:p>
        </p:txBody>
      </p:sp>
      <p:grpSp>
        <p:nvGrpSpPr>
          <p:cNvPr id="15" name="Group 139"/>
          <p:cNvGrpSpPr>
            <a:grpSpLocks/>
          </p:cNvGrpSpPr>
          <p:nvPr/>
        </p:nvGrpSpPr>
        <p:grpSpPr bwMode="auto">
          <a:xfrm>
            <a:off x="5086350" y="5099053"/>
            <a:ext cx="865188" cy="792163"/>
            <a:chOff x="2154" y="1933"/>
            <a:chExt cx="545" cy="499"/>
          </a:xfrm>
        </p:grpSpPr>
        <p:sp>
          <p:nvSpPr>
            <p:cNvPr id="341132" name="Oval 140"/>
            <p:cNvSpPr>
              <a:spLocks noChangeArrowheads="1"/>
            </p:cNvSpPr>
            <p:nvPr/>
          </p:nvSpPr>
          <p:spPr bwMode="auto">
            <a:xfrm>
              <a:off x="2245" y="2024"/>
              <a:ext cx="363" cy="363"/>
            </a:xfrm>
            <a:prstGeom prst="ellipse">
              <a:avLst/>
            </a:prstGeom>
            <a:noFill/>
            <a:ln w="5080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 useBgFill="1">
          <p:nvSpPr>
            <p:cNvPr id="341133" name="Rectangle 141"/>
            <p:cNvSpPr>
              <a:spLocks noChangeArrowheads="1"/>
            </p:cNvSpPr>
            <p:nvPr/>
          </p:nvSpPr>
          <p:spPr bwMode="auto">
            <a:xfrm>
              <a:off x="2154" y="2160"/>
              <a:ext cx="545" cy="272"/>
            </a:xfrm>
            <a:prstGeom prst="rect">
              <a:avLst/>
            </a:prstGeom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4000" b="1" dirty="0">
                <a:latin typeface="Arial Black Regular"/>
                <a:cs typeface="Arial" charset="0"/>
              </a:endParaRPr>
            </a:p>
          </p:txBody>
        </p:sp>
        <p:sp>
          <p:nvSpPr>
            <p:cNvPr id="341134" name="Line 142"/>
            <p:cNvSpPr>
              <a:spLocks noChangeShapeType="1"/>
            </p:cNvSpPr>
            <p:nvPr/>
          </p:nvSpPr>
          <p:spPr bwMode="auto">
            <a:xfrm flipV="1">
              <a:off x="2426" y="1933"/>
              <a:ext cx="136" cy="18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sp>
        <p:nvSpPr>
          <p:cNvPr id="341139" name="Line 147"/>
          <p:cNvSpPr>
            <a:spLocks noChangeShapeType="1"/>
          </p:cNvSpPr>
          <p:nvPr/>
        </p:nvSpPr>
        <p:spPr bwMode="auto">
          <a:xfrm rot="10800000">
            <a:off x="2932113" y="5157789"/>
            <a:ext cx="0" cy="574675"/>
          </a:xfrm>
          <a:prstGeom prst="line">
            <a:avLst/>
          </a:prstGeom>
          <a:noFill/>
          <a:ln w="44450">
            <a:solidFill>
              <a:schemeClr val="bg1"/>
            </a:solidFill>
            <a:round/>
            <a:headEnd type="triangle" w="med" len="med"/>
            <a:tailEnd type="triangle" w="med" len="med"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341140" name="Text Box 148"/>
          <p:cNvSpPr txBox="1">
            <a:spLocks noChangeArrowheads="1"/>
          </p:cNvSpPr>
          <p:nvPr/>
        </p:nvSpPr>
        <p:spPr bwMode="auto">
          <a:xfrm>
            <a:off x="6599238" y="4941888"/>
            <a:ext cx="36004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dirty="0">
                <a:cs typeface="Arial" charset="0"/>
              </a:rPr>
              <a:t>with prob. ½ yields 0</a:t>
            </a:r>
          </a:p>
        </p:txBody>
      </p:sp>
      <p:sp>
        <p:nvSpPr>
          <p:cNvPr id="341141" name="Rectangle 149"/>
          <p:cNvSpPr>
            <a:spLocks noChangeArrowheads="1"/>
          </p:cNvSpPr>
          <p:nvPr/>
        </p:nvSpPr>
        <p:spPr bwMode="auto">
          <a:xfrm>
            <a:off x="5086350" y="5011738"/>
            <a:ext cx="865188" cy="1008062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142" name="Line 150"/>
          <p:cNvSpPr>
            <a:spLocks noChangeShapeType="1"/>
          </p:cNvSpPr>
          <p:nvPr/>
        </p:nvSpPr>
        <p:spPr bwMode="auto">
          <a:xfrm flipH="1">
            <a:off x="3286126" y="5516563"/>
            <a:ext cx="18002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341143" name="Line 151"/>
          <p:cNvSpPr>
            <a:spLocks noChangeShapeType="1"/>
          </p:cNvSpPr>
          <p:nvPr/>
        </p:nvSpPr>
        <p:spPr bwMode="auto">
          <a:xfrm flipH="1">
            <a:off x="5951539" y="5516563"/>
            <a:ext cx="5746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341144" name="Text Box 152"/>
          <p:cNvSpPr txBox="1">
            <a:spLocks noChangeArrowheads="1"/>
          </p:cNvSpPr>
          <p:nvPr/>
        </p:nvSpPr>
        <p:spPr bwMode="auto">
          <a:xfrm>
            <a:off x="6599238" y="5661025"/>
            <a:ext cx="36004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dirty="0">
                <a:cs typeface="Arial" charset="0"/>
              </a:rPr>
              <a:t>with prob. ½ yields 1</a:t>
            </a:r>
          </a:p>
        </p:txBody>
      </p:sp>
      <p:sp>
        <p:nvSpPr>
          <p:cNvPr id="90" name="Text Box 103"/>
          <p:cNvSpPr txBox="1">
            <a:spLocks noChangeArrowheads="1"/>
          </p:cNvSpPr>
          <p:nvPr/>
        </p:nvSpPr>
        <p:spPr bwMode="auto">
          <a:xfrm>
            <a:off x="5925766" y="4129549"/>
            <a:ext cx="6274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dirty="0">
                <a:cs typeface="Arial" charset="0"/>
              </a:rPr>
              <a:t>0/1</a:t>
            </a:r>
            <a:endParaRPr lang="de-CH" sz="2400" dirty="0">
              <a:cs typeface="Arial" charset="0"/>
            </a:endParaRPr>
          </a:p>
        </p:txBody>
      </p:sp>
      <p:sp>
        <p:nvSpPr>
          <p:cNvPr id="91" name="Text Box 103"/>
          <p:cNvSpPr txBox="1">
            <a:spLocks noChangeArrowheads="1"/>
          </p:cNvSpPr>
          <p:nvPr/>
        </p:nvSpPr>
        <p:spPr bwMode="auto">
          <a:xfrm>
            <a:off x="5940514" y="5678134"/>
            <a:ext cx="6274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dirty="0">
                <a:cs typeface="Arial" charset="0"/>
              </a:rPr>
              <a:t>0/1</a:t>
            </a:r>
            <a:endParaRPr lang="de-CH" sz="2400" dirty="0">
              <a:cs typeface="Arial" charset="0"/>
            </a:endParaRPr>
          </a:p>
        </p:txBody>
      </p:sp>
      <p:grpSp>
        <p:nvGrpSpPr>
          <p:cNvPr id="92" name="Group 28"/>
          <p:cNvGrpSpPr/>
          <p:nvPr/>
        </p:nvGrpSpPr>
        <p:grpSpPr>
          <a:xfrm>
            <a:off x="7824192" y="908760"/>
            <a:ext cx="720000" cy="720000"/>
            <a:chOff x="4214810" y="2000240"/>
            <a:chExt cx="457692" cy="460694"/>
          </a:xfrm>
        </p:grpSpPr>
        <p:sp>
          <p:nvSpPr>
            <p:cNvPr id="93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94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5375919" y="908760"/>
            <a:ext cx="720000" cy="720000"/>
            <a:chOff x="7597837" y="2707419"/>
            <a:chExt cx="457692" cy="460694"/>
          </a:xfrm>
        </p:grpSpPr>
        <p:sp>
          <p:nvSpPr>
            <p:cNvPr id="96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97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98" name="Group 90"/>
          <p:cNvGrpSpPr/>
          <p:nvPr/>
        </p:nvGrpSpPr>
        <p:grpSpPr>
          <a:xfrm>
            <a:off x="2495600" y="908720"/>
            <a:ext cx="720080" cy="720080"/>
            <a:chOff x="6948264" y="2780928"/>
            <a:chExt cx="457692" cy="460694"/>
          </a:xfrm>
        </p:grpSpPr>
        <p:sp>
          <p:nvSpPr>
            <p:cNvPr id="99" name="Oval 2"/>
            <p:cNvSpPr>
              <a:spLocks noChangeArrowheads="1"/>
            </p:cNvSpPr>
            <p:nvPr/>
          </p:nvSpPr>
          <p:spPr bwMode="auto">
            <a:xfrm>
              <a:off x="6948264" y="2780928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100" name="Group 63"/>
            <p:cNvGrpSpPr/>
            <p:nvPr/>
          </p:nvGrpSpPr>
          <p:grpSpPr>
            <a:xfrm>
              <a:off x="6991697" y="2814836"/>
              <a:ext cx="360040" cy="367338"/>
              <a:chOff x="-986264" y="2827606"/>
              <a:chExt cx="360040" cy="367338"/>
            </a:xfrm>
          </p:grpSpPr>
          <p:sp>
            <p:nvSpPr>
              <p:cNvPr id="101" name="Line 5"/>
              <p:cNvSpPr>
                <a:spLocks noChangeShapeType="1"/>
              </p:cNvSpPr>
              <p:nvPr/>
            </p:nvSpPr>
            <p:spPr bwMode="auto">
              <a:xfrm rot="10800000">
                <a:off x="-815273" y="2827606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02" name="Line 5"/>
              <p:cNvSpPr>
                <a:spLocks noChangeShapeType="1"/>
              </p:cNvSpPr>
              <p:nvPr/>
            </p:nvSpPr>
            <p:spPr bwMode="auto">
              <a:xfrm rot="10800000">
                <a:off x="-986264" y="3003776"/>
                <a:ext cx="360040" cy="729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103" name="Group 102"/>
          <p:cNvGrpSpPr/>
          <p:nvPr/>
        </p:nvGrpSpPr>
        <p:grpSpPr>
          <a:xfrm>
            <a:off x="2495600" y="1916832"/>
            <a:ext cx="720000" cy="720000"/>
            <a:chOff x="4427984" y="692696"/>
            <a:chExt cx="457692" cy="460694"/>
          </a:xfrm>
        </p:grpSpPr>
        <p:sp>
          <p:nvSpPr>
            <p:cNvPr id="104" name="Oval 2"/>
            <p:cNvSpPr>
              <a:spLocks noChangeArrowheads="1"/>
            </p:cNvSpPr>
            <p:nvPr/>
          </p:nvSpPr>
          <p:spPr bwMode="auto">
            <a:xfrm>
              <a:off x="4427984" y="692696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05" name="Line 5"/>
            <p:cNvSpPr>
              <a:spLocks noChangeShapeType="1"/>
            </p:cNvSpPr>
            <p:nvPr/>
          </p:nvSpPr>
          <p:spPr bwMode="auto">
            <a:xfrm rot="2700000">
              <a:off x="4470434" y="919757"/>
              <a:ext cx="360040" cy="729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sp>
          <p:nvSpPr>
            <p:cNvPr id="106" name="Line 5"/>
            <p:cNvSpPr>
              <a:spLocks noChangeShapeType="1"/>
            </p:cNvSpPr>
            <p:nvPr/>
          </p:nvSpPr>
          <p:spPr bwMode="auto">
            <a:xfrm rot="8100000">
              <a:off x="4470435" y="919756"/>
              <a:ext cx="360040" cy="729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07" name="Group 28"/>
          <p:cNvGrpSpPr/>
          <p:nvPr/>
        </p:nvGrpSpPr>
        <p:grpSpPr>
          <a:xfrm>
            <a:off x="5375920" y="1916832"/>
            <a:ext cx="720000" cy="720000"/>
            <a:chOff x="4214810" y="2000240"/>
            <a:chExt cx="457692" cy="460694"/>
          </a:xfrm>
        </p:grpSpPr>
        <p:sp>
          <p:nvSpPr>
            <p:cNvPr id="108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09" name="Line 5"/>
            <p:cNvSpPr>
              <a:spLocks noChangeShapeType="1"/>
            </p:cNvSpPr>
            <p:nvPr/>
          </p:nvSpPr>
          <p:spPr bwMode="auto">
            <a:xfrm rot="27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10" name="Group 28"/>
          <p:cNvGrpSpPr/>
          <p:nvPr/>
        </p:nvGrpSpPr>
        <p:grpSpPr>
          <a:xfrm>
            <a:off x="7824192" y="1916832"/>
            <a:ext cx="720000" cy="720000"/>
            <a:chOff x="4214810" y="2000240"/>
            <a:chExt cx="457692" cy="460694"/>
          </a:xfrm>
        </p:grpSpPr>
        <p:sp>
          <p:nvSpPr>
            <p:cNvPr id="111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12" name="Line 5"/>
            <p:cNvSpPr>
              <a:spLocks noChangeShapeType="1"/>
            </p:cNvSpPr>
            <p:nvPr/>
          </p:nvSpPr>
          <p:spPr bwMode="auto">
            <a:xfrm rot="81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16" name="Group 28"/>
          <p:cNvGrpSpPr/>
          <p:nvPr/>
        </p:nvGrpSpPr>
        <p:grpSpPr>
          <a:xfrm>
            <a:off x="2423672" y="3645024"/>
            <a:ext cx="720000" cy="720000"/>
            <a:chOff x="4214810" y="2000240"/>
            <a:chExt cx="457692" cy="460694"/>
          </a:xfrm>
        </p:grpSpPr>
        <p:sp>
          <p:nvSpPr>
            <p:cNvPr id="117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18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19" name="Group 28"/>
          <p:cNvGrpSpPr/>
          <p:nvPr/>
        </p:nvGrpSpPr>
        <p:grpSpPr>
          <a:xfrm>
            <a:off x="8328248" y="3717032"/>
            <a:ext cx="720000" cy="720000"/>
            <a:chOff x="4214810" y="2000240"/>
            <a:chExt cx="457692" cy="460694"/>
          </a:xfrm>
        </p:grpSpPr>
        <p:sp>
          <p:nvSpPr>
            <p:cNvPr id="120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21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22" name="Group 90"/>
          <p:cNvGrpSpPr/>
          <p:nvPr/>
        </p:nvGrpSpPr>
        <p:grpSpPr>
          <a:xfrm>
            <a:off x="5277624" y="3974640"/>
            <a:ext cx="504000" cy="504000"/>
            <a:chOff x="6948264" y="2780928"/>
            <a:chExt cx="457692" cy="460694"/>
          </a:xfrm>
        </p:grpSpPr>
        <p:sp>
          <p:nvSpPr>
            <p:cNvPr id="123" name="Oval 2"/>
            <p:cNvSpPr>
              <a:spLocks noChangeArrowheads="1"/>
            </p:cNvSpPr>
            <p:nvPr/>
          </p:nvSpPr>
          <p:spPr bwMode="auto">
            <a:xfrm>
              <a:off x="6948264" y="2780928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124" name="Group 63"/>
            <p:cNvGrpSpPr/>
            <p:nvPr/>
          </p:nvGrpSpPr>
          <p:grpSpPr>
            <a:xfrm>
              <a:off x="6991697" y="2814836"/>
              <a:ext cx="360040" cy="367338"/>
              <a:chOff x="-986264" y="2827606"/>
              <a:chExt cx="360040" cy="367338"/>
            </a:xfrm>
          </p:grpSpPr>
          <p:sp>
            <p:nvSpPr>
              <p:cNvPr id="125" name="Line 5"/>
              <p:cNvSpPr>
                <a:spLocks noChangeShapeType="1"/>
              </p:cNvSpPr>
              <p:nvPr/>
            </p:nvSpPr>
            <p:spPr bwMode="auto">
              <a:xfrm rot="10800000">
                <a:off x="-815273" y="2827606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26" name="Line 5"/>
              <p:cNvSpPr>
                <a:spLocks noChangeShapeType="1"/>
              </p:cNvSpPr>
              <p:nvPr/>
            </p:nvSpPr>
            <p:spPr bwMode="auto">
              <a:xfrm rot="10800000">
                <a:off x="-986264" y="3003776"/>
                <a:ext cx="360040" cy="729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127" name="Group 28"/>
          <p:cNvGrpSpPr/>
          <p:nvPr/>
        </p:nvGrpSpPr>
        <p:grpSpPr>
          <a:xfrm>
            <a:off x="2423592" y="5157192"/>
            <a:ext cx="720000" cy="720000"/>
            <a:chOff x="4214810" y="2000240"/>
            <a:chExt cx="457692" cy="460694"/>
          </a:xfrm>
        </p:grpSpPr>
        <p:sp>
          <p:nvSpPr>
            <p:cNvPr id="128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29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30" name="Group 129"/>
          <p:cNvGrpSpPr/>
          <p:nvPr/>
        </p:nvGrpSpPr>
        <p:grpSpPr>
          <a:xfrm>
            <a:off x="5281108" y="5460464"/>
            <a:ext cx="504000" cy="504000"/>
            <a:chOff x="4427984" y="692696"/>
            <a:chExt cx="457692" cy="460694"/>
          </a:xfrm>
        </p:grpSpPr>
        <p:sp>
          <p:nvSpPr>
            <p:cNvPr id="131" name="Oval 2"/>
            <p:cNvSpPr>
              <a:spLocks noChangeArrowheads="1"/>
            </p:cNvSpPr>
            <p:nvPr/>
          </p:nvSpPr>
          <p:spPr bwMode="auto">
            <a:xfrm>
              <a:off x="4427984" y="692696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32" name="Line 5"/>
            <p:cNvSpPr>
              <a:spLocks noChangeShapeType="1"/>
            </p:cNvSpPr>
            <p:nvPr/>
          </p:nvSpPr>
          <p:spPr bwMode="auto">
            <a:xfrm rot="2700000">
              <a:off x="4470434" y="919757"/>
              <a:ext cx="360040" cy="729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sp>
          <p:nvSpPr>
            <p:cNvPr id="133" name="Line 5"/>
            <p:cNvSpPr>
              <a:spLocks noChangeShapeType="1"/>
            </p:cNvSpPr>
            <p:nvPr/>
          </p:nvSpPr>
          <p:spPr bwMode="auto">
            <a:xfrm rot="8100000">
              <a:off x="4470435" y="919756"/>
              <a:ext cx="360040" cy="729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34" name="Group 28"/>
          <p:cNvGrpSpPr/>
          <p:nvPr/>
        </p:nvGrpSpPr>
        <p:grpSpPr>
          <a:xfrm>
            <a:off x="9552384" y="4725144"/>
            <a:ext cx="720000" cy="720000"/>
            <a:chOff x="4214810" y="2000240"/>
            <a:chExt cx="457692" cy="460694"/>
          </a:xfrm>
        </p:grpSpPr>
        <p:sp>
          <p:nvSpPr>
            <p:cNvPr id="135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36" name="Line 5"/>
            <p:cNvSpPr>
              <a:spLocks noChangeShapeType="1"/>
            </p:cNvSpPr>
            <p:nvPr/>
          </p:nvSpPr>
          <p:spPr bwMode="auto">
            <a:xfrm rot="27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37" name="Group 28"/>
          <p:cNvGrpSpPr/>
          <p:nvPr/>
        </p:nvGrpSpPr>
        <p:grpSpPr>
          <a:xfrm>
            <a:off x="9552384" y="5661248"/>
            <a:ext cx="720000" cy="720000"/>
            <a:chOff x="4214810" y="2000240"/>
            <a:chExt cx="457692" cy="460694"/>
          </a:xfrm>
        </p:grpSpPr>
        <p:sp>
          <p:nvSpPr>
            <p:cNvPr id="138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39" name="Line 5"/>
            <p:cNvSpPr>
              <a:spLocks noChangeShapeType="1"/>
            </p:cNvSpPr>
            <p:nvPr/>
          </p:nvSpPr>
          <p:spPr bwMode="auto">
            <a:xfrm rot="81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pic>
        <p:nvPicPr>
          <p:cNvPr id="143" name="Picture 142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456041" y="2060849"/>
            <a:ext cx="690067" cy="446227"/>
          </a:xfrm>
          <a:prstGeom prst="rect">
            <a:avLst/>
          </a:prstGeom>
          <a:noFill/>
          <a:ln/>
          <a:effectLst/>
        </p:spPr>
      </p:pic>
      <p:pic>
        <p:nvPicPr>
          <p:cNvPr id="144" name="Picture 143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869632" y="2076844"/>
            <a:ext cx="690067" cy="446227"/>
          </a:xfrm>
          <a:prstGeom prst="rect">
            <a:avLst/>
          </a:prstGeom>
          <a:noFill/>
          <a:ln/>
          <a:effectLst/>
        </p:spPr>
      </p:pic>
      <p:pic>
        <p:nvPicPr>
          <p:cNvPr id="145" name="Picture 144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456041" y="1124744"/>
            <a:ext cx="690067" cy="487680"/>
          </a:xfrm>
          <a:prstGeom prst="rect">
            <a:avLst/>
          </a:prstGeom>
          <a:noFill/>
          <a:ln/>
          <a:effectLst/>
        </p:spPr>
      </p:pic>
      <p:pic>
        <p:nvPicPr>
          <p:cNvPr id="146" name="Picture 145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869632" y="1095400"/>
            <a:ext cx="690067" cy="487680"/>
          </a:xfrm>
          <a:prstGeom prst="rect">
            <a:avLst/>
          </a:prstGeom>
          <a:noFill/>
          <a:ln/>
          <a:effectLst/>
        </p:spPr>
      </p:pic>
    </p:spTree>
    <p:extLst>
      <p:ext uri="{BB962C8B-B14F-4D97-AF65-F5344CB8AC3E}">
        <p14:creationId xmlns:p14="http://schemas.microsoft.com/office/powerpoint/2010/main" val="25127335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1010" grpId="0"/>
      <p:bldP spid="341013" grpId="0"/>
      <p:bldP spid="341014" grpId="0" animBg="1"/>
      <p:bldP spid="341015" grpId="0" animBg="1"/>
      <p:bldP spid="341016" grpId="0" animBg="1"/>
      <p:bldP spid="341140" grpId="0"/>
      <p:bldP spid="341141" grpId="0" animBg="1"/>
      <p:bldP spid="341142" grpId="0" animBg="1"/>
      <p:bldP spid="341143" grpId="0" animBg="1"/>
      <p:bldP spid="341144" grpId="0"/>
      <p:bldP spid="90" grpId="0"/>
      <p:bldP spid="9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888998" y="93134"/>
            <a:ext cx="10156953" cy="990600"/>
          </a:xfrm>
        </p:spPr>
        <p:txBody>
          <a:bodyPr>
            <a:noAutofit/>
          </a:bodyPr>
          <a:lstStyle/>
          <a:p>
            <a:pPr eaLnBrk="1" hangingPunct="1"/>
            <a:r>
              <a:rPr lang="en-US" sz="4000" dirty="0"/>
              <a:t>Demonstration of Quantum Technology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FD70C35E-AD68-4018-BD60-7E91F9986D2E}" type="slidenum">
              <a:rPr lang="en-US"/>
              <a:pPr>
                <a:defRPr/>
              </a:pPr>
              <a:t>32</a:t>
            </a:fld>
            <a:endParaRPr lang="en-US" dirty="0"/>
          </a:p>
        </p:txBody>
      </p:sp>
      <p:sp>
        <p:nvSpPr>
          <p:cNvPr id="7" name="Rectangle 298"/>
          <p:cNvSpPr>
            <a:spLocks noChangeArrowheads="1"/>
          </p:cNvSpPr>
          <p:nvPr/>
        </p:nvSpPr>
        <p:spPr bwMode="auto">
          <a:xfrm>
            <a:off x="2034116" y="1044223"/>
            <a:ext cx="8083550" cy="663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generation of random numbers</a:t>
            </a:r>
          </a:p>
        </p:txBody>
      </p:sp>
      <p:pic>
        <p:nvPicPr>
          <p:cNvPr id="2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l="275" r="275"/>
          <a:stretch>
            <a:fillRect/>
          </a:stretch>
        </p:blipFill>
        <p:spPr>
          <a:xfrm>
            <a:off x="2851637" y="1588912"/>
            <a:ext cx="6758412" cy="3716867"/>
          </a:xfrm>
          <a:ln>
            <a:solidFill>
              <a:schemeClr val="tx1"/>
            </a:solidFill>
          </a:ln>
        </p:spPr>
      </p:pic>
      <p:grpSp>
        <p:nvGrpSpPr>
          <p:cNvPr id="27" name="Group 101"/>
          <p:cNvGrpSpPr>
            <a:grpSpLocks/>
          </p:cNvGrpSpPr>
          <p:nvPr/>
        </p:nvGrpSpPr>
        <p:grpSpPr bwMode="auto">
          <a:xfrm>
            <a:off x="4481687" y="2229556"/>
            <a:ext cx="1190981" cy="728134"/>
            <a:chOff x="2935329" y="1229896"/>
            <a:chExt cx="941575" cy="599209"/>
          </a:xfrm>
        </p:grpSpPr>
        <p:sp>
          <p:nvSpPr>
            <p:cNvPr id="28" name="Line 7"/>
            <p:cNvSpPr>
              <a:spLocks noChangeShapeType="1"/>
            </p:cNvSpPr>
            <p:nvPr/>
          </p:nvSpPr>
          <p:spPr bwMode="auto">
            <a:xfrm>
              <a:off x="2935329" y="1829105"/>
              <a:ext cx="941575" cy="0"/>
            </a:xfrm>
            <a:prstGeom prst="line">
              <a:avLst/>
            </a:prstGeom>
            <a:noFill/>
            <a:ln w="57150" cmpd="sng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</p:spPr>
          <p:txBody>
            <a:bodyPr lIns="0" tIns="0" rIns="0" bIns="0" anchor="ctr"/>
            <a:lstStyle/>
            <a:p>
              <a:endParaRPr lang="de-CH"/>
            </a:p>
          </p:txBody>
        </p:sp>
        <p:grpSp>
          <p:nvGrpSpPr>
            <p:cNvPr id="30" name="Group 28"/>
            <p:cNvGrpSpPr>
              <a:grpSpLocks/>
            </p:cNvGrpSpPr>
            <p:nvPr/>
          </p:nvGrpSpPr>
          <p:grpSpPr bwMode="auto">
            <a:xfrm>
              <a:off x="3143670" y="1229896"/>
              <a:ext cx="457692" cy="460694"/>
              <a:chOff x="4493712" y="2000240"/>
              <a:chExt cx="457692" cy="460694"/>
            </a:xfrm>
          </p:grpSpPr>
          <p:sp>
            <p:nvSpPr>
              <p:cNvPr id="37" name="Oval 2"/>
              <p:cNvSpPr>
                <a:spLocks noChangeArrowheads="1"/>
              </p:cNvSpPr>
              <p:nvPr/>
            </p:nvSpPr>
            <p:spPr bwMode="auto">
              <a:xfrm>
                <a:off x="4493712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>
                  <a:defRPr/>
                </a:pPr>
                <a:endParaRPr lang="de-DE"/>
              </a:p>
            </p:txBody>
          </p:sp>
          <p:sp>
            <p:nvSpPr>
              <p:cNvPr id="38" name="Line 5"/>
              <p:cNvSpPr>
                <a:spLocks noChangeShapeType="1"/>
              </p:cNvSpPr>
              <p:nvPr/>
            </p:nvSpPr>
            <p:spPr bwMode="auto">
              <a:xfrm rot="10800000">
                <a:off x="4723063" y="2046918"/>
                <a:ext cx="0" cy="367338"/>
              </a:xfrm>
              <a:prstGeom prst="line">
                <a:avLst/>
              </a:prstGeom>
              <a:noFill/>
              <a:ln w="57150" cmpd="sng">
                <a:solidFill>
                  <a:srgbClr val="000000"/>
                </a:solidFill>
                <a:round/>
                <a:headEnd type="triangle" w="med" len="sm"/>
                <a:tailEnd type="triangle" w="med" len="sm"/>
              </a:ln>
            </p:spPr>
            <p:txBody>
              <a:bodyPr anchor="ctr" anchorCtr="1"/>
              <a:lstStyle/>
              <a:p>
                <a:endParaRPr lang="de-CH"/>
              </a:p>
            </p:txBody>
          </p:sp>
        </p:grpSp>
      </p:grpSp>
      <p:sp>
        <p:nvSpPr>
          <p:cNvPr id="39" name="Rectangle 298"/>
          <p:cNvSpPr>
            <a:spLocks noChangeArrowheads="1"/>
          </p:cNvSpPr>
          <p:nvPr/>
        </p:nvSpPr>
        <p:spPr bwMode="auto">
          <a:xfrm>
            <a:off x="5517444" y="5260623"/>
            <a:ext cx="4540956" cy="496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(diagram from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idQuantique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white paper)</a:t>
            </a:r>
          </a:p>
        </p:txBody>
      </p:sp>
      <p:sp>
        <p:nvSpPr>
          <p:cNvPr id="12" name="Rectangle 298"/>
          <p:cNvSpPr>
            <a:spLocks noChangeArrowheads="1"/>
          </p:cNvSpPr>
          <p:nvPr/>
        </p:nvSpPr>
        <p:spPr bwMode="auto">
          <a:xfrm>
            <a:off x="888999" y="5904795"/>
            <a:ext cx="10913360" cy="801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no </a:t>
            </a:r>
            <a:r>
              <a:rPr lang="en-US" sz="28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quantum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computation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, only </a:t>
            </a:r>
            <a:r>
              <a:rPr lang="en-US" sz="2800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quantum communication 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required</a:t>
            </a:r>
          </a:p>
        </p:txBody>
      </p:sp>
      <p:sp>
        <p:nvSpPr>
          <p:cNvPr id="2" name="Rectangle 1"/>
          <p:cNvSpPr/>
          <p:nvPr/>
        </p:nvSpPr>
        <p:spPr>
          <a:xfrm>
            <a:off x="5672668" y="3598334"/>
            <a:ext cx="522111" cy="3668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010401" y="2353734"/>
            <a:ext cx="522111" cy="3668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298"/>
          <p:cNvSpPr>
            <a:spLocks noChangeArrowheads="1"/>
          </p:cNvSpPr>
          <p:nvPr/>
        </p:nvSpPr>
        <p:spPr bwMode="auto">
          <a:xfrm>
            <a:off x="5460294" y="4625622"/>
            <a:ext cx="692150" cy="426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50%</a:t>
            </a:r>
          </a:p>
        </p:txBody>
      </p:sp>
      <p:sp>
        <p:nvSpPr>
          <p:cNvPr id="19" name="Rectangle 298"/>
          <p:cNvSpPr>
            <a:spLocks noChangeArrowheads="1"/>
          </p:cNvSpPr>
          <p:nvPr/>
        </p:nvSpPr>
        <p:spPr bwMode="auto">
          <a:xfrm>
            <a:off x="8350249" y="2153356"/>
            <a:ext cx="692150" cy="426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50%</a:t>
            </a:r>
          </a:p>
        </p:txBody>
      </p:sp>
    </p:spTree>
    <p:extLst>
      <p:ext uri="{BB962C8B-B14F-4D97-AF65-F5344CB8AC3E}">
        <p14:creationId xmlns:p14="http://schemas.microsoft.com/office/powerpoint/2010/main" val="24653664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DD0926-D6BF-5B41-AC89-000695BD62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6532" y="1158240"/>
            <a:ext cx="5597434" cy="5597434"/>
          </a:xfrm>
          <a:prstGeom prst="rect">
            <a:avLst/>
          </a:prstGeom>
        </p:spPr>
      </p:pic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888998" y="87441"/>
            <a:ext cx="10102655" cy="990600"/>
          </a:xfrm>
        </p:spPr>
        <p:txBody>
          <a:bodyPr>
            <a:noAutofit/>
          </a:bodyPr>
          <a:lstStyle/>
          <a:p>
            <a:pPr eaLnBrk="1" hangingPunct="1"/>
            <a:r>
              <a:rPr lang="en-US" sz="4000" dirty="0"/>
              <a:t>Quantum (Optics) Games</a:t>
            </a:r>
          </a:p>
        </p:txBody>
      </p:sp>
      <p:sp>
        <p:nvSpPr>
          <p:cNvPr id="7" name="Rectangle 298"/>
          <p:cNvSpPr>
            <a:spLocks noChangeArrowheads="1"/>
          </p:cNvSpPr>
          <p:nvPr/>
        </p:nvSpPr>
        <p:spPr bwMode="auto">
          <a:xfrm>
            <a:off x="923923" y="933066"/>
            <a:ext cx="10310133" cy="663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Single-player puzzle  game: </a:t>
            </a:r>
            <a:r>
              <a:rPr lang="en-US" sz="2800" dirty="0">
                <a:latin typeface="Calibri" pitchFamily="34" charset="0"/>
                <a:cs typeface="Calibri" pitchFamily="34" charset="0"/>
                <a:hlinkClick r:id="rId4"/>
              </a:rPr>
              <a:t>Laser Maze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, beam bending logic game</a:t>
            </a:r>
          </a:p>
        </p:txBody>
      </p:sp>
      <p:sp>
        <p:nvSpPr>
          <p:cNvPr id="12" name="Rectangle 298"/>
          <p:cNvSpPr>
            <a:spLocks noChangeArrowheads="1"/>
          </p:cNvSpPr>
          <p:nvPr/>
        </p:nvSpPr>
        <p:spPr bwMode="auto">
          <a:xfrm>
            <a:off x="923924" y="5802693"/>
            <a:ext cx="7241853" cy="1055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Virtual game: </a:t>
            </a:r>
            <a:r>
              <a:rPr lang="en-US" sz="2800" dirty="0">
                <a:latin typeface="Calibri" pitchFamily="34" charset="0"/>
                <a:cs typeface="Calibri" pitchFamily="34" charset="0"/>
                <a:hlinkClick r:id="rId5"/>
              </a:rPr>
              <a:t>http://quantumgame.io/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 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010401" y="2353734"/>
            <a:ext cx="522111" cy="3668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500358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4"/>
          <p:cNvSpPr txBox="1">
            <a:spLocks noChangeArrowheads="1"/>
          </p:cNvSpPr>
          <p:nvPr/>
        </p:nvSpPr>
        <p:spPr bwMode="auto">
          <a:xfrm>
            <a:off x="1844410" y="3001934"/>
            <a:ext cx="7889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dirty="0">
                <a:latin typeface="+mj-lt"/>
                <a:cs typeface="Arial" charset="0"/>
              </a:rPr>
              <a:t>Wonderland of  Quantum Mechanics</a:t>
            </a:r>
          </a:p>
        </p:txBody>
      </p:sp>
      <p:pic>
        <p:nvPicPr>
          <p:cNvPr id="4" name="Picture 2" descr="C:\Users\buhrman\Documents\ca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03513" y="60325"/>
            <a:ext cx="2767012" cy="265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startrek-bea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56240" y="3645025"/>
            <a:ext cx="2016224" cy="2976331"/>
          </a:xfrm>
          <a:prstGeom prst="rect">
            <a:avLst/>
          </a:prstGeom>
          <a:noFill/>
        </p:spPr>
      </p:pic>
      <p:pic>
        <p:nvPicPr>
          <p:cNvPr id="6" name="Picture 9" descr="doll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03513" y="3789041"/>
            <a:ext cx="1878371" cy="1728191"/>
          </a:xfrm>
          <a:prstGeom prst="rect">
            <a:avLst/>
          </a:prstGeom>
          <a:noFill/>
        </p:spPr>
      </p:pic>
      <p:grpSp>
        <p:nvGrpSpPr>
          <p:cNvPr id="3" name="Group 2"/>
          <p:cNvGrpSpPr/>
          <p:nvPr/>
        </p:nvGrpSpPr>
        <p:grpSpPr>
          <a:xfrm>
            <a:off x="4151784" y="5589240"/>
            <a:ext cx="3744416" cy="1008062"/>
            <a:chOff x="395536" y="4509120"/>
            <a:chExt cx="3744416" cy="1008062"/>
          </a:xfrm>
        </p:grpSpPr>
        <p:sp>
          <p:nvSpPr>
            <p:cNvPr id="7" name="Oval 54"/>
            <p:cNvSpPr>
              <a:spLocks noChangeArrowheads="1"/>
            </p:cNvSpPr>
            <p:nvPr/>
          </p:nvSpPr>
          <p:spPr bwMode="auto">
            <a:xfrm rot="16200000">
              <a:off x="1763713" y="3140943"/>
              <a:ext cx="1008062" cy="3744416"/>
            </a:xfrm>
            <a:prstGeom prst="ellipse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9900">
                    <a:gamma/>
                    <a:shade val="46275"/>
                    <a:invGamma/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8" name="Oval 56"/>
            <p:cNvSpPr>
              <a:spLocks noChangeArrowheads="1"/>
            </p:cNvSpPr>
            <p:nvPr/>
          </p:nvSpPr>
          <p:spPr bwMode="auto">
            <a:xfrm rot="16200000">
              <a:off x="1285825" y="4652789"/>
              <a:ext cx="719138" cy="720725"/>
            </a:xfrm>
            <a:prstGeom prst="ellipse">
              <a:avLst/>
            </a:prstGeom>
            <a:solidFill>
              <a:srgbClr val="66FF33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CH"/>
            </a:p>
          </p:txBody>
        </p:sp>
        <p:sp>
          <p:nvSpPr>
            <p:cNvPr id="9" name="Line 57"/>
            <p:cNvSpPr>
              <a:spLocks noChangeShapeType="1"/>
            </p:cNvSpPr>
            <p:nvPr/>
          </p:nvSpPr>
          <p:spPr bwMode="auto">
            <a:xfrm rot="5400000">
              <a:off x="1645394" y="4725020"/>
              <a:ext cx="0" cy="574675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10" name="Line 58"/>
            <p:cNvSpPr>
              <a:spLocks noChangeShapeType="1"/>
            </p:cNvSpPr>
            <p:nvPr/>
          </p:nvSpPr>
          <p:spPr bwMode="auto">
            <a:xfrm rot="10800000">
              <a:off x="1645394" y="4725020"/>
              <a:ext cx="0" cy="576262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11" name="Line 59"/>
            <p:cNvSpPr>
              <a:spLocks noChangeShapeType="1"/>
            </p:cNvSpPr>
            <p:nvPr/>
          </p:nvSpPr>
          <p:spPr bwMode="auto">
            <a:xfrm rot="8100000">
              <a:off x="1643806" y="4726607"/>
              <a:ext cx="1588" cy="574675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12" name="Line 60"/>
            <p:cNvSpPr>
              <a:spLocks noChangeShapeType="1"/>
            </p:cNvSpPr>
            <p:nvPr/>
          </p:nvSpPr>
          <p:spPr bwMode="auto">
            <a:xfrm rot="13500000">
              <a:off x="1645394" y="4728195"/>
              <a:ext cx="1588" cy="576263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13" name="Oval 92"/>
            <p:cNvSpPr>
              <a:spLocks noChangeArrowheads="1"/>
            </p:cNvSpPr>
            <p:nvPr/>
          </p:nvSpPr>
          <p:spPr bwMode="auto">
            <a:xfrm rot="16200000">
              <a:off x="2556296" y="4652789"/>
              <a:ext cx="719138" cy="720725"/>
            </a:xfrm>
            <a:prstGeom prst="ellipse">
              <a:avLst/>
            </a:prstGeom>
            <a:solidFill>
              <a:srgbClr val="66FF33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CH"/>
            </a:p>
          </p:txBody>
        </p:sp>
        <p:sp>
          <p:nvSpPr>
            <p:cNvPr id="14" name="Line 93"/>
            <p:cNvSpPr>
              <a:spLocks noChangeShapeType="1"/>
            </p:cNvSpPr>
            <p:nvPr/>
          </p:nvSpPr>
          <p:spPr bwMode="auto">
            <a:xfrm rot="5400000">
              <a:off x="2915865" y="4725020"/>
              <a:ext cx="0" cy="574675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15" name="Line 94"/>
            <p:cNvSpPr>
              <a:spLocks noChangeShapeType="1"/>
            </p:cNvSpPr>
            <p:nvPr/>
          </p:nvSpPr>
          <p:spPr bwMode="auto">
            <a:xfrm rot="10800000">
              <a:off x="2915865" y="4725020"/>
              <a:ext cx="0" cy="576262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16" name="Line 95"/>
            <p:cNvSpPr>
              <a:spLocks noChangeShapeType="1"/>
            </p:cNvSpPr>
            <p:nvPr/>
          </p:nvSpPr>
          <p:spPr bwMode="auto">
            <a:xfrm rot="8100000">
              <a:off x="2914277" y="4726607"/>
              <a:ext cx="1588" cy="574675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17" name="Line 96"/>
            <p:cNvSpPr>
              <a:spLocks noChangeShapeType="1"/>
            </p:cNvSpPr>
            <p:nvPr/>
          </p:nvSpPr>
          <p:spPr bwMode="auto">
            <a:xfrm rot="13500000">
              <a:off x="2915865" y="4728195"/>
              <a:ext cx="1588" cy="576263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</p:grpSp>
      <p:pic>
        <p:nvPicPr>
          <p:cNvPr id="20" name="Picture 9" descr="doll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19737" y="3789041"/>
            <a:ext cx="1878371" cy="1728191"/>
          </a:xfrm>
          <a:prstGeom prst="rect">
            <a:avLst/>
          </a:prstGeom>
          <a:noFill/>
        </p:spPr>
      </p:pic>
      <p:pic>
        <p:nvPicPr>
          <p:cNvPr id="21" name="Picture 15" descr="ZeroOneLarge">
            <a:extLst>
              <a:ext uri="{FF2B5EF4-FFF2-40B4-BE49-F238E27FC236}">
                <a16:creationId xmlns:a16="http://schemas.microsoft.com/office/drawing/2014/main" id="{C397AAB9-CAE2-D14A-93C0-D64272D163C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1800" y="728663"/>
            <a:ext cx="102870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764CFFF-DE28-2C47-8364-30D92C2490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4388" y="1737321"/>
            <a:ext cx="3397405" cy="129580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68B6F16-6050-8C4F-9992-B73AA8D1E3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83166" y="72583"/>
            <a:ext cx="4807587" cy="1487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21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51584" y="264316"/>
            <a:ext cx="7572428" cy="928694"/>
          </a:xfrm>
        </p:spPr>
        <p:txBody>
          <a:bodyPr/>
          <a:lstStyle/>
          <a:p>
            <a:r>
              <a:rPr lang="en-US" sz="4000" dirty="0"/>
              <a:t>What will you Learn from this Talk?</a:t>
            </a:r>
            <a:endParaRPr lang="de-DE" sz="4000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2574925" y="1628776"/>
            <a:ext cx="7625531" cy="460853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en-US" sz="3300" dirty="0">
                <a:cs typeface="Arial" charset="0"/>
              </a:rPr>
              <a:t>Classical Cryptography (&amp; Politics)</a:t>
            </a:r>
          </a:p>
          <a:p>
            <a:pPr marL="342900" indent="-342900"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en-US" sz="3300" dirty="0">
                <a:cs typeface="Arial" charset="0"/>
              </a:rPr>
              <a:t>Introduction to Quantum Mechanics</a:t>
            </a:r>
          </a:p>
          <a:p>
            <a:pPr marL="342900" indent="-342900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3300" dirty="0">
                <a:cs typeface="Arial" charset="0"/>
              </a:rPr>
              <a:t>Crypto Threat of Quantum Computing</a:t>
            </a:r>
          </a:p>
          <a:p>
            <a:pPr marL="342900" indent="-342900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3300" dirty="0">
                <a:cs typeface="Arial" charset="0"/>
              </a:rPr>
              <a:t>Quantum Cryptography</a:t>
            </a:r>
          </a:p>
          <a:p>
            <a:pPr marL="342900" indent="-342900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3300" dirty="0">
                <a:cs typeface="Arial" charset="0"/>
              </a:rPr>
              <a:t>Quantum Future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507188" y="2999248"/>
            <a:ext cx="7416824" cy="74979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58926" y="620688"/>
            <a:ext cx="360611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76198794"/>
      </p:ext>
    </p:extLst>
  </p:cSld>
  <p:clrMapOvr>
    <a:masterClrMapping/>
  </p:clrMapOvr>
  <p:transition>
    <p:fade thruBlk="1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r="15806" b="58717"/>
          <a:stretch/>
        </p:blipFill>
        <p:spPr>
          <a:xfrm>
            <a:off x="7857634" y="1527872"/>
            <a:ext cx="3247065" cy="89766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/>
          <a:srcRect l="-1" t="39851" r="-2697" b="181"/>
          <a:stretch/>
        </p:blipFill>
        <p:spPr>
          <a:xfrm>
            <a:off x="1622649" y="1162000"/>
            <a:ext cx="5689143" cy="1872979"/>
          </a:xfrm>
          <a:prstGeom prst="rect">
            <a:avLst/>
          </a:prstGeom>
        </p:spPr>
      </p:pic>
      <p:sp>
        <p:nvSpPr>
          <p:cNvPr id="22" name="Rectangle 298"/>
          <p:cNvSpPr>
            <a:spLocks noChangeArrowheads="1"/>
          </p:cNvSpPr>
          <p:nvPr/>
        </p:nvSpPr>
        <p:spPr bwMode="auto">
          <a:xfrm>
            <a:off x="1709716" y="3391189"/>
            <a:ext cx="8772569" cy="3565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Classical bit: 0 or 1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Quantum bit: can be in </a:t>
            </a:r>
            <a:br>
              <a:rPr lang="en-US" sz="2800" dirty="0">
                <a:latin typeface="Calibri" pitchFamily="34" charset="0"/>
                <a:cs typeface="Calibri" pitchFamily="34" charset="0"/>
              </a:rPr>
            </a:br>
            <a:r>
              <a:rPr lang="en-US" sz="2800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superposition of 0 and 1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Yields a (probably) more </a:t>
            </a:r>
            <a:r>
              <a:rPr lang="en-US" sz="2800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powerful computational model</a:t>
            </a:r>
            <a:endParaRPr lang="en-US" sz="28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9" name="Picture 15" descr="ZeroOneLarge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321582" y="3856511"/>
            <a:ext cx="536713" cy="685800"/>
          </a:xfrm>
          <a:prstGeom prst="rect">
            <a:avLst/>
          </a:prstGeom>
          <a:noFill/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81F4F01-4624-6049-9C8D-87F83953F581}"/>
              </a:ext>
            </a:extLst>
          </p:cNvPr>
          <p:cNvSpPr txBox="1">
            <a:spLocks/>
          </p:cNvSpPr>
          <p:nvPr/>
        </p:nvSpPr>
        <p:spPr>
          <a:xfrm>
            <a:off x="879572" y="-105422"/>
            <a:ext cx="10102655" cy="9906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/>
              <a:t>Quantum Computing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EF849D9-55B6-D746-8FC9-C4963D93EF85}"/>
              </a:ext>
            </a:extLst>
          </p:cNvPr>
          <p:cNvGrpSpPr/>
          <p:nvPr/>
        </p:nvGrpSpPr>
        <p:grpSpPr>
          <a:xfrm>
            <a:off x="6096000" y="3786829"/>
            <a:ext cx="2257892" cy="1014868"/>
            <a:chOff x="6444208" y="397908"/>
            <a:chExt cx="2257892" cy="1014868"/>
          </a:xfrm>
        </p:grpSpPr>
        <p:grpSp>
          <p:nvGrpSpPr>
            <p:cNvPr id="10" name="Group 28">
              <a:extLst>
                <a:ext uri="{FF2B5EF4-FFF2-40B4-BE49-F238E27FC236}">
                  <a16:creationId xmlns:a16="http://schemas.microsoft.com/office/drawing/2014/main" id="{370BEF5F-789A-5442-ABF9-DE299F55A492}"/>
                </a:ext>
              </a:extLst>
            </p:cNvPr>
            <p:cNvGrpSpPr/>
            <p:nvPr/>
          </p:nvGrpSpPr>
          <p:grpSpPr>
            <a:xfrm>
              <a:off x="8244408" y="692696"/>
              <a:ext cx="457692" cy="460694"/>
              <a:chOff x="4214810" y="2000240"/>
              <a:chExt cx="457692" cy="460694"/>
            </a:xfrm>
          </p:grpSpPr>
          <p:sp>
            <p:nvSpPr>
              <p:cNvPr id="23" name="Oval 2">
                <a:extLst>
                  <a:ext uri="{FF2B5EF4-FFF2-40B4-BE49-F238E27FC236}">
                    <a16:creationId xmlns:a16="http://schemas.microsoft.com/office/drawing/2014/main" id="{4D11947A-E9A8-D44F-8884-FEBC829659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4" name="Line 5">
                <a:extLst>
                  <a:ext uri="{FF2B5EF4-FFF2-40B4-BE49-F238E27FC236}">
                    <a16:creationId xmlns:a16="http://schemas.microsoft.com/office/drawing/2014/main" id="{729E5CFB-7A80-9D48-9660-4A72978FC8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27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4F1D54F-EA7E-454F-8AFE-BD1342F351F0}"/>
                </a:ext>
              </a:extLst>
            </p:cNvPr>
            <p:cNvGrpSpPr/>
            <p:nvPr/>
          </p:nvGrpSpPr>
          <p:grpSpPr>
            <a:xfrm>
              <a:off x="6444208" y="397908"/>
              <a:ext cx="1584176" cy="1014868"/>
              <a:chOff x="899592" y="5726500"/>
              <a:chExt cx="1584176" cy="1014868"/>
            </a:xfrm>
          </p:grpSpPr>
          <p:sp>
            <p:nvSpPr>
              <p:cNvPr id="12" name="Text Box 149">
                <a:extLst>
                  <a:ext uri="{FF2B5EF4-FFF2-40B4-BE49-F238E27FC236}">
                    <a16:creationId xmlns:a16="http://schemas.microsoft.com/office/drawing/2014/main" id="{69D12629-110F-204F-9497-596585E4038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95736" y="6021288"/>
                <a:ext cx="288032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r>
                  <a:rPr lang="en-US" sz="2400" dirty="0"/>
                  <a:t>=</a:t>
                </a:r>
                <a:endParaRPr lang="en-US" dirty="0"/>
              </a:p>
            </p:txBody>
          </p:sp>
          <p:pic>
            <p:nvPicPr>
              <p:cNvPr id="14" name="Picture 13" descr="TP_tmp.png">
                <a:extLst>
                  <a:ext uri="{FF2B5EF4-FFF2-40B4-BE49-F238E27FC236}">
                    <a16:creationId xmlns:a16="http://schemas.microsoft.com/office/drawing/2014/main" id="{03658943-F4A0-5247-AE9C-70DAE37E7692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962680" y="5827154"/>
                <a:ext cx="1152704" cy="914214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>
                        <a:alpha val="0"/>
                      </a:srgbClr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=""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=""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="" xmlns:a14="http://schemas.microsoft.com/office/drawing/2010/main"/>
                </a:ext>
              </a:extLst>
            </p:spPr>
          </p:pic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2533B7D5-E7B3-4145-82C9-58CA4A35BE59}"/>
                  </a:ext>
                </a:extLst>
              </p:cNvPr>
              <p:cNvGrpSpPr/>
              <p:nvPr/>
            </p:nvGrpSpPr>
            <p:grpSpPr>
              <a:xfrm>
                <a:off x="899592" y="5726500"/>
                <a:ext cx="457692" cy="460694"/>
                <a:chOff x="7597837" y="2707419"/>
                <a:chExt cx="457692" cy="460694"/>
              </a:xfrm>
            </p:grpSpPr>
            <p:sp>
              <p:nvSpPr>
                <p:cNvPr id="19" name="Oval 2">
                  <a:extLst>
                    <a:ext uri="{FF2B5EF4-FFF2-40B4-BE49-F238E27FC236}">
                      <a16:creationId xmlns:a16="http://schemas.microsoft.com/office/drawing/2014/main" id="{F89785CB-BAE5-5549-93E3-BDF67B53892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597837" y="2707419"/>
                  <a:ext cx="457692" cy="460694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0" name="Line 5">
                  <a:extLst>
                    <a:ext uri="{FF2B5EF4-FFF2-40B4-BE49-F238E27FC236}">
                      <a16:creationId xmlns:a16="http://schemas.microsoft.com/office/drawing/2014/main" id="{82DE53D7-3A5C-454F-BFAC-FCABBF7C6F3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5400000">
                  <a:off x="7827188" y="2754097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  <p:grpSp>
            <p:nvGrpSpPr>
              <p:cNvPr id="16" name="Group 28">
                <a:extLst>
                  <a:ext uri="{FF2B5EF4-FFF2-40B4-BE49-F238E27FC236}">
                    <a16:creationId xmlns:a16="http://schemas.microsoft.com/office/drawing/2014/main" id="{9D290AD1-FA8D-FF4F-854B-DB959043712A}"/>
                  </a:ext>
                </a:extLst>
              </p:cNvPr>
              <p:cNvGrpSpPr/>
              <p:nvPr/>
            </p:nvGrpSpPr>
            <p:grpSpPr>
              <a:xfrm>
                <a:off x="1763688" y="5726500"/>
                <a:ext cx="457692" cy="460694"/>
                <a:chOff x="4214810" y="2000240"/>
                <a:chExt cx="457692" cy="460694"/>
              </a:xfrm>
            </p:grpSpPr>
            <p:sp>
              <p:nvSpPr>
                <p:cNvPr id="17" name="Oval 2">
                  <a:extLst>
                    <a:ext uri="{FF2B5EF4-FFF2-40B4-BE49-F238E27FC236}">
                      <a16:creationId xmlns:a16="http://schemas.microsoft.com/office/drawing/2014/main" id="{E91E2572-6488-BB47-A5FA-43282748709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14810" y="2000240"/>
                  <a:ext cx="457692" cy="460694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" name="Line 5">
                  <a:extLst>
                    <a:ext uri="{FF2B5EF4-FFF2-40B4-BE49-F238E27FC236}">
                      <a16:creationId xmlns:a16="http://schemas.microsoft.com/office/drawing/2014/main" id="{2ECE1A05-BFC1-904B-8A7C-C94A4ADEF27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4444161" y="2046918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09631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Content Placeholder 1"/>
          <p:cNvSpPr txBox="1">
            <a:spLocks/>
          </p:cNvSpPr>
          <p:nvPr/>
        </p:nvSpPr>
        <p:spPr>
          <a:xfrm>
            <a:off x="982663" y="811924"/>
            <a:ext cx="8885222" cy="5904656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>
                <a:cs typeface="Arial" charset="0"/>
              </a:rPr>
              <a:t>1 </a:t>
            </a:r>
            <a:r>
              <a:rPr lang="en-US" sz="2600" dirty="0" err="1">
                <a:cs typeface="Arial" charset="0"/>
              </a:rPr>
              <a:t>qubit</a:t>
            </a:r>
            <a:r>
              <a:rPr lang="en-US" sz="2600" dirty="0">
                <a:cs typeface="Arial" charset="0"/>
              </a:rPr>
              <a:t> lives in a 2-dimensional space,</a:t>
            </a:r>
            <a:br>
              <a:rPr lang="en-US" sz="2600" dirty="0">
                <a:cs typeface="Arial" charset="0"/>
              </a:rPr>
            </a:br>
            <a:r>
              <a:rPr lang="en-US" sz="2600" dirty="0">
                <a:cs typeface="Arial" charset="0"/>
              </a:rPr>
              <a:t>can be in a superposition of 2 states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>
                <a:cs typeface="Arial" charset="0"/>
              </a:rPr>
              <a:t>2 </a:t>
            </a:r>
            <a:r>
              <a:rPr lang="en-US" sz="2600" dirty="0" err="1">
                <a:cs typeface="Arial" charset="0"/>
              </a:rPr>
              <a:t>qubits</a:t>
            </a:r>
            <a:r>
              <a:rPr lang="en-US" sz="2600" dirty="0">
                <a:cs typeface="Arial" charset="0"/>
              </a:rPr>
              <a:t> live in a 4-dimensional space,</a:t>
            </a:r>
            <a:br>
              <a:rPr lang="en-US" sz="2600" dirty="0">
                <a:cs typeface="Arial" charset="0"/>
              </a:rPr>
            </a:br>
            <a:r>
              <a:rPr lang="en-US" sz="2600" dirty="0">
                <a:cs typeface="Arial" charset="0"/>
              </a:rPr>
              <a:t>can be in a superposition of 4 states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2600" dirty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2600" dirty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>
                <a:cs typeface="Arial" charset="0"/>
              </a:rPr>
              <a:t>3 </a:t>
            </a:r>
            <a:r>
              <a:rPr lang="en-US" sz="2600" dirty="0" err="1">
                <a:cs typeface="Arial" charset="0"/>
              </a:rPr>
              <a:t>qubits</a:t>
            </a:r>
            <a:r>
              <a:rPr lang="en-US" sz="2600" dirty="0">
                <a:cs typeface="Arial" charset="0"/>
              </a:rPr>
              <a:t> can be in superposition of 8 states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>
                <a:cs typeface="Arial" charset="0"/>
              </a:rPr>
              <a:t>n </a:t>
            </a:r>
            <a:r>
              <a:rPr lang="en-US" sz="2600" dirty="0" err="1">
                <a:cs typeface="Arial" charset="0"/>
              </a:rPr>
              <a:t>qubits</a:t>
            </a:r>
            <a:r>
              <a:rPr lang="en-US" sz="2600" dirty="0">
                <a:cs typeface="Arial" charset="0"/>
              </a:rPr>
              <a:t> can be in superposition of </a:t>
            </a:r>
            <a:r>
              <a:rPr lang="en-US" sz="2600" dirty="0">
                <a:latin typeface="Calibri"/>
                <a:cs typeface="Arial" charset="0"/>
              </a:rPr>
              <a:t>2</a:t>
            </a:r>
            <a:r>
              <a:rPr lang="en-US" sz="2600" baseline="30000" dirty="0">
                <a:latin typeface="Calibri"/>
                <a:cs typeface="Arial" charset="0"/>
              </a:rPr>
              <a:t>n</a:t>
            </a:r>
            <a:r>
              <a:rPr lang="en-US" sz="2600" dirty="0">
                <a:cs typeface="Arial" charset="0"/>
              </a:rPr>
              <a:t> states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>
                <a:cs typeface="Arial" charset="0"/>
              </a:rPr>
              <a:t>So, with 63 </a:t>
            </a:r>
            <a:r>
              <a:rPr lang="en-US" sz="2600" dirty="0" err="1">
                <a:cs typeface="Arial" charset="0"/>
              </a:rPr>
              <a:t>qubits</a:t>
            </a:r>
            <a:r>
              <a:rPr lang="en-US" sz="2600" dirty="0">
                <a:cs typeface="Arial" charset="0"/>
              </a:rPr>
              <a:t>, one </a:t>
            </a:r>
            <a:r>
              <a:rPr lang="en-US" sz="2600" dirty="0">
                <a:solidFill>
                  <a:srgbClr val="0000FF"/>
                </a:solidFill>
                <a:cs typeface="Arial" charset="0"/>
              </a:rPr>
              <a:t>can do </a:t>
            </a:r>
            <a:br>
              <a:rPr lang="en-US" sz="2600" dirty="0">
                <a:solidFill>
                  <a:srgbClr val="0000FF"/>
                </a:solidFill>
                <a:cs typeface="Arial" charset="0"/>
              </a:rPr>
            </a:br>
            <a:r>
              <a:rPr lang="en-US" sz="2600" dirty="0">
                <a:solidFill>
                  <a:srgbClr val="0000FF"/>
                </a:solidFill>
                <a:latin typeface="Calibri"/>
                <a:cs typeface="Arial" charset="0"/>
              </a:rPr>
              <a:t>2</a:t>
            </a:r>
            <a:r>
              <a:rPr lang="en-US" sz="2600" baseline="30000" dirty="0">
                <a:solidFill>
                  <a:srgbClr val="0000FF"/>
                </a:solidFill>
                <a:latin typeface="Calibri"/>
                <a:cs typeface="Arial" charset="0"/>
              </a:rPr>
              <a:t>63</a:t>
            </a:r>
            <a:r>
              <a:rPr lang="en-US" sz="2600" dirty="0">
                <a:solidFill>
                  <a:srgbClr val="0000FF"/>
                </a:solidFill>
                <a:cs typeface="Arial" charset="0"/>
              </a:rPr>
              <a:t> = </a:t>
            </a:r>
            <a:r>
              <a:rPr lang="en-US" sz="2600" dirty="0">
                <a:solidFill>
                  <a:srgbClr val="0000FF"/>
                </a:solidFill>
              </a:rPr>
              <a:t>9223372036854775808 calculations simultaneously</a:t>
            </a:r>
            <a:r>
              <a:rPr lang="en-US" sz="2600" dirty="0"/>
              <a:t>!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>
                <a:cs typeface="Arial" charset="0"/>
              </a:rPr>
              <a:t>Problem: </a:t>
            </a:r>
            <a:r>
              <a:rPr lang="en-US" sz="2600" dirty="0">
                <a:solidFill>
                  <a:srgbClr val="FF0000"/>
                </a:solidFill>
                <a:cs typeface="Arial" charset="0"/>
              </a:rPr>
              <a:t>Measuring</a:t>
            </a:r>
            <a:r>
              <a:rPr lang="en-US" sz="2600" dirty="0">
                <a:cs typeface="Arial" charset="0"/>
              </a:rPr>
              <a:t> this huge superposition </a:t>
            </a:r>
            <a:r>
              <a:rPr lang="en-US" sz="2600" dirty="0">
                <a:solidFill>
                  <a:srgbClr val="FF0000"/>
                </a:solidFill>
                <a:cs typeface="Arial" charset="0"/>
              </a:rPr>
              <a:t>collapses</a:t>
            </a:r>
            <a:r>
              <a:rPr lang="en-US" sz="2600" dirty="0">
                <a:cs typeface="Arial" charset="0"/>
              </a:rPr>
              <a:t> everything and yields only one random outcome</a:t>
            </a:r>
          </a:p>
        </p:txBody>
      </p:sp>
      <p:sp>
        <p:nvSpPr>
          <p:cNvPr id="341009" name="Rectangle 17"/>
          <p:cNvSpPr>
            <a:spLocks noGrp="1" noChangeArrowheads="1"/>
          </p:cNvSpPr>
          <p:nvPr>
            <p:ph type="title"/>
          </p:nvPr>
        </p:nvSpPr>
        <p:spPr>
          <a:xfrm>
            <a:off x="845585" y="244086"/>
            <a:ext cx="8713787" cy="647700"/>
          </a:xfrm>
        </p:spPr>
        <p:txBody>
          <a:bodyPr>
            <a:noAutofit/>
          </a:bodyPr>
          <a:lstStyle/>
          <a:p>
            <a:r>
              <a:rPr lang="en-US" sz="4000" dirty="0"/>
              <a:t>Many </a:t>
            </a:r>
            <a:r>
              <a:rPr lang="en-US" sz="4000" dirty="0" err="1"/>
              <a:t>Qubits</a:t>
            </a:r>
            <a:endParaRPr lang="en-US" sz="4000" dirty="0"/>
          </a:p>
        </p:txBody>
      </p:sp>
      <p:grpSp>
        <p:nvGrpSpPr>
          <p:cNvPr id="61" name="Group 60"/>
          <p:cNvGrpSpPr/>
          <p:nvPr/>
        </p:nvGrpSpPr>
        <p:grpSpPr>
          <a:xfrm>
            <a:off x="7968208" y="397908"/>
            <a:ext cx="2257892" cy="1014868"/>
            <a:chOff x="6444208" y="397908"/>
            <a:chExt cx="2257892" cy="1014868"/>
          </a:xfrm>
        </p:grpSpPr>
        <p:grpSp>
          <p:nvGrpSpPr>
            <p:cNvPr id="16" name="Group 28"/>
            <p:cNvGrpSpPr/>
            <p:nvPr/>
          </p:nvGrpSpPr>
          <p:grpSpPr>
            <a:xfrm>
              <a:off x="8244408" y="692696"/>
              <a:ext cx="457692" cy="460694"/>
              <a:chOff x="4214810" y="2000240"/>
              <a:chExt cx="457692" cy="460694"/>
            </a:xfrm>
          </p:grpSpPr>
          <p:sp>
            <p:nvSpPr>
              <p:cNvPr id="17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8" name="Line 5"/>
              <p:cNvSpPr>
                <a:spLocks noChangeShapeType="1"/>
              </p:cNvSpPr>
              <p:nvPr/>
            </p:nvSpPr>
            <p:spPr bwMode="auto">
              <a:xfrm rot="27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6444208" y="397908"/>
              <a:ext cx="1584176" cy="1014868"/>
              <a:chOff x="899592" y="5726500"/>
              <a:chExt cx="1584176" cy="1014868"/>
            </a:xfrm>
          </p:grpSpPr>
          <p:sp>
            <p:nvSpPr>
              <p:cNvPr id="20" name="Text Box 149"/>
              <p:cNvSpPr txBox="1">
                <a:spLocks noChangeArrowheads="1"/>
              </p:cNvSpPr>
              <p:nvPr/>
            </p:nvSpPr>
            <p:spPr bwMode="auto">
              <a:xfrm>
                <a:off x="2195736" y="6021288"/>
                <a:ext cx="288032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r>
                  <a:rPr lang="en-US" sz="2400" dirty="0"/>
                  <a:t>=</a:t>
                </a:r>
                <a:endParaRPr lang="en-US" dirty="0"/>
              </a:p>
            </p:txBody>
          </p:sp>
          <p:pic>
            <p:nvPicPr>
              <p:cNvPr id="21" name="Picture 20" descr="TP_tmp.png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962680" y="5827154"/>
                <a:ext cx="1152704" cy="914214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>
                        <a:alpha val="0"/>
                      </a:srgbClr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=""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=""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="" xmlns:a14="http://schemas.microsoft.com/office/drawing/2010/main"/>
                </a:ext>
              </a:extLst>
            </p:spPr>
          </p:pic>
          <p:grpSp>
            <p:nvGrpSpPr>
              <p:cNvPr id="22" name="Group 21"/>
              <p:cNvGrpSpPr/>
              <p:nvPr/>
            </p:nvGrpSpPr>
            <p:grpSpPr>
              <a:xfrm>
                <a:off x="899592" y="5726500"/>
                <a:ext cx="457692" cy="460694"/>
                <a:chOff x="7597837" y="2707419"/>
                <a:chExt cx="457692" cy="460694"/>
              </a:xfrm>
            </p:grpSpPr>
            <p:sp>
              <p:nvSpPr>
                <p:cNvPr id="26" name="Oval 2"/>
                <p:cNvSpPr>
                  <a:spLocks noChangeArrowheads="1"/>
                </p:cNvSpPr>
                <p:nvPr/>
              </p:nvSpPr>
              <p:spPr bwMode="auto">
                <a:xfrm>
                  <a:off x="7597837" y="2707419"/>
                  <a:ext cx="457692" cy="460694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7" name="Line 5"/>
                <p:cNvSpPr>
                  <a:spLocks noChangeShapeType="1"/>
                </p:cNvSpPr>
                <p:nvPr/>
              </p:nvSpPr>
              <p:spPr bwMode="auto">
                <a:xfrm rot="5400000">
                  <a:off x="7827188" y="2754097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  <p:grpSp>
            <p:nvGrpSpPr>
              <p:cNvPr id="23" name="Group 28"/>
              <p:cNvGrpSpPr/>
              <p:nvPr/>
            </p:nvGrpSpPr>
            <p:grpSpPr>
              <a:xfrm>
                <a:off x="1763688" y="5726500"/>
                <a:ext cx="457692" cy="460694"/>
                <a:chOff x="4214810" y="2000240"/>
                <a:chExt cx="457692" cy="460694"/>
              </a:xfrm>
            </p:grpSpPr>
            <p:sp>
              <p:nvSpPr>
                <p:cNvPr id="24" name="Oval 2"/>
                <p:cNvSpPr>
                  <a:spLocks noChangeArrowheads="1"/>
                </p:cNvSpPr>
                <p:nvPr/>
              </p:nvSpPr>
              <p:spPr bwMode="auto">
                <a:xfrm>
                  <a:off x="4214810" y="2000240"/>
                  <a:ext cx="457692" cy="460694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5" name="Line 5"/>
                <p:cNvSpPr>
                  <a:spLocks noChangeShapeType="1"/>
                </p:cNvSpPr>
                <p:nvPr/>
              </p:nvSpPr>
              <p:spPr bwMode="auto">
                <a:xfrm rot="10800000">
                  <a:off x="4444161" y="2046918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</p:grpSp>
      </p:grpSp>
      <p:grpSp>
        <p:nvGrpSpPr>
          <p:cNvPr id="62" name="Group 61"/>
          <p:cNvGrpSpPr/>
          <p:nvPr/>
        </p:nvGrpSpPr>
        <p:grpSpPr>
          <a:xfrm>
            <a:off x="7896200" y="1556792"/>
            <a:ext cx="1663172" cy="1972862"/>
            <a:chOff x="6372200" y="1556792"/>
            <a:chExt cx="1663172" cy="1972862"/>
          </a:xfrm>
        </p:grpSpPr>
        <p:grpSp>
          <p:nvGrpSpPr>
            <p:cNvPr id="31" name="Group 30"/>
            <p:cNvGrpSpPr/>
            <p:nvPr/>
          </p:nvGrpSpPr>
          <p:grpSpPr>
            <a:xfrm>
              <a:off x="6372200" y="1556792"/>
              <a:ext cx="457692" cy="460694"/>
              <a:chOff x="7597837" y="2707419"/>
              <a:chExt cx="457692" cy="460694"/>
            </a:xfrm>
          </p:grpSpPr>
          <p:sp>
            <p:nvSpPr>
              <p:cNvPr id="35" name="Oval 2"/>
              <p:cNvSpPr>
                <a:spLocks noChangeArrowheads="1"/>
              </p:cNvSpPr>
              <p:nvPr/>
            </p:nvSpPr>
            <p:spPr bwMode="auto">
              <a:xfrm>
                <a:off x="7597837" y="2707419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6" name="Line 5"/>
              <p:cNvSpPr>
                <a:spLocks noChangeShapeType="1"/>
              </p:cNvSpPr>
              <p:nvPr/>
            </p:nvSpPr>
            <p:spPr bwMode="auto">
              <a:xfrm rot="5400000">
                <a:off x="7827188" y="2754097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32" name="Group 28"/>
            <p:cNvGrpSpPr/>
            <p:nvPr/>
          </p:nvGrpSpPr>
          <p:grpSpPr>
            <a:xfrm>
              <a:off x="6876256" y="2060848"/>
              <a:ext cx="457692" cy="460694"/>
              <a:chOff x="4214810" y="2000240"/>
              <a:chExt cx="457692" cy="460694"/>
            </a:xfrm>
          </p:grpSpPr>
          <p:sp>
            <p:nvSpPr>
              <p:cNvPr id="33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4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6876256" y="1556792"/>
              <a:ext cx="457692" cy="460694"/>
              <a:chOff x="7597837" y="2707419"/>
              <a:chExt cx="457692" cy="460694"/>
            </a:xfrm>
          </p:grpSpPr>
          <p:sp>
            <p:nvSpPr>
              <p:cNvPr id="38" name="Oval 2"/>
              <p:cNvSpPr>
                <a:spLocks noChangeArrowheads="1"/>
              </p:cNvSpPr>
              <p:nvPr/>
            </p:nvSpPr>
            <p:spPr bwMode="auto">
              <a:xfrm>
                <a:off x="7597837" y="2707419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9" name="Line 5"/>
              <p:cNvSpPr>
                <a:spLocks noChangeShapeType="1"/>
              </p:cNvSpPr>
              <p:nvPr/>
            </p:nvSpPr>
            <p:spPr bwMode="auto">
              <a:xfrm rot="5400000">
                <a:off x="7827188" y="2754097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>
              <a:off x="6372200" y="2060848"/>
              <a:ext cx="457692" cy="460694"/>
              <a:chOff x="7597837" y="2707419"/>
              <a:chExt cx="457692" cy="460694"/>
            </a:xfrm>
          </p:grpSpPr>
          <p:sp>
            <p:nvSpPr>
              <p:cNvPr id="41" name="Oval 2"/>
              <p:cNvSpPr>
                <a:spLocks noChangeArrowheads="1"/>
              </p:cNvSpPr>
              <p:nvPr/>
            </p:nvSpPr>
            <p:spPr bwMode="auto">
              <a:xfrm>
                <a:off x="7597837" y="2707419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" name="Line 5"/>
              <p:cNvSpPr>
                <a:spLocks noChangeShapeType="1"/>
              </p:cNvSpPr>
              <p:nvPr/>
            </p:nvSpPr>
            <p:spPr bwMode="auto">
              <a:xfrm rot="5400000">
                <a:off x="7827188" y="2754097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43" name="Group 28"/>
            <p:cNvGrpSpPr/>
            <p:nvPr/>
          </p:nvGrpSpPr>
          <p:grpSpPr>
            <a:xfrm>
              <a:off x="6372200" y="2564904"/>
              <a:ext cx="457692" cy="460694"/>
              <a:chOff x="4214810" y="2000240"/>
              <a:chExt cx="457692" cy="460694"/>
            </a:xfrm>
          </p:grpSpPr>
          <p:sp>
            <p:nvSpPr>
              <p:cNvPr id="44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5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46" name="Group 45"/>
            <p:cNvGrpSpPr/>
            <p:nvPr/>
          </p:nvGrpSpPr>
          <p:grpSpPr>
            <a:xfrm>
              <a:off x="6876256" y="2564904"/>
              <a:ext cx="457692" cy="460694"/>
              <a:chOff x="7597837" y="2707419"/>
              <a:chExt cx="457692" cy="460694"/>
            </a:xfrm>
          </p:grpSpPr>
          <p:sp>
            <p:nvSpPr>
              <p:cNvPr id="47" name="Oval 2"/>
              <p:cNvSpPr>
                <a:spLocks noChangeArrowheads="1"/>
              </p:cNvSpPr>
              <p:nvPr/>
            </p:nvSpPr>
            <p:spPr bwMode="auto">
              <a:xfrm>
                <a:off x="7597837" y="2707419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8" name="Line 5"/>
              <p:cNvSpPr>
                <a:spLocks noChangeShapeType="1"/>
              </p:cNvSpPr>
              <p:nvPr/>
            </p:nvSpPr>
            <p:spPr bwMode="auto">
              <a:xfrm rot="5400000">
                <a:off x="7827188" y="2754097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49" name="Group 28"/>
            <p:cNvGrpSpPr/>
            <p:nvPr/>
          </p:nvGrpSpPr>
          <p:grpSpPr>
            <a:xfrm>
              <a:off x="6372200" y="3068960"/>
              <a:ext cx="457692" cy="460694"/>
              <a:chOff x="4214810" y="2000240"/>
              <a:chExt cx="457692" cy="460694"/>
            </a:xfrm>
          </p:grpSpPr>
          <p:sp>
            <p:nvSpPr>
              <p:cNvPr id="50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51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52" name="Group 28"/>
            <p:cNvGrpSpPr/>
            <p:nvPr/>
          </p:nvGrpSpPr>
          <p:grpSpPr>
            <a:xfrm>
              <a:off x="6876256" y="3068960"/>
              <a:ext cx="457692" cy="460694"/>
              <a:chOff x="4214810" y="2000240"/>
              <a:chExt cx="457692" cy="460694"/>
            </a:xfrm>
          </p:grpSpPr>
          <p:sp>
            <p:nvSpPr>
              <p:cNvPr id="53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54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pic>
          <p:nvPicPr>
            <p:cNvPr id="4" name="Picture 3" descr="TP_tmp.png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524328" y="1628800"/>
              <a:ext cx="511044" cy="374766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=""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=""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="" xmlns:a14="http://schemas.microsoft.com/office/drawing/2010/main"/>
              </a:ext>
            </a:extLst>
          </p:spPr>
        </p:pic>
        <p:pic>
          <p:nvPicPr>
            <p:cNvPr id="5" name="Picture 4" descr="TP_tmp.png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524328" y="2132856"/>
              <a:ext cx="511044" cy="374766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=""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=""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="" xmlns:a14="http://schemas.microsoft.com/office/drawing/2010/main"/>
              </a:ext>
            </a:extLst>
          </p:spPr>
        </p:pic>
        <p:pic>
          <p:nvPicPr>
            <p:cNvPr id="6" name="Picture 5" descr="TP_tmp.png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524328" y="2636912"/>
              <a:ext cx="511044" cy="374766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=""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=""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="" xmlns:a14="http://schemas.microsoft.com/office/drawing/2010/main"/>
              </a:ext>
            </a:extLst>
          </p:spPr>
        </p:pic>
        <p:pic>
          <p:nvPicPr>
            <p:cNvPr id="56" name="Picture 55" descr="TP_tmp.png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524328" y="3140968"/>
              <a:ext cx="511044" cy="374766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=""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=""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="" xmlns:a14="http://schemas.microsoft.com/office/drawing/2010/main"/>
              </a:ext>
            </a:extLst>
          </p:spPr>
        </p:pic>
      </p:grpSp>
      <p:pic>
        <p:nvPicPr>
          <p:cNvPr id="57" name="Picture 56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87688" y="2636913"/>
            <a:ext cx="3543238" cy="749531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200DF187-270D-3249-9A5E-EFC28C308FD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303850" y="4403395"/>
            <a:ext cx="2610594" cy="142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3452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Content Placeholder 1"/>
          <p:cNvSpPr txBox="1">
            <a:spLocks/>
          </p:cNvSpPr>
          <p:nvPr/>
        </p:nvSpPr>
        <p:spPr>
          <a:xfrm>
            <a:off x="1161288" y="1124744"/>
            <a:ext cx="10277856" cy="2664296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>
                <a:cs typeface="Arial" charset="0"/>
              </a:rPr>
              <a:t>With n </a:t>
            </a:r>
            <a:r>
              <a:rPr lang="en-US" sz="2600" dirty="0" err="1">
                <a:cs typeface="Arial" charset="0"/>
              </a:rPr>
              <a:t>qubits</a:t>
            </a:r>
            <a:r>
              <a:rPr lang="en-US" sz="2600" dirty="0">
                <a:cs typeface="Arial" charset="0"/>
              </a:rPr>
              <a:t>, one can do 2</a:t>
            </a:r>
            <a:r>
              <a:rPr lang="en-US" sz="2600" baseline="30000" dirty="0">
                <a:cs typeface="Arial" charset="0"/>
              </a:rPr>
              <a:t>n</a:t>
            </a:r>
            <a:r>
              <a:rPr lang="en-US" sz="2600" dirty="0">
                <a:cs typeface="Arial" charset="0"/>
              </a:rPr>
              <a:t> </a:t>
            </a:r>
            <a:r>
              <a:rPr lang="en-US" sz="2600" dirty="0"/>
              <a:t>calculations simultaneously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>
                <a:cs typeface="Arial" charset="0"/>
              </a:rPr>
              <a:t>Problem: </a:t>
            </a:r>
            <a:r>
              <a:rPr lang="en-US" sz="2600" dirty="0">
                <a:solidFill>
                  <a:srgbClr val="FF0000"/>
                </a:solidFill>
                <a:cs typeface="Arial" charset="0"/>
              </a:rPr>
              <a:t>Measuring</a:t>
            </a:r>
            <a:r>
              <a:rPr lang="en-US" sz="2600" dirty="0">
                <a:cs typeface="Arial" charset="0"/>
              </a:rPr>
              <a:t> this huge superposition will </a:t>
            </a:r>
            <a:r>
              <a:rPr lang="en-US" sz="2600" dirty="0">
                <a:solidFill>
                  <a:srgbClr val="FF0000"/>
                </a:solidFill>
                <a:cs typeface="Arial" charset="0"/>
              </a:rPr>
              <a:t>collapse</a:t>
            </a:r>
            <a:r>
              <a:rPr lang="en-US" sz="2600" dirty="0">
                <a:cs typeface="Arial" charset="0"/>
              </a:rPr>
              <a:t> the state and only give one random outcome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>
                <a:cs typeface="Arial" charset="0"/>
              </a:rPr>
              <a:t>Solution: Use </a:t>
            </a:r>
            <a:r>
              <a:rPr lang="en-US" sz="2600" dirty="0">
                <a:solidFill>
                  <a:srgbClr val="0432FF"/>
                </a:solidFill>
                <a:cs typeface="Arial" charset="0"/>
              </a:rPr>
              <a:t>quantum interference </a:t>
            </a:r>
            <a:r>
              <a:rPr lang="en-US" sz="2600" dirty="0">
                <a:cs typeface="Arial" charset="0"/>
              </a:rPr>
              <a:t>to measure the computation you are interested in!</a:t>
            </a:r>
          </a:p>
        </p:txBody>
      </p:sp>
      <p:sp>
        <p:nvSpPr>
          <p:cNvPr id="341009" name="Rectangle 17"/>
          <p:cNvSpPr>
            <a:spLocks noGrp="1" noChangeArrowheads="1"/>
          </p:cNvSpPr>
          <p:nvPr>
            <p:ph type="title"/>
          </p:nvPr>
        </p:nvSpPr>
        <p:spPr>
          <a:xfrm>
            <a:off x="886017" y="254264"/>
            <a:ext cx="8713787" cy="647700"/>
          </a:xfrm>
        </p:spPr>
        <p:txBody>
          <a:bodyPr>
            <a:noAutofit/>
          </a:bodyPr>
          <a:lstStyle/>
          <a:p>
            <a:r>
              <a:rPr lang="en-US" sz="4000" dirty="0"/>
              <a:t>Quantum Computing</a:t>
            </a:r>
          </a:p>
        </p:txBody>
      </p:sp>
      <p:sp>
        <p:nvSpPr>
          <p:cNvPr id="8" name="Content Placeholder 1"/>
          <p:cNvSpPr txBox="1">
            <a:spLocks/>
          </p:cNvSpPr>
          <p:nvPr/>
        </p:nvSpPr>
        <p:spPr>
          <a:xfrm>
            <a:off x="1252023" y="5399676"/>
            <a:ext cx="10187121" cy="720080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>
                <a:cs typeface="Arial" charset="0"/>
              </a:rPr>
              <a:t>Seems to work for specific problems only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>
                <a:cs typeface="Arial" charset="0"/>
              </a:rPr>
              <a:t>Requires clever design of quantum algorithms and quantum software!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8418" y="3429000"/>
            <a:ext cx="3394935" cy="1872208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5688858" y="3789040"/>
            <a:ext cx="2259393" cy="1017748"/>
            <a:chOff x="5220072" y="3206220"/>
            <a:chExt cx="2259393" cy="1017748"/>
          </a:xfrm>
        </p:grpSpPr>
        <p:grpSp>
          <p:nvGrpSpPr>
            <p:cNvPr id="10" name="Group 28"/>
            <p:cNvGrpSpPr/>
            <p:nvPr/>
          </p:nvGrpSpPr>
          <p:grpSpPr>
            <a:xfrm rot="16200000">
              <a:off x="7020272" y="3501008"/>
              <a:ext cx="457692" cy="460694"/>
              <a:chOff x="4214810" y="2000240"/>
              <a:chExt cx="457692" cy="460694"/>
            </a:xfrm>
          </p:grpSpPr>
          <p:sp>
            <p:nvSpPr>
              <p:cNvPr id="11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2" name="Line 5"/>
              <p:cNvSpPr>
                <a:spLocks noChangeShapeType="1"/>
              </p:cNvSpPr>
              <p:nvPr/>
            </p:nvSpPr>
            <p:spPr bwMode="auto">
              <a:xfrm rot="27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sp>
          <p:nvSpPr>
            <p:cNvPr id="14" name="Text Box 149"/>
            <p:cNvSpPr txBox="1">
              <a:spLocks noChangeArrowheads="1"/>
            </p:cNvSpPr>
            <p:nvPr/>
          </p:nvSpPr>
          <p:spPr bwMode="auto">
            <a:xfrm>
              <a:off x="6516216" y="3501008"/>
              <a:ext cx="28803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sz="2400" dirty="0"/>
                <a:t>=</a:t>
              </a:r>
              <a:endParaRPr lang="en-US" dirty="0"/>
            </a:p>
          </p:txBody>
        </p:sp>
        <p:pic>
          <p:nvPicPr>
            <p:cNvPr id="9" name="Picture 8" descr="TP_tmp.png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283160" y="3429000"/>
              <a:ext cx="1152704" cy="794968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=""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=""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="" xmlns:a14="http://schemas.microsoft.com/office/drawing/2010/main"/>
              </a:ext>
            </a:extLst>
          </p:spPr>
        </p:pic>
        <p:grpSp>
          <p:nvGrpSpPr>
            <p:cNvPr id="16" name="Group 15"/>
            <p:cNvGrpSpPr/>
            <p:nvPr/>
          </p:nvGrpSpPr>
          <p:grpSpPr>
            <a:xfrm>
              <a:off x="5220072" y="3206220"/>
              <a:ext cx="457692" cy="460694"/>
              <a:chOff x="7597837" y="2707419"/>
              <a:chExt cx="457692" cy="460694"/>
            </a:xfrm>
          </p:grpSpPr>
          <p:sp>
            <p:nvSpPr>
              <p:cNvPr id="20" name="Oval 2"/>
              <p:cNvSpPr>
                <a:spLocks noChangeArrowheads="1"/>
              </p:cNvSpPr>
              <p:nvPr/>
            </p:nvSpPr>
            <p:spPr bwMode="auto">
              <a:xfrm>
                <a:off x="7597837" y="2707419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1" name="Line 5"/>
              <p:cNvSpPr>
                <a:spLocks noChangeShapeType="1"/>
              </p:cNvSpPr>
              <p:nvPr/>
            </p:nvSpPr>
            <p:spPr bwMode="auto">
              <a:xfrm rot="5400000">
                <a:off x="7827188" y="2754097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17" name="Group 28"/>
            <p:cNvGrpSpPr/>
            <p:nvPr/>
          </p:nvGrpSpPr>
          <p:grpSpPr>
            <a:xfrm>
              <a:off x="6084168" y="3206220"/>
              <a:ext cx="457692" cy="460694"/>
              <a:chOff x="4214810" y="2000240"/>
              <a:chExt cx="457692" cy="460694"/>
            </a:xfrm>
          </p:grpSpPr>
          <p:sp>
            <p:nvSpPr>
              <p:cNvPr id="18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9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pic>
        <p:nvPicPr>
          <p:cNvPr id="23" name="Picture 4" descr="http://www.kirksville.k12.mo.us/khs/teacher_web/alternative/wave_interference.jpg">
            <a:extLst>
              <a:ext uri="{FF2B5EF4-FFF2-40B4-BE49-F238E27FC236}">
                <a16:creationId xmlns:a16="http://schemas.microsoft.com/office/drawing/2014/main" id="{7F513E38-2615-5B42-899E-779041BFB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7757" y="3468305"/>
            <a:ext cx="2623467" cy="14309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QuSoft_logo_RGB.eps">
            <a:extLst>
              <a:ext uri="{FF2B5EF4-FFF2-40B4-BE49-F238E27FC236}">
                <a16:creationId xmlns:a16="http://schemas.microsoft.com/office/drawing/2014/main" id="{298D3497-A875-5C46-BBD3-AB791B77FE1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0"/>
          <a:stretch/>
        </p:blipFill>
        <p:spPr>
          <a:xfrm>
            <a:off x="6196128" y="287506"/>
            <a:ext cx="1989302" cy="560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8017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uiExpand="1" build="p"/>
      <p:bldP spid="8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1"/>
          <p:cNvSpPr txBox="1">
            <a:spLocks/>
          </p:cNvSpPr>
          <p:nvPr/>
        </p:nvSpPr>
        <p:spPr>
          <a:xfrm>
            <a:off x="969632" y="991649"/>
            <a:ext cx="8448688" cy="5664332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>
                <a:cs typeface="Arial" charset="0"/>
              </a:rPr>
              <a:t>[Shor ’94] Polynomial-time quantum algorithm for factoring integer numbers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>
                <a:cs typeface="Arial" charset="0"/>
              </a:rPr>
              <a:t>15 = 3 * 5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>
                <a:cs typeface="Arial" charset="0"/>
              </a:rPr>
              <a:t>27 = 3 * 3 * 3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>
                <a:cs typeface="Arial" charset="0"/>
              </a:rPr>
              <a:t>31 = 1 * 31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>
                <a:cs typeface="Arial" charset="0"/>
              </a:rPr>
              <a:t>57 = 3 * 19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>
                <a:cs typeface="Arial" charset="0"/>
              </a:rPr>
              <a:t>91 = 7 * 13   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>
                <a:cs typeface="Arial" charset="0"/>
              </a:rPr>
              <a:t>173 = 1 * 173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is-IS" dirty="0">
                <a:hlinkClick r:id="rId3"/>
              </a:rPr>
              <a:t>RSA-100</a:t>
            </a:r>
            <a:r>
              <a:rPr lang="is-IS" dirty="0"/>
              <a:t> = 1522605027922533360535618378132637429718068114961380688657908494580122963258952897654000350692006139  = 37975227936943673922808872755445627854565536638199 × 40094690950920881030683735292761468389214899724061</a:t>
            </a:r>
            <a:endParaRPr lang="en-US" dirty="0">
              <a:cs typeface="Arial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45325" y="126490"/>
            <a:ext cx="8047822" cy="930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>
              <a:lnSpc>
                <a:spcPct val="90000"/>
              </a:lnSpc>
            </a:pPr>
            <a:r>
              <a:rPr lang="en-US" sz="4000" dirty="0"/>
              <a:t>Quantum Algorithms: Factoring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3778" y="1249680"/>
            <a:ext cx="1922173" cy="288326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005244" y="2374900"/>
            <a:ext cx="1295400" cy="39370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2005244" y="2844800"/>
            <a:ext cx="1295400" cy="39370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2005244" y="3298016"/>
            <a:ext cx="1295400" cy="39370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2183044" y="4295608"/>
            <a:ext cx="1295400" cy="39370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2005244" y="3813697"/>
            <a:ext cx="1295400" cy="39370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1365160" y="5575331"/>
            <a:ext cx="6445232" cy="719608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10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uiExpand="1" build="p"/>
      <p:bldP spid="6" grpId="0" animBg="1"/>
      <p:bldP spid="6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4" grpId="0" animBg="1"/>
      <p:bldP spid="24" grpId="1" animBg="1"/>
      <p:bldP spid="25" grpId="0" animBg="1"/>
      <p:bldP spid="2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51584" y="264316"/>
            <a:ext cx="7572428" cy="928694"/>
          </a:xfrm>
        </p:spPr>
        <p:txBody>
          <a:bodyPr/>
          <a:lstStyle/>
          <a:p>
            <a:r>
              <a:rPr lang="en-US" sz="4000" dirty="0"/>
              <a:t>What will you Learn from this Talk?</a:t>
            </a:r>
            <a:endParaRPr lang="de-DE" sz="4000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2574925" y="1628776"/>
            <a:ext cx="7625531" cy="460853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3300" dirty="0">
                <a:cs typeface="Arial" charset="0"/>
              </a:rPr>
              <a:t>Classical Cryptography (&amp; Politics)</a:t>
            </a:r>
          </a:p>
          <a:p>
            <a:pPr marL="342900" indent="-342900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3300" dirty="0">
                <a:cs typeface="Arial" charset="0"/>
              </a:rPr>
              <a:t>Quantum Mechanics</a:t>
            </a:r>
          </a:p>
          <a:p>
            <a:pPr marL="342900" indent="-342900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3300" dirty="0">
                <a:cs typeface="Arial" charset="0"/>
              </a:rPr>
              <a:t>Crypto Threat of Quantum Computing</a:t>
            </a:r>
          </a:p>
          <a:p>
            <a:pPr marL="342900" indent="-342900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3300" dirty="0">
                <a:cs typeface="Arial" charset="0"/>
              </a:rPr>
              <a:t>Quantum Cryptography</a:t>
            </a:r>
          </a:p>
          <a:p>
            <a:pPr marL="342900" indent="-342900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3300" dirty="0">
                <a:cs typeface="Arial" charset="0"/>
              </a:rPr>
              <a:t>Quantum Future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498044" y="1656208"/>
            <a:ext cx="7416824" cy="74979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58926" y="620688"/>
            <a:ext cx="360611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32714439"/>
      </p:ext>
    </p:extLst>
  </p:cSld>
  <p:clrMapOvr>
    <a:masterClrMapping/>
  </p:clrMapOvr>
  <p:transition>
    <p:fade thruBlk="1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221" y="1971445"/>
            <a:ext cx="4065417" cy="2074099"/>
          </a:xfrm>
          <a:prstGeom prst="rect">
            <a:avLst/>
          </a:prstGeom>
          <a:solidFill>
            <a:schemeClr val="bg1">
              <a:alpha val="70000"/>
            </a:schemeClr>
          </a:solidFill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857674" y="149053"/>
            <a:ext cx="10005398" cy="930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>
              <a:lnSpc>
                <a:spcPct val="90000"/>
              </a:lnSpc>
            </a:pPr>
            <a:r>
              <a:rPr lang="en-US" sz="4000" dirty="0"/>
              <a:t>Quantum Computer breaks Public-Key Crypto</a:t>
            </a:r>
          </a:p>
        </p:txBody>
      </p:sp>
      <p:sp>
        <p:nvSpPr>
          <p:cNvPr id="22" name="Content Placeholder 1"/>
          <p:cNvSpPr txBox="1">
            <a:spLocks/>
          </p:cNvSpPr>
          <p:nvPr/>
        </p:nvSpPr>
        <p:spPr>
          <a:xfrm>
            <a:off x="982663" y="991649"/>
            <a:ext cx="7603785" cy="1959592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>
                <a:cs typeface="Arial" charset="0"/>
              </a:rPr>
              <a:t>[Shor ’94] Polynomial-time quantum algorithm for factoring integer numbers</a:t>
            </a:r>
          </a:p>
        </p:txBody>
      </p:sp>
      <p:sp>
        <p:nvSpPr>
          <p:cNvPr id="23" name="Rectangle 3"/>
          <p:cNvSpPr txBox="1">
            <a:spLocks noChangeArrowheads="1"/>
          </p:cNvSpPr>
          <p:nvPr/>
        </p:nvSpPr>
        <p:spPr>
          <a:xfrm>
            <a:off x="982663" y="1885090"/>
            <a:ext cx="10365245" cy="361750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70AD1A"/>
              </a:buClr>
              <a:buSzPct val="100000"/>
              <a:buFont typeface="Wingdings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F8A30E"/>
              </a:buClr>
              <a:buFont typeface="Wingdings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F8A30E"/>
              </a:buClr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F8A30E"/>
              </a:buClr>
              <a:buFont typeface="Wingdings" charset="2"/>
              <a:buChar char="Ø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F8A30E"/>
              </a:buClr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/>
              <a:t>Classical  Computer : </a:t>
            </a:r>
            <a:r>
              <a:rPr lang="en-US" sz="2600" dirty="0">
                <a:solidFill>
                  <a:srgbClr val="FF0000"/>
                </a:solidFill>
              </a:rPr>
              <a:t>Exponential time</a:t>
            </a:r>
            <a:endParaRPr lang="en-US" sz="2600" dirty="0">
              <a:cs typeface="Arial" charset="0"/>
            </a:endParaRPr>
          </a:p>
          <a:p>
            <a:pPr>
              <a:lnSpc>
                <a:spcPct val="90000"/>
              </a:lnSpc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/>
              <a:t>Quantum Computer :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>
                <a:solidFill>
                  <a:srgbClr val="0000FF"/>
                </a:solidFill>
              </a:rPr>
              <a:t>Poly-time:  n</a:t>
            </a:r>
            <a:r>
              <a:rPr lang="en-US" sz="2600" baseline="30000" dirty="0">
                <a:solidFill>
                  <a:srgbClr val="0000FF"/>
                </a:solidFill>
              </a:rPr>
              <a:t>2</a:t>
            </a:r>
            <a:endParaRPr lang="en-US" sz="2600" dirty="0">
              <a:cs typeface="Arial" charset="0"/>
            </a:endParaRPr>
          </a:p>
          <a:p>
            <a:pPr>
              <a:lnSpc>
                <a:spcPct val="90000"/>
              </a:lnSpc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/>
              <a:t>For a 600-digit number (RSA-2048) </a:t>
            </a:r>
            <a:endParaRPr lang="en-US" sz="2600" dirty="0">
              <a:cs typeface="Arial" charset="0"/>
            </a:endParaRPr>
          </a:p>
          <a:p>
            <a:pPr marL="742950" lvl="2" indent="-342900">
              <a:lnSpc>
                <a:spcPct val="90000"/>
              </a:lnSpc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>
                <a:solidFill>
                  <a:srgbClr val="FF0000"/>
                </a:solidFill>
                <a:cs typeface="Arial" charset="0"/>
              </a:rPr>
              <a:t>Classical: age of universe</a:t>
            </a:r>
          </a:p>
          <a:p>
            <a:pPr marL="742950" lvl="2" indent="-342900">
              <a:lnSpc>
                <a:spcPct val="90000"/>
              </a:lnSpc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>
                <a:solidFill>
                  <a:srgbClr val="0000FF"/>
                </a:solidFill>
                <a:cs typeface="Arial" charset="0"/>
              </a:rPr>
              <a:t>Quantum: few minutes</a:t>
            </a:r>
          </a:p>
          <a:p>
            <a:pPr marL="342900" lvl="1" indent="-342900">
              <a:lnSpc>
                <a:spcPct val="90000"/>
              </a:lnSpc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3200" dirty="0">
              <a:cs typeface="Arial" charset="0"/>
            </a:endParaRPr>
          </a:p>
          <a:p>
            <a:pPr marL="342900" lvl="1" indent="-342900">
              <a:lnSpc>
                <a:spcPct val="90000"/>
              </a:lnSpc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3200" dirty="0">
                <a:cs typeface="Arial" charset="0"/>
              </a:rPr>
              <a:t>Consequence: Large enough quantum computers </a:t>
            </a:r>
            <a:r>
              <a:rPr lang="en-US" sz="3200" dirty="0">
                <a:solidFill>
                  <a:srgbClr val="FF0000"/>
                </a:solidFill>
                <a:cs typeface="Arial" charset="0"/>
              </a:rPr>
              <a:t>break all </a:t>
            </a:r>
            <a:r>
              <a:rPr lang="en-US" sz="3200" dirty="0">
                <a:cs typeface="Arial" charset="0"/>
              </a:rPr>
              <a:t>currently used public-key cryptosystems!!!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3745CCB-1D8D-8B4D-B3AC-0BC8DB8553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42448" y="514394"/>
            <a:ext cx="1243399" cy="18650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46F254-EA4F-BC43-B7F2-4D6B427993A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967" b="18048"/>
          <a:stretch/>
        </p:blipFill>
        <p:spPr>
          <a:xfrm>
            <a:off x="5588147" y="3230508"/>
            <a:ext cx="1833681" cy="768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44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Content Placeholder 1"/>
          <p:cNvSpPr txBox="1">
            <a:spLocks/>
          </p:cNvSpPr>
          <p:nvPr/>
        </p:nvSpPr>
        <p:spPr>
          <a:xfrm>
            <a:off x="909050" y="879782"/>
            <a:ext cx="10969006" cy="5760640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>
                <a:solidFill>
                  <a:srgbClr val="0000FF"/>
                </a:solidFill>
                <a:cs typeface="Arial" charset="0"/>
              </a:rPr>
              <a:t>Possible to build in theory, no fundamental theoretical obstacles have been found yet.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>
                <a:cs typeface="Arial" charset="0"/>
              </a:rPr>
              <a:t>Enormous technical challenge (control vs decoherence)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>
                <a:cs typeface="Arial" charset="0"/>
                <a:hlinkClick r:id="rId3"/>
              </a:rPr>
              <a:t>http://www.quantumcryptopocalypse.com</a:t>
            </a:r>
            <a:r>
              <a:rPr lang="en-US" sz="2600" dirty="0">
                <a:cs typeface="Arial" charset="0"/>
              </a:rPr>
              <a:t> 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2600" dirty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2600" dirty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2600" dirty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2600" dirty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2600" dirty="0">
              <a:cs typeface="Arial" charset="0"/>
            </a:endParaRPr>
          </a:p>
        </p:txBody>
      </p:sp>
      <p:sp>
        <p:nvSpPr>
          <p:cNvPr id="341009" name="Rectangle 17"/>
          <p:cNvSpPr>
            <a:spLocks noGrp="1" noChangeArrowheads="1"/>
          </p:cNvSpPr>
          <p:nvPr>
            <p:ph type="title"/>
          </p:nvPr>
        </p:nvSpPr>
        <p:spPr>
          <a:xfrm>
            <a:off x="903315" y="261157"/>
            <a:ext cx="8713787" cy="647700"/>
          </a:xfrm>
        </p:spPr>
        <p:txBody>
          <a:bodyPr>
            <a:noAutofit/>
          </a:bodyPr>
          <a:lstStyle/>
          <a:p>
            <a:r>
              <a:rPr lang="en-US" sz="4000" dirty="0"/>
              <a:t>Can We Build Quantum Computers?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3DBAD02-7FEA-B545-9116-6C4746CEA5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8479" y="3404950"/>
            <a:ext cx="3829577" cy="146064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82F8ED9-4D34-3746-83F8-89A879DA287D}"/>
              </a:ext>
            </a:extLst>
          </p:cNvPr>
          <p:cNvGrpSpPr/>
          <p:nvPr/>
        </p:nvGrpSpPr>
        <p:grpSpPr>
          <a:xfrm>
            <a:off x="1564699" y="3130448"/>
            <a:ext cx="6201330" cy="1843270"/>
            <a:chOff x="1568003" y="2555786"/>
            <a:chExt cx="6201330" cy="1843270"/>
          </a:xfrm>
        </p:grpSpPr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85157" y="2555786"/>
              <a:ext cx="1584176" cy="184327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F7B9158-4E53-5549-BFF0-3C1D78F5C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68003" y="2576286"/>
              <a:ext cx="1010253" cy="556103"/>
            </a:xfrm>
            <a:prstGeom prst="rect">
              <a:avLst/>
            </a:prstGeom>
          </p:spPr>
        </p:pic>
        <p:pic>
          <p:nvPicPr>
            <p:cNvPr id="14" name="Picture 4" descr="ttps://upload.wikimedia.org/wikipedia/commons/thumb/c/c9/Intel-logo.svg/1280px-Intel-logo.svg.png">
              <a:extLst>
                <a:ext uri="{FF2B5EF4-FFF2-40B4-BE49-F238E27FC236}">
                  <a16:creationId xmlns:a16="http://schemas.microsoft.com/office/drawing/2014/main" id="{A63356A1-A0D3-8C4A-A55F-FFF1A698D3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1836" y="2576286"/>
              <a:ext cx="804706" cy="5335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07C8CC8-E738-2946-AA87-02085F22977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856771" y="2658295"/>
              <a:ext cx="1610575" cy="451563"/>
            </a:xfrm>
            <a:prstGeom prst="rect">
              <a:avLst/>
            </a:prstGeom>
          </p:spPr>
        </p:pic>
      </p:grpSp>
      <p:pic>
        <p:nvPicPr>
          <p:cNvPr id="15" name="Content Placeholder 4">
            <a:extLst>
              <a:ext uri="{FF2B5EF4-FFF2-40B4-BE49-F238E27FC236}">
                <a16:creationId xmlns:a16="http://schemas.microsoft.com/office/drawing/2014/main" id="{A81D30B9-BD06-222A-C354-BD663DCFD3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69" y="4052083"/>
            <a:ext cx="5455784" cy="2373222"/>
          </a:xfrm>
        </p:spPr>
      </p:pic>
    </p:spTree>
    <p:extLst>
      <p:ext uri="{BB962C8B-B14F-4D97-AF65-F5344CB8AC3E}">
        <p14:creationId xmlns:p14="http://schemas.microsoft.com/office/powerpoint/2010/main" val="41276103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44D9D64-EB02-5140-952A-ABA3CAB7D88A}"/>
              </a:ext>
            </a:extLst>
          </p:cNvPr>
          <p:cNvSpPr txBox="1">
            <a:spLocks/>
          </p:cNvSpPr>
          <p:nvPr/>
        </p:nvSpPr>
        <p:spPr>
          <a:xfrm>
            <a:off x="783662" y="4071132"/>
            <a:ext cx="10136856" cy="2545500"/>
          </a:xfrm>
          <a:prstGeom prst="rect">
            <a:avLst/>
          </a:prstGeom>
        </p:spPr>
        <p:txBody>
          <a:bodyPr vert="horz" lIns="0" tIns="45720" rIns="0" bIns="45720" rtlCol="0">
            <a:normAutofit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charset="2"/>
              <a:buChar char="§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ct val="20000"/>
              </a:spcBef>
              <a:buSzPct val="65000"/>
              <a:buFont typeface="Wingdings" pitchFamily="2" charset="2"/>
              <a:buChar char="n"/>
            </a:pPr>
            <a:r>
              <a:rPr lang="en-US" dirty="0">
                <a:solidFill>
                  <a:schemeClr val="tx1"/>
                </a:solidFill>
                <a:cs typeface="Arial" charset="0"/>
              </a:rPr>
              <a:t>NIST “competition”: 82 submissions (23 signature, 59 encryption schemes)</a:t>
            </a:r>
          </a:p>
          <a:p>
            <a:pPr marL="342900" indent="-342900">
              <a:spcBef>
                <a:spcPct val="20000"/>
              </a:spcBef>
              <a:buSzPct val="65000"/>
              <a:buFont typeface="Wingdings" pitchFamily="2" charset="2"/>
              <a:buChar char="n"/>
            </a:pPr>
            <a:r>
              <a:rPr lang="en-US" dirty="0">
                <a:solidFill>
                  <a:schemeClr val="tx1"/>
                </a:solidFill>
                <a:cs typeface="Arial" charset="0"/>
              </a:rPr>
              <a:t>Several submissions have already been broken and withdrawn</a:t>
            </a:r>
          </a:p>
          <a:p>
            <a:pPr marL="342900" indent="-342900">
              <a:spcBef>
                <a:spcPct val="20000"/>
              </a:spcBef>
              <a:buSzPct val="65000"/>
              <a:buFont typeface="Wingdings" pitchFamily="2" charset="2"/>
              <a:buChar char="n"/>
            </a:pPr>
            <a:r>
              <a:rPr lang="en-US" dirty="0">
                <a:solidFill>
                  <a:schemeClr val="tx1"/>
                </a:solidFill>
                <a:cs typeface="Arial" charset="0"/>
              </a:rPr>
              <a:t>April 2018: First-round workshop in Florida</a:t>
            </a:r>
          </a:p>
          <a:p>
            <a:pPr marL="342900" indent="-342900">
              <a:spcBef>
                <a:spcPct val="20000"/>
              </a:spcBef>
              <a:buSzPct val="65000"/>
              <a:buFont typeface="Wingdings" pitchFamily="2" charset="2"/>
              <a:buChar char="n"/>
            </a:pPr>
            <a:r>
              <a:rPr lang="en-US" dirty="0">
                <a:solidFill>
                  <a:schemeClr val="tx1"/>
                </a:solidFill>
                <a:cs typeface="Arial" charset="0"/>
              </a:rPr>
              <a:t>3-5 years of crypto-analysis</a:t>
            </a:r>
          </a:p>
          <a:p>
            <a:pPr marL="342900" indent="-342900">
              <a:spcBef>
                <a:spcPct val="20000"/>
              </a:spcBef>
              <a:buSzPct val="65000"/>
              <a:buFont typeface="Wingdings" pitchFamily="2" charset="2"/>
              <a:buChar char="n"/>
            </a:pPr>
            <a:r>
              <a:rPr lang="en-US" dirty="0">
                <a:solidFill>
                  <a:schemeClr val="tx1"/>
                </a:solidFill>
                <a:cs typeface="Arial" charset="0"/>
              </a:rPr>
              <a:t>2022+: new standards, world-wide adoption</a:t>
            </a:r>
          </a:p>
          <a:p>
            <a:pPr marL="342900" indent="-342900">
              <a:spcBef>
                <a:spcPct val="20000"/>
              </a:spcBef>
              <a:buSzPct val="65000"/>
              <a:buFont typeface="Wingdings" pitchFamily="2" charset="2"/>
              <a:buChar char="n"/>
            </a:pPr>
            <a:r>
              <a:rPr lang="en-US" dirty="0">
                <a:solidFill>
                  <a:schemeClr val="tx1"/>
                </a:solidFill>
                <a:cs typeface="Arial" charset="0"/>
              </a:rPr>
              <a:t>Ongoing projects to create quantum-safe PKIs, assess impact on society etc.</a:t>
            </a:r>
          </a:p>
          <a:p>
            <a:pPr marL="342900" indent="-342900">
              <a:spcBef>
                <a:spcPct val="20000"/>
              </a:spcBef>
              <a:buSzPct val="65000"/>
              <a:buFont typeface="Wingdings" pitchFamily="2" charset="2"/>
              <a:buChar char="n"/>
            </a:pPr>
            <a:endParaRPr lang="en-US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72520" y="102221"/>
            <a:ext cx="10237440" cy="9302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>
              <a:lnSpc>
                <a:spcPct val="90000"/>
              </a:lnSpc>
            </a:pPr>
            <a:r>
              <a:rPr lang="en-US" sz="4000" dirty="0"/>
              <a:t>Conventional Quantum-Safe Cryptography</a:t>
            </a:r>
          </a:p>
        </p:txBody>
      </p:sp>
      <p:sp>
        <p:nvSpPr>
          <p:cNvPr id="8" name="Rectangle 298"/>
          <p:cNvSpPr>
            <a:spLocks noChangeArrowheads="1"/>
          </p:cNvSpPr>
          <p:nvPr/>
        </p:nvSpPr>
        <p:spPr bwMode="auto">
          <a:xfrm>
            <a:off x="872520" y="928841"/>
            <a:ext cx="10374600" cy="1531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b="1" dirty="0">
                <a:latin typeface="Calibri" pitchFamily="34" charset="0"/>
                <a:cs typeface="Calibri" pitchFamily="34" charset="0"/>
              </a:rPr>
              <a:t>Wanted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: new assumptions to replace factoring and discrete logarithms in order to build conventional public-key cryptography 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sz="2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9832" y="2076779"/>
            <a:ext cx="3696216" cy="1809317"/>
          </a:xfrm>
          <a:prstGeom prst="rect">
            <a:avLst/>
          </a:prstGeom>
        </p:spPr>
      </p:pic>
      <p:pic>
        <p:nvPicPr>
          <p:cNvPr id="14" name="Picture 13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7203" y="4897141"/>
            <a:ext cx="2492262" cy="66026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F34ECB4-751E-2244-B487-97AD0DA27AB9}"/>
              </a:ext>
            </a:extLst>
          </p:cNvPr>
          <p:cNvSpPr/>
          <p:nvPr/>
        </p:nvSpPr>
        <p:spPr>
          <a:xfrm>
            <a:off x="5031120" y="2612105"/>
            <a:ext cx="58893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[</a:t>
            </a:r>
            <a:r>
              <a:rPr lang="en-US" dirty="0">
                <a:solidFill>
                  <a:schemeClr val="bg1"/>
                </a:solidFill>
                <a:hlinkClick r:id="rId6"/>
              </a:rPr>
              <a:t>https://csrc.nist.gov/Projects/Post-Quantum-Cryptography </a:t>
            </a:r>
            <a:r>
              <a:rPr lang="en-US" dirty="0">
                <a:solidFill>
                  <a:schemeClr val="bg1"/>
                </a:solidFill>
              </a:rPr>
              <a:t>]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C3F93F3-9F2D-3840-83B6-2918F163E2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19360" y="4897141"/>
            <a:ext cx="1981200" cy="893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429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9" name="Content Placeholder 1"/>
              <p:cNvSpPr txBox="1">
                <a:spLocks/>
              </p:cNvSpPr>
              <p:nvPr/>
            </p:nvSpPr>
            <p:spPr>
              <a:xfrm>
                <a:off x="982663" y="1052736"/>
                <a:ext cx="5905425" cy="4392488"/>
              </a:xfrm>
              <a:prstGeom prst="rect">
                <a:avLst/>
              </a:prstGeom>
            </p:spPr>
            <p:txBody>
              <a:bodyPr/>
              <a:lstStyle/>
              <a:p>
                <a:pPr marL="342900" indent="-34290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n"/>
                  <a:defRPr/>
                </a:pPr>
                <a:endParaRPr lang="en-US" sz="2800" dirty="0">
                  <a:cs typeface="Arial" charset="0"/>
                </a:endParaRPr>
              </a:p>
              <a:p>
                <a:pPr marL="342900" indent="-34290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n"/>
                  <a:defRPr/>
                </a:pPr>
                <a:r>
                  <a:rPr lang="en-US" sz="2800" dirty="0">
                    <a:cs typeface="Arial" charset="0"/>
                  </a:rPr>
                  <a:t>F</a:t>
                </a:r>
                <a:r>
                  <a:rPr lang="en-GB" sz="2800" dirty="0"/>
                  <a:t>or any vectors </a:t>
                </a:r>
                <a14:m>
                  <m:oMath xmlns:m="http://schemas.openxmlformats.org/officeDocument/2006/math">
                    <m:r>
                      <a:rPr lang="en-GB" sz="2800" i="1" dirty="0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GB" sz="2800" i="1" baseline="-25000" dirty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GB" sz="2800" i="1" dirty="0">
                        <a:latin typeface="Cambria Math" panose="02040503050406030204" pitchFamily="18" charset="0"/>
                      </a:rPr>
                      <m:t>,…,</m:t>
                    </m:r>
                    <m:r>
                      <a:rPr lang="en-GB" sz="2800" i="1" dirty="0" err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GB" sz="2800" i="1" baseline="-25000" dirty="0" err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GB" sz="2800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800" dirty="0"/>
                  <a:t>in </a:t>
                </a:r>
                <a14:m>
                  <m:oMath xmlns:m="http://schemas.openxmlformats.org/officeDocument/2006/math">
                    <m:r>
                      <a:rPr lang="en-GB" sz="2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  <m:r>
                      <a:rPr lang="en-GB" sz="2800" i="1" baseline="30000" dirty="0" err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GB" sz="2800" dirty="0"/>
                  <a:t>, </a:t>
                </a:r>
                <a:br>
                  <a:rPr lang="en-GB" sz="2800" dirty="0"/>
                </a:br>
                <a:r>
                  <a:rPr lang="en-GB" sz="2800" dirty="0"/>
                  <a:t>the </a:t>
                </a:r>
                <a:r>
                  <a:rPr lang="en-GB" sz="2800" dirty="0">
                    <a:solidFill>
                      <a:srgbClr val="FF0000"/>
                    </a:solidFill>
                  </a:rPr>
                  <a:t>lattice </a:t>
                </a:r>
                <a:r>
                  <a:rPr lang="en-GB" sz="2800" dirty="0"/>
                  <a:t>spanned by </a:t>
                </a:r>
                <a14:m>
                  <m:oMath xmlns:m="http://schemas.openxmlformats.org/officeDocument/2006/math">
                    <m:r>
                      <a:rPr lang="en-GB" sz="2800" i="1" dirty="0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GB" sz="2800" i="1" baseline="-25000" dirty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GB" sz="2800" i="1" dirty="0">
                        <a:latin typeface="Cambria Math" panose="02040503050406030204" pitchFamily="18" charset="0"/>
                      </a:rPr>
                      <m:t>,…,</m:t>
                    </m:r>
                    <m:r>
                      <a:rPr lang="en-GB" sz="2800" i="1" dirty="0" err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GB" sz="2800" i="1" baseline="-25000" dirty="0" err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GB" sz="2800" dirty="0"/>
                  <a:t> </a:t>
                </a:r>
                <a:br>
                  <a:rPr lang="en-GB" sz="2800" dirty="0"/>
                </a:br>
                <a:r>
                  <a:rPr lang="en-GB" sz="2800" dirty="0"/>
                  <a:t>is the set of points</a:t>
                </a:r>
                <a:br>
                  <a:rPr lang="en-GB" sz="2800" dirty="0"/>
                </a:br>
                <a14:m>
                  <m:oMath xmlns:m="http://schemas.openxmlformats.org/officeDocument/2006/math">
                    <m:r>
                      <a:rPr lang="en-GB" sz="2800" i="1" dirty="0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GB" sz="2800" i="1" dirty="0" smtClean="0">
                        <a:latin typeface="Cambria Math" panose="02040503050406030204" pitchFamily="18" charset="0"/>
                      </a:rPr>
                      <m:t>={</m:t>
                    </m:r>
                    <m:r>
                      <a:rPr lang="en-GB" sz="2800" i="1" dirty="0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GB" sz="2800" i="1" baseline="-25000" dirty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GB" sz="2800" i="1" dirty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GB" sz="2800" i="1" baseline="-25000" dirty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GB" sz="2800" i="1" dirty="0">
                        <a:latin typeface="Cambria Math" panose="02040503050406030204" pitchFamily="18" charset="0"/>
                      </a:rPr>
                      <m:t>+…+</m:t>
                    </m:r>
                    <m:r>
                      <a:rPr lang="en-GB" sz="2800" i="1" dirty="0" err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GB" sz="2800" i="1" baseline="-25000" dirty="0" err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GB" sz="2800" i="1" dirty="0" err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GB" sz="2800" i="1" baseline="-25000" dirty="0" err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GB" sz="2800" i="1" dirty="0">
                        <a:latin typeface="Cambria Math" panose="02040503050406030204" pitchFamily="18" charset="0"/>
                      </a:rPr>
                      <m:t>| </m:t>
                    </m:r>
                    <m:r>
                      <a:rPr lang="en-GB" sz="2800" i="1" dirty="0" err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GB" sz="2800" i="1" baseline="-25000" dirty="0" err="1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GB" sz="2800" i="1" baseline="-25000" dirty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2800" i="0" dirty="0">
                        <a:latin typeface="Cambria Math" panose="02040503050406030204" pitchFamily="18" charset="0"/>
                      </a:rPr>
                      <m:t>integers</m:t>
                    </m:r>
                    <m:r>
                      <a:rPr lang="en-GB" sz="2800" i="1" dirty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GB" sz="2800" dirty="0"/>
              </a:p>
              <a:p>
                <a:pPr marL="342900" indent="-34290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n"/>
                  <a:defRPr/>
                </a:pPr>
                <a:endParaRPr lang="en-GB" sz="2800" dirty="0"/>
              </a:p>
              <a:p>
                <a:pPr marL="342900" indent="-34290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n"/>
                  <a:defRPr/>
                </a:pPr>
                <a:r>
                  <a:rPr lang="en-GB" sz="2800" dirty="0">
                    <a:solidFill>
                      <a:srgbClr val="0000FF"/>
                    </a:solidFill>
                  </a:rPr>
                  <a:t>Shortest Vector Problem (SVP)</a:t>
                </a:r>
                <a:r>
                  <a:rPr lang="en-GB" sz="2800" dirty="0"/>
                  <a:t>: given a lattice </a:t>
                </a:r>
                <a14:m>
                  <m:oMath xmlns:m="http://schemas.openxmlformats.org/officeDocument/2006/math">
                    <m:r>
                      <a:rPr lang="en-GB" sz="2800" i="1" dirty="0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GB" sz="2800" dirty="0"/>
                  <a:t>, find a shortest (nonzero) vector</a:t>
                </a:r>
              </a:p>
              <a:p>
                <a:pPr marL="342900" indent="-342900">
                  <a:lnSpc>
                    <a:spcPct val="90000"/>
                  </a:lnSpc>
                  <a:spcBef>
                    <a:spcPts val="688"/>
                  </a:spcBef>
                  <a:buClr>
                    <a:srgbClr val="FFFF00"/>
                  </a:buClr>
                  <a:buSzPct val="87000"/>
                  <a:tabLst>
                    <a:tab pos="911225" algn="l"/>
                    <a:tab pos="1825625" algn="l"/>
                    <a:tab pos="2740025" algn="l"/>
                    <a:tab pos="3654425" algn="l"/>
                    <a:tab pos="4568825" algn="l"/>
                    <a:tab pos="5483225" algn="l"/>
                    <a:tab pos="6397625" algn="l"/>
                    <a:tab pos="7312025" algn="l"/>
                    <a:tab pos="8226425" algn="l"/>
                    <a:tab pos="9140825" algn="l"/>
                    <a:tab pos="10055225" algn="l"/>
                  </a:tabLst>
                </a:pPr>
                <a:endParaRPr lang="en-US" sz="2600" dirty="0">
                  <a:cs typeface="Arial" charset="0"/>
                </a:endParaRPr>
              </a:p>
            </p:txBody>
          </p:sp>
        </mc:Choice>
        <mc:Fallback xmlns="">
          <p:sp>
            <p:nvSpPr>
              <p:cNvPr id="69" name="Content Placeholder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663" y="1052736"/>
                <a:ext cx="5905425" cy="4392488"/>
              </a:xfrm>
              <a:prstGeom prst="rect">
                <a:avLst/>
              </a:prstGeom>
              <a:blipFill>
                <a:blip r:embed="rId3"/>
                <a:stretch>
                  <a:fillRect l="-429" r="-23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1009" name="Rectangle 17"/>
          <p:cNvSpPr>
            <a:spLocks noGrp="1" noChangeArrowheads="1"/>
          </p:cNvSpPr>
          <p:nvPr>
            <p:ph type="title"/>
          </p:nvPr>
        </p:nvSpPr>
        <p:spPr>
          <a:xfrm>
            <a:off x="867729" y="244232"/>
            <a:ext cx="8713787" cy="647700"/>
          </a:xfrm>
        </p:spPr>
        <p:txBody>
          <a:bodyPr>
            <a:noAutofit/>
          </a:bodyPr>
          <a:lstStyle/>
          <a:p>
            <a:r>
              <a:rPr lang="en-US" sz="4000" dirty="0"/>
              <a:t>Example: Lattice-Based Cryptography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546226" y="1752600"/>
            <a:ext cx="5311775" cy="4800600"/>
          </a:xfrm>
          <a:prstGeom prst="rect">
            <a:avLst/>
          </a:pr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t"/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90000"/>
              </a:lnSpc>
              <a:spcBef>
                <a:spcPts val="688"/>
              </a:spcBef>
              <a:buClr>
                <a:srgbClr val="FFFF00"/>
              </a:buClr>
              <a:buSzPct val="87000"/>
              <a:buFontTx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sz="2800" dirty="0">
              <a:latin typeface="Comic Sans MS" charset="0"/>
            </a:endParaRPr>
          </a:p>
          <a:p>
            <a:pPr marL="342900" indent="-342900">
              <a:lnSpc>
                <a:spcPct val="90000"/>
              </a:lnSpc>
              <a:spcBef>
                <a:spcPts val="688"/>
              </a:spcBef>
              <a:buClr>
                <a:srgbClr val="FFFF00"/>
              </a:buClr>
              <a:buSzPct val="87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800" dirty="0">
                <a:latin typeface="Comic Sans MS" charset="0"/>
              </a:rPr>
              <a:t> </a:t>
            </a:r>
          </a:p>
        </p:txBody>
      </p:sp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7985051" y="1466089"/>
            <a:ext cx="3124200" cy="3051175"/>
            <a:chOff x="3455" y="1344"/>
            <a:chExt cx="1968" cy="1922"/>
          </a:xfrm>
        </p:grpSpPr>
        <p:sp>
          <p:nvSpPr>
            <p:cNvPr id="7" name="Oval 5"/>
            <p:cNvSpPr>
              <a:spLocks noChangeArrowheads="1"/>
            </p:cNvSpPr>
            <p:nvPr/>
          </p:nvSpPr>
          <p:spPr bwMode="auto">
            <a:xfrm>
              <a:off x="3859" y="3127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Oval 6"/>
            <p:cNvSpPr>
              <a:spLocks noChangeArrowheads="1"/>
            </p:cNvSpPr>
            <p:nvPr/>
          </p:nvSpPr>
          <p:spPr bwMode="auto">
            <a:xfrm>
              <a:off x="4310" y="3103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auto">
            <a:xfrm>
              <a:off x="4724" y="3090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auto">
            <a:xfrm>
              <a:off x="3478" y="2701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auto">
            <a:xfrm>
              <a:off x="3892" y="2687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Oval 10"/>
            <p:cNvSpPr>
              <a:spLocks noChangeArrowheads="1"/>
            </p:cNvSpPr>
            <p:nvPr/>
          </p:nvSpPr>
          <p:spPr bwMode="auto">
            <a:xfrm>
              <a:off x="4343" y="2663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Oval 11"/>
            <p:cNvSpPr>
              <a:spLocks noChangeArrowheads="1"/>
            </p:cNvSpPr>
            <p:nvPr/>
          </p:nvSpPr>
          <p:spPr bwMode="auto">
            <a:xfrm>
              <a:off x="4757" y="2650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Oval 12"/>
            <p:cNvSpPr>
              <a:spLocks noChangeArrowheads="1"/>
            </p:cNvSpPr>
            <p:nvPr/>
          </p:nvSpPr>
          <p:spPr bwMode="auto">
            <a:xfrm>
              <a:off x="3511" y="2270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Oval 13"/>
            <p:cNvSpPr>
              <a:spLocks noChangeArrowheads="1"/>
            </p:cNvSpPr>
            <p:nvPr/>
          </p:nvSpPr>
          <p:spPr bwMode="auto">
            <a:xfrm>
              <a:off x="3925" y="2256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Oval 14"/>
            <p:cNvSpPr>
              <a:spLocks noChangeArrowheads="1"/>
            </p:cNvSpPr>
            <p:nvPr/>
          </p:nvSpPr>
          <p:spPr bwMode="auto">
            <a:xfrm>
              <a:off x="4376" y="2232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Oval 15"/>
            <p:cNvSpPr>
              <a:spLocks noChangeArrowheads="1"/>
            </p:cNvSpPr>
            <p:nvPr/>
          </p:nvSpPr>
          <p:spPr bwMode="auto">
            <a:xfrm>
              <a:off x="4790" y="2219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Oval 16"/>
            <p:cNvSpPr>
              <a:spLocks noChangeArrowheads="1"/>
            </p:cNvSpPr>
            <p:nvPr/>
          </p:nvSpPr>
          <p:spPr bwMode="auto">
            <a:xfrm>
              <a:off x="3544" y="1857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Oval 17"/>
            <p:cNvSpPr>
              <a:spLocks noChangeArrowheads="1"/>
            </p:cNvSpPr>
            <p:nvPr/>
          </p:nvSpPr>
          <p:spPr bwMode="auto">
            <a:xfrm>
              <a:off x="3958" y="1843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Oval 18"/>
            <p:cNvSpPr>
              <a:spLocks noChangeArrowheads="1"/>
            </p:cNvSpPr>
            <p:nvPr/>
          </p:nvSpPr>
          <p:spPr bwMode="auto">
            <a:xfrm>
              <a:off x="4409" y="1819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Oval 19"/>
            <p:cNvSpPr>
              <a:spLocks noChangeArrowheads="1"/>
            </p:cNvSpPr>
            <p:nvPr/>
          </p:nvSpPr>
          <p:spPr bwMode="auto">
            <a:xfrm>
              <a:off x="4823" y="1806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Oval 20"/>
            <p:cNvSpPr>
              <a:spLocks noChangeArrowheads="1"/>
            </p:cNvSpPr>
            <p:nvPr/>
          </p:nvSpPr>
          <p:spPr bwMode="auto">
            <a:xfrm>
              <a:off x="3568" y="1399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Oval 21"/>
            <p:cNvSpPr>
              <a:spLocks noChangeArrowheads="1"/>
            </p:cNvSpPr>
            <p:nvPr/>
          </p:nvSpPr>
          <p:spPr bwMode="auto">
            <a:xfrm>
              <a:off x="3982" y="1385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Oval 22"/>
            <p:cNvSpPr>
              <a:spLocks noChangeArrowheads="1"/>
            </p:cNvSpPr>
            <p:nvPr/>
          </p:nvSpPr>
          <p:spPr bwMode="auto">
            <a:xfrm>
              <a:off x="4433" y="1361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Oval 23"/>
            <p:cNvSpPr>
              <a:spLocks noChangeArrowheads="1"/>
            </p:cNvSpPr>
            <p:nvPr/>
          </p:nvSpPr>
          <p:spPr bwMode="auto">
            <a:xfrm>
              <a:off x="4847" y="1348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Oval 24"/>
            <p:cNvSpPr>
              <a:spLocks noChangeArrowheads="1"/>
            </p:cNvSpPr>
            <p:nvPr/>
          </p:nvSpPr>
          <p:spPr bwMode="auto">
            <a:xfrm>
              <a:off x="5184" y="3086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Oval 25"/>
            <p:cNvSpPr>
              <a:spLocks noChangeArrowheads="1"/>
            </p:cNvSpPr>
            <p:nvPr/>
          </p:nvSpPr>
          <p:spPr bwMode="auto">
            <a:xfrm>
              <a:off x="5217" y="2646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Oval 26"/>
            <p:cNvSpPr>
              <a:spLocks noChangeArrowheads="1"/>
            </p:cNvSpPr>
            <p:nvPr/>
          </p:nvSpPr>
          <p:spPr bwMode="auto">
            <a:xfrm>
              <a:off x="5250" y="2215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Oval 27"/>
            <p:cNvSpPr>
              <a:spLocks noChangeArrowheads="1"/>
            </p:cNvSpPr>
            <p:nvPr/>
          </p:nvSpPr>
          <p:spPr bwMode="auto">
            <a:xfrm>
              <a:off x="5283" y="1802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Oval 28"/>
            <p:cNvSpPr>
              <a:spLocks noChangeArrowheads="1"/>
            </p:cNvSpPr>
            <p:nvPr/>
          </p:nvSpPr>
          <p:spPr bwMode="auto">
            <a:xfrm>
              <a:off x="5307" y="1344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Oval 29"/>
            <p:cNvSpPr>
              <a:spLocks noChangeArrowheads="1"/>
            </p:cNvSpPr>
            <p:nvPr/>
          </p:nvSpPr>
          <p:spPr bwMode="auto">
            <a:xfrm>
              <a:off x="3455" y="3158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2" name="Line 30"/>
          <p:cNvSpPr>
            <a:spLocks noChangeShapeType="1"/>
          </p:cNvSpPr>
          <p:nvPr/>
        </p:nvSpPr>
        <p:spPr bwMode="auto">
          <a:xfrm flipV="1">
            <a:off x="8078715" y="3674301"/>
            <a:ext cx="668337" cy="735012"/>
          </a:xfrm>
          <a:prstGeom prst="line">
            <a:avLst/>
          </a:prstGeom>
          <a:noFill/>
          <a:ln w="3816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3" name="Line 31"/>
          <p:cNvSpPr>
            <a:spLocks noChangeShapeType="1"/>
          </p:cNvSpPr>
          <p:nvPr/>
        </p:nvSpPr>
        <p:spPr bwMode="auto">
          <a:xfrm flipV="1">
            <a:off x="8078715" y="3674301"/>
            <a:ext cx="58737" cy="735012"/>
          </a:xfrm>
          <a:prstGeom prst="line">
            <a:avLst/>
          </a:prstGeom>
          <a:noFill/>
          <a:ln w="3816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4" name="Text Box 32"/>
          <p:cNvSpPr txBox="1">
            <a:spLocks noChangeArrowheads="1"/>
          </p:cNvSpPr>
          <p:nvPr/>
        </p:nvSpPr>
        <p:spPr bwMode="auto">
          <a:xfrm>
            <a:off x="7680251" y="3279014"/>
            <a:ext cx="914400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Clr>
                <a:srgbClr val="FFFF00"/>
              </a:buClr>
              <a:buSzPct val="83000"/>
              <a:buFont typeface="Times New Roman" charset="0"/>
              <a:buNone/>
            </a:pPr>
            <a:r>
              <a:rPr lang="en-GB" sz="2000">
                <a:latin typeface="Comic Sans MS" charset="0"/>
                <a:cs typeface="Times New Roman" charset="0"/>
              </a:rPr>
              <a:t>v</a:t>
            </a:r>
            <a:r>
              <a:rPr lang="en-GB" sz="2000" baseline="-25000">
                <a:latin typeface="Comic Sans MS" charset="0"/>
                <a:cs typeface="Times New Roman" charset="0"/>
              </a:rPr>
              <a:t>1</a:t>
            </a:r>
          </a:p>
        </p:txBody>
      </p:sp>
      <p:sp>
        <p:nvSpPr>
          <p:cNvPr id="35" name="Text Box 33"/>
          <p:cNvSpPr txBox="1">
            <a:spLocks noChangeArrowheads="1"/>
          </p:cNvSpPr>
          <p:nvPr/>
        </p:nvSpPr>
        <p:spPr bwMode="auto">
          <a:xfrm>
            <a:off x="8366051" y="3279014"/>
            <a:ext cx="914400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Clr>
                <a:srgbClr val="FFFF00"/>
              </a:buClr>
              <a:buSzPct val="83000"/>
              <a:buFont typeface="Times New Roman" charset="0"/>
              <a:buNone/>
            </a:pPr>
            <a:r>
              <a:rPr lang="en-GB" sz="2000">
                <a:latin typeface="Comic Sans MS" charset="0"/>
                <a:cs typeface="Times New Roman" charset="0"/>
              </a:rPr>
              <a:t>v</a:t>
            </a:r>
            <a:r>
              <a:rPr lang="en-GB" sz="2000" baseline="-25000">
                <a:latin typeface="Comic Sans MS" charset="0"/>
                <a:cs typeface="Times New Roman" charset="0"/>
              </a:rPr>
              <a:t>2</a:t>
            </a:r>
          </a:p>
        </p:txBody>
      </p:sp>
      <p:sp>
        <p:nvSpPr>
          <p:cNvPr id="36" name="Text Box 34"/>
          <p:cNvSpPr txBox="1">
            <a:spLocks noChangeArrowheads="1"/>
          </p:cNvSpPr>
          <p:nvPr/>
        </p:nvSpPr>
        <p:spPr bwMode="auto">
          <a:xfrm>
            <a:off x="7451651" y="4422014"/>
            <a:ext cx="914400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Clr>
                <a:srgbClr val="FFFF00"/>
              </a:buClr>
              <a:buSzPct val="83000"/>
              <a:buFont typeface="Times New Roman" charset="0"/>
              <a:buNone/>
            </a:pPr>
            <a:r>
              <a:rPr lang="en-GB" sz="2000" dirty="0">
                <a:solidFill>
                  <a:srgbClr val="000000"/>
                </a:solidFill>
                <a:latin typeface="Comic Sans MS" charset="0"/>
                <a:cs typeface="Times New Roman" charset="0"/>
              </a:rPr>
              <a:t>0</a:t>
            </a:r>
          </a:p>
        </p:txBody>
      </p:sp>
      <p:sp>
        <p:nvSpPr>
          <p:cNvPr id="37" name="Text Box 35"/>
          <p:cNvSpPr txBox="1">
            <a:spLocks noChangeArrowheads="1"/>
          </p:cNvSpPr>
          <p:nvPr/>
        </p:nvSpPr>
        <p:spPr bwMode="auto">
          <a:xfrm>
            <a:off x="7756451" y="2609089"/>
            <a:ext cx="914400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Clr>
                <a:srgbClr val="FFFF00"/>
              </a:buClr>
              <a:buSzPct val="83000"/>
              <a:buFont typeface="Times New Roman" charset="0"/>
              <a:buNone/>
            </a:pPr>
            <a:r>
              <a:rPr lang="en-GB" sz="2000">
                <a:latin typeface="Comic Sans MS" charset="0"/>
                <a:cs typeface="Times New Roman" charset="0"/>
              </a:rPr>
              <a:t>2v</a:t>
            </a:r>
            <a:r>
              <a:rPr lang="en-GB" sz="2000" baseline="-25000">
                <a:latin typeface="Comic Sans MS" charset="0"/>
                <a:cs typeface="Times New Roman" charset="0"/>
              </a:rPr>
              <a:t>1</a:t>
            </a:r>
          </a:p>
        </p:txBody>
      </p:sp>
      <p:sp>
        <p:nvSpPr>
          <p:cNvPr id="38" name="Text Box 36"/>
          <p:cNvSpPr txBox="1">
            <a:spLocks noChangeArrowheads="1"/>
          </p:cNvSpPr>
          <p:nvPr/>
        </p:nvSpPr>
        <p:spPr bwMode="auto">
          <a:xfrm>
            <a:off x="8366051" y="2532889"/>
            <a:ext cx="914400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Clr>
                <a:srgbClr val="FFFF00"/>
              </a:buClr>
              <a:buSzPct val="83000"/>
              <a:buFont typeface="Times New Roman" charset="0"/>
              <a:buNone/>
            </a:pPr>
            <a:r>
              <a:rPr lang="en-GB" sz="2000">
                <a:latin typeface="Comic Sans MS" charset="0"/>
                <a:cs typeface="Times New Roman" charset="0"/>
              </a:rPr>
              <a:t>v</a:t>
            </a:r>
            <a:r>
              <a:rPr lang="en-GB" sz="2000" baseline="-25000">
                <a:latin typeface="Comic Sans MS" charset="0"/>
                <a:cs typeface="Times New Roman" charset="0"/>
              </a:rPr>
              <a:t>1</a:t>
            </a:r>
            <a:r>
              <a:rPr lang="en-GB" sz="2000">
                <a:latin typeface="Comic Sans MS" charset="0"/>
                <a:cs typeface="Times New Roman" charset="0"/>
              </a:rPr>
              <a:t>+v</a:t>
            </a:r>
            <a:r>
              <a:rPr lang="en-GB" sz="2000" baseline="-25000">
                <a:latin typeface="Comic Sans MS" charset="0"/>
                <a:cs typeface="Times New Roman" charset="0"/>
              </a:rPr>
              <a:t>2</a:t>
            </a:r>
          </a:p>
        </p:txBody>
      </p:sp>
      <p:sp>
        <p:nvSpPr>
          <p:cNvPr id="39" name="Text Box 37"/>
          <p:cNvSpPr txBox="1">
            <a:spLocks noChangeArrowheads="1"/>
          </p:cNvSpPr>
          <p:nvPr/>
        </p:nvSpPr>
        <p:spPr bwMode="auto">
          <a:xfrm>
            <a:off x="9128051" y="2532889"/>
            <a:ext cx="914400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Clr>
                <a:srgbClr val="FFFF00"/>
              </a:buClr>
              <a:buSzPct val="83000"/>
              <a:buFont typeface="Times New Roman" charset="0"/>
              <a:buNone/>
            </a:pPr>
            <a:r>
              <a:rPr lang="en-GB" sz="2000">
                <a:latin typeface="Comic Sans MS" charset="0"/>
                <a:cs typeface="Times New Roman" charset="0"/>
              </a:rPr>
              <a:t>2v</a:t>
            </a:r>
            <a:r>
              <a:rPr lang="en-GB" sz="2000" baseline="-25000">
                <a:latin typeface="Comic Sans MS" charset="0"/>
                <a:cs typeface="Times New Roman" charset="0"/>
              </a:rPr>
              <a:t>2</a:t>
            </a:r>
          </a:p>
        </p:txBody>
      </p:sp>
      <p:sp>
        <p:nvSpPr>
          <p:cNvPr id="40" name="Text Box 38"/>
          <p:cNvSpPr txBox="1">
            <a:spLocks noChangeArrowheads="1"/>
          </p:cNvSpPr>
          <p:nvPr/>
        </p:nvSpPr>
        <p:spPr bwMode="auto">
          <a:xfrm>
            <a:off x="9051851" y="3202814"/>
            <a:ext cx="914400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Clr>
                <a:srgbClr val="FFFF00"/>
              </a:buClr>
              <a:buSzPct val="83000"/>
              <a:buFont typeface="Times New Roman" charset="0"/>
              <a:buNone/>
            </a:pPr>
            <a:r>
              <a:rPr lang="en-GB" sz="2000" dirty="0">
                <a:latin typeface="Comic Sans MS" charset="0"/>
                <a:cs typeface="Times New Roman" charset="0"/>
              </a:rPr>
              <a:t>2v</a:t>
            </a:r>
            <a:r>
              <a:rPr lang="en-GB" sz="2000" baseline="-25000" dirty="0">
                <a:latin typeface="Comic Sans MS" charset="0"/>
                <a:cs typeface="Times New Roman" charset="0"/>
              </a:rPr>
              <a:t>2</a:t>
            </a:r>
            <a:r>
              <a:rPr lang="en-GB" sz="2000" dirty="0">
                <a:latin typeface="Comic Sans MS" charset="0"/>
                <a:cs typeface="Times New Roman" charset="0"/>
              </a:rPr>
              <a:t>-v</a:t>
            </a:r>
            <a:r>
              <a:rPr lang="en-GB" sz="2000" baseline="-25000" dirty="0">
                <a:latin typeface="Comic Sans MS" charset="0"/>
                <a:cs typeface="Times New Roman" charset="0"/>
              </a:rPr>
              <a:t>1</a:t>
            </a:r>
          </a:p>
        </p:txBody>
      </p:sp>
      <p:sp>
        <p:nvSpPr>
          <p:cNvPr id="41" name="Text Box 39"/>
          <p:cNvSpPr txBox="1">
            <a:spLocks noChangeArrowheads="1"/>
          </p:cNvSpPr>
          <p:nvPr/>
        </p:nvSpPr>
        <p:spPr bwMode="auto">
          <a:xfrm>
            <a:off x="8823251" y="3904489"/>
            <a:ext cx="1219200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Clr>
                <a:srgbClr val="FFFF00"/>
              </a:buClr>
              <a:buSzPct val="83000"/>
              <a:buFont typeface="Times New Roman" charset="0"/>
              <a:buNone/>
            </a:pPr>
            <a:r>
              <a:rPr lang="en-GB" sz="2000">
                <a:latin typeface="Comic Sans MS" charset="0"/>
                <a:cs typeface="Times New Roman" charset="0"/>
              </a:rPr>
              <a:t>2v</a:t>
            </a:r>
            <a:r>
              <a:rPr lang="en-GB" sz="2000" baseline="-25000">
                <a:latin typeface="Comic Sans MS" charset="0"/>
                <a:cs typeface="Times New Roman" charset="0"/>
              </a:rPr>
              <a:t>2</a:t>
            </a:r>
            <a:r>
              <a:rPr lang="en-GB" sz="2000">
                <a:latin typeface="Comic Sans MS" charset="0"/>
                <a:cs typeface="Times New Roman" charset="0"/>
              </a:rPr>
              <a:t>-2v</a:t>
            </a:r>
            <a:r>
              <a:rPr lang="en-GB" sz="2000" baseline="-25000">
                <a:latin typeface="Comic Sans MS" charset="0"/>
                <a:cs typeface="Times New Roman" charset="0"/>
              </a:rPr>
              <a:t>1</a:t>
            </a:r>
          </a:p>
        </p:txBody>
      </p:sp>
      <p:sp>
        <p:nvSpPr>
          <p:cNvPr id="42" name="Oval 52"/>
          <p:cNvSpPr>
            <a:spLocks noChangeArrowheads="1"/>
          </p:cNvSpPr>
          <p:nvPr/>
        </p:nvSpPr>
        <p:spPr bwMode="auto">
          <a:xfrm>
            <a:off x="7927901" y="5031613"/>
            <a:ext cx="185738" cy="173038"/>
          </a:xfrm>
          <a:prstGeom prst="ellipse">
            <a:avLst/>
          </a:prstGeom>
          <a:gradFill rotWithShape="0">
            <a:gsLst>
              <a:gs pos="0">
                <a:srgbClr val="FE8F73"/>
              </a:gs>
              <a:gs pos="50000">
                <a:srgbClr val="FF3300"/>
              </a:gs>
              <a:gs pos="100000">
                <a:srgbClr val="FE8F73"/>
              </a:gs>
            </a:gsLst>
            <a:lin ang="16200000" scaled="1"/>
          </a:gradFill>
          <a:ln w="648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" name="Oval 53"/>
          <p:cNvSpPr>
            <a:spLocks noChangeArrowheads="1"/>
          </p:cNvSpPr>
          <p:nvPr/>
        </p:nvSpPr>
        <p:spPr bwMode="auto">
          <a:xfrm>
            <a:off x="8585126" y="5009388"/>
            <a:ext cx="185738" cy="173038"/>
          </a:xfrm>
          <a:prstGeom prst="ellipse">
            <a:avLst/>
          </a:prstGeom>
          <a:gradFill rotWithShape="0">
            <a:gsLst>
              <a:gs pos="0">
                <a:srgbClr val="FE8F73"/>
              </a:gs>
              <a:gs pos="50000">
                <a:srgbClr val="FF3300"/>
              </a:gs>
              <a:gs pos="100000">
                <a:srgbClr val="FE8F73"/>
              </a:gs>
            </a:gsLst>
            <a:lin ang="16200000" scaled="1"/>
          </a:gradFill>
          <a:ln w="648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" name="Oval 54"/>
          <p:cNvSpPr>
            <a:spLocks noChangeArrowheads="1"/>
          </p:cNvSpPr>
          <p:nvPr/>
        </p:nvSpPr>
        <p:spPr bwMode="auto">
          <a:xfrm>
            <a:off x="9301090" y="4971288"/>
            <a:ext cx="185737" cy="173038"/>
          </a:xfrm>
          <a:prstGeom prst="ellipse">
            <a:avLst/>
          </a:prstGeom>
          <a:gradFill rotWithShape="0">
            <a:gsLst>
              <a:gs pos="0">
                <a:srgbClr val="FE8F73"/>
              </a:gs>
              <a:gs pos="50000">
                <a:srgbClr val="FF3300"/>
              </a:gs>
              <a:gs pos="100000">
                <a:srgbClr val="FE8F73"/>
              </a:gs>
            </a:gsLst>
            <a:lin ang="16200000" scaled="1"/>
          </a:gradFill>
          <a:ln w="648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" name="Oval 55"/>
          <p:cNvSpPr>
            <a:spLocks noChangeArrowheads="1"/>
          </p:cNvSpPr>
          <p:nvPr/>
        </p:nvSpPr>
        <p:spPr bwMode="auto">
          <a:xfrm>
            <a:off x="9958315" y="4950652"/>
            <a:ext cx="185737" cy="173037"/>
          </a:xfrm>
          <a:prstGeom prst="ellipse">
            <a:avLst/>
          </a:prstGeom>
          <a:gradFill rotWithShape="0">
            <a:gsLst>
              <a:gs pos="0">
                <a:srgbClr val="FE8F73"/>
              </a:gs>
              <a:gs pos="50000">
                <a:srgbClr val="FF3300"/>
              </a:gs>
              <a:gs pos="100000">
                <a:srgbClr val="FE8F73"/>
              </a:gs>
            </a:gsLst>
            <a:lin ang="16200000" scaled="1"/>
          </a:gradFill>
          <a:ln w="648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" name="Oval 77"/>
          <p:cNvSpPr>
            <a:spLocks noChangeArrowheads="1"/>
          </p:cNvSpPr>
          <p:nvPr/>
        </p:nvSpPr>
        <p:spPr bwMode="auto">
          <a:xfrm>
            <a:off x="10671101" y="4931602"/>
            <a:ext cx="185738" cy="173037"/>
          </a:xfrm>
          <a:prstGeom prst="ellipse">
            <a:avLst/>
          </a:prstGeom>
          <a:gradFill rotWithShape="0">
            <a:gsLst>
              <a:gs pos="0">
                <a:srgbClr val="FE8F73"/>
              </a:gs>
              <a:gs pos="50000">
                <a:srgbClr val="FF3300"/>
              </a:gs>
              <a:gs pos="100000">
                <a:srgbClr val="FE8F73"/>
              </a:gs>
            </a:gsLst>
            <a:lin ang="16200000" scaled="1"/>
          </a:gradFill>
          <a:ln w="648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087869"/>
      </p:ext>
    </p:extLst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Content Placeholder 1"/>
          <p:cNvSpPr txBox="1">
            <a:spLocks/>
          </p:cNvSpPr>
          <p:nvPr/>
        </p:nvSpPr>
        <p:spPr>
          <a:xfrm>
            <a:off x="1060704" y="4293096"/>
            <a:ext cx="10305288" cy="2448272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GB" sz="2800" dirty="0">
                <a:solidFill>
                  <a:srgbClr val="0000FF"/>
                </a:solidFill>
              </a:rPr>
              <a:t>Shortest Vector Problem (SVP)</a:t>
            </a:r>
            <a:r>
              <a:rPr lang="en-GB" sz="2800" dirty="0"/>
              <a:t>: given a lattice, find a shortest (nonzero) vector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GB" sz="2800" dirty="0">
                <a:solidFill>
                  <a:srgbClr val="FF0000"/>
                </a:solidFill>
              </a:rPr>
              <a:t>no efficient (classical or quantum) algorithms known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GB" sz="2800" dirty="0"/>
              <a:t>public-key encryption schemes can be built on the computational hardness of SVP</a:t>
            </a:r>
          </a:p>
          <a:p>
            <a:pPr marL="342900" indent="-342900">
              <a:lnSpc>
                <a:spcPct val="90000"/>
              </a:lnSpc>
              <a:spcBef>
                <a:spcPts val="688"/>
              </a:spcBef>
              <a:buClr>
                <a:srgbClr val="FFFF00"/>
              </a:buClr>
              <a:buSzPct val="87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sz="2600" dirty="0">
              <a:cs typeface="Arial" charset="0"/>
            </a:endParaRPr>
          </a:p>
        </p:txBody>
      </p:sp>
      <p:sp>
        <p:nvSpPr>
          <p:cNvPr id="341009" name="Rectangle 17"/>
          <p:cNvSpPr>
            <a:spLocks noGrp="1" noChangeArrowheads="1"/>
          </p:cNvSpPr>
          <p:nvPr>
            <p:ph type="title"/>
          </p:nvPr>
        </p:nvSpPr>
        <p:spPr>
          <a:xfrm>
            <a:off x="872331" y="243559"/>
            <a:ext cx="8713787" cy="647700"/>
          </a:xfrm>
        </p:spPr>
        <p:txBody>
          <a:bodyPr>
            <a:noAutofit/>
          </a:bodyPr>
          <a:lstStyle/>
          <a:p>
            <a:r>
              <a:rPr lang="en-US" sz="4000" dirty="0"/>
              <a:t>Example: Lattice-Based Cryptography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546226" y="1752600"/>
            <a:ext cx="5311775" cy="4800600"/>
          </a:xfrm>
          <a:prstGeom prst="rect">
            <a:avLst/>
          </a:pr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t"/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90000"/>
              </a:lnSpc>
              <a:spcBef>
                <a:spcPts val="688"/>
              </a:spcBef>
              <a:buClr>
                <a:srgbClr val="FFFF00"/>
              </a:buClr>
              <a:buSzPct val="87000"/>
              <a:buFontTx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sz="2800" dirty="0">
              <a:latin typeface="Comic Sans MS" charset="0"/>
            </a:endParaRPr>
          </a:p>
          <a:p>
            <a:pPr marL="342900" indent="-342900">
              <a:lnSpc>
                <a:spcPct val="90000"/>
              </a:lnSpc>
              <a:spcBef>
                <a:spcPts val="688"/>
              </a:spcBef>
              <a:buClr>
                <a:srgbClr val="FFFF00"/>
              </a:buClr>
              <a:buSzPct val="87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800" dirty="0">
                <a:latin typeface="Comic Sans MS" charset="0"/>
              </a:rPr>
              <a:t>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168775" y="908721"/>
            <a:ext cx="4308476" cy="3078163"/>
            <a:chOff x="2644775" y="908720"/>
            <a:chExt cx="4308476" cy="3078163"/>
          </a:xfrm>
        </p:grpSpPr>
        <p:sp>
          <p:nvSpPr>
            <p:cNvPr id="48" name="Oval 4"/>
            <p:cNvSpPr>
              <a:spLocks noChangeArrowheads="1"/>
            </p:cNvSpPr>
            <p:nvPr/>
          </p:nvSpPr>
          <p:spPr bwMode="auto">
            <a:xfrm>
              <a:off x="4643438" y="3055020"/>
              <a:ext cx="185738" cy="177800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Oval 6"/>
            <p:cNvSpPr>
              <a:spLocks noChangeArrowheads="1"/>
            </p:cNvSpPr>
            <p:nvPr/>
          </p:nvSpPr>
          <p:spPr bwMode="auto">
            <a:xfrm>
              <a:off x="3600450" y="3810670"/>
              <a:ext cx="185738" cy="176213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" name="Oval 7"/>
            <p:cNvSpPr>
              <a:spLocks noChangeArrowheads="1"/>
            </p:cNvSpPr>
            <p:nvPr/>
          </p:nvSpPr>
          <p:spPr bwMode="auto">
            <a:xfrm>
              <a:off x="4591050" y="3770983"/>
              <a:ext cx="185738" cy="177800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" name="Oval 8"/>
            <p:cNvSpPr>
              <a:spLocks noChangeArrowheads="1"/>
            </p:cNvSpPr>
            <p:nvPr/>
          </p:nvSpPr>
          <p:spPr bwMode="auto">
            <a:xfrm>
              <a:off x="5581650" y="3750345"/>
              <a:ext cx="185738" cy="176213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" name="Oval 9"/>
            <p:cNvSpPr>
              <a:spLocks noChangeArrowheads="1"/>
            </p:cNvSpPr>
            <p:nvPr/>
          </p:nvSpPr>
          <p:spPr bwMode="auto">
            <a:xfrm>
              <a:off x="2644775" y="3116933"/>
              <a:ext cx="185738" cy="177800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" name="Oval 10"/>
            <p:cNvSpPr>
              <a:spLocks noChangeArrowheads="1"/>
            </p:cNvSpPr>
            <p:nvPr/>
          </p:nvSpPr>
          <p:spPr bwMode="auto">
            <a:xfrm>
              <a:off x="3652838" y="3094708"/>
              <a:ext cx="185738" cy="176213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" name="Oval 11"/>
            <p:cNvSpPr>
              <a:spLocks noChangeArrowheads="1"/>
            </p:cNvSpPr>
            <p:nvPr/>
          </p:nvSpPr>
          <p:spPr bwMode="auto">
            <a:xfrm>
              <a:off x="5634038" y="3034383"/>
              <a:ext cx="185738" cy="176213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" name="Oval 12"/>
            <p:cNvSpPr>
              <a:spLocks noChangeArrowheads="1"/>
            </p:cNvSpPr>
            <p:nvPr/>
          </p:nvSpPr>
          <p:spPr bwMode="auto">
            <a:xfrm>
              <a:off x="2697163" y="2415258"/>
              <a:ext cx="185738" cy="177800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" name="Oval 13"/>
            <p:cNvSpPr>
              <a:spLocks noChangeArrowheads="1"/>
            </p:cNvSpPr>
            <p:nvPr/>
          </p:nvSpPr>
          <p:spPr bwMode="auto">
            <a:xfrm>
              <a:off x="3705225" y="2393033"/>
              <a:ext cx="185738" cy="176213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" name="Oval 14"/>
            <p:cNvSpPr>
              <a:spLocks noChangeArrowheads="1"/>
            </p:cNvSpPr>
            <p:nvPr/>
          </p:nvSpPr>
          <p:spPr bwMode="auto">
            <a:xfrm>
              <a:off x="4695825" y="2353345"/>
              <a:ext cx="185738" cy="177800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" name="Oval 15"/>
            <p:cNvSpPr>
              <a:spLocks noChangeArrowheads="1"/>
            </p:cNvSpPr>
            <p:nvPr/>
          </p:nvSpPr>
          <p:spPr bwMode="auto">
            <a:xfrm>
              <a:off x="2749550" y="1743745"/>
              <a:ext cx="185738" cy="177800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" name="Oval 16"/>
            <p:cNvSpPr>
              <a:spLocks noChangeArrowheads="1"/>
            </p:cNvSpPr>
            <p:nvPr/>
          </p:nvSpPr>
          <p:spPr bwMode="auto">
            <a:xfrm>
              <a:off x="3757613" y="1719933"/>
              <a:ext cx="185738" cy="177800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" name="Oval 17"/>
            <p:cNvSpPr>
              <a:spLocks noChangeArrowheads="1"/>
            </p:cNvSpPr>
            <p:nvPr/>
          </p:nvSpPr>
          <p:spPr bwMode="auto">
            <a:xfrm>
              <a:off x="4748213" y="1681833"/>
              <a:ext cx="185738" cy="177800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" name="Oval 18"/>
            <p:cNvSpPr>
              <a:spLocks noChangeArrowheads="1"/>
            </p:cNvSpPr>
            <p:nvPr/>
          </p:nvSpPr>
          <p:spPr bwMode="auto">
            <a:xfrm>
              <a:off x="5738813" y="1661195"/>
              <a:ext cx="185738" cy="176213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" name="Oval 19"/>
            <p:cNvSpPr>
              <a:spLocks noChangeArrowheads="1"/>
            </p:cNvSpPr>
            <p:nvPr/>
          </p:nvSpPr>
          <p:spPr bwMode="auto">
            <a:xfrm>
              <a:off x="2787650" y="997620"/>
              <a:ext cx="185738" cy="177800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" name="Oval 20"/>
            <p:cNvSpPr>
              <a:spLocks noChangeArrowheads="1"/>
            </p:cNvSpPr>
            <p:nvPr/>
          </p:nvSpPr>
          <p:spPr bwMode="auto">
            <a:xfrm>
              <a:off x="3795713" y="975395"/>
              <a:ext cx="185738" cy="177800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" name="Oval 21"/>
            <p:cNvSpPr>
              <a:spLocks noChangeArrowheads="1"/>
            </p:cNvSpPr>
            <p:nvPr/>
          </p:nvSpPr>
          <p:spPr bwMode="auto">
            <a:xfrm>
              <a:off x="4786313" y="935708"/>
              <a:ext cx="185738" cy="177800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" name="Oval 22"/>
            <p:cNvSpPr>
              <a:spLocks noChangeArrowheads="1"/>
            </p:cNvSpPr>
            <p:nvPr/>
          </p:nvSpPr>
          <p:spPr bwMode="auto">
            <a:xfrm>
              <a:off x="5776913" y="915070"/>
              <a:ext cx="185738" cy="177800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" name="Oval 23"/>
            <p:cNvSpPr>
              <a:spLocks noChangeArrowheads="1"/>
            </p:cNvSpPr>
            <p:nvPr/>
          </p:nvSpPr>
          <p:spPr bwMode="auto">
            <a:xfrm>
              <a:off x="6572250" y="3742408"/>
              <a:ext cx="185738" cy="177800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" name="Oval 24"/>
            <p:cNvSpPr>
              <a:spLocks noChangeArrowheads="1"/>
            </p:cNvSpPr>
            <p:nvPr/>
          </p:nvSpPr>
          <p:spPr bwMode="auto">
            <a:xfrm>
              <a:off x="6624638" y="3026445"/>
              <a:ext cx="185738" cy="177800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" name="Oval 25"/>
            <p:cNvSpPr>
              <a:spLocks noChangeArrowheads="1"/>
            </p:cNvSpPr>
            <p:nvPr/>
          </p:nvSpPr>
          <p:spPr bwMode="auto">
            <a:xfrm>
              <a:off x="6677025" y="2326358"/>
              <a:ext cx="185738" cy="176213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" name="Oval 26"/>
            <p:cNvSpPr>
              <a:spLocks noChangeArrowheads="1"/>
            </p:cNvSpPr>
            <p:nvPr/>
          </p:nvSpPr>
          <p:spPr bwMode="auto">
            <a:xfrm>
              <a:off x="6767513" y="908720"/>
              <a:ext cx="185738" cy="177800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2" name="AutoShape 27"/>
          <p:cNvSpPr>
            <a:spLocks noChangeArrowheads="1"/>
          </p:cNvSpPr>
          <p:nvPr/>
        </p:nvSpPr>
        <p:spPr bwMode="auto">
          <a:xfrm>
            <a:off x="3143250" y="3026446"/>
            <a:ext cx="1066800" cy="290513"/>
          </a:xfrm>
          <a:prstGeom prst="roundRect">
            <a:avLst>
              <a:gd name="adj" fmla="val 546"/>
            </a:avLst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" name="Text Box 29"/>
          <p:cNvSpPr txBox="1">
            <a:spLocks noChangeArrowheads="1"/>
          </p:cNvSpPr>
          <p:nvPr/>
        </p:nvSpPr>
        <p:spPr bwMode="auto">
          <a:xfrm>
            <a:off x="3719513" y="3932909"/>
            <a:ext cx="914400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Clr>
                <a:srgbClr val="FFFF00"/>
              </a:buClr>
              <a:buSzPct val="83000"/>
              <a:buFont typeface="Times New Roman" charset="0"/>
              <a:buNone/>
            </a:pPr>
            <a:r>
              <a:rPr lang="en-GB" sz="2000">
                <a:solidFill>
                  <a:srgbClr val="000000"/>
                </a:solidFill>
                <a:latin typeface="Comic Sans MS" charset="0"/>
                <a:cs typeface="Times New Roman" charset="0"/>
              </a:rPr>
              <a:t>0</a:t>
            </a:r>
          </a:p>
        </p:txBody>
      </p:sp>
      <p:sp>
        <p:nvSpPr>
          <p:cNvPr id="74" name="Oval 31"/>
          <p:cNvSpPr>
            <a:spLocks noChangeArrowheads="1"/>
          </p:cNvSpPr>
          <p:nvPr/>
        </p:nvSpPr>
        <p:spPr bwMode="auto">
          <a:xfrm>
            <a:off x="7175500" y="2348583"/>
            <a:ext cx="185738" cy="177800"/>
          </a:xfrm>
          <a:prstGeom prst="ellipse">
            <a:avLst/>
          </a:prstGeom>
          <a:gradFill rotWithShape="0">
            <a:gsLst>
              <a:gs pos="0">
                <a:srgbClr val="FE8F73"/>
              </a:gs>
              <a:gs pos="50000">
                <a:srgbClr val="FF3300"/>
              </a:gs>
              <a:gs pos="100000">
                <a:srgbClr val="FE8F73"/>
              </a:gs>
            </a:gsLst>
            <a:lin ang="16200000" scaled="1"/>
          </a:gradFill>
          <a:ln w="648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" name="Oval 32"/>
          <p:cNvSpPr>
            <a:spLocks noChangeArrowheads="1"/>
          </p:cNvSpPr>
          <p:nvPr/>
        </p:nvSpPr>
        <p:spPr bwMode="auto">
          <a:xfrm>
            <a:off x="8256589" y="1629445"/>
            <a:ext cx="185737" cy="177800"/>
          </a:xfrm>
          <a:prstGeom prst="ellipse">
            <a:avLst/>
          </a:prstGeom>
          <a:gradFill rotWithShape="0">
            <a:gsLst>
              <a:gs pos="0">
                <a:srgbClr val="FE8F73"/>
              </a:gs>
              <a:gs pos="50000">
                <a:srgbClr val="FF3300"/>
              </a:gs>
              <a:gs pos="100000">
                <a:srgbClr val="FE8F73"/>
              </a:gs>
            </a:gsLst>
            <a:lin ang="16200000" scaled="1"/>
          </a:gradFill>
          <a:ln w="648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" name="Line 33"/>
          <p:cNvSpPr>
            <a:spLocks noChangeShapeType="1"/>
          </p:cNvSpPr>
          <p:nvPr/>
        </p:nvSpPr>
        <p:spPr bwMode="auto">
          <a:xfrm flipV="1">
            <a:off x="4295775" y="1715171"/>
            <a:ext cx="4032250" cy="2182813"/>
          </a:xfrm>
          <a:prstGeom prst="line">
            <a:avLst/>
          </a:prstGeom>
          <a:noFill/>
          <a:ln w="38160">
            <a:solidFill>
              <a:srgbClr val="000000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" name="Text Box 34"/>
          <p:cNvSpPr txBox="1">
            <a:spLocks noChangeArrowheads="1"/>
          </p:cNvSpPr>
          <p:nvPr/>
        </p:nvSpPr>
        <p:spPr bwMode="auto">
          <a:xfrm>
            <a:off x="7608889" y="1629445"/>
            <a:ext cx="1724025" cy="4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Clr>
                <a:srgbClr val="FFFF00"/>
              </a:buClr>
              <a:buSzPct val="100000"/>
              <a:buFont typeface="Times New Roman" charset="0"/>
              <a:buNone/>
            </a:pPr>
            <a:r>
              <a:rPr lang="en-GB">
                <a:solidFill>
                  <a:srgbClr val="000000"/>
                </a:solidFill>
                <a:latin typeface="Comic Sans MS" charset="0"/>
                <a:cs typeface="Times New Roman" charset="0"/>
              </a:rPr>
              <a:t>v</a:t>
            </a:r>
            <a:r>
              <a:rPr lang="en-GB" baseline="-25000">
                <a:solidFill>
                  <a:srgbClr val="000000"/>
                </a:solidFill>
                <a:latin typeface="Comic Sans MS" charset="0"/>
                <a:cs typeface="Times New Roman" charset="0"/>
              </a:rPr>
              <a:t>2</a:t>
            </a:r>
          </a:p>
        </p:txBody>
      </p:sp>
      <p:sp>
        <p:nvSpPr>
          <p:cNvPr id="78" name="Text Box 35"/>
          <p:cNvSpPr txBox="1">
            <a:spLocks noChangeArrowheads="1"/>
          </p:cNvSpPr>
          <p:nvPr/>
        </p:nvSpPr>
        <p:spPr bwMode="auto">
          <a:xfrm>
            <a:off x="6600826" y="2421608"/>
            <a:ext cx="1724025" cy="4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Clr>
                <a:srgbClr val="FFFF00"/>
              </a:buClr>
              <a:buSzPct val="100000"/>
              <a:buFont typeface="Times New Roman" charset="0"/>
              <a:buNone/>
            </a:pPr>
            <a:r>
              <a:rPr lang="en-GB">
                <a:solidFill>
                  <a:srgbClr val="000000"/>
                </a:solidFill>
                <a:latin typeface="Comic Sans MS" charset="0"/>
                <a:cs typeface="Times New Roman" charset="0"/>
              </a:rPr>
              <a:t>v</a:t>
            </a:r>
            <a:r>
              <a:rPr lang="en-GB" baseline="-25000">
                <a:solidFill>
                  <a:srgbClr val="000000"/>
                </a:solidFill>
                <a:latin typeface="Comic Sans MS" charset="0"/>
                <a:cs typeface="Times New Roman" charset="0"/>
              </a:rPr>
              <a:t>1</a:t>
            </a:r>
          </a:p>
        </p:txBody>
      </p:sp>
      <p:sp>
        <p:nvSpPr>
          <p:cNvPr id="80" name="Line 28"/>
          <p:cNvSpPr>
            <a:spLocks noChangeShapeType="1"/>
          </p:cNvSpPr>
          <p:nvPr/>
        </p:nvSpPr>
        <p:spPr bwMode="auto">
          <a:xfrm flipV="1">
            <a:off x="4189414" y="2408908"/>
            <a:ext cx="3100387" cy="1579562"/>
          </a:xfrm>
          <a:prstGeom prst="line">
            <a:avLst/>
          </a:prstGeom>
          <a:noFill/>
          <a:ln w="38160">
            <a:solidFill>
              <a:srgbClr val="000000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1" name="Oval 30"/>
          <p:cNvSpPr>
            <a:spLocks noChangeArrowheads="1"/>
          </p:cNvSpPr>
          <p:nvPr/>
        </p:nvSpPr>
        <p:spPr bwMode="auto">
          <a:xfrm>
            <a:off x="4151314" y="3861470"/>
            <a:ext cx="185737" cy="177800"/>
          </a:xfrm>
          <a:prstGeom prst="ellipse">
            <a:avLst/>
          </a:prstGeom>
          <a:gradFill rotWithShape="0">
            <a:gsLst>
              <a:gs pos="0">
                <a:srgbClr val="FE8F73"/>
              </a:gs>
              <a:gs pos="50000">
                <a:srgbClr val="FF3300"/>
              </a:gs>
              <a:gs pos="100000">
                <a:srgbClr val="FE8F73"/>
              </a:gs>
            </a:gsLst>
            <a:lin ang="16200000" scaled="1"/>
          </a:gradFill>
          <a:ln w="648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2667001" y="3196308"/>
            <a:ext cx="1724025" cy="666750"/>
            <a:chOff x="1143000" y="3196308"/>
            <a:chExt cx="1724025" cy="666750"/>
          </a:xfrm>
        </p:grpSpPr>
        <p:sp>
          <p:nvSpPr>
            <p:cNvPr id="79" name="Line 36"/>
            <p:cNvSpPr>
              <a:spLocks noChangeShapeType="1"/>
            </p:cNvSpPr>
            <p:nvPr/>
          </p:nvSpPr>
          <p:spPr bwMode="auto">
            <a:xfrm flipV="1">
              <a:off x="2700338" y="3212183"/>
              <a:ext cx="1587" cy="650875"/>
            </a:xfrm>
            <a:prstGeom prst="line">
              <a:avLst/>
            </a:prstGeom>
            <a:noFill/>
            <a:ln w="57240">
              <a:solidFill>
                <a:schemeClr val="accent3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Text Box 38"/>
            <p:cNvSpPr txBox="1">
              <a:spLocks noChangeArrowheads="1"/>
            </p:cNvSpPr>
            <p:nvPr/>
          </p:nvSpPr>
          <p:spPr bwMode="auto">
            <a:xfrm>
              <a:off x="1143000" y="3196308"/>
              <a:ext cx="1724025" cy="463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algn="l" rtl="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algn="l" rtl="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algn="l" rtl="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algn="l" rtl="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algn="l" rtl="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>
                <a:buClr>
                  <a:srgbClr val="FFFF00"/>
                </a:buClr>
                <a:buSzPct val="100000"/>
                <a:buFont typeface="Times New Roman" charset="0"/>
                <a:buNone/>
              </a:pPr>
              <a:r>
                <a:rPr lang="en-GB" dirty="0">
                  <a:solidFill>
                    <a:srgbClr val="000000"/>
                  </a:solidFill>
                  <a:latin typeface="Comic Sans MS" charset="0"/>
                  <a:cs typeface="Times New Roman" charset="0"/>
                </a:rPr>
                <a:t>3v</a:t>
              </a:r>
              <a:r>
                <a:rPr lang="en-GB" baseline="-25000" dirty="0">
                  <a:solidFill>
                    <a:srgbClr val="000000"/>
                  </a:solidFill>
                  <a:latin typeface="Comic Sans MS" charset="0"/>
                  <a:cs typeface="Times New Roman" charset="0"/>
                </a:rPr>
                <a:t>2</a:t>
              </a:r>
              <a:r>
                <a:rPr lang="en-GB" dirty="0">
                  <a:solidFill>
                    <a:srgbClr val="000000"/>
                  </a:solidFill>
                  <a:latin typeface="Comic Sans MS" charset="0"/>
                  <a:cs typeface="Times New Roman" charset="0"/>
                </a:rPr>
                <a:t>-4v</a:t>
              </a:r>
              <a:r>
                <a:rPr lang="en-GB" baseline="-25000" dirty="0">
                  <a:solidFill>
                    <a:srgbClr val="000000"/>
                  </a:solidFill>
                  <a:latin typeface="Comic Sans MS" charset="0"/>
                  <a:cs typeface="Times New Roman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84761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51584" y="264316"/>
            <a:ext cx="7572428" cy="928694"/>
          </a:xfrm>
        </p:spPr>
        <p:txBody>
          <a:bodyPr/>
          <a:lstStyle/>
          <a:p>
            <a:r>
              <a:rPr lang="en-US" sz="4000" dirty="0"/>
              <a:t>What will you Learn from this Talk?</a:t>
            </a:r>
            <a:endParaRPr lang="de-DE" sz="4000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2574925" y="1628776"/>
            <a:ext cx="7625531" cy="460853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en-US" sz="3300" dirty="0">
                <a:cs typeface="Arial" charset="0"/>
              </a:rPr>
              <a:t>Classical Cryptography (&amp; Politics)</a:t>
            </a:r>
          </a:p>
          <a:p>
            <a:pPr marL="342900" indent="-342900"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en-US" sz="3300" dirty="0">
                <a:cs typeface="Arial" charset="0"/>
              </a:rPr>
              <a:t>Introduction to Quantum Mechanics</a:t>
            </a:r>
          </a:p>
          <a:p>
            <a:pPr marL="342900" indent="-342900"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en-US" sz="3300" dirty="0">
                <a:cs typeface="Arial" charset="0"/>
              </a:rPr>
              <a:t>Crypto Threat of Quantum Computing</a:t>
            </a:r>
          </a:p>
          <a:p>
            <a:pPr marL="342900" indent="-342900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3300" dirty="0">
                <a:cs typeface="Arial" charset="0"/>
              </a:rPr>
              <a:t>Quantum Cryptography</a:t>
            </a:r>
          </a:p>
          <a:p>
            <a:pPr marL="342900" indent="-342900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3300" dirty="0">
                <a:cs typeface="Arial" charset="0"/>
              </a:rPr>
              <a:t>Quantum Future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507188" y="3803920"/>
            <a:ext cx="7416824" cy="74979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58926" y="620688"/>
            <a:ext cx="360611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37075424"/>
      </p:ext>
    </p:extLst>
  </p:cSld>
  <p:clrMapOvr>
    <a:masterClrMapping/>
  </p:clrMapOvr>
  <p:transition>
    <p:fade thruBlk="1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890798" y="3864070"/>
            <a:ext cx="4092947" cy="1460099"/>
            <a:chOff x="2366797" y="3864069"/>
            <a:chExt cx="4092947" cy="1460099"/>
          </a:xfrm>
        </p:grpSpPr>
        <p:grpSp>
          <p:nvGrpSpPr>
            <p:cNvPr id="16" name="Group 75"/>
            <p:cNvGrpSpPr/>
            <p:nvPr/>
          </p:nvGrpSpPr>
          <p:grpSpPr>
            <a:xfrm>
              <a:off x="2366797" y="3864069"/>
              <a:ext cx="4092947" cy="1460099"/>
              <a:chOff x="2366797" y="3864069"/>
              <a:chExt cx="4092947" cy="1460099"/>
            </a:xfrm>
          </p:grpSpPr>
          <p:sp>
            <p:nvSpPr>
              <p:cNvPr id="341142" name="Line 150"/>
              <p:cNvSpPr>
                <a:spLocks noChangeShapeType="1"/>
              </p:cNvSpPr>
              <p:nvPr/>
            </p:nvSpPr>
            <p:spPr bwMode="auto">
              <a:xfrm flipH="1">
                <a:off x="2366797" y="4557242"/>
                <a:ext cx="877836" cy="66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  <p:sp>
            <p:nvSpPr>
              <p:cNvPr id="91" name="Rectangle 22"/>
              <p:cNvSpPr>
                <a:spLocks noChangeArrowheads="1"/>
              </p:cNvSpPr>
              <p:nvPr/>
            </p:nvSpPr>
            <p:spPr bwMode="auto">
              <a:xfrm>
                <a:off x="3254214" y="3864069"/>
                <a:ext cx="2305928" cy="1460099"/>
              </a:xfrm>
              <a:prstGeom prst="rect">
                <a:avLst/>
              </a:prstGeom>
              <a:noFill/>
              <a:ln w="38100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" name="Line 150"/>
              <p:cNvSpPr>
                <a:spLocks noChangeShapeType="1"/>
              </p:cNvSpPr>
              <p:nvPr/>
            </p:nvSpPr>
            <p:spPr bwMode="auto">
              <a:xfrm flipH="1">
                <a:off x="5581908" y="4925951"/>
                <a:ext cx="877836" cy="66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  <p:sp>
            <p:nvSpPr>
              <p:cNvPr id="106" name="Line 150"/>
              <p:cNvSpPr>
                <a:spLocks noChangeShapeType="1"/>
              </p:cNvSpPr>
              <p:nvPr/>
            </p:nvSpPr>
            <p:spPr bwMode="auto">
              <a:xfrm flipH="1">
                <a:off x="5567159" y="4114790"/>
                <a:ext cx="877836" cy="66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</p:grpSp>
        <p:pic>
          <p:nvPicPr>
            <p:cNvPr id="67" name="Picture 9" descr="dolly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779912" y="3970435"/>
              <a:ext cx="1368152" cy="1258765"/>
            </a:xfrm>
            <a:prstGeom prst="rect">
              <a:avLst/>
            </a:prstGeom>
            <a:noFill/>
          </p:spPr>
        </p:pic>
      </p:grpSp>
      <p:sp>
        <p:nvSpPr>
          <p:cNvPr id="341009" name="Rectangle 17"/>
          <p:cNvSpPr>
            <a:spLocks noGrp="1" noChangeArrowheads="1"/>
          </p:cNvSpPr>
          <p:nvPr>
            <p:ph type="title"/>
          </p:nvPr>
        </p:nvSpPr>
        <p:spPr>
          <a:xfrm>
            <a:off x="875011" y="271729"/>
            <a:ext cx="8713787" cy="647700"/>
          </a:xfrm>
        </p:spPr>
        <p:txBody>
          <a:bodyPr>
            <a:noAutofit/>
          </a:bodyPr>
          <a:lstStyle/>
          <a:p>
            <a:r>
              <a:rPr lang="en-US" sz="4000" dirty="0"/>
              <a:t>No-Cloning Theorem</a:t>
            </a:r>
          </a:p>
        </p:txBody>
      </p:sp>
      <p:sp>
        <p:nvSpPr>
          <p:cNvPr id="341139" name="Line 147"/>
          <p:cNvSpPr>
            <a:spLocks noChangeShapeType="1"/>
          </p:cNvSpPr>
          <p:nvPr/>
        </p:nvSpPr>
        <p:spPr bwMode="auto">
          <a:xfrm rot="10800000">
            <a:off x="2932113" y="5157789"/>
            <a:ext cx="0" cy="574675"/>
          </a:xfrm>
          <a:prstGeom prst="line">
            <a:avLst/>
          </a:prstGeom>
          <a:noFill/>
          <a:ln w="44450">
            <a:solidFill>
              <a:schemeClr val="bg1"/>
            </a:solidFill>
            <a:round/>
            <a:headEnd type="triangle" w="med" len="med"/>
            <a:tailEnd type="triangle" w="med" len="med"/>
          </a:ln>
          <a:effectLst/>
        </p:spPr>
        <p:txBody>
          <a:bodyPr anchor="ctr" anchorCtr="1"/>
          <a:lstStyle/>
          <a:p>
            <a:endParaRPr lang="en-US"/>
          </a:p>
        </p:txBody>
      </p:sp>
      <p:grpSp>
        <p:nvGrpSpPr>
          <p:cNvPr id="13" name="Group 97"/>
          <p:cNvGrpSpPr/>
          <p:nvPr/>
        </p:nvGrpSpPr>
        <p:grpSpPr>
          <a:xfrm>
            <a:off x="3000008" y="4154892"/>
            <a:ext cx="719137" cy="720725"/>
            <a:chOff x="1018819" y="3771443"/>
            <a:chExt cx="719137" cy="7207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41146" name="Oval 154"/>
            <p:cNvSpPr>
              <a:spLocks noChangeArrowheads="1"/>
            </p:cNvSpPr>
            <p:nvPr/>
          </p:nvSpPr>
          <p:spPr bwMode="auto">
            <a:xfrm>
              <a:off x="1018819" y="3771443"/>
              <a:ext cx="719137" cy="720725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90" name="Text Box 21"/>
            <p:cNvSpPr txBox="1">
              <a:spLocks noChangeArrowheads="1"/>
            </p:cNvSpPr>
            <p:nvPr/>
          </p:nvSpPr>
          <p:spPr bwMode="auto">
            <a:xfrm>
              <a:off x="1173932" y="3838580"/>
              <a:ext cx="404146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3200" dirty="0">
                  <a:cs typeface="Arial" charset="0"/>
                </a:rPr>
                <a:t>?</a:t>
              </a:r>
              <a:endParaRPr lang="de-CH" sz="3200" dirty="0">
                <a:cs typeface="Arial" charset="0"/>
              </a:endParaRPr>
            </a:p>
          </p:txBody>
        </p:sp>
      </p:grpSp>
      <p:grpSp>
        <p:nvGrpSpPr>
          <p:cNvPr id="14" name="Group 98"/>
          <p:cNvGrpSpPr/>
          <p:nvPr/>
        </p:nvGrpSpPr>
        <p:grpSpPr>
          <a:xfrm>
            <a:off x="8117659" y="3697692"/>
            <a:ext cx="719137" cy="720725"/>
            <a:chOff x="1018819" y="3771443"/>
            <a:chExt cx="719137" cy="7207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0" name="Oval 154"/>
            <p:cNvSpPr>
              <a:spLocks noChangeArrowheads="1"/>
            </p:cNvSpPr>
            <p:nvPr/>
          </p:nvSpPr>
          <p:spPr bwMode="auto">
            <a:xfrm>
              <a:off x="1018819" y="3771443"/>
              <a:ext cx="719137" cy="720725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101" name="Text Box 21"/>
            <p:cNvSpPr txBox="1">
              <a:spLocks noChangeArrowheads="1"/>
            </p:cNvSpPr>
            <p:nvPr/>
          </p:nvSpPr>
          <p:spPr bwMode="auto">
            <a:xfrm>
              <a:off x="1173932" y="3838580"/>
              <a:ext cx="404146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3200" dirty="0">
                  <a:cs typeface="Arial" charset="0"/>
                </a:rPr>
                <a:t>?</a:t>
              </a:r>
              <a:endParaRPr lang="de-CH" sz="3200" dirty="0">
                <a:cs typeface="Arial" charset="0"/>
              </a:endParaRPr>
            </a:p>
          </p:txBody>
        </p:sp>
      </p:grpSp>
      <p:grpSp>
        <p:nvGrpSpPr>
          <p:cNvPr id="15" name="Group 101"/>
          <p:cNvGrpSpPr/>
          <p:nvPr/>
        </p:nvGrpSpPr>
        <p:grpSpPr>
          <a:xfrm>
            <a:off x="8147156" y="4553098"/>
            <a:ext cx="719137" cy="720725"/>
            <a:chOff x="1018819" y="3771443"/>
            <a:chExt cx="719137" cy="7207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3" name="Oval 154"/>
            <p:cNvSpPr>
              <a:spLocks noChangeArrowheads="1"/>
            </p:cNvSpPr>
            <p:nvPr/>
          </p:nvSpPr>
          <p:spPr bwMode="auto">
            <a:xfrm>
              <a:off x="1018819" y="3771443"/>
              <a:ext cx="719137" cy="720725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104" name="Text Box 21"/>
            <p:cNvSpPr txBox="1">
              <a:spLocks noChangeArrowheads="1"/>
            </p:cNvSpPr>
            <p:nvPr/>
          </p:nvSpPr>
          <p:spPr bwMode="auto">
            <a:xfrm>
              <a:off x="1173932" y="3838580"/>
              <a:ext cx="404146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3200" dirty="0">
                  <a:cs typeface="Arial" charset="0"/>
                </a:rPr>
                <a:t>?</a:t>
              </a:r>
              <a:endParaRPr lang="de-CH" sz="3200" dirty="0">
                <a:cs typeface="Arial" charset="0"/>
              </a:endParaRPr>
            </a:p>
          </p:txBody>
        </p:sp>
      </p:grpSp>
      <p:grpSp>
        <p:nvGrpSpPr>
          <p:cNvPr id="17" name="Group 74"/>
          <p:cNvGrpSpPr/>
          <p:nvPr/>
        </p:nvGrpSpPr>
        <p:grpSpPr>
          <a:xfrm>
            <a:off x="4295801" y="3429000"/>
            <a:ext cx="5184576" cy="2232248"/>
            <a:chOff x="2809127" y="3501009"/>
            <a:chExt cx="3326202" cy="2232248"/>
          </a:xfrm>
        </p:grpSpPr>
        <p:sp>
          <p:nvSpPr>
            <p:cNvPr id="92" name="Line 150"/>
            <p:cNvSpPr>
              <a:spLocks noChangeShapeType="1"/>
            </p:cNvSpPr>
            <p:nvPr/>
          </p:nvSpPr>
          <p:spPr bwMode="auto">
            <a:xfrm flipH="1">
              <a:off x="2875934" y="3554362"/>
              <a:ext cx="3259394" cy="2153264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  <p:sp>
          <p:nvSpPr>
            <p:cNvPr id="105" name="Line 150"/>
            <p:cNvSpPr>
              <a:spLocks noChangeShapeType="1"/>
            </p:cNvSpPr>
            <p:nvPr/>
          </p:nvSpPr>
          <p:spPr bwMode="auto">
            <a:xfrm>
              <a:off x="2809127" y="3501009"/>
              <a:ext cx="3326202" cy="2232248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grpSp>
        <p:nvGrpSpPr>
          <p:cNvPr id="80" name="Group 28"/>
          <p:cNvGrpSpPr/>
          <p:nvPr/>
        </p:nvGrpSpPr>
        <p:grpSpPr>
          <a:xfrm>
            <a:off x="4223792" y="1052736"/>
            <a:ext cx="720000" cy="720000"/>
            <a:chOff x="4214810" y="2000240"/>
            <a:chExt cx="457692" cy="460694"/>
          </a:xfrm>
        </p:grpSpPr>
        <p:sp>
          <p:nvSpPr>
            <p:cNvPr id="81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82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13" name="Group 112"/>
          <p:cNvGrpSpPr/>
          <p:nvPr/>
        </p:nvGrpSpPr>
        <p:grpSpPr>
          <a:xfrm>
            <a:off x="2063552" y="980728"/>
            <a:ext cx="720000" cy="720000"/>
            <a:chOff x="7597837" y="2707419"/>
            <a:chExt cx="457692" cy="460694"/>
          </a:xfrm>
        </p:grpSpPr>
        <p:sp>
          <p:nvSpPr>
            <p:cNvPr id="114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15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16" name="Group 28"/>
          <p:cNvGrpSpPr/>
          <p:nvPr/>
        </p:nvGrpSpPr>
        <p:grpSpPr>
          <a:xfrm>
            <a:off x="2063553" y="1988800"/>
            <a:ext cx="720000" cy="720000"/>
            <a:chOff x="4214810" y="2000240"/>
            <a:chExt cx="457692" cy="460694"/>
          </a:xfrm>
        </p:grpSpPr>
        <p:sp>
          <p:nvSpPr>
            <p:cNvPr id="117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18" name="Line 5"/>
            <p:cNvSpPr>
              <a:spLocks noChangeShapeType="1"/>
            </p:cNvSpPr>
            <p:nvPr/>
          </p:nvSpPr>
          <p:spPr bwMode="auto">
            <a:xfrm rot="27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19" name="Group 28"/>
          <p:cNvGrpSpPr/>
          <p:nvPr/>
        </p:nvGrpSpPr>
        <p:grpSpPr>
          <a:xfrm>
            <a:off x="4223792" y="1988840"/>
            <a:ext cx="720000" cy="720000"/>
            <a:chOff x="4214810" y="2000240"/>
            <a:chExt cx="457692" cy="460694"/>
          </a:xfrm>
        </p:grpSpPr>
        <p:sp>
          <p:nvSpPr>
            <p:cNvPr id="120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21" name="Line 5"/>
            <p:cNvSpPr>
              <a:spLocks noChangeShapeType="1"/>
            </p:cNvSpPr>
            <p:nvPr/>
          </p:nvSpPr>
          <p:spPr bwMode="auto">
            <a:xfrm rot="81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22" name="Group 10"/>
          <p:cNvGrpSpPr>
            <a:grpSpLocks/>
          </p:cNvGrpSpPr>
          <p:nvPr/>
        </p:nvGrpSpPr>
        <p:grpSpPr bwMode="auto">
          <a:xfrm>
            <a:off x="7175029" y="2060278"/>
            <a:ext cx="865187" cy="792162"/>
            <a:chOff x="2148" y="2341"/>
            <a:chExt cx="545" cy="499"/>
          </a:xfrm>
        </p:grpSpPr>
        <p:sp>
          <p:nvSpPr>
            <p:cNvPr id="123" name="Oval 11"/>
            <p:cNvSpPr>
              <a:spLocks noChangeArrowheads="1"/>
            </p:cNvSpPr>
            <p:nvPr/>
          </p:nvSpPr>
          <p:spPr bwMode="auto">
            <a:xfrm>
              <a:off x="2239" y="2432"/>
              <a:ext cx="363" cy="363"/>
            </a:xfrm>
            <a:prstGeom prst="ellipse">
              <a:avLst/>
            </a:prstGeom>
            <a:noFill/>
            <a:ln w="5080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 useBgFill="1">
          <p:nvSpPr>
            <p:cNvPr id="124" name="Rectangle 12"/>
            <p:cNvSpPr>
              <a:spLocks noChangeArrowheads="1"/>
            </p:cNvSpPr>
            <p:nvPr/>
          </p:nvSpPr>
          <p:spPr bwMode="auto">
            <a:xfrm>
              <a:off x="2148" y="2568"/>
              <a:ext cx="545" cy="272"/>
            </a:xfrm>
            <a:prstGeom prst="rect">
              <a:avLst/>
            </a:prstGeom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4000" b="1">
                <a:cs typeface="Arial" charset="0"/>
              </a:endParaRPr>
            </a:p>
          </p:txBody>
        </p:sp>
        <p:sp>
          <p:nvSpPr>
            <p:cNvPr id="125" name="Line 13"/>
            <p:cNvSpPr>
              <a:spLocks noChangeShapeType="1"/>
            </p:cNvSpPr>
            <p:nvPr/>
          </p:nvSpPr>
          <p:spPr bwMode="auto">
            <a:xfrm flipV="1">
              <a:off x="2420" y="2341"/>
              <a:ext cx="136" cy="18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sp>
        <p:nvSpPr>
          <p:cNvPr id="126" name="Rectangle 22"/>
          <p:cNvSpPr>
            <a:spLocks noChangeArrowheads="1"/>
          </p:cNvSpPr>
          <p:nvPr/>
        </p:nvSpPr>
        <p:spPr bwMode="auto">
          <a:xfrm>
            <a:off x="7184554" y="1988841"/>
            <a:ext cx="865187" cy="1008063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27" name="Group 139"/>
          <p:cNvGrpSpPr>
            <a:grpSpLocks/>
          </p:cNvGrpSpPr>
          <p:nvPr/>
        </p:nvGrpSpPr>
        <p:grpSpPr bwMode="auto">
          <a:xfrm>
            <a:off x="8471172" y="2075585"/>
            <a:ext cx="865188" cy="792163"/>
            <a:chOff x="2154" y="1933"/>
            <a:chExt cx="545" cy="499"/>
          </a:xfrm>
        </p:grpSpPr>
        <p:sp>
          <p:nvSpPr>
            <p:cNvPr id="128" name="Oval 140"/>
            <p:cNvSpPr>
              <a:spLocks noChangeArrowheads="1"/>
            </p:cNvSpPr>
            <p:nvPr/>
          </p:nvSpPr>
          <p:spPr bwMode="auto">
            <a:xfrm>
              <a:off x="2245" y="2024"/>
              <a:ext cx="363" cy="363"/>
            </a:xfrm>
            <a:prstGeom prst="ellipse">
              <a:avLst/>
            </a:prstGeom>
            <a:noFill/>
            <a:ln w="5080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 useBgFill="1">
          <p:nvSpPr>
            <p:cNvPr id="129" name="Rectangle 141"/>
            <p:cNvSpPr>
              <a:spLocks noChangeArrowheads="1"/>
            </p:cNvSpPr>
            <p:nvPr/>
          </p:nvSpPr>
          <p:spPr bwMode="auto">
            <a:xfrm>
              <a:off x="2154" y="2160"/>
              <a:ext cx="545" cy="272"/>
            </a:xfrm>
            <a:prstGeom prst="rect">
              <a:avLst/>
            </a:prstGeom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4000" b="1" dirty="0">
                <a:latin typeface="Arial Black Regular"/>
                <a:cs typeface="Arial" charset="0"/>
              </a:endParaRPr>
            </a:p>
          </p:txBody>
        </p:sp>
        <p:sp>
          <p:nvSpPr>
            <p:cNvPr id="130" name="Line 142"/>
            <p:cNvSpPr>
              <a:spLocks noChangeShapeType="1"/>
            </p:cNvSpPr>
            <p:nvPr/>
          </p:nvSpPr>
          <p:spPr bwMode="auto">
            <a:xfrm flipV="1">
              <a:off x="2426" y="1933"/>
              <a:ext cx="136" cy="18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sp>
        <p:nvSpPr>
          <p:cNvPr id="131" name="Rectangle 149"/>
          <p:cNvSpPr>
            <a:spLocks noChangeArrowheads="1"/>
          </p:cNvSpPr>
          <p:nvPr/>
        </p:nvSpPr>
        <p:spPr bwMode="auto">
          <a:xfrm>
            <a:off x="8471172" y="1988270"/>
            <a:ext cx="865188" cy="1008062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32" name="Group 90"/>
          <p:cNvGrpSpPr/>
          <p:nvPr/>
        </p:nvGrpSpPr>
        <p:grpSpPr>
          <a:xfrm>
            <a:off x="7374239" y="2439230"/>
            <a:ext cx="504000" cy="504000"/>
            <a:chOff x="6948264" y="2780928"/>
            <a:chExt cx="457692" cy="460694"/>
          </a:xfrm>
        </p:grpSpPr>
        <p:sp>
          <p:nvSpPr>
            <p:cNvPr id="133" name="Oval 2"/>
            <p:cNvSpPr>
              <a:spLocks noChangeArrowheads="1"/>
            </p:cNvSpPr>
            <p:nvPr/>
          </p:nvSpPr>
          <p:spPr bwMode="auto">
            <a:xfrm>
              <a:off x="6948264" y="2780928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134" name="Group 63"/>
            <p:cNvGrpSpPr/>
            <p:nvPr/>
          </p:nvGrpSpPr>
          <p:grpSpPr>
            <a:xfrm>
              <a:off x="6991697" y="2814836"/>
              <a:ext cx="360040" cy="367338"/>
              <a:chOff x="-986264" y="2827606"/>
              <a:chExt cx="360040" cy="367338"/>
            </a:xfrm>
          </p:grpSpPr>
          <p:sp>
            <p:nvSpPr>
              <p:cNvPr id="135" name="Line 5"/>
              <p:cNvSpPr>
                <a:spLocks noChangeShapeType="1"/>
              </p:cNvSpPr>
              <p:nvPr/>
            </p:nvSpPr>
            <p:spPr bwMode="auto">
              <a:xfrm rot="10800000">
                <a:off x="-815273" y="2827606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36" name="Line 5"/>
              <p:cNvSpPr>
                <a:spLocks noChangeShapeType="1"/>
              </p:cNvSpPr>
              <p:nvPr/>
            </p:nvSpPr>
            <p:spPr bwMode="auto">
              <a:xfrm rot="10800000">
                <a:off x="-986264" y="3003776"/>
                <a:ext cx="360040" cy="729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137" name="Group 136"/>
          <p:cNvGrpSpPr/>
          <p:nvPr/>
        </p:nvGrpSpPr>
        <p:grpSpPr>
          <a:xfrm>
            <a:off x="8665930" y="2436996"/>
            <a:ext cx="504000" cy="504000"/>
            <a:chOff x="4427984" y="692696"/>
            <a:chExt cx="457692" cy="460694"/>
          </a:xfrm>
        </p:grpSpPr>
        <p:sp>
          <p:nvSpPr>
            <p:cNvPr id="138" name="Oval 2"/>
            <p:cNvSpPr>
              <a:spLocks noChangeArrowheads="1"/>
            </p:cNvSpPr>
            <p:nvPr/>
          </p:nvSpPr>
          <p:spPr bwMode="auto">
            <a:xfrm>
              <a:off x="4427984" y="692696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39" name="Line 5"/>
            <p:cNvSpPr>
              <a:spLocks noChangeShapeType="1"/>
            </p:cNvSpPr>
            <p:nvPr/>
          </p:nvSpPr>
          <p:spPr bwMode="auto">
            <a:xfrm rot="2700000">
              <a:off x="4470434" y="919757"/>
              <a:ext cx="360040" cy="729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sp>
          <p:nvSpPr>
            <p:cNvPr id="140" name="Line 5"/>
            <p:cNvSpPr>
              <a:spLocks noChangeShapeType="1"/>
            </p:cNvSpPr>
            <p:nvPr/>
          </p:nvSpPr>
          <p:spPr bwMode="auto">
            <a:xfrm rot="8100000">
              <a:off x="4470435" y="919756"/>
              <a:ext cx="360040" cy="729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pic>
        <p:nvPicPr>
          <p:cNvPr id="141" name="Picture 140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2999657" y="2132857"/>
            <a:ext cx="690067" cy="446227"/>
          </a:xfrm>
          <a:prstGeom prst="rect">
            <a:avLst/>
          </a:prstGeom>
          <a:noFill/>
          <a:ln/>
          <a:effectLst/>
        </p:spPr>
      </p:pic>
      <p:pic>
        <p:nvPicPr>
          <p:cNvPr id="142" name="Picture 141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231905" y="2148852"/>
            <a:ext cx="690067" cy="446227"/>
          </a:xfrm>
          <a:prstGeom prst="rect">
            <a:avLst/>
          </a:prstGeom>
          <a:noFill/>
          <a:ln/>
          <a:effectLst/>
        </p:spPr>
      </p:pic>
      <p:pic>
        <p:nvPicPr>
          <p:cNvPr id="143" name="Picture 142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2999657" y="1196752"/>
            <a:ext cx="690067" cy="487680"/>
          </a:xfrm>
          <a:prstGeom prst="rect">
            <a:avLst/>
          </a:prstGeom>
          <a:noFill/>
          <a:ln/>
          <a:effectLst/>
        </p:spPr>
      </p:pic>
      <p:pic>
        <p:nvPicPr>
          <p:cNvPr id="144" name="Picture 143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231905" y="1167408"/>
            <a:ext cx="690067" cy="487680"/>
          </a:xfrm>
          <a:prstGeom prst="rect">
            <a:avLst/>
          </a:prstGeom>
          <a:noFill/>
          <a:ln/>
          <a:effectLst/>
        </p:spPr>
      </p:pic>
      <p:sp>
        <p:nvSpPr>
          <p:cNvPr id="59" name="Content Placeholder 1"/>
          <p:cNvSpPr txBox="1">
            <a:spLocks/>
          </p:cNvSpPr>
          <p:nvPr/>
        </p:nvSpPr>
        <p:spPr>
          <a:xfrm>
            <a:off x="6456040" y="1124744"/>
            <a:ext cx="2880320" cy="648072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en-US" sz="2400" dirty="0">
                <a:cs typeface="Arial" charset="0"/>
              </a:rPr>
              <a:t>Q</a:t>
            </a:r>
            <a:r>
              <a:rPr lang="en-US" sz="2400" dirty="0" err="1">
                <a:cs typeface="Arial" charset="0"/>
              </a:rPr>
              <a:t>uantum</a:t>
            </a:r>
            <a:r>
              <a:rPr lang="en-US" sz="2400" dirty="0">
                <a:cs typeface="Arial" charset="0"/>
              </a:rPr>
              <a:t> operations: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endParaRPr lang="en-US" sz="2400" dirty="0">
              <a:cs typeface="Arial" charset="0"/>
            </a:endParaRPr>
          </a:p>
        </p:txBody>
      </p:sp>
      <p:sp>
        <p:nvSpPr>
          <p:cNvPr id="64" name="Rectangle 22"/>
          <p:cNvSpPr>
            <a:spLocks noChangeArrowheads="1"/>
          </p:cNvSpPr>
          <p:nvPr/>
        </p:nvSpPr>
        <p:spPr bwMode="auto">
          <a:xfrm>
            <a:off x="9408368" y="980728"/>
            <a:ext cx="649188" cy="719262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5" name="Content Placeholder 1"/>
          <p:cNvSpPr txBox="1">
            <a:spLocks/>
          </p:cNvSpPr>
          <p:nvPr/>
        </p:nvSpPr>
        <p:spPr>
          <a:xfrm>
            <a:off x="9480376" y="923838"/>
            <a:ext cx="648072" cy="792088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en-US" sz="4400" dirty="0">
                <a:cs typeface="Arial" charset="0"/>
              </a:rPr>
              <a:t>U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endParaRPr lang="en-US" sz="2800" dirty="0">
              <a:cs typeface="Arial" charset="0"/>
            </a:endParaRPr>
          </a:p>
        </p:txBody>
      </p:sp>
      <p:sp>
        <p:nvSpPr>
          <p:cNvPr id="66" name="Text Box 21"/>
          <p:cNvSpPr txBox="1">
            <a:spLocks noChangeArrowheads="1"/>
          </p:cNvSpPr>
          <p:nvPr/>
        </p:nvSpPr>
        <p:spPr bwMode="auto">
          <a:xfrm>
            <a:off x="2207568" y="5877272"/>
            <a:ext cx="655272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dirty="0">
                <a:cs typeface="Arial" charset="0"/>
              </a:rPr>
              <a:t>Proof: copying is a </a:t>
            </a:r>
            <a:r>
              <a:rPr lang="en-US" sz="2800" dirty="0">
                <a:solidFill>
                  <a:srgbClr val="0000FF"/>
                </a:solidFill>
                <a:cs typeface="Arial" charset="0"/>
              </a:rPr>
              <a:t>non-linear operation</a:t>
            </a:r>
            <a:endParaRPr lang="de-CH" sz="2800" dirty="0">
              <a:solidFill>
                <a:srgbClr val="0000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2432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C -0.0862 0.07477 -0.14466 0.1456 -0.16732 0.22176 C -0.18984 0.29745 -0.11015 0.41551 -0.10026 0.45393 " pathEditMode="relative" rAng="0" ptsTypes="AAA">
                                      <p:cBhvr>
                                        <p:cTn id="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68" y="2268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7037E-7 C 0.09153 0.09282 0.1832 0.18588 0.2 0.26273 C 0.21666 0.34051 0.13502 0.40093 0.07708 0.46366 " pathEditMode="relative" rAng="0" ptsTypes="AAA">
                                      <p:cBhvr>
                                        <p:cTn id="10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04" y="2317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1.11111E-6 C -0.06146 0.07454 -0.09922 0.10023 -0.12174 0.15301 C -0.1444 0.20579 -0.11575 0.28472 -0.09935 0.31597 " pathEditMode="relative" rAng="0" ptsTypes="AAA">
                                      <p:cBhvr>
                                        <p:cTn id="12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10" y="1578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11111E-6 C 0.06432 0.06806 0.12916 0.13658 0.14609 0.18912 C 0.16315 0.2419 0.10794 0.2787 0.0776 0.31667 " pathEditMode="relative" rAng="0" ptsTypes="AAA">
                                      <p:cBhvr>
                                        <p:cTn id="14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61" y="1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928550" y="210177"/>
            <a:ext cx="8229600" cy="720725"/>
          </a:xfrm>
        </p:spPr>
        <p:txBody>
          <a:bodyPr>
            <a:normAutofit/>
          </a:bodyPr>
          <a:lstStyle/>
          <a:p>
            <a:pPr algn="l"/>
            <a:r>
              <a:rPr lang="fr-CH" dirty="0"/>
              <a:t>Quantum Key Distribution (QKD)</a:t>
            </a:r>
            <a:endParaRPr lang="en-US" dirty="0"/>
          </a:p>
        </p:txBody>
      </p:sp>
      <p:sp>
        <p:nvSpPr>
          <p:cNvPr id="518150" name="Line 6"/>
          <p:cNvSpPr>
            <a:spLocks noChangeShapeType="1"/>
          </p:cNvSpPr>
          <p:nvPr/>
        </p:nvSpPr>
        <p:spPr bwMode="auto">
          <a:xfrm>
            <a:off x="4654551" y="1989138"/>
            <a:ext cx="2881313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none" w="med" len="med"/>
            <a:tailEnd type="triangle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518152" name="Line 8"/>
          <p:cNvSpPr>
            <a:spLocks noChangeShapeType="1"/>
          </p:cNvSpPr>
          <p:nvPr/>
        </p:nvSpPr>
        <p:spPr bwMode="auto">
          <a:xfrm>
            <a:off x="4654551" y="2276475"/>
            <a:ext cx="2881313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triangle"/>
            <a:tailEnd type="none" w="med" len="med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p:pic>
        <p:nvPicPr>
          <p:cNvPr id="518183" name="Picture 39" descr="BS00996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319801" y="3461024"/>
            <a:ext cx="647700" cy="4841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pic>
        <p:nvPicPr>
          <p:cNvPr id="518184" name="Picture 40" descr="BS00996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9162283" y="3402014"/>
            <a:ext cx="647700" cy="4841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sp>
        <p:nvSpPr>
          <p:cNvPr id="518185" name="Freeform 41"/>
          <p:cNvSpPr>
            <a:spLocks/>
          </p:cNvSpPr>
          <p:nvPr/>
        </p:nvSpPr>
        <p:spPr bwMode="auto">
          <a:xfrm rot="563765">
            <a:off x="2454329" y="2583391"/>
            <a:ext cx="303212" cy="774700"/>
          </a:xfrm>
          <a:custGeom>
            <a:avLst/>
            <a:gdLst/>
            <a:ahLst/>
            <a:cxnLst>
              <a:cxn ang="0">
                <a:pos x="74" y="0"/>
              </a:cxn>
              <a:cxn ang="0">
                <a:pos x="121" y="121"/>
              </a:cxn>
              <a:cxn ang="0">
                <a:pos x="7" y="215"/>
              </a:cxn>
              <a:cxn ang="0">
                <a:pos x="81" y="349"/>
              </a:cxn>
              <a:cxn ang="0">
                <a:pos x="87" y="551"/>
              </a:cxn>
            </a:cxnLst>
            <a:rect l="0" t="0" r="r" b="b"/>
            <a:pathLst>
              <a:path w="132" h="551">
                <a:moveTo>
                  <a:pt x="74" y="0"/>
                </a:moveTo>
                <a:cubicBezTo>
                  <a:pt x="82" y="20"/>
                  <a:pt x="132" y="85"/>
                  <a:pt x="121" y="121"/>
                </a:cubicBezTo>
                <a:cubicBezTo>
                  <a:pt x="110" y="157"/>
                  <a:pt x="14" y="177"/>
                  <a:pt x="7" y="215"/>
                </a:cubicBezTo>
                <a:cubicBezTo>
                  <a:pt x="0" y="253"/>
                  <a:pt x="68" y="293"/>
                  <a:pt x="81" y="349"/>
                </a:cubicBezTo>
                <a:cubicBezTo>
                  <a:pt x="94" y="405"/>
                  <a:pt x="86" y="509"/>
                  <a:pt x="87" y="551"/>
                </a:cubicBezTo>
              </a:path>
            </a:pathLst>
          </a:cu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8186" name="Freeform 42"/>
          <p:cNvSpPr>
            <a:spLocks/>
          </p:cNvSpPr>
          <p:nvPr/>
        </p:nvSpPr>
        <p:spPr bwMode="auto">
          <a:xfrm>
            <a:off x="9340337" y="2598123"/>
            <a:ext cx="217488" cy="730250"/>
          </a:xfrm>
          <a:custGeom>
            <a:avLst/>
            <a:gdLst/>
            <a:ahLst/>
            <a:cxnLst>
              <a:cxn ang="0">
                <a:pos x="74" y="0"/>
              </a:cxn>
              <a:cxn ang="0">
                <a:pos x="121" y="121"/>
              </a:cxn>
              <a:cxn ang="0">
                <a:pos x="7" y="215"/>
              </a:cxn>
              <a:cxn ang="0">
                <a:pos x="81" y="349"/>
              </a:cxn>
              <a:cxn ang="0">
                <a:pos x="87" y="551"/>
              </a:cxn>
            </a:cxnLst>
            <a:rect l="0" t="0" r="r" b="b"/>
            <a:pathLst>
              <a:path w="132" h="551">
                <a:moveTo>
                  <a:pt x="74" y="0"/>
                </a:moveTo>
                <a:cubicBezTo>
                  <a:pt x="82" y="20"/>
                  <a:pt x="132" y="85"/>
                  <a:pt x="121" y="121"/>
                </a:cubicBezTo>
                <a:cubicBezTo>
                  <a:pt x="110" y="157"/>
                  <a:pt x="14" y="177"/>
                  <a:pt x="7" y="215"/>
                </a:cubicBezTo>
                <a:cubicBezTo>
                  <a:pt x="0" y="253"/>
                  <a:pt x="68" y="293"/>
                  <a:pt x="81" y="349"/>
                </a:cubicBezTo>
                <a:cubicBezTo>
                  <a:pt x="94" y="405"/>
                  <a:pt x="86" y="509"/>
                  <a:pt x="87" y="551"/>
                </a:cubicBezTo>
              </a:path>
            </a:pathLst>
          </a:cu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7" name="TextBox 76"/>
          <p:cNvSpPr txBox="1"/>
          <p:nvPr/>
        </p:nvSpPr>
        <p:spPr>
          <a:xfrm>
            <a:off x="2394155" y="1061882"/>
            <a:ext cx="116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Alice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9502878" y="2329716"/>
            <a:ext cx="116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Bob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5609304" y="3923072"/>
            <a:ext cx="899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Eve</a:t>
            </a:r>
          </a:p>
        </p:txBody>
      </p:sp>
      <p:sp>
        <p:nvSpPr>
          <p:cNvPr id="80" name="Rectangle 298"/>
          <p:cNvSpPr>
            <a:spLocks noChangeArrowheads="1"/>
          </p:cNvSpPr>
          <p:nvPr/>
        </p:nvSpPr>
        <p:spPr bwMode="auto">
          <a:xfrm>
            <a:off x="1920626" y="4797152"/>
            <a:ext cx="8567862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de-CH" sz="2400" dirty="0" err="1">
                <a:cs typeface="Arial" charset="0"/>
              </a:rPr>
              <a:t>Offers</a:t>
            </a:r>
            <a:r>
              <a:rPr lang="de-CH" sz="2400" dirty="0">
                <a:cs typeface="Arial" charset="0"/>
              </a:rPr>
              <a:t> a </a:t>
            </a:r>
            <a:r>
              <a:rPr lang="de-CH" sz="2400" dirty="0" err="1">
                <a:solidFill>
                  <a:srgbClr val="FF0000"/>
                </a:solidFill>
                <a:cs typeface="Arial" charset="0"/>
              </a:rPr>
              <a:t>quantum</a:t>
            </a:r>
            <a:r>
              <a:rPr lang="de-CH" sz="2400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de-CH" sz="2400" dirty="0" err="1">
                <a:solidFill>
                  <a:srgbClr val="FF0000"/>
                </a:solidFill>
                <a:cs typeface="Arial" charset="0"/>
              </a:rPr>
              <a:t>solution</a:t>
            </a:r>
            <a:r>
              <a:rPr lang="de-CH" sz="2400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to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the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key</a:t>
            </a:r>
            <a:r>
              <a:rPr lang="de-CH" sz="2400" dirty="0">
                <a:cs typeface="Arial" charset="0"/>
              </a:rPr>
              <a:t>-exchange </a:t>
            </a:r>
            <a:r>
              <a:rPr lang="de-CH" sz="2400" dirty="0" err="1">
                <a:cs typeface="Arial" charset="0"/>
              </a:rPr>
              <a:t>problem</a:t>
            </a:r>
            <a:endParaRPr lang="de-CH" sz="2400" dirty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de-CH" sz="2400" dirty="0" err="1">
                <a:cs typeface="Arial" charset="0"/>
              </a:rPr>
              <a:t>Puts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the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players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into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the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starting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position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to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use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symmetric-key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cryptography</a:t>
            </a:r>
            <a:r>
              <a:rPr lang="de-CH" sz="2400" dirty="0">
                <a:cs typeface="Arial" charset="0"/>
              </a:rPr>
              <a:t> (</a:t>
            </a:r>
            <a:r>
              <a:rPr lang="de-CH" sz="2400" dirty="0" err="1">
                <a:cs typeface="Arial" charset="0"/>
              </a:rPr>
              <a:t>encryption</a:t>
            </a:r>
            <a:r>
              <a:rPr lang="de-CH" sz="2400" dirty="0">
                <a:cs typeface="Arial" charset="0"/>
              </a:rPr>
              <a:t>, </a:t>
            </a:r>
            <a:r>
              <a:rPr lang="de-CH" sz="2400" dirty="0" err="1">
                <a:cs typeface="Arial" charset="0"/>
              </a:rPr>
              <a:t>authentication</a:t>
            </a:r>
            <a:r>
              <a:rPr lang="de-CH" sz="2400" dirty="0">
                <a:cs typeface="Arial" charset="0"/>
              </a:rPr>
              <a:t> etc.).</a:t>
            </a:r>
          </a:p>
        </p:txBody>
      </p:sp>
      <p:pic>
        <p:nvPicPr>
          <p:cNvPr id="36" name="Picture 35" descr="AliceBlue.eps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2351584" y="1484784"/>
            <a:ext cx="1059740" cy="1080120"/>
          </a:xfrm>
          <a:prstGeom prst="rect">
            <a:avLst/>
          </a:prstGeom>
        </p:spPr>
      </p:pic>
      <p:pic>
        <p:nvPicPr>
          <p:cNvPr id="38" name="Picture 37" descr="QueenOfHearts.png"/>
          <p:cNvPicPr>
            <a:picLocks noChangeAspect="1"/>
          </p:cNvPicPr>
          <p:nvPr/>
        </p:nvPicPr>
        <p:blipFill>
          <a:blip r:embed="rId5" cstate="print"/>
          <a:srcRect l="6597" r="7636"/>
          <a:stretch>
            <a:fillRect/>
          </a:stretch>
        </p:blipFill>
        <p:spPr>
          <a:xfrm>
            <a:off x="5231905" y="2780928"/>
            <a:ext cx="1280649" cy="1083626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654551" y="1096098"/>
            <a:ext cx="2881313" cy="532702"/>
            <a:chOff x="3130550" y="1096098"/>
            <a:chExt cx="2881313" cy="532702"/>
          </a:xfrm>
        </p:grpSpPr>
        <p:sp>
          <p:nvSpPr>
            <p:cNvPr id="518151" name="Line 7"/>
            <p:cNvSpPr>
              <a:spLocks noChangeShapeType="1"/>
            </p:cNvSpPr>
            <p:nvPr/>
          </p:nvSpPr>
          <p:spPr bwMode="auto">
            <a:xfrm>
              <a:off x="3130550" y="1628800"/>
              <a:ext cx="2881313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grpSp>
          <p:nvGrpSpPr>
            <p:cNvPr id="39" name="Group 28"/>
            <p:cNvGrpSpPr/>
            <p:nvPr/>
          </p:nvGrpSpPr>
          <p:grpSpPr>
            <a:xfrm>
              <a:off x="3419872" y="1096098"/>
              <a:ext cx="457692" cy="460694"/>
              <a:chOff x="4214810" y="2000240"/>
              <a:chExt cx="457692" cy="460694"/>
            </a:xfrm>
          </p:grpSpPr>
          <p:sp>
            <p:nvSpPr>
              <p:cNvPr id="40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1" name="Line 5"/>
              <p:cNvSpPr>
                <a:spLocks noChangeShapeType="1"/>
              </p:cNvSpPr>
              <p:nvPr/>
            </p:nvSpPr>
            <p:spPr bwMode="auto">
              <a:xfrm rot="27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42" name="Group 28"/>
            <p:cNvGrpSpPr/>
            <p:nvPr/>
          </p:nvGrpSpPr>
          <p:grpSpPr>
            <a:xfrm>
              <a:off x="4343154" y="1096098"/>
              <a:ext cx="457692" cy="460694"/>
              <a:chOff x="4214810" y="2000240"/>
              <a:chExt cx="457692" cy="460694"/>
            </a:xfrm>
          </p:grpSpPr>
          <p:sp>
            <p:nvSpPr>
              <p:cNvPr id="43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4" name="Line 5"/>
              <p:cNvSpPr>
                <a:spLocks noChangeShapeType="1"/>
              </p:cNvSpPr>
              <p:nvPr/>
            </p:nvSpPr>
            <p:spPr bwMode="auto">
              <a:xfrm rot="81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45" name="Group 28"/>
            <p:cNvGrpSpPr/>
            <p:nvPr/>
          </p:nvGrpSpPr>
          <p:grpSpPr>
            <a:xfrm>
              <a:off x="3881513" y="1096098"/>
              <a:ext cx="457692" cy="460694"/>
              <a:chOff x="4214810" y="2000240"/>
              <a:chExt cx="457692" cy="460694"/>
            </a:xfrm>
          </p:grpSpPr>
          <p:sp>
            <p:nvSpPr>
              <p:cNvPr id="46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7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48" name="Group 133"/>
            <p:cNvGrpSpPr/>
            <p:nvPr/>
          </p:nvGrpSpPr>
          <p:grpSpPr>
            <a:xfrm>
              <a:off x="5266436" y="1096098"/>
              <a:ext cx="457692" cy="460694"/>
              <a:chOff x="7597837" y="2707419"/>
              <a:chExt cx="457692" cy="460694"/>
            </a:xfrm>
          </p:grpSpPr>
          <p:sp>
            <p:nvSpPr>
              <p:cNvPr id="49" name="Oval 2"/>
              <p:cNvSpPr>
                <a:spLocks noChangeArrowheads="1"/>
              </p:cNvSpPr>
              <p:nvPr/>
            </p:nvSpPr>
            <p:spPr bwMode="auto">
              <a:xfrm>
                <a:off x="7597837" y="2707419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50" name="Line 5"/>
              <p:cNvSpPr>
                <a:spLocks noChangeShapeType="1"/>
              </p:cNvSpPr>
              <p:nvPr/>
            </p:nvSpPr>
            <p:spPr bwMode="auto">
              <a:xfrm rot="5400000">
                <a:off x="7827188" y="2754097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51" name="Group 28"/>
            <p:cNvGrpSpPr/>
            <p:nvPr/>
          </p:nvGrpSpPr>
          <p:grpSpPr>
            <a:xfrm>
              <a:off x="4804795" y="1096098"/>
              <a:ext cx="457692" cy="460694"/>
              <a:chOff x="4214810" y="2000240"/>
              <a:chExt cx="457692" cy="460694"/>
            </a:xfrm>
          </p:grpSpPr>
          <p:sp>
            <p:nvSpPr>
              <p:cNvPr id="52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53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sp>
        <p:nvSpPr>
          <p:cNvPr id="37" name="Content Placeholder 1"/>
          <p:cNvSpPr txBox="1">
            <a:spLocks/>
          </p:cNvSpPr>
          <p:nvPr/>
        </p:nvSpPr>
        <p:spPr>
          <a:xfrm>
            <a:off x="9809983" y="1451465"/>
            <a:ext cx="2470409" cy="432048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de-CH" sz="2000" dirty="0">
                <a:cs typeface="Arial" charset="0"/>
              </a:rPr>
              <a:t>[</a:t>
            </a:r>
            <a:r>
              <a:rPr lang="en-US" sz="2000" dirty="0">
                <a:cs typeface="Arial" charset="0"/>
              </a:rPr>
              <a:t>Bennett Brassard 84]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 r="50930"/>
          <a:stretch>
            <a:fillRect/>
          </a:stretch>
        </p:blipFill>
        <p:spPr bwMode="auto">
          <a:xfrm>
            <a:off x="11131960" y="124526"/>
            <a:ext cx="936103" cy="1331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6" cstate="print"/>
          <a:srcRect l="49070"/>
          <a:stretch>
            <a:fillRect/>
          </a:stretch>
        </p:blipFill>
        <p:spPr bwMode="auto">
          <a:xfrm>
            <a:off x="10123847" y="124528"/>
            <a:ext cx="971600" cy="1331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Picture 6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60297" y="1556792"/>
            <a:ext cx="1285425" cy="914208"/>
          </a:xfrm>
          <a:prstGeom prst="rect">
            <a:avLst/>
          </a:prstGeom>
          <a:noFill/>
        </p:spPr>
      </p:pic>
      <p:sp>
        <p:nvSpPr>
          <p:cNvPr id="57" name="TextBox 56"/>
          <p:cNvSpPr txBox="1"/>
          <p:nvPr/>
        </p:nvSpPr>
        <p:spPr>
          <a:xfrm>
            <a:off x="1847528" y="3861048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k = </a:t>
            </a:r>
            <a:r>
              <a:rPr lang="en-US" dirty="0">
                <a:latin typeface="Consolas"/>
                <a:cs typeface="Consolas"/>
              </a:rPr>
              <a:t>0101 1011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8723819" y="3861048"/>
            <a:ext cx="1691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k = </a:t>
            </a:r>
            <a:r>
              <a:rPr lang="en-US" dirty="0">
                <a:latin typeface="Consolas"/>
                <a:cs typeface="Consolas"/>
              </a:rPr>
              <a:t>0101 1011</a:t>
            </a:r>
          </a:p>
        </p:txBody>
      </p:sp>
      <p:sp>
        <p:nvSpPr>
          <p:cNvPr id="61" name="AutoShape 109"/>
          <p:cNvSpPr>
            <a:spLocks noChangeArrowheads="1"/>
          </p:cNvSpPr>
          <p:nvPr/>
        </p:nvSpPr>
        <p:spPr bwMode="auto">
          <a:xfrm>
            <a:off x="6456040" y="2708920"/>
            <a:ext cx="1368152" cy="648072"/>
          </a:xfrm>
          <a:prstGeom prst="cloudCallout">
            <a:avLst>
              <a:gd name="adj1" fmla="val -68259"/>
              <a:gd name="adj2" fmla="val 35277"/>
            </a:avLst>
          </a:prstGeom>
          <a:solidFill>
            <a:srgbClr val="A8EAE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k = </a:t>
            </a:r>
            <a:r>
              <a:rPr lang="en-US" sz="2400" dirty="0">
                <a:latin typeface="Consolas"/>
                <a:cs typeface="Consolas"/>
              </a:rPr>
              <a:t>?</a:t>
            </a:r>
          </a:p>
        </p:txBody>
      </p:sp>
      <p:sp>
        <p:nvSpPr>
          <p:cNvPr id="62" name="Line 6"/>
          <p:cNvSpPr>
            <a:spLocks noChangeShapeType="1"/>
          </p:cNvSpPr>
          <p:nvPr/>
        </p:nvSpPr>
        <p:spPr bwMode="auto">
          <a:xfrm>
            <a:off x="4654551" y="2564904"/>
            <a:ext cx="2881313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none" w="med" len="med"/>
            <a:tailEnd type="triangle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518171" name="Line 27"/>
          <p:cNvSpPr>
            <a:spLocks noChangeShapeType="1"/>
          </p:cNvSpPr>
          <p:nvPr/>
        </p:nvSpPr>
        <p:spPr bwMode="auto">
          <a:xfrm flipV="1">
            <a:off x="5756787" y="1700808"/>
            <a:ext cx="267205" cy="1027644"/>
          </a:xfrm>
          <a:prstGeom prst="line">
            <a:avLst/>
          </a:prstGeom>
          <a:noFill/>
          <a:ln w="57150" cap="rnd">
            <a:solidFill>
              <a:srgbClr val="FF0000"/>
            </a:solidFill>
            <a:prstDash val="sysDot"/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3484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18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518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8150" grpId="0" animBg="1"/>
      <p:bldP spid="518152" grpId="0" animBg="1"/>
      <p:bldP spid="518185" grpId="0" animBg="1"/>
      <p:bldP spid="518186" grpId="0" animBg="1"/>
      <p:bldP spid="79" grpId="0"/>
      <p:bldP spid="80" grpId="0" build="p"/>
      <p:bldP spid="57" grpId="0"/>
      <p:bldP spid="60" grpId="0"/>
      <p:bldP spid="61" grpId="0" animBg="1"/>
      <p:bldP spid="62" grpId="0" animBg="1"/>
      <p:bldP spid="518171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roup 204"/>
          <p:cNvGrpSpPr/>
          <p:nvPr/>
        </p:nvGrpSpPr>
        <p:grpSpPr>
          <a:xfrm>
            <a:off x="6526958" y="2132782"/>
            <a:ext cx="865187" cy="792163"/>
            <a:chOff x="5177248" y="2526481"/>
            <a:chExt cx="865187" cy="792163"/>
          </a:xfrm>
        </p:grpSpPr>
        <p:sp>
          <p:nvSpPr>
            <p:cNvPr id="290" name="Oval 91"/>
            <p:cNvSpPr>
              <a:spLocks noChangeArrowheads="1"/>
            </p:cNvSpPr>
            <p:nvPr/>
          </p:nvSpPr>
          <p:spPr bwMode="auto">
            <a:xfrm>
              <a:off x="5321710" y="2670944"/>
              <a:ext cx="576262" cy="576263"/>
            </a:xfrm>
            <a:prstGeom prst="ellipse">
              <a:avLst/>
            </a:prstGeom>
            <a:noFill/>
            <a:ln w="5080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>
                <a:cs typeface="Arial" charset="0"/>
              </a:endParaRPr>
            </a:p>
          </p:txBody>
        </p:sp>
        <p:sp useBgFill="1">
          <p:nvSpPr>
            <p:cNvPr id="291" name="Rectangle 92"/>
            <p:cNvSpPr>
              <a:spLocks noChangeArrowheads="1"/>
            </p:cNvSpPr>
            <p:nvPr/>
          </p:nvSpPr>
          <p:spPr bwMode="auto">
            <a:xfrm>
              <a:off x="5177248" y="2886844"/>
              <a:ext cx="865187" cy="431800"/>
            </a:xfrm>
            <a:prstGeom prst="rect">
              <a:avLst/>
            </a:prstGeom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4000">
                <a:cs typeface="Arial" charset="0"/>
              </a:endParaRPr>
            </a:p>
          </p:txBody>
        </p:sp>
        <p:sp>
          <p:nvSpPr>
            <p:cNvPr id="292" name="Line 93"/>
            <p:cNvSpPr>
              <a:spLocks noChangeShapeType="1"/>
            </p:cNvSpPr>
            <p:nvPr/>
          </p:nvSpPr>
          <p:spPr bwMode="auto">
            <a:xfrm flipV="1">
              <a:off x="5609048" y="2526481"/>
              <a:ext cx="215900" cy="28892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sp>
        <p:nvSpPr>
          <p:cNvPr id="51814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863716" y="196358"/>
            <a:ext cx="8229600" cy="720725"/>
          </a:xfrm>
        </p:spPr>
        <p:txBody>
          <a:bodyPr>
            <a:normAutofit/>
          </a:bodyPr>
          <a:lstStyle/>
          <a:p>
            <a:pPr algn="l"/>
            <a:r>
              <a:rPr lang="fr-CH" dirty="0"/>
              <a:t>Quantum Key Distribution (QKD)</a:t>
            </a:r>
            <a:endParaRPr lang="en-US" dirty="0"/>
          </a:p>
        </p:txBody>
      </p:sp>
      <p:sp>
        <p:nvSpPr>
          <p:cNvPr id="518150" name="Line 6"/>
          <p:cNvSpPr>
            <a:spLocks noChangeShapeType="1"/>
          </p:cNvSpPr>
          <p:nvPr/>
        </p:nvSpPr>
        <p:spPr bwMode="auto">
          <a:xfrm>
            <a:off x="5086600" y="3285679"/>
            <a:ext cx="1513457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none" w="med" len="med"/>
            <a:tailEnd type="triangle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p:pic>
        <p:nvPicPr>
          <p:cNvPr id="36" name="Picture 35" descr="AliceBlue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1487488" y="1484784"/>
            <a:ext cx="1059740" cy="1080120"/>
          </a:xfrm>
          <a:prstGeom prst="rect">
            <a:avLst/>
          </a:prstGeom>
        </p:spPr>
      </p:pic>
      <p:pic>
        <p:nvPicPr>
          <p:cNvPr id="58" name="Picture 6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52385" y="1650696"/>
            <a:ext cx="1285425" cy="914208"/>
          </a:xfrm>
          <a:prstGeom prst="rect">
            <a:avLst/>
          </a:prstGeom>
          <a:noFill/>
        </p:spPr>
      </p:pic>
      <p:sp>
        <p:nvSpPr>
          <p:cNvPr id="185" name="Line 7"/>
          <p:cNvSpPr>
            <a:spLocks noChangeShapeType="1"/>
          </p:cNvSpPr>
          <p:nvPr/>
        </p:nvSpPr>
        <p:spPr bwMode="auto">
          <a:xfrm>
            <a:off x="5179206" y="1556792"/>
            <a:ext cx="1546381" cy="0"/>
          </a:xfrm>
          <a:prstGeom prst="line">
            <a:avLst/>
          </a:prstGeom>
          <a:noFill/>
          <a:ln w="38100">
            <a:solidFill>
              <a:srgbClr val="000000"/>
            </a:solidFill>
            <a:prstDash val="dash"/>
            <a:round/>
            <a:headEnd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223" name="Rectangle 298"/>
          <p:cNvSpPr>
            <a:spLocks noChangeArrowheads="1"/>
          </p:cNvSpPr>
          <p:nvPr/>
        </p:nvSpPr>
        <p:spPr bwMode="auto">
          <a:xfrm>
            <a:off x="2531711" y="2379054"/>
            <a:ext cx="2260147" cy="471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de-CH" sz="2800" dirty="0">
                <a:latin typeface="Arial" pitchFamily="34" charset="0"/>
                <a:cs typeface="Arial" pitchFamily="34" charset="0"/>
              </a:rPr>
              <a:t>0  1   1   1   0</a:t>
            </a:r>
            <a:r>
              <a:rPr lang="de-CH" sz="280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 </a:t>
            </a:r>
            <a:endParaRPr lang="de-CH" sz="2800" baseline="-25000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5" name="Rectangle 298"/>
          <p:cNvSpPr>
            <a:spLocks noChangeArrowheads="1"/>
          </p:cNvSpPr>
          <p:nvPr/>
        </p:nvSpPr>
        <p:spPr bwMode="auto">
          <a:xfrm>
            <a:off x="7274407" y="2380988"/>
            <a:ext cx="2536723" cy="471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de-CH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 </a:t>
            </a:r>
            <a:r>
              <a:rPr lang="de-CH" sz="280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de-CH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de-CH" sz="280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de-CH" sz="2800" dirty="0">
                <a:latin typeface="Arial" pitchFamily="34" charset="0"/>
                <a:cs typeface="Arial" pitchFamily="34" charset="0"/>
              </a:rPr>
              <a:t>1   1   0</a:t>
            </a:r>
            <a:endParaRPr lang="de-CH" sz="2800" baseline="-25000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495600" y="1312122"/>
            <a:ext cx="2304256" cy="460694"/>
            <a:chOff x="971600" y="1268760"/>
            <a:chExt cx="2304256" cy="460694"/>
          </a:xfrm>
        </p:grpSpPr>
        <p:grpSp>
          <p:nvGrpSpPr>
            <p:cNvPr id="265" name="Group 28"/>
            <p:cNvGrpSpPr/>
            <p:nvPr/>
          </p:nvGrpSpPr>
          <p:grpSpPr>
            <a:xfrm>
              <a:off x="971600" y="1268760"/>
              <a:ext cx="457692" cy="460694"/>
              <a:chOff x="4214810" y="2000240"/>
              <a:chExt cx="457692" cy="460694"/>
            </a:xfrm>
          </p:grpSpPr>
          <p:sp>
            <p:nvSpPr>
              <p:cNvPr id="278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79" name="Line 5"/>
              <p:cNvSpPr>
                <a:spLocks noChangeShapeType="1"/>
              </p:cNvSpPr>
              <p:nvPr/>
            </p:nvSpPr>
            <p:spPr bwMode="auto">
              <a:xfrm rot="27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266" name="Group 28"/>
            <p:cNvGrpSpPr/>
            <p:nvPr/>
          </p:nvGrpSpPr>
          <p:grpSpPr>
            <a:xfrm>
              <a:off x="1894882" y="1268760"/>
              <a:ext cx="457692" cy="460694"/>
              <a:chOff x="4214810" y="2000240"/>
              <a:chExt cx="457692" cy="460694"/>
            </a:xfrm>
          </p:grpSpPr>
          <p:sp>
            <p:nvSpPr>
              <p:cNvPr id="276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77" name="Line 5"/>
              <p:cNvSpPr>
                <a:spLocks noChangeShapeType="1"/>
              </p:cNvSpPr>
              <p:nvPr/>
            </p:nvSpPr>
            <p:spPr bwMode="auto">
              <a:xfrm rot="81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267" name="Group 28"/>
            <p:cNvGrpSpPr/>
            <p:nvPr/>
          </p:nvGrpSpPr>
          <p:grpSpPr>
            <a:xfrm>
              <a:off x="1433241" y="1268760"/>
              <a:ext cx="457692" cy="460694"/>
              <a:chOff x="4214810" y="2000240"/>
              <a:chExt cx="457692" cy="460694"/>
            </a:xfrm>
          </p:grpSpPr>
          <p:sp>
            <p:nvSpPr>
              <p:cNvPr id="274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75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268" name="Group 133"/>
            <p:cNvGrpSpPr/>
            <p:nvPr/>
          </p:nvGrpSpPr>
          <p:grpSpPr>
            <a:xfrm>
              <a:off x="2818164" y="1268760"/>
              <a:ext cx="457692" cy="460694"/>
              <a:chOff x="7597837" y="2707419"/>
              <a:chExt cx="457692" cy="460694"/>
            </a:xfrm>
          </p:grpSpPr>
          <p:sp>
            <p:nvSpPr>
              <p:cNvPr id="272" name="Oval 2"/>
              <p:cNvSpPr>
                <a:spLocks noChangeArrowheads="1"/>
              </p:cNvSpPr>
              <p:nvPr/>
            </p:nvSpPr>
            <p:spPr bwMode="auto">
              <a:xfrm>
                <a:off x="7597837" y="2707419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73" name="Line 5"/>
              <p:cNvSpPr>
                <a:spLocks noChangeShapeType="1"/>
              </p:cNvSpPr>
              <p:nvPr/>
            </p:nvSpPr>
            <p:spPr bwMode="auto">
              <a:xfrm rot="5400000">
                <a:off x="7827188" y="2754097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269" name="Group 28"/>
            <p:cNvGrpSpPr/>
            <p:nvPr/>
          </p:nvGrpSpPr>
          <p:grpSpPr>
            <a:xfrm>
              <a:off x="2356523" y="1268760"/>
              <a:ext cx="457692" cy="460694"/>
              <a:chOff x="4214810" y="2000240"/>
              <a:chExt cx="457692" cy="460694"/>
            </a:xfrm>
          </p:grpSpPr>
          <p:sp>
            <p:nvSpPr>
              <p:cNvPr id="270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71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8" name="Group 7"/>
          <p:cNvGrpSpPr/>
          <p:nvPr/>
        </p:nvGrpSpPr>
        <p:grpSpPr>
          <a:xfrm>
            <a:off x="7212149" y="1844824"/>
            <a:ext cx="2338859" cy="460694"/>
            <a:chOff x="5688148" y="1844824"/>
            <a:chExt cx="2338859" cy="460694"/>
          </a:xfrm>
        </p:grpSpPr>
        <p:grpSp>
          <p:nvGrpSpPr>
            <p:cNvPr id="4" name="Group 3"/>
            <p:cNvGrpSpPr/>
            <p:nvPr/>
          </p:nvGrpSpPr>
          <p:grpSpPr>
            <a:xfrm>
              <a:off x="7096322" y="1844824"/>
              <a:ext cx="457692" cy="460694"/>
              <a:chOff x="2818164" y="1844824"/>
              <a:chExt cx="457692" cy="460694"/>
            </a:xfrm>
          </p:grpSpPr>
          <p:sp>
            <p:nvSpPr>
              <p:cNvPr id="301" name="Oval 2"/>
              <p:cNvSpPr>
                <a:spLocks noChangeArrowheads="1"/>
              </p:cNvSpPr>
              <p:nvPr/>
            </p:nvSpPr>
            <p:spPr bwMode="auto">
              <a:xfrm>
                <a:off x="2818164" y="1844824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02" name="Line 5"/>
              <p:cNvSpPr>
                <a:spLocks noChangeShapeType="1"/>
              </p:cNvSpPr>
              <p:nvPr/>
            </p:nvSpPr>
            <p:spPr bwMode="auto">
              <a:xfrm rot="5400000">
                <a:off x="3056522" y="1891502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312" name="Line 5"/>
              <p:cNvSpPr>
                <a:spLocks noChangeShapeType="1"/>
              </p:cNvSpPr>
              <p:nvPr/>
            </p:nvSpPr>
            <p:spPr bwMode="auto">
              <a:xfrm rot="10800000">
                <a:off x="3059832" y="1891502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313" name="Group 312"/>
            <p:cNvGrpSpPr/>
            <p:nvPr/>
          </p:nvGrpSpPr>
          <p:grpSpPr>
            <a:xfrm>
              <a:off x="6156176" y="1844824"/>
              <a:ext cx="457692" cy="460694"/>
              <a:chOff x="971600" y="1844824"/>
              <a:chExt cx="457692" cy="460694"/>
            </a:xfrm>
          </p:grpSpPr>
          <p:sp>
            <p:nvSpPr>
              <p:cNvPr id="314" name="Oval 2"/>
              <p:cNvSpPr>
                <a:spLocks noChangeArrowheads="1"/>
              </p:cNvSpPr>
              <p:nvPr/>
            </p:nvSpPr>
            <p:spPr bwMode="auto">
              <a:xfrm>
                <a:off x="971600" y="1844824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15" name="Line 5"/>
              <p:cNvSpPr>
                <a:spLocks noChangeShapeType="1"/>
              </p:cNvSpPr>
              <p:nvPr/>
            </p:nvSpPr>
            <p:spPr bwMode="auto">
              <a:xfrm rot="2700000">
                <a:off x="998668" y="2064818"/>
                <a:ext cx="393884" cy="8036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316" name="Line 5"/>
              <p:cNvSpPr>
                <a:spLocks noChangeShapeType="1"/>
              </p:cNvSpPr>
              <p:nvPr/>
            </p:nvSpPr>
            <p:spPr bwMode="auto">
              <a:xfrm rot="8100000">
                <a:off x="997377" y="2064843"/>
                <a:ext cx="396468" cy="7984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317" name="Group 316"/>
            <p:cNvGrpSpPr/>
            <p:nvPr/>
          </p:nvGrpSpPr>
          <p:grpSpPr>
            <a:xfrm>
              <a:off x="6624204" y="1844824"/>
              <a:ext cx="457692" cy="460694"/>
              <a:chOff x="971600" y="1844824"/>
              <a:chExt cx="457692" cy="460694"/>
            </a:xfrm>
          </p:grpSpPr>
          <p:sp>
            <p:nvSpPr>
              <p:cNvPr id="318" name="Oval 2"/>
              <p:cNvSpPr>
                <a:spLocks noChangeArrowheads="1"/>
              </p:cNvSpPr>
              <p:nvPr/>
            </p:nvSpPr>
            <p:spPr bwMode="auto">
              <a:xfrm>
                <a:off x="971600" y="1844824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19" name="Line 5"/>
              <p:cNvSpPr>
                <a:spLocks noChangeShapeType="1"/>
              </p:cNvSpPr>
              <p:nvPr/>
            </p:nvSpPr>
            <p:spPr bwMode="auto">
              <a:xfrm rot="2700000">
                <a:off x="998668" y="2064818"/>
                <a:ext cx="393884" cy="8036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320" name="Line 5"/>
              <p:cNvSpPr>
                <a:spLocks noChangeShapeType="1"/>
              </p:cNvSpPr>
              <p:nvPr/>
            </p:nvSpPr>
            <p:spPr bwMode="auto">
              <a:xfrm rot="8100000">
                <a:off x="997377" y="2064843"/>
                <a:ext cx="396468" cy="7984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321" name="Group 320"/>
            <p:cNvGrpSpPr/>
            <p:nvPr/>
          </p:nvGrpSpPr>
          <p:grpSpPr>
            <a:xfrm>
              <a:off x="5688148" y="1844824"/>
              <a:ext cx="457692" cy="460694"/>
              <a:chOff x="2818164" y="1844824"/>
              <a:chExt cx="457692" cy="460694"/>
            </a:xfrm>
          </p:grpSpPr>
          <p:sp>
            <p:nvSpPr>
              <p:cNvPr id="322" name="Oval 2"/>
              <p:cNvSpPr>
                <a:spLocks noChangeArrowheads="1"/>
              </p:cNvSpPr>
              <p:nvPr/>
            </p:nvSpPr>
            <p:spPr bwMode="auto">
              <a:xfrm>
                <a:off x="2818164" y="1844824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23" name="Line 5"/>
              <p:cNvSpPr>
                <a:spLocks noChangeShapeType="1"/>
              </p:cNvSpPr>
              <p:nvPr/>
            </p:nvSpPr>
            <p:spPr bwMode="auto">
              <a:xfrm rot="5400000">
                <a:off x="3056522" y="1891502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324" name="Line 5"/>
              <p:cNvSpPr>
                <a:spLocks noChangeShapeType="1"/>
              </p:cNvSpPr>
              <p:nvPr/>
            </p:nvSpPr>
            <p:spPr bwMode="auto">
              <a:xfrm rot="10800000">
                <a:off x="3059832" y="1891502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325" name="Group 324"/>
            <p:cNvGrpSpPr/>
            <p:nvPr/>
          </p:nvGrpSpPr>
          <p:grpSpPr>
            <a:xfrm>
              <a:off x="7569315" y="1844824"/>
              <a:ext cx="457692" cy="460694"/>
              <a:chOff x="2818164" y="1844824"/>
              <a:chExt cx="457692" cy="460694"/>
            </a:xfrm>
          </p:grpSpPr>
          <p:sp>
            <p:nvSpPr>
              <p:cNvPr id="326" name="Oval 2"/>
              <p:cNvSpPr>
                <a:spLocks noChangeArrowheads="1"/>
              </p:cNvSpPr>
              <p:nvPr/>
            </p:nvSpPr>
            <p:spPr bwMode="auto">
              <a:xfrm>
                <a:off x="2818164" y="1844824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27" name="Line 5"/>
              <p:cNvSpPr>
                <a:spLocks noChangeShapeType="1"/>
              </p:cNvSpPr>
              <p:nvPr/>
            </p:nvSpPr>
            <p:spPr bwMode="auto">
              <a:xfrm rot="5400000">
                <a:off x="3056522" y="1891502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328" name="Line 5"/>
              <p:cNvSpPr>
                <a:spLocks noChangeShapeType="1"/>
              </p:cNvSpPr>
              <p:nvPr/>
            </p:nvSpPr>
            <p:spPr bwMode="auto">
              <a:xfrm rot="10800000">
                <a:off x="3059832" y="1891502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7" name="Group 6"/>
          <p:cNvGrpSpPr/>
          <p:nvPr/>
        </p:nvGrpSpPr>
        <p:grpSpPr>
          <a:xfrm>
            <a:off x="2495601" y="1844824"/>
            <a:ext cx="2302879" cy="460694"/>
            <a:chOff x="971600" y="1844824"/>
            <a:chExt cx="2302879" cy="460694"/>
          </a:xfrm>
        </p:grpSpPr>
        <p:sp>
          <p:nvSpPr>
            <p:cNvPr id="305" name="Oval 2"/>
            <p:cNvSpPr>
              <a:spLocks noChangeArrowheads="1"/>
            </p:cNvSpPr>
            <p:nvPr/>
          </p:nvSpPr>
          <p:spPr bwMode="auto">
            <a:xfrm>
              <a:off x="1894882" y="1844824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306" name="Line 5"/>
            <p:cNvSpPr>
              <a:spLocks noChangeShapeType="1"/>
            </p:cNvSpPr>
            <p:nvPr/>
          </p:nvSpPr>
          <p:spPr bwMode="auto">
            <a:xfrm rot="8100000">
              <a:off x="2124233" y="1891502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sp>
          <p:nvSpPr>
            <p:cNvPr id="303" name="Oval 2"/>
            <p:cNvSpPr>
              <a:spLocks noChangeArrowheads="1"/>
            </p:cNvSpPr>
            <p:nvPr/>
          </p:nvSpPr>
          <p:spPr bwMode="auto">
            <a:xfrm>
              <a:off x="1433241" y="1844824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304" name="Line 5"/>
            <p:cNvSpPr>
              <a:spLocks noChangeShapeType="1"/>
            </p:cNvSpPr>
            <p:nvPr/>
          </p:nvSpPr>
          <p:spPr bwMode="auto">
            <a:xfrm rot="10800000">
              <a:off x="1662592" y="1891502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sp>
          <p:nvSpPr>
            <p:cNvPr id="299" name="Oval 2"/>
            <p:cNvSpPr>
              <a:spLocks noChangeArrowheads="1"/>
            </p:cNvSpPr>
            <p:nvPr/>
          </p:nvSpPr>
          <p:spPr bwMode="auto">
            <a:xfrm>
              <a:off x="2356523" y="1844824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300" name="Line 5"/>
            <p:cNvSpPr>
              <a:spLocks noChangeShapeType="1"/>
            </p:cNvSpPr>
            <p:nvPr/>
          </p:nvSpPr>
          <p:spPr bwMode="auto">
            <a:xfrm rot="10800000">
              <a:off x="2585874" y="1891502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971600" y="1844824"/>
              <a:ext cx="457692" cy="460694"/>
              <a:chOff x="971600" y="1844824"/>
              <a:chExt cx="457692" cy="460694"/>
            </a:xfrm>
          </p:grpSpPr>
          <p:sp>
            <p:nvSpPr>
              <p:cNvPr id="307" name="Oval 2"/>
              <p:cNvSpPr>
                <a:spLocks noChangeArrowheads="1"/>
              </p:cNvSpPr>
              <p:nvPr/>
            </p:nvSpPr>
            <p:spPr bwMode="auto">
              <a:xfrm>
                <a:off x="971600" y="1844824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87" name="Line 5"/>
              <p:cNvSpPr>
                <a:spLocks noChangeShapeType="1"/>
              </p:cNvSpPr>
              <p:nvPr/>
            </p:nvSpPr>
            <p:spPr bwMode="auto">
              <a:xfrm rot="2700000">
                <a:off x="998668" y="2064818"/>
                <a:ext cx="393884" cy="8036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288" name="Line 5"/>
              <p:cNvSpPr>
                <a:spLocks noChangeShapeType="1"/>
              </p:cNvSpPr>
              <p:nvPr/>
            </p:nvSpPr>
            <p:spPr bwMode="auto">
              <a:xfrm rot="8100000">
                <a:off x="997377" y="2064843"/>
                <a:ext cx="396468" cy="7984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sp>
          <p:nvSpPr>
            <p:cNvPr id="284" name="Line 5"/>
            <p:cNvSpPr>
              <a:spLocks noChangeShapeType="1"/>
            </p:cNvSpPr>
            <p:nvPr/>
          </p:nvSpPr>
          <p:spPr bwMode="auto">
            <a:xfrm rot="10800000">
              <a:off x="1466649" y="2060848"/>
              <a:ext cx="396468" cy="7984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sp>
          <p:nvSpPr>
            <p:cNvPr id="310" name="Line 5"/>
            <p:cNvSpPr>
              <a:spLocks noChangeShapeType="1"/>
            </p:cNvSpPr>
            <p:nvPr/>
          </p:nvSpPr>
          <p:spPr bwMode="auto">
            <a:xfrm rot="8100000">
              <a:off x="1924522" y="2073850"/>
              <a:ext cx="396468" cy="7984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sp>
          <p:nvSpPr>
            <p:cNvPr id="311" name="Line 5"/>
            <p:cNvSpPr>
              <a:spLocks noChangeShapeType="1"/>
            </p:cNvSpPr>
            <p:nvPr/>
          </p:nvSpPr>
          <p:spPr bwMode="auto">
            <a:xfrm rot="10800000">
              <a:off x="2384739" y="2060848"/>
              <a:ext cx="396468" cy="7984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grpSp>
          <p:nvGrpSpPr>
            <p:cNvPr id="329" name="Group 328"/>
            <p:cNvGrpSpPr/>
            <p:nvPr/>
          </p:nvGrpSpPr>
          <p:grpSpPr>
            <a:xfrm>
              <a:off x="2816787" y="1844824"/>
              <a:ext cx="457692" cy="460694"/>
              <a:chOff x="2818164" y="1844824"/>
              <a:chExt cx="457692" cy="460694"/>
            </a:xfrm>
          </p:grpSpPr>
          <p:sp>
            <p:nvSpPr>
              <p:cNvPr id="330" name="Oval 2"/>
              <p:cNvSpPr>
                <a:spLocks noChangeArrowheads="1"/>
              </p:cNvSpPr>
              <p:nvPr/>
            </p:nvSpPr>
            <p:spPr bwMode="auto">
              <a:xfrm>
                <a:off x="2818164" y="1844824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31" name="Line 5"/>
              <p:cNvSpPr>
                <a:spLocks noChangeShapeType="1"/>
              </p:cNvSpPr>
              <p:nvPr/>
            </p:nvSpPr>
            <p:spPr bwMode="auto">
              <a:xfrm rot="5400000">
                <a:off x="3056522" y="1891502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332" name="Line 5"/>
              <p:cNvSpPr>
                <a:spLocks noChangeShapeType="1"/>
              </p:cNvSpPr>
              <p:nvPr/>
            </p:nvSpPr>
            <p:spPr bwMode="auto">
              <a:xfrm rot="10800000">
                <a:off x="3059832" y="1891502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333" name="Group 74"/>
          <p:cNvGrpSpPr/>
          <p:nvPr/>
        </p:nvGrpSpPr>
        <p:grpSpPr>
          <a:xfrm rot="5400000">
            <a:off x="6168008" y="2420890"/>
            <a:ext cx="2592289" cy="288032"/>
            <a:chOff x="2809127" y="3501009"/>
            <a:chExt cx="3326202" cy="2232248"/>
          </a:xfrm>
        </p:grpSpPr>
        <p:sp>
          <p:nvSpPr>
            <p:cNvPr id="334" name="Line 150"/>
            <p:cNvSpPr>
              <a:spLocks noChangeShapeType="1"/>
            </p:cNvSpPr>
            <p:nvPr/>
          </p:nvSpPr>
          <p:spPr bwMode="auto">
            <a:xfrm flipH="1">
              <a:off x="2875934" y="3554362"/>
              <a:ext cx="3259394" cy="2153264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  <p:sp>
          <p:nvSpPr>
            <p:cNvPr id="335" name="Line 150"/>
            <p:cNvSpPr>
              <a:spLocks noChangeShapeType="1"/>
            </p:cNvSpPr>
            <p:nvPr/>
          </p:nvSpPr>
          <p:spPr bwMode="auto">
            <a:xfrm>
              <a:off x="2809127" y="3501009"/>
              <a:ext cx="3326202" cy="2232248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grpSp>
        <p:nvGrpSpPr>
          <p:cNvPr id="336" name="Group 74"/>
          <p:cNvGrpSpPr/>
          <p:nvPr/>
        </p:nvGrpSpPr>
        <p:grpSpPr>
          <a:xfrm rot="5400000">
            <a:off x="6672064" y="2420891"/>
            <a:ext cx="2592289" cy="288032"/>
            <a:chOff x="2809127" y="3501009"/>
            <a:chExt cx="3326202" cy="2232248"/>
          </a:xfrm>
        </p:grpSpPr>
        <p:sp>
          <p:nvSpPr>
            <p:cNvPr id="337" name="Line 150"/>
            <p:cNvSpPr>
              <a:spLocks noChangeShapeType="1"/>
            </p:cNvSpPr>
            <p:nvPr/>
          </p:nvSpPr>
          <p:spPr bwMode="auto">
            <a:xfrm flipH="1">
              <a:off x="2875934" y="3554362"/>
              <a:ext cx="3259394" cy="2153264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  <p:sp>
          <p:nvSpPr>
            <p:cNvPr id="338" name="Line 150"/>
            <p:cNvSpPr>
              <a:spLocks noChangeShapeType="1"/>
            </p:cNvSpPr>
            <p:nvPr/>
          </p:nvSpPr>
          <p:spPr bwMode="auto">
            <a:xfrm>
              <a:off x="2809127" y="3501009"/>
              <a:ext cx="3326202" cy="2232248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sp>
        <p:nvSpPr>
          <p:cNvPr id="339" name="Line 8"/>
          <p:cNvSpPr>
            <a:spLocks noChangeShapeType="1"/>
          </p:cNvSpPr>
          <p:nvPr/>
        </p:nvSpPr>
        <p:spPr bwMode="auto">
          <a:xfrm>
            <a:off x="5086600" y="3573016"/>
            <a:ext cx="1513457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triangle"/>
            <a:tailEnd type="non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2207568" y="4240644"/>
            <a:ext cx="7848872" cy="1717929"/>
            <a:chOff x="683568" y="4240643"/>
            <a:chExt cx="7848872" cy="1717929"/>
          </a:xfrm>
        </p:grpSpPr>
        <p:pic>
          <p:nvPicPr>
            <p:cNvPr id="340" name="Picture 39" descr="BS00996_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flipH="1">
              <a:off x="795801" y="5118275"/>
              <a:ext cx="647700" cy="484187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341" name="Picture 40" descr="BS00996_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flipH="1">
              <a:off x="7638283" y="5059265"/>
              <a:ext cx="647700" cy="484187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342" name="Freeform 41"/>
            <p:cNvSpPr>
              <a:spLocks/>
            </p:cNvSpPr>
            <p:nvPr/>
          </p:nvSpPr>
          <p:spPr bwMode="auto">
            <a:xfrm rot="563765">
              <a:off x="930329" y="4240643"/>
              <a:ext cx="303212" cy="774700"/>
            </a:xfrm>
            <a:custGeom>
              <a:avLst/>
              <a:gdLst/>
              <a:ahLst/>
              <a:cxnLst>
                <a:cxn ang="0">
                  <a:pos x="74" y="0"/>
                </a:cxn>
                <a:cxn ang="0">
                  <a:pos x="121" y="121"/>
                </a:cxn>
                <a:cxn ang="0">
                  <a:pos x="7" y="215"/>
                </a:cxn>
                <a:cxn ang="0">
                  <a:pos x="81" y="349"/>
                </a:cxn>
                <a:cxn ang="0">
                  <a:pos x="87" y="551"/>
                </a:cxn>
              </a:cxnLst>
              <a:rect l="0" t="0" r="r" b="b"/>
              <a:pathLst>
                <a:path w="132" h="551">
                  <a:moveTo>
                    <a:pt x="74" y="0"/>
                  </a:moveTo>
                  <a:cubicBezTo>
                    <a:pt x="82" y="20"/>
                    <a:pt x="132" y="85"/>
                    <a:pt x="121" y="121"/>
                  </a:cubicBezTo>
                  <a:cubicBezTo>
                    <a:pt x="110" y="157"/>
                    <a:pt x="14" y="177"/>
                    <a:pt x="7" y="215"/>
                  </a:cubicBezTo>
                  <a:cubicBezTo>
                    <a:pt x="0" y="253"/>
                    <a:pt x="68" y="293"/>
                    <a:pt x="81" y="349"/>
                  </a:cubicBezTo>
                  <a:cubicBezTo>
                    <a:pt x="94" y="405"/>
                    <a:pt x="86" y="509"/>
                    <a:pt x="87" y="551"/>
                  </a:cubicBezTo>
                </a:path>
              </a:pathLst>
            </a:cu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43" name="Freeform 42"/>
            <p:cNvSpPr>
              <a:spLocks/>
            </p:cNvSpPr>
            <p:nvPr/>
          </p:nvSpPr>
          <p:spPr bwMode="auto">
            <a:xfrm>
              <a:off x="7816337" y="4255375"/>
              <a:ext cx="217488" cy="730250"/>
            </a:xfrm>
            <a:custGeom>
              <a:avLst/>
              <a:gdLst/>
              <a:ahLst/>
              <a:cxnLst>
                <a:cxn ang="0">
                  <a:pos x="74" y="0"/>
                </a:cxn>
                <a:cxn ang="0">
                  <a:pos x="121" y="121"/>
                </a:cxn>
                <a:cxn ang="0">
                  <a:pos x="7" y="215"/>
                </a:cxn>
                <a:cxn ang="0">
                  <a:pos x="81" y="349"/>
                </a:cxn>
                <a:cxn ang="0">
                  <a:pos x="87" y="551"/>
                </a:cxn>
              </a:cxnLst>
              <a:rect l="0" t="0" r="r" b="b"/>
              <a:pathLst>
                <a:path w="132" h="551">
                  <a:moveTo>
                    <a:pt x="74" y="0"/>
                  </a:moveTo>
                  <a:cubicBezTo>
                    <a:pt x="82" y="20"/>
                    <a:pt x="132" y="85"/>
                    <a:pt x="121" y="121"/>
                  </a:cubicBezTo>
                  <a:cubicBezTo>
                    <a:pt x="110" y="157"/>
                    <a:pt x="14" y="177"/>
                    <a:pt x="7" y="215"/>
                  </a:cubicBezTo>
                  <a:cubicBezTo>
                    <a:pt x="0" y="253"/>
                    <a:pt x="68" y="293"/>
                    <a:pt x="81" y="349"/>
                  </a:cubicBezTo>
                  <a:cubicBezTo>
                    <a:pt x="94" y="405"/>
                    <a:pt x="86" y="509"/>
                    <a:pt x="87" y="551"/>
                  </a:cubicBezTo>
                </a:path>
              </a:pathLst>
            </a:cu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44" name="TextBox 343"/>
            <p:cNvSpPr txBox="1"/>
            <p:nvPr/>
          </p:nvSpPr>
          <p:spPr>
            <a:xfrm>
              <a:off x="683568" y="5589240"/>
              <a:ext cx="936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itchFamily="34" charset="0"/>
                  <a:cs typeface="Arial" pitchFamily="34" charset="0"/>
                </a:rPr>
                <a:t>k = </a:t>
              </a:r>
              <a:r>
                <a:rPr lang="en-US" dirty="0">
                  <a:latin typeface="Consolas"/>
                  <a:cs typeface="Consolas"/>
                </a:rPr>
                <a:t>110</a:t>
              </a:r>
            </a:p>
          </p:txBody>
        </p:sp>
        <p:sp>
          <p:nvSpPr>
            <p:cNvPr id="345" name="TextBox 344"/>
            <p:cNvSpPr txBox="1"/>
            <p:nvPr/>
          </p:nvSpPr>
          <p:spPr>
            <a:xfrm>
              <a:off x="7559859" y="5518300"/>
              <a:ext cx="9725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itchFamily="34" charset="0"/>
                  <a:cs typeface="Arial" pitchFamily="34" charset="0"/>
                </a:rPr>
                <a:t>k = </a:t>
              </a:r>
              <a:r>
                <a:rPr lang="en-US" dirty="0">
                  <a:latin typeface="Consolas"/>
                  <a:cs typeface="Consolas"/>
                </a:rPr>
                <a:t>110</a:t>
              </a:r>
            </a:p>
          </p:txBody>
        </p:sp>
      </p:grpSp>
      <p:grpSp>
        <p:nvGrpSpPr>
          <p:cNvPr id="346" name="Group 74"/>
          <p:cNvGrpSpPr/>
          <p:nvPr/>
        </p:nvGrpSpPr>
        <p:grpSpPr>
          <a:xfrm rot="5400000">
            <a:off x="1415480" y="2420891"/>
            <a:ext cx="2592289" cy="288032"/>
            <a:chOff x="2809127" y="3501009"/>
            <a:chExt cx="3326202" cy="2232248"/>
          </a:xfrm>
        </p:grpSpPr>
        <p:sp>
          <p:nvSpPr>
            <p:cNvPr id="347" name="Line 150"/>
            <p:cNvSpPr>
              <a:spLocks noChangeShapeType="1"/>
            </p:cNvSpPr>
            <p:nvPr/>
          </p:nvSpPr>
          <p:spPr bwMode="auto">
            <a:xfrm flipH="1">
              <a:off x="2875934" y="3554362"/>
              <a:ext cx="3259394" cy="2153264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  <p:sp>
          <p:nvSpPr>
            <p:cNvPr id="348" name="Line 150"/>
            <p:cNvSpPr>
              <a:spLocks noChangeShapeType="1"/>
            </p:cNvSpPr>
            <p:nvPr/>
          </p:nvSpPr>
          <p:spPr bwMode="auto">
            <a:xfrm>
              <a:off x="2809127" y="3501009"/>
              <a:ext cx="3326202" cy="2232248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grpSp>
        <p:nvGrpSpPr>
          <p:cNvPr id="349" name="Group 74"/>
          <p:cNvGrpSpPr/>
          <p:nvPr/>
        </p:nvGrpSpPr>
        <p:grpSpPr>
          <a:xfrm rot="5400000">
            <a:off x="1847529" y="2420892"/>
            <a:ext cx="2592289" cy="288032"/>
            <a:chOff x="2809127" y="3501009"/>
            <a:chExt cx="3326202" cy="2232248"/>
          </a:xfrm>
        </p:grpSpPr>
        <p:sp>
          <p:nvSpPr>
            <p:cNvPr id="350" name="Line 150"/>
            <p:cNvSpPr>
              <a:spLocks noChangeShapeType="1"/>
            </p:cNvSpPr>
            <p:nvPr/>
          </p:nvSpPr>
          <p:spPr bwMode="auto">
            <a:xfrm flipH="1">
              <a:off x="2875934" y="3554362"/>
              <a:ext cx="3259394" cy="2153264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  <p:sp>
          <p:nvSpPr>
            <p:cNvPr id="351" name="Line 150"/>
            <p:cNvSpPr>
              <a:spLocks noChangeShapeType="1"/>
            </p:cNvSpPr>
            <p:nvPr/>
          </p:nvSpPr>
          <p:spPr bwMode="auto">
            <a:xfrm>
              <a:off x="2809127" y="3501009"/>
              <a:ext cx="3326202" cy="2232248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sp>
        <p:nvSpPr>
          <p:cNvPr id="94" name="Content Placeholder 1">
            <a:extLst>
              <a:ext uri="{FF2B5EF4-FFF2-40B4-BE49-F238E27FC236}">
                <a16:creationId xmlns:a16="http://schemas.microsoft.com/office/drawing/2014/main" id="{4BA6E28A-3BCD-1640-9AD8-F7DF9351A0AF}"/>
              </a:ext>
            </a:extLst>
          </p:cNvPr>
          <p:cNvSpPr txBox="1">
            <a:spLocks/>
          </p:cNvSpPr>
          <p:nvPr/>
        </p:nvSpPr>
        <p:spPr>
          <a:xfrm>
            <a:off x="9807561" y="1367770"/>
            <a:ext cx="2470409" cy="432048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de-CH" sz="2000" dirty="0">
                <a:cs typeface="Arial" charset="0"/>
              </a:rPr>
              <a:t>[</a:t>
            </a:r>
            <a:r>
              <a:rPr lang="en-US" sz="2000" dirty="0">
                <a:cs typeface="Arial" charset="0"/>
              </a:rPr>
              <a:t>Bennett Brassard 84]</a:t>
            </a:r>
          </a:p>
        </p:txBody>
      </p:sp>
      <p:pic>
        <p:nvPicPr>
          <p:cNvPr id="95" name="Picture 2">
            <a:extLst>
              <a:ext uri="{FF2B5EF4-FFF2-40B4-BE49-F238E27FC236}">
                <a16:creationId xmlns:a16="http://schemas.microsoft.com/office/drawing/2014/main" id="{11F8A436-76D8-434F-9BC9-434E857BA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r="50930"/>
          <a:stretch>
            <a:fillRect/>
          </a:stretch>
        </p:blipFill>
        <p:spPr bwMode="auto">
          <a:xfrm>
            <a:off x="11131960" y="124526"/>
            <a:ext cx="936103" cy="1331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" name="Picture 2">
            <a:extLst>
              <a:ext uri="{FF2B5EF4-FFF2-40B4-BE49-F238E27FC236}">
                <a16:creationId xmlns:a16="http://schemas.microsoft.com/office/drawing/2014/main" id="{4E4AC6BB-CC37-1F46-9C2E-86242CB23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l="49070"/>
          <a:stretch>
            <a:fillRect/>
          </a:stretch>
        </p:blipFill>
        <p:spPr bwMode="auto">
          <a:xfrm>
            <a:off x="10123847" y="124528"/>
            <a:ext cx="971600" cy="1331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967226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77556E-17 L 0.38711 -0.00023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49" y="-23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7037E-6 L 0.39023 0.16597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05" y="8287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518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5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9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9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3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8150" grpId="0" animBg="1"/>
      <p:bldP spid="185" grpId="0" animBg="1"/>
      <p:bldP spid="223" grpId="0"/>
      <p:bldP spid="245" grpId="0"/>
      <p:bldP spid="33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roup 204"/>
          <p:cNvGrpSpPr/>
          <p:nvPr/>
        </p:nvGrpSpPr>
        <p:grpSpPr>
          <a:xfrm>
            <a:off x="6526958" y="2132782"/>
            <a:ext cx="865187" cy="792163"/>
            <a:chOff x="5177248" y="2526481"/>
            <a:chExt cx="865187" cy="792163"/>
          </a:xfrm>
        </p:grpSpPr>
        <p:sp>
          <p:nvSpPr>
            <p:cNvPr id="290" name="Oval 91"/>
            <p:cNvSpPr>
              <a:spLocks noChangeArrowheads="1"/>
            </p:cNvSpPr>
            <p:nvPr/>
          </p:nvSpPr>
          <p:spPr bwMode="auto">
            <a:xfrm>
              <a:off x="5321710" y="2670944"/>
              <a:ext cx="576262" cy="576263"/>
            </a:xfrm>
            <a:prstGeom prst="ellipse">
              <a:avLst/>
            </a:prstGeom>
            <a:noFill/>
            <a:ln w="5080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>
                <a:cs typeface="Arial" charset="0"/>
              </a:endParaRPr>
            </a:p>
          </p:txBody>
        </p:sp>
        <p:sp useBgFill="1">
          <p:nvSpPr>
            <p:cNvPr id="291" name="Rectangle 92"/>
            <p:cNvSpPr>
              <a:spLocks noChangeArrowheads="1"/>
            </p:cNvSpPr>
            <p:nvPr/>
          </p:nvSpPr>
          <p:spPr bwMode="auto">
            <a:xfrm>
              <a:off x="5177248" y="2886844"/>
              <a:ext cx="865187" cy="431800"/>
            </a:xfrm>
            <a:prstGeom prst="rect">
              <a:avLst/>
            </a:prstGeom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4000">
                <a:cs typeface="Arial" charset="0"/>
              </a:endParaRPr>
            </a:p>
          </p:txBody>
        </p:sp>
        <p:sp>
          <p:nvSpPr>
            <p:cNvPr id="292" name="Line 93"/>
            <p:cNvSpPr>
              <a:spLocks noChangeShapeType="1"/>
            </p:cNvSpPr>
            <p:nvPr/>
          </p:nvSpPr>
          <p:spPr bwMode="auto">
            <a:xfrm flipV="1">
              <a:off x="5609048" y="2526481"/>
              <a:ext cx="215900" cy="28892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sp>
        <p:nvSpPr>
          <p:cNvPr id="51814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896216" y="169763"/>
            <a:ext cx="8229600" cy="720725"/>
          </a:xfrm>
        </p:spPr>
        <p:txBody>
          <a:bodyPr>
            <a:normAutofit/>
          </a:bodyPr>
          <a:lstStyle/>
          <a:p>
            <a:pPr algn="l"/>
            <a:r>
              <a:rPr lang="fr-CH" dirty="0"/>
              <a:t>Quantum Key Distribution (QKD)</a:t>
            </a:r>
            <a:endParaRPr lang="en-US" dirty="0"/>
          </a:p>
        </p:txBody>
      </p:sp>
      <p:sp>
        <p:nvSpPr>
          <p:cNvPr id="518150" name="Line 6"/>
          <p:cNvSpPr>
            <a:spLocks noChangeShapeType="1"/>
          </p:cNvSpPr>
          <p:nvPr/>
        </p:nvSpPr>
        <p:spPr bwMode="auto">
          <a:xfrm>
            <a:off x="5086600" y="3140968"/>
            <a:ext cx="1513457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none" w="med" len="med"/>
            <a:tailEnd type="triangle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p:pic>
        <p:nvPicPr>
          <p:cNvPr id="36" name="Picture 35" descr="AliceBlue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1487488" y="1484784"/>
            <a:ext cx="1059740" cy="1080120"/>
          </a:xfrm>
          <a:prstGeom prst="rect">
            <a:avLst/>
          </a:prstGeom>
        </p:spPr>
      </p:pic>
      <p:pic>
        <p:nvPicPr>
          <p:cNvPr id="58" name="Picture 6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52385" y="1650696"/>
            <a:ext cx="1285425" cy="914208"/>
          </a:xfrm>
          <a:prstGeom prst="rect">
            <a:avLst/>
          </a:prstGeom>
          <a:noFill/>
        </p:spPr>
      </p:pic>
      <p:sp>
        <p:nvSpPr>
          <p:cNvPr id="185" name="Line 7"/>
          <p:cNvSpPr>
            <a:spLocks noChangeShapeType="1"/>
          </p:cNvSpPr>
          <p:nvPr/>
        </p:nvSpPr>
        <p:spPr bwMode="auto">
          <a:xfrm>
            <a:off x="4981640" y="1833012"/>
            <a:ext cx="1546381" cy="0"/>
          </a:xfrm>
          <a:prstGeom prst="line">
            <a:avLst/>
          </a:prstGeom>
          <a:noFill/>
          <a:ln w="38100">
            <a:solidFill>
              <a:srgbClr val="000000"/>
            </a:solidFill>
            <a:prstDash val="dash"/>
            <a:round/>
            <a:headEnd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223" name="Rectangle 298"/>
          <p:cNvSpPr>
            <a:spLocks noChangeArrowheads="1"/>
          </p:cNvSpPr>
          <p:nvPr/>
        </p:nvSpPr>
        <p:spPr bwMode="auto">
          <a:xfrm>
            <a:off x="2531711" y="2379054"/>
            <a:ext cx="2260147" cy="471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de-CH" sz="2800" dirty="0">
                <a:latin typeface="Arial" pitchFamily="34" charset="0"/>
                <a:cs typeface="Arial" pitchFamily="34" charset="0"/>
              </a:rPr>
              <a:t>0  1   1   1   0</a:t>
            </a:r>
            <a:r>
              <a:rPr lang="de-CH" sz="280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 </a:t>
            </a:r>
            <a:endParaRPr lang="de-CH" sz="2800" baseline="-25000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5" name="Rectangle 298"/>
          <p:cNvSpPr>
            <a:spLocks noChangeArrowheads="1"/>
          </p:cNvSpPr>
          <p:nvPr/>
        </p:nvSpPr>
        <p:spPr bwMode="auto">
          <a:xfrm>
            <a:off x="7274407" y="2380988"/>
            <a:ext cx="2536723" cy="471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de-CH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 </a:t>
            </a:r>
            <a:r>
              <a:rPr lang="de-CH" sz="280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de-CH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de-CH" sz="280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de-CH" sz="2800" dirty="0">
                <a:latin typeface="Arial" pitchFamily="34" charset="0"/>
                <a:cs typeface="Arial" pitchFamily="34" charset="0"/>
              </a:rPr>
              <a:t>1   1   0</a:t>
            </a:r>
            <a:endParaRPr lang="de-CH" sz="2800" baseline="-25000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176120" y="1312122"/>
            <a:ext cx="2304256" cy="460694"/>
            <a:chOff x="971600" y="1268760"/>
            <a:chExt cx="2304256" cy="460694"/>
          </a:xfrm>
        </p:grpSpPr>
        <p:grpSp>
          <p:nvGrpSpPr>
            <p:cNvPr id="265" name="Group 28"/>
            <p:cNvGrpSpPr/>
            <p:nvPr/>
          </p:nvGrpSpPr>
          <p:grpSpPr>
            <a:xfrm>
              <a:off x="971600" y="1268760"/>
              <a:ext cx="457692" cy="460694"/>
              <a:chOff x="4214810" y="2000240"/>
              <a:chExt cx="457692" cy="460694"/>
            </a:xfrm>
          </p:grpSpPr>
          <p:sp>
            <p:nvSpPr>
              <p:cNvPr id="278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79" name="Line 5"/>
              <p:cNvSpPr>
                <a:spLocks noChangeShapeType="1"/>
              </p:cNvSpPr>
              <p:nvPr/>
            </p:nvSpPr>
            <p:spPr bwMode="auto">
              <a:xfrm rot="27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266" name="Group 28"/>
            <p:cNvGrpSpPr/>
            <p:nvPr/>
          </p:nvGrpSpPr>
          <p:grpSpPr>
            <a:xfrm>
              <a:off x="1894882" y="1268760"/>
              <a:ext cx="457692" cy="460694"/>
              <a:chOff x="4214810" y="2000240"/>
              <a:chExt cx="457692" cy="460694"/>
            </a:xfrm>
          </p:grpSpPr>
          <p:sp>
            <p:nvSpPr>
              <p:cNvPr id="276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77" name="Line 5"/>
              <p:cNvSpPr>
                <a:spLocks noChangeShapeType="1"/>
              </p:cNvSpPr>
              <p:nvPr/>
            </p:nvSpPr>
            <p:spPr bwMode="auto">
              <a:xfrm rot="81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267" name="Group 28"/>
            <p:cNvGrpSpPr/>
            <p:nvPr/>
          </p:nvGrpSpPr>
          <p:grpSpPr>
            <a:xfrm>
              <a:off x="1433241" y="1268760"/>
              <a:ext cx="457692" cy="460694"/>
              <a:chOff x="4214810" y="2000240"/>
              <a:chExt cx="457692" cy="460694"/>
            </a:xfrm>
          </p:grpSpPr>
          <p:sp>
            <p:nvSpPr>
              <p:cNvPr id="274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75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268" name="Group 133"/>
            <p:cNvGrpSpPr/>
            <p:nvPr/>
          </p:nvGrpSpPr>
          <p:grpSpPr>
            <a:xfrm>
              <a:off x="2818164" y="1268760"/>
              <a:ext cx="457692" cy="460694"/>
              <a:chOff x="7597837" y="2707419"/>
              <a:chExt cx="457692" cy="460694"/>
            </a:xfrm>
          </p:grpSpPr>
          <p:sp>
            <p:nvSpPr>
              <p:cNvPr id="272" name="Oval 2"/>
              <p:cNvSpPr>
                <a:spLocks noChangeArrowheads="1"/>
              </p:cNvSpPr>
              <p:nvPr/>
            </p:nvSpPr>
            <p:spPr bwMode="auto">
              <a:xfrm>
                <a:off x="7597837" y="2707419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73" name="Line 5"/>
              <p:cNvSpPr>
                <a:spLocks noChangeShapeType="1"/>
              </p:cNvSpPr>
              <p:nvPr/>
            </p:nvSpPr>
            <p:spPr bwMode="auto">
              <a:xfrm rot="5400000">
                <a:off x="7827188" y="2754097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269" name="Group 28"/>
            <p:cNvGrpSpPr/>
            <p:nvPr/>
          </p:nvGrpSpPr>
          <p:grpSpPr>
            <a:xfrm>
              <a:off x="2356523" y="1268760"/>
              <a:ext cx="457692" cy="460694"/>
              <a:chOff x="4214810" y="2000240"/>
              <a:chExt cx="457692" cy="460694"/>
            </a:xfrm>
          </p:grpSpPr>
          <p:sp>
            <p:nvSpPr>
              <p:cNvPr id="270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71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8" name="Group 7"/>
          <p:cNvGrpSpPr/>
          <p:nvPr/>
        </p:nvGrpSpPr>
        <p:grpSpPr>
          <a:xfrm>
            <a:off x="7212149" y="1844824"/>
            <a:ext cx="2338859" cy="460694"/>
            <a:chOff x="5688148" y="1844824"/>
            <a:chExt cx="2338859" cy="460694"/>
          </a:xfrm>
        </p:grpSpPr>
        <p:grpSp>
          <p:nvGrpSpPr>
            <p:cNvPr id="4" name="Group 3"/>
            <p:cNvGrpSpPr/>
            <p:nvPr/>
          </p:nvGrpSpPr>
          <p:grpSpPr>
            <a:xfrm>
              <a:off x="7096322" y="1844824"/>
              <a:ext cx="457692" cy="460694"/>
              <a:chOff x="2818164" y="1844824"/>
              <a:chExt cx="457692" cy="460694"/>
            </a:xfrm>
          </p:grpSpPr>
          <p:sp>
            <p:nvSpPr>
              <p:cNvPr id="301" name="Oval 2"/>
              <p:cNvSpPr>
                <a:spLocks noChangeArrowheads="1"/>
              </p:cNvSpPr>
              <p:nvPr/>
            </p:nvSpPr>
            <p:spPr bwMode="auto">
              <a:xfrm>
                <a:off x="2818164" y="1844824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02" name="Line 5"/>
              <p:cNvSpPr>
                <a:spLocks noChangeShapeType="1"/>
              </p:cNvSpPr>
              <p:nvPr/>
            </p:nvSpPr>
            <p:spPr bwMode="auto">
              <a:xfrm rot="5400000">
                <a:off x="3056522" y="1891502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312" name="Line 5"/>
              <p:cNvSpPr>
                <a:spLocks noChangeShapeType="1"/>
              </p:cNvSpPr>
              <p:nvPr/>
            </p:nvSpPr>
            <p:spPr bwMode="auto">
              <a:xfrm rot="10800000">
                <a:off x="3059832" y="1891502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313" name="Group 312"/>
            <p:cNvGrpSpPr/>
            <p:nvPr/>
          </p:nvGrpSpPr>
          <p:grpSpPr>
            <a:xfrm>
              <a:off x="6156176" y="1844824"/>
              <a:ext cx="457692" cy="460694"/>
              <a:chOff x="971600" y="1844824"/>
              <a:chExt cx="457692" cy="460694"/>
            </a:xfrm>
          </p:grpSpPr>
          <p:sp>
            <p:nvSpPr>
              <p:cNvPr id="314" name="Oval 2"/>
              <p:cNvSpPr>
                <a:spLocks noChangeArrowheads="1"/>
              </p:cNvSpPr>
              <p:nvPr/>
            </p:nvSpPr>
            <p:spPr bwMode="auto">
              <a:xfrm>
                <a:off x="971600" y="1844824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15" name="Line 5"/>
              <p:cNvSpPr>
                <a:spLocks noChangeShapeType="1"/>
              </p:cNvSpPr>
              <p:nvPr/>
            </p:nvSpPr>
            <p:spPr bwMode="auto">
              <a:xfrm rot="2700000">
                <a:off x="998668" y="2064818"/>
                <a:ext cx="393884" cy="8036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316" name="Line 5"/>
              <p:cNvSpPr>
                <a:spLocks noChangeShapeType="1"/>
              </p:cNvSpPr>
              <p:nvPr/>
            </p:nvSpPr>
            <p:spPr bwMode="auto">
              <a:xfrm rot="8100000">
                <a:off x="997377" y="2064843"/>
                <a:ext cx="396468" cy="7984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317" name="Group 316"/>
            <p:cNvGrpSpPr/>
            <p:nvPr/>
          </p:nvGrpSpPr>
          <p:grpSpPr>
            <a:xfrm>
              <a:off x="6624204" y="1844824"/>
              <a:ext cx="457692" cy="460694"/>
              <a:chOff x="971600" y="1844824"/>
              <a:chExt cx="457692" cy="460694"/>
            </a:xfrm>
          </p:grpSpPr>
          <p:sp>
            <p:nvSpPr>
              <p:cNvPr id="318" name="Oval 2"/>
              <p:cNvSpPr>
                <a:spLocks noChangeArrowheads="1"/>
              </p:cNvSpPr>
              <p:nvPr/>
            </p:nvSpPr>
            <p:spPr bwMode="auto">
              <a:xfrm>
                <a:off x="971600" y="1844824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19" name="Line 5"/>
              <p:cNvSpPr>
                <a:spLocks noChangeShapeType="1"/>
              </p:cNvSpPr>
              <p:nvPr/>
            </p:nvSpPr>
            <p:spPr bwMode="auto">
              <a:xfrm rot="2700000">
                <a:off x="998668" y="2064818"/>
                <a:ext cx="393884" cy="8036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320" name="Line 5"/>
              <p:cNvSpPr>
                <a:spLocks noChangeShapeType="1"/>
              </p:cNvSpPr>
              <p:nvPr/>
            </p:nvSpPr>
            <p:spPr bwMode="auto">
              <a:xfrm rot="8100000">
                <a:off x="997377" y="2064843"/>
                <a:ext cx="396468" cy="7984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321" name="Group 320"/>
            <p:cNvGrpSpPr/>
            <p:nvPr/>
          </p:nvGrpSpPr>
          <p:grpSpPr>
            <a:xfrm>
              <a:off x="5688148" y="1844824"/>
              <a:ext cx="457692" cy="460694"/>
              <a:chOff x="2818164" y="1844824"/>
              <a:chExt cx="457692" cy="460694"/>
            </a:xfrm>
          </p:grpSpPr>
          <p:sp>
            <p:nvSpPr>
              <p:cNvPr id="322" name="Oval 2"/>
              <p:cNvSpPr>
                <a:spLocks noChangeArrowheads="1"/>
              </p:cNvSpPr>
              <p:nvPr/>
            </p:nvSpPr>
            <p:spPr bwMode="auto">
              <a:xfrm>
                <a:off x="2818164" y="1844824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23" name="Line 5"/>
              <p:cNvSpPr>
                <a:spLocks noChangeShapeType="1"/>
              </p:cNvSpPr>
              <p:nvPr/>
            </p:nvSpPr>
            <p:spPr bwMode="auto">
              <a:xfrm rot="5400000">
                <a:off x="3056522" y="1891502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324" name="Line 5"/>
              <p:cNvSpPr>
                <a:spLocks noChangeShapeType="1"/>
              </p:cNvSpPr>
              <p:nvPr/>
            </p:nvSpPr>
            <p:spPr bwMode="auto">
              <a:xfrm rot="10800000">
                <a:off x="3059832" y="1891502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325" name="Group 324"/>
            <p:cNvGrpSpPr/>
            <p:nvPr/>
          </p:nvGrpSpPr>
          <p:grpSpPr>
            <a:xfrm>
              <a:off x="7569315" y="1844824"/>
              <a:ext cx="457692" cy="460694"/>
              <a:chOff x="2818164" y="1844824"/>
              <a:chExt cx="457692" cy="460694"/>
            </a:xfrm>
          </p:grpSpPr>
          <p:sp>
            <p:nvSpPr>
              <p:cNvPr id="326" name="Oval 2"/>
              <p:cNvSpPr>
                <a:spLocks noChangeArrowheads="1"/>
              </p:cNvSpPr>
              <p:nvPr/>
            </p:nvSpPr>
            <p:spPr bwMode="auto">
              <a:xfrm>
                <a:off x="2818164" y="1844824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27" name="Line 5"/>
              <p:cNvSpPr>
                <a:spLocks noChangeShapeType="1"/>
              </p:cNvSpPr>
              <p:nvPr/>
            </p:nvSpPr>
            <p:spPr bwMode="auto">
              <a:xfrm rot="5400000">
                <a:off x="3056522" y="1891502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328" name="Line 5"/>
              <p:cNvSpPr>
                <a:spLocks noChangeShapeType="1"/>
              </p:cNvSpPr>
              <p:nvPr/>
            </p:nvSpPr>
            <p:spPr bwMode="auto">
              <a:xfrm rot="10800000">
                <a:off x="3059832" y="1891502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7" name="Group 6"/>
          <p:cNvGrpSpPr/>
          <p:nvPr/>
        </p:nvGrpSpPr>
        <p:grpSpPr>
          <a:xfrm>
            <a:off x="7249506" y="2996952"/>
            <a:ext cx="2302879" cy="460694"/>
            <a:chOff x="971600" y="1844824"/>
            <a:chExt cx="2302879" cy="460694"/>
          </a:xfrm>
        </p:grpSpPr>
        <p:sp>
          <p:nvSpPr>
            <p:cNvPr id="305" name="Oval 2"/>
            <p:cNvSpPr>
              <a:spLocks noChangeArrowheads="1"/>
            </p:cNvSpPr>
            <p:nvPr/>
          </p:nvSpPr>
          <p:spPr bwMode="auto">
            <a:xfrm>
              <a:off x="1894882" y="1844824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306" name="Line 5"/>
            <p:cNvSpPr>
              <a:spLocks noChangeShapeType="1"/>
            </p:cNvSpPr>
            <p:nvPr/>
          </p:nvSpPr>
          <p:spPr bwMode="auto">
            <a:xfrm rot="8100000">
              <a:off x="2124233" y="1891502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sp>
          <p:nvSpPr>
            <p:cNvPr id="303" name="Oval 2"/>
            <p:cNvSpPr>
              <a:spLocks noChangeArrowheads="1"/>
            </p:cNvSpPr>
            <p:nvPr/>
          </p:nvSpPr>
          <p:spPr bwMode="auto">
            <a:xfrm>
              <a:off x="1433241" y="1844824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304" name="Line 5"/>
            <p:cNvSpPr>
              <a:spLocks noChangeShapeType="1"/>
            </p:cNvSpPr>
            <p:nvPr/>
          </p:nvSpPr>
          <p:spPr bwMode="auto">
            <a:xfrm rot="10800000">
              <a:off x="1662592" y="1891502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sp>
          <p:nvSpPr>
            <p:cNvPr id="299" name="Oval 2"/>
            <p:cNvSpPr>
              <a:spLocks noChangeArrowheads="1"/>
            </p:cNvSpPr>
            <p:nvPr/>
          </p:nvSpPr>
          <p:spPr bwMode="auto">
            <a:xfrm>
              <a:off x="2356523" y="1844824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300" name="Line 5"/>
            <p:cNvSpPr>
              <a:spLocks noChangeShapeType="1"/>
            </p:cNvSpPr>
            <p:nvPr/>
          </p:nvSpPr>
          <p:spPr bwMode="auto">
            <a:xfrm rot="10800000">
              <a:off x="2585874" y="1891502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971600" y="1844824"/>
              <a:ext cx="457692" cy="460694"/>
              <a:chOff x="971600" y="1844824"/>
              <a:chExt cx="457692" cy="460694"/>
            </a:xfrm>
          </p:grpSpPr>
          <p:sp>
            <p:nvSpPr>
              <p:cNvPr id="307" name="Oval 2"/>
              <p:cNvSpPr>
                <a:spLocks noChangeArrowheads="1"/>
              </p:cNvSpPr>
              <p:nvPr/>
            </p:nvSpPr>
            <p:spPr bwMode="auto">
              <a:xfrm>
                <a:off x="971600" y="1844824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87" name="Line 5"/>
              <p:cNvSpPr>
                <a:spLocks noChangeShapeType="1"/>
              </p:cNvSpPr>
              <p:nvPr/>
            </p:nvSpPr>
            <p:spPr bwMode="auto">
              <a:xfrm rot="2700000">
                <a:off x="998668" y="2064818"/>
                <a:ext cx="393884" cy="8036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288" name="Line 5"/>
              <p:cNvSpPr>
                <a:spLocks noChangeShapeType="1"/>
              </p:cNvSpPr>
              <p:nvPr/>
            </p:nvSpPr>
            <p:spPr bwMode="auto">
              <a:xfrm rot="8100000">
                <a:off x="997377" y="2064843"/>
                <a:ext cx="396468" cy="7984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sp>
          <p:nvSpPr>
            <p:cNvPr id="284" name="Line 5"/>
            <p:cNvSpPr>
              <a:spLocks noChangeShapeType="1"/>
            </p:cNvSpPr>
            <p:nvPr/>
          </p:nvSpPr>
          <p:spPr bwMode="auto">
            <a:xfrm rot="10800000">
              <a:off x="1466649" y="2060848"/>
              <a:ext cx="396468" cy="7984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sp>
          <p:nvSpPr>
            <p:cNvPr id="310" name="Line 5"/>
            <p:cNvSpPr>
              <a:spLocks noChangeShapeType="1"/>
            </p:cNvSpPr>
            <p:nvPr/>
          </p:nvSpPr>
          <p:spPr bwMode="auto">
            <a:xfrm rot="8100000">
              <a:off x="1924522" y="2073850"/>
              <a:ext cx="396468" cy="7984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sp>
          <p:nvSpPr>
            <p:cNvPr id="311" name="Line 5"/>
            <p:cNvSpPr>
              <a:spLocks noChangeShapeType="1"/>
            </p:cNvSpPr>
            <p:nvPr/>
          </p:nvSpPr>
          <p:spPr bwMode="auto">
            <a:xfrm rot="10800000">
              <a:off x="2384739" y="2060848"/>
              <a:ext cx="396468" cy="7984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grpSp>
          <p:nvGrpSpPr>
            <p:cNvPr id="329" name="Group 328"/>
            <p:cNvGrpSpPr/>
            <p:nvPr/>
          </p:nvGrpSpPr>
          <p:grpSpPr>
            <a:xfrm>
              <a:off x="2816787" y="1844824"/>
              <a:ext cx="457692" cy="460694"/>
              <a:chOff x="2818164" y="1844824"/>
              <a:chExt cx="457692" cy="460694"/>
            </a:xfrm>
          </p:grpSpPr>
          <p:sp>
            <p:nvSpPr>
              <p:cNvPr id="330" name="Oval 2"/>
              <p:cNvSpPr>
                <a:spLocks noChangeArrowheads="1"/>
              </p:cNvSpPr>
              <p:nvPr/>
            </p:nvSpPr>
            <p:spPr bwMode="auto">
              <a:xfrm>
                <a:off x="2818164" y="1844824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31" name="Line 5"/>
              <p:cNvSpPr>
                <a:spLocks noChangeShapeType="1"/>
              </p:cNvSpPr>
              <p:nvPr/>
            </p:nvSpPr>
            <p:spPr bwMode="auto">
              <a:xfrm rot="5400000">
                <a:off x="3056522" y="1891502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332" name="Line 5"/>
              <p:cNvSpPr>
                <a:spLocks noChangeShapeType="1"/>
              </p:cNvSpPr>
              <p:nvPr/>
            </p:nvSpPr>
            <p:spPr bwMode="auto">
              <a:xfrm rot="10800000">
                <a:off x="3059832" y="1891502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333" name="Group 74"/>
          <p:cNvGrpSpPr/>
          <p:nvPr/>
        </p:nvGrpSpPr>
        <p:grpSpPr>
          <a:xfrm rot="5400000">
            <a:off x="6168008" y="2420890"/>
            <a:ext cx="2592289" cy="288032"/>
            <a:chOff x="2809127" y="3501009"/>
            <a:chExt cx="3326202" cy="2232248"/>
          </a:xfrm>
        </p:grpSpPr>
        <p:sp>
          <p:nvSpPr>
            <p:cNvPr id="334" name="Line 150"/>
            <p:cNvSpPr>
              <a:spLocks noChangeShapeType="1"/>
            </p:cNvSpPr>
            <p:nvPr/>
          </p:nvSpPr>
          <p:spPr bwMode="auto">
            <a:xfrm flipH="1">
              <a:off x="2875934" y="3554362"/>
              <a:ext cx="3259394" cy="2153264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  <p:sp>
          <p:nvSpPr>
            <p:cNvPr id="335" name="Line 150"/>
            <p:cNvSpPr>
              <a:spLocks noChangeShapeType="1"/>
            </p:cNvSpPr>
            <p:nvPr/>
          </p:nvSpPr>
          <p:spPr bwMode="auto">
            <a:xfrm>
              <a:off x="2809127" y="3501009"/>
              <a:ext cx="3326202" cy="2232248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grpSp>
        <p:nvGrpSpPr>
          <p:cNvPr id="336" name="Group 74"/>
          <p:cNvGrpSpPr/>
          <p:nvPr/>
        </p:nvGrpSpPr>
        <p:grpSpPr>
          <a:xfrm rot="5400000">
            <a:off x="6672064" y="2420891"/>
            <a:ext cx="2592289" cy="288032"/>
            <a:chOff x="2809127" y="3501009"/>
            <a:chExt cx="3326202" cy="2232248"/>
          </a:xfrm>
        </p:grpSpPr>
        <p:sp>
          <p:nvSpPr>
            <p:cNvPr id="337" name="Line 150"/>
            <p:cNvSpPr>
              <a:spLocks noChangeShapeType="1"/>
            </p:cNvSpPr>
            <p:nvPr/>
          </p:nvSpPr>
          <p:spPr bwMode="auto">
            <a:xfrm flipH="1">
              <a:off x="2875934" y="3554362"/>
              <a:ext cx="3259394" cy="2153264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  <p:sp>
          <p:nvSpPr>
            <p:cNvPr id="338" name="Line 150"/>
            <p:cNvSpPr>
              <a:spLocks noChangeShapeType="1"/>
            </p:cNvSpPr>
            <p:nvPr/>
          </p:nvSpPr>
          <p:spPr bwMode="auto">
            <a:xfrm>
              <a:off x="2809127" y="3501009"/>
              <a:ext cx="3326202" cy="2232248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sp>
        <p:nvSpPr>
          <p:cNvPr id="339" name="Line 8"/>
          <p:cNvSpPr>
            <a:spLocks noChangeShapeType="1"/>
          </p:cNvSpPr>
          <p:nvPr/>
        </p:nvSpPr>
        <p:spPr bwMode="auto">
          <a:xfrm>
            <a:off x="5086600" y="3356992"/>
            <a:ext cx="1513457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triangle"/>
            <a:tailEnd type="non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3287688" y="3583280"/>
            <a:ext cx="936104" cy="1717929"/>
            <a:chOff x="1763688" y="3429000"/>
            <a:chExt cx="936104" cy="1717929"/>
          </a:xfrm>
        </p:grpSpPr>
        <p:pic>
          <p:nvPicPr>
            <p:cNvPr id="340" name="Picture 39" descr="BS00996_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flipH="1">
              <a:off x="1875921" y="4306632"/>
              <a:ext cx="647700" cy="484187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342" name="Freeform 41"/>
            <p:cNvSpPr>
              <a:spLocks/>
            </p:cNvSpPr>
            <p:nvPr/>
          </p:nvSpPr>
          <p:spPr bwMode="auto">
            <a:xfrm rot="563765">
              <a:off x="2010449" y="3429000"/>
              <a:ext cx="303212" cy="774700"/>
            </a:xfrm>
            <a:custGeom>
              <a:avLst/>
              <a:gdLst/>
              <a:ahLst/>
              <a:cxnLst>
                <a:cxn ang="0">
                  <a:pos x="74" y="0"/>
                </a:cxn>
                <a:cxn ang="0">
                  <a:pos x="121" y="121"/>
                </a:cxn>
                <a:cxn ang="0">
                  <a:pos x="7" y="215"/>
                </a:cxn>
                <a:cxn ang="0">
                  <a:pos x="81" y="349"/>
                </a:cxn>
                <a:cxn ang="0">
                  <a:pos x="87" y="551"/>
                </a:cxn>
              </a:cxnLst>
              <a:rect l="0" t="0" r="r" b="b"/>
              <a:pathLst>
                <a:path w="132" h="551">
                  <a:moveTo>
                    <a:pt x="74" y="0"/>
                  </a:moveTo>
                  <a:cubicBezTo>
                    <a:pt x="82" y="20"/>
                    <a:pt x="132" y="85"/>
                    <a:pt x="121" y="121"/>
                  </a:cubicBezTo>
                  <a:cubicBezTo>
                    <a:pt x="110" y="157"/>
                    <a:pt x="14" y="177"/>
                    <a:pt x="7" y="215"/>
                  </a:cubicBezTo>
                  <a:cubicBezTo>
                    <a:pt x="0" y="253"/>
                    <a:pt x="68" y="293"/>
                    <a:pt x="81" y="349"/>
                  </a:cubicBezTo>
                  <a:cubicBezTo>
                    <a:pt x="94" y="405"/>
                    <a:pt x="86" y="509"/>
                    <a:pt x="87" y="551"/>
                  </a:cubicBezTo>
                </a:path>
              </a:pathLst>
            </a:cu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44" name="TextBox 343"/>
            <p:cNvSpPr txBox="1"/>
            <p:nvPr/>
          </p:nvSpPr>
          <p:spPr>
            <a:xfrm>
              <a:off x="1763688" y="4777597"/>
              <a:ext cx="936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itchFamily="34" charset="0"/>
                  <a:cs typeface="Arial" pitchFamily="34" charset="0"/>
                </a:rPr>
                <a:t>k = </a:t>
              </a:r>
              <a:r>
                <a:rPr lang="en-US" dirty="0">
                  <a:latin typeface="Consolas"/>
                  <a:cs typeface="Consolas"/>
                </a:rPr>
                <a:t>10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9443900" y="3573017"/>
            <a:ext cx="972581" cy="1632257"/>
            <a:chOff x="7559859" y="3443732"/>
            <a:chExt cx="972581" cy="1632257"/>
          </a:xfrm>
        </p:grpSpPr>
        <p:pic>
          <p:nvPicPr>
            <p:cNvPr id="341" name="Picture 40" descr="BS00996_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flipH="1">
              <a:off x="7638283" y="4247622"/>
              <a:ext cx="647700" cy="484187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343" name="Freeform 42"/>
            <p:cNvSpPr>
              <a:spLocks/>
            </p:cNvSpPr>
            <p:nvPr/>
          </p:nvSpPr>
          <p:spPr bwMode="auto">
            <a:xfrm>
              <a:off x="7816337" y="3443732"/>
              <a:ext cx="217488" cy="730250"/>
            </a:xfrm>
            <a:custGeom>
              <a:avLst/>
              <a:gdLst/>
              <a:ahLst/>
              <a:cxnLst>
                <a:cxn ang="0">
                  <a:pos x="74" y="0"/>
                </a:cxn>
                <a:cxn ang="0">
                  <a:pos x="121" y="121"/>
                </a:cxn>
                <a:cxn ang="0">
                  <a:pos x="7" y="215"/>
                </a:cxn>
                <a:cxn ang="0">
                  <a:pos x="81" y="349"/>
                </a:cxn>
                <a:cxn ang="0">
                  <a:pos x="87" y="551"/>
                </a:cxn>
              </a:cxnLst>
              <a:rect l="0" t="0" r="r" b="b"/>
              <a:pathLst>
                <a:path w="132" h="551">
                  <a:moveTo>
                    <a:pt x="74" y="0"/>
                  </a:moveTo>
                  <a:cubicBezTo>
                    <a:pt x="82" y="20"/>
                    <a:pt x="132" y="85"/>
                    <a:pt x="121" y="121"/>
                  </a:cubicBezTo>
                  <a:cubicBezTo>
                    <a:pt x="110" y="157"/>
                    <a:pt x="14" y="177"/>
                    <a:pt x="7" y="215"/>
                  </a:cubicBezTo>
                  <a:cubicBezTo>
                    <a:pt x="0" y="253"/>
                    <a:pt x="68" y="293"/>
                    <a:pt x="81" y="349"/>
                  </a:cubicBezTo>
                  <a:cubicBezTo>
                    <a:pt x="94" y="405"/>
                    <a:pt x="86" y="509"/>
                    <a:pt x="87" y="551"/>
                  </a:cubicBezTo>
                </a:path>
              </a:pathLst>
            </a:cu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45" name="TextBox 344"/>
            <p:cNvSpPr txBox="1"/>
            <p:nvPr/>
          </p:nvSpPr>
          <p:spPr>
            <a:xfrm>
              <a:off x="7559859" y="4706657"/>
              <a:ext cx="9725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itchFamily="34" charset="0"/>
                  <a:cs typeface="Arial" pitchFamily="34" charset="0"/>
                </a:rPr>
                <a:t>k = </a:t>
              </a:r>
              <a:r>
                <a:rPr lang="en-US" dirty="0">
                  <a:latin typeface="Consolas"/>
                  <a:cs typeface="Consolas"/>
                </a:rPr>
                <a:t>10</a:t>
              </a:r>
            </a:p>
          </p:txBody>
        </p:sp>
      </p:grpSp>
      <p:grpSp>
        <p:nvGrpSpPr>
          <p:cNvPr id="346" name="Group 74"/>
          <p:cNvGrpSpPr/>
          <p:nvPr/>
        </p:nvGrpSpPr>
        <p:grpSpPr>
          <a:xfrm rot="5400000">
            <a:off x="1415480" y="2420891"/>
            <a:ext cx="2592289" cy="288032"/>
            <a:chOff x="2809127" y="3501009"/>
            <a:chExt cx="3326202" cy="2232248"/>
          </a:xfrm>
        </p:grpSpPr>
        <p:sp>
          <p:nvSpPr>
            <p:cNvPr id="347" name="Line 150"/>
            <p:cNvSpPr>
              <a:spLocks noChangeShapeType="1"/>
            </p:cNvSpPr>
            <p:nvPr/>
          </p:nvSpPr>
          <p:spPr bwMode="auto">
            <a:xfrm flipH="1">
              <a:off x="2875934" y="3554362"/>
              <a:ext cx="3259394" cy="2153264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  <p:sp>
          <p:nvSpPr>
            <p:cNvPr id="348" name="Line 150"/>
            <p:cNvSpPr>
              <a:spLocks noChangeShapeType="1"/>
            </p:cNvSpPr>
            <p:nvPr/>
          </p:nvSpPr>
          <p:spPr bwMode="auto">
            <a:xfrm>
              <a:off x="2809127" y="3501009"/>
              <a:ext cx="3326202" cy="2232248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grpSp>
        <p:nvGrpSpPr>
          <p:cNvPr id="349" name="Group 74"/>
          <p:cNvGrpSpPr/>
          <p:nvPr/>
        </p:nvGrpSpPr>
        <p:grpSpPr>
          <a:xfrm rot="5400000">
            <a:off x="1847529" y="2420892"/>
            <a:ext cx="2592289" cy="288032"/>
            <a:chOff x="2809127" y="3501009"/>
            <a:chExt cx="3326202" cy="2232248"/>
          </a:xfrm>
        </p:grpSpPr>
        <p:sp>
          <p:nvSpPr>
            <p:cNvPr id="350" name="Line 150"/>
            <p:cNvSpPr>
              <a:spLocks noChangeShapeType="1"/>
            </p:cNvSpPr>
            <p:nvPr/>
          </p:nvSpPr>
          <p:spPr bwMode="auto">
            <a:xfrm flipH="1">
              <a:off x="2875934" y="3554362"/>
              <a:ext cx="3259394" cy="2153264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  <p:sp>
          <p:nvSpPr>
            <p:cNvPr id="351" name="Line 150"/>
            <p:cNvSpPr>
              <a:spLocks noChangeShapeType="1"/>
            </p:cNvSpPr>
            <p:nvPr/>
          </p:nvSpPr>
          <p:spPr bwMode="auto">
            <a:xfrm>
              <a:off x="2809127" y="3501009"/>
              <a:ext cx="3326202" cy="2232248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sp>
        <p:nvSpPr>
          <p:cNvPr id="92" name="Line 27"/>
          <p:cNvSpPr>
            <a:spLocks noChangeShapeType="1"/>
          </p:cNvSpPr>
          <p:nvPr/>
        </p:nvSpPr>
        <p:spPr bwMode="auto">
          <a:xfrm flipV="1">
            <a:off x="5663952" y="1772816"/>
            <a:ext cx="360040" cy="2376264"/>
          </a:xfrm>
          <a:prstGeom prst="line">
            <a:avLst/>
          </a:prstGeom>
          <a:noFill/>
          <a:ln w="57150" cap="rnd">
            <a:solidFill>
              <a:srgbClr val="FF0000"/>
            </a:solidFill>
            <a:prstDash val="sysDot"/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93" name="Picture 92" descr="QueenOfHearts.png"/>
          <p:cNvPicPr>
            <a:picLocks noChangeAspect="1"/>
          </p:cNvPicPr>
          <p:nvPr/>
        </p:nvPicPr>
        <p:blipFill>
          <a:blip r:embed="rId6" cstate="print"/>
          <a:srcRect l="6597" r="7636"/>
          <a:stretch>
            <a:fillRect/>
          </a:stretch>
        </p:blipFill>
        <p:spPr>
          <a:xfrm>
            <a:off x="5087889" y="4149080"/>
            <a:ext cx="1280649" cy="1083626"/>
          </a:xfrm>
          <a:prstGeom prst="rect">
            <a:avLst/>
          </a:prstGeom>
        </p:spPr>
      </p:pic>
      <p:sp>
        <p:nvSpPr>
          <p:cNvPr id="94" name="Rectangle 298"/>
          <p:cNvSpPr>
            <a:spLocks noChangeArrowheads="1"/>
          </p:cNvSpPr>
          <p:nvPr/>
        </p:nvSpPr>
        <p:spPr bwMode="auto">
          <a:xfrm>
            <a:off x="1208314" y="5229200"/>
            <a:ext cx="6470772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de-CH" sz="2400" dirty="0">
                <a:cs typeface="Arial" charset="0"/>
              </a:rPr>
              <a:t>Quantum </a:t>
            </a:r>
            <a:r>
              <a:rPr lang="de-CH" sz="2400" dirty="0" err="1">
                <a:cs typeface="Arial" charset="0"/>
              </a:rPr>
              <a:t>states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are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unknown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to</a:t>
            </a:r>
            <a:r>
              <a:rPr lang="de-CH" sz="2400" dirty="0">
                <a:cs typeface="Arial" charset="0"/>
              </a:rPr>
              <a:t> Eve, </a:t>
            </a:r>
            <a:r>
              <a:rPr lang="de-CH" sz="2400" dirty="0" err="1">
                <a:cs typeface="Arial" charset="0"/>
              </a:rPr>
              <a:t>she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solidFill>
                  <a:srgbClr val="FF0000"/>
                </a:solidFill>
                <a:cs typeface="Arial" charset="0"/>
              </a:rPr>
              <a:t>cannot</a:t>
            </a:r>
            <a:r>
              <a:rPr lang="de-CH" sz="2400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de-CH" sz="2400" dirty="0" err="1">
                <a:solidFill>
                  <a:srgbClr val="FF0000"/>
                </a:solidFill>
                <a:cs typeface="Arial" charset="0"/>
              </a:rPr>
              <a:t>copy</a:t>
            </a:r>
            <a:r>
              <a:rPr lang="de-CH" sz="2400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de-CH" sz="2400" dirty="0" err="1">
                <a:solidFill>
                  <a:srgbClr val="FF0000"/>
                </a:solidFill>
                <a:cs typeface="Arial" charset="0"/>
              </a:rPr>
              <a:t>them</a:t>
            </a:r>
            <a:r>
              <a:rPr lang="de-CH" sz="2400" dirty="0">
                <a:cs typeface="Arial" charset="0"/>
              </a:rPr>
              <a:t>.</a:t>
            </a:r>
            <a:endParaRPr lang="de-CH" sz="2400" dirty="0">
              <a:solidFill>
                <a:srgbClr val="FF0000"/>
              </a:solidFill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de-CH" sz="2400" dirty="0">
                <a:cs typeface="Arial" charset="0"/>
              </a:rPr>
              <a:t>Honest </a:t>
            </a:r>
            <a:r>
              <a:rPr lang="de-CH" sz="2400" dirty="0" err="1">
                <a:cs typeface="Arial" charset="0"/>
              </a:rPr>
              <a:t>players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can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solidFill>
                  <a:srgbClr val="0000FF"/>
                </a:solidFill>
                <a:cs typeface="Arial" charset="0"/>
              </a:rPr>
              <a:t>test</a:t>
            </a:r>
            <a:r>
              <a:rPr lang="de-CH" sz="2400" dirty="0">
                <a:solidFill>
                  <a:srgbClr val="0000FF"/>
                </a:solidFill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whether</a:t>
            </a:r>
            <a:r>
              <a:rPr lang="de-CH" sz="2400" dirty="0">
                <a:cs typeface="Arial" charset="0"/>
              </a:rPr>
              <a:t> Eve </a:t>
            </a:r>
            <a:r>
              <a:rPr lang="de-CH" sz="2400" dirty="0" err="1">
                <a:cs typeface="Arial" charset="0"/>
              </a:rPr>
              <a:t>interfered</a:t>
            </a:r>
            <a:r>
              <a:rPr lang="de-CH" sz="2400" dirty="0">
                <a:cs typeface="Arial" charset="0"/>
              </a:rPr>
              <a:t>.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630688" y="1268759"/>
            <a:ext cx="2329408" cy="523220"/>
            <a:chOff x="2915816" y="1268759"/>
            <a:chExt cx="2329408" cy="523220"/>
          </a:xfrm>
        </p:grpSpPr>
        <p:grpSp>
          <p:nvGrpSpPr>
            <p:cNvPr id="97" name="Group 97"/>
            <p:cNvGrpSpPr/>
            <p:nvPr/>
          </p:nvGrpSpPr>
          <p:grpSpPr>
            <a:xfrm>
              <a:off x="3383868" y="1268759"/>
              <a:ext cx="457200" cy="523220"/>
              <a:chOff x="1018819" y="3721632"/>
              <a:chExt cx="719137" cy="80934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98" name="Oval 154"/>
              <p:cNvSpPr>
                <a:spLocks noChangeArrowheads="1"/>
              </p:cNvSpPr>
              <p:nvPr/>
            </p:nvSpPr>
            <p:spPr bwMode="auto">
              <a:xfrm>
                <a:off x="1018819" y="3771443"/>
                <a:ext cx="719137" cy="720725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>
            <p:nvSpPr>
              <p:cNvPr id="99" name="Text Box 21"/>
              <p:cNvSpPr txBox="1">
                <a:spLocks noChangeArrowheads="1"/>
              </p:cNvSpPr>
              <p:nvPr/>
            </p:nvSpPr>
            <p:spPr bwMode="auto">
              <a:xfrm>
                <a:off x="1110827" y="3721632"/>
                <a:ext cx="404147" cy="8093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800" dirty="0">
                    <a:cs typeface="Arial" charset="0"/>
                  </a:rPr>
                  <a:t>?</a:t>
                </a:r>
                <a:endParaRPr lang="de-CH" sz="2800" dirty="0">
                  <a:cs typeface="Arial" charset="0"/>
                </a:endParaRPr>
              </a:p>
            </p:txBody>
          </p:sp>
        </p:grpSp>
        <p:grpSp>
          <p:nvGrpSpPr>
            <p:cNvPr id="100" name="Group 97"/>
            <p:cNvGrpSpPr/>
            <p:nvPr/>
          </p:nvGrpSpPr>
          <p:grpSpPr>
            <a:xfrm>
              <a:off x="3851920" y="1268759"/>
              <a:ext cx="457200" cy="523220"/>
              <a:chOff x="1018819" y="3721632"/>
              <a:chExt cx="719137" cy="80934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01" name="Oval 154"/>
              <p:cNvSpPr>
                <a:spLocks noChangeArrowheads="1"/>
              </p:cNvSpPr>
              <p:nvPr/>
            </p:nvSpPr>
            <p:spPr bwMode="auto">
              <a:xfrm>
                <a:off x="1018819" y="3771443"/>
                <a:ext cx="719137" cy="720725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>
            <p:nvSpPr>
              <p:cNvPr id="102" name="Text Box 21"/>
              <p:cNvSpPr txBox="1">
                <a:spLocks noChangeArrowheads="1"/>
              </p:cNvSpPr>
              <p:nvPr/>
            </p:nvSpPr>
            <p:spPr bwMode="auto">
              <a:xfrm>
                <a:off x="1110827" y="3721632"/>
                <a:ext cx="404147" cy="8093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800" dirty="0">
                    <a:cs typeface="Arial" charset="0"/>
                  </a:rPr>
                  <a:t>?</a:t>
                </a:r>
                <a:endParaRPr lang="de-CH" sz="2800" dirty="0">
                  <a:cs typeface="Arial" charset="0"/>
                </a:endParaRPr>
              </a:p>
            </p:txBody>
          </p:sp>
        </p:grpSp>
        <p:grpSp>
          <p:nvGrpSpPr>
            <p:cNvPr id="103" name="Group 97"/>
            <p:cNvGrpSpPr/>
            <p:nvPr/>
          </p:nvGrpSpPr>
          <p:grpSpPr>
            <a:xfrm>
              <a:off x="4319972" y="1268759"/>
              <a:ext cx="457200" cy="523220"/>
              <a:chOff x="1018819" y="3721632"/>
              <a:chExt cx="719137" cy="80934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04" name="Oval 154"/>
              <p:cNvSpPr>
                <a:spLocks noChangeArrowheads="1"/>
              </p:cNvSpPr>
              <p:nvPr/>
            </p:nvSpPr>
            <p:spPr bwMode="auto">
              <a:xfrm>
                <a:off x="1018819" y="3771443"/>
                <a:ext cx="719137" cy="720725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>
            <p:nvSpPr>
              <p:cNvPr id="105" name="Text Box 21"/>
              <p:cNvSpPr txBox="1">
                <a:spLocks noChangeArrowheads="1"/>
              </p:cNvSpPr>
              <p:nvPr/>
            </p:nvSpPr>
            <p:spPr bwMode="auto">
              <a:xfrm>
                <a:off x="1110827" y="3721632"/>
                <a:ext cx="404147" cy="8093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800" dirty="0">
                    <a:cs typeface="Arial" charset="0"/>
                  </a:rPr>
                  <a:t>?</a:t>
                </a:r>
                <a:endParaRPr lang="de-CH" sz="2800" dirty="0">
                  <a:cs typeface="Arial" charset="0"/>
                </a:endParaRPr>
              </a:p>
            </p:txBody>
          </p:sp>
        </p:grpSp>
        <p:grpSp>
          <p:nvGrpSpPr>
            <p:cNvPr id="106" name="Group 97"/>
            <p:cNvGrpSpPr/>
            <p:nvPr/>
          </p:nvGrpSpPr>
          <p:grpSpPr>
            <a:xfrm>
              <a:off x="4788024" y="1268759"/>
              <a:ext cx="457200" cy="523220"/>
              <a:chOff x="1018819" y="3721632"/>
              <a:chExt cx="719137" cy="80934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07" name="Oval 154"/>
              <p:cNvSpPr>
                <a:spLocks noChangeArrowheads="1"/>
              </p:cNvSpPr>
              <p:nvPr/>
            </p:nvSpPr>
            <p:spPr bwMode="auto">
              <a:xfrm>
                <a:off x="1018819" y="3771443"/>
                <a:ext cx="719137" cy="720725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>
            <p:nvSpPr>
              <p:cNvPr id="108" name="Text Box 21"/>
              <p:cNvSpPr txBox="1">
                <a:spLocks noChangeArrowheads="1"/>
              </p:cNvSpPr>
              <p:nvPr/>
            </p:nvSpPr>
            <p:spPr bwMode="auto">
              <a:xfrm>
                <a:off x="1110827" y="3721632"/>
                <a:ext cx="404147" cy="8093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800" dirty="0">
                    <a:cs typeface="Arial" charset="0"/>
                  </a:rPr>
                  <a:t>?</a:t>
                </a:r>
                <a:endParaRPr lang="de-CH" sz="2800" dirty="0">
                  <a:cs typeface="Arial" charset="0"/>
                </a:endParaRPr>
              </a:p>
            </p:txBody>
          </p:sp>
        </p:grpSp>
        <p:grpSp>
          <p:nvGrpSpPr>
            <p:cNvPr id="109" name="Group 97"/>
            <p:cNvGrpSpPr/>
            <p:nvPr/>
          </p:nvGrpSpPr>
          <p:grpSpPr>
            <a:xfrm>
              <a:off x="2915816" y="1268759"/>
              <a:ext cx="457200" cy="523220"/>
              <a:chOff x="1018819" y="3721632"/>
              <a:chExt cx="719137" cy="80934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10" name="Oval 154"/>
              <p:cNvSpPr>
                <a:spLocks noChangeArrowheads="1"/>
              </p:cNvSpPr>
              <p:nvPr/>
            </p:nvSpPr>
            <p:spPr bwMode="auto">
              <a:xfrm>
                <a:off x="1018819" y="3771443"/>
                <a:ext cx="719137" cy="720725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>
            <p:nvSpPr>
              <p:cNvPr id="111" name="Text Box 21"/>
              <p:cNvSpPr txBox="1">
                <a:spLocks noChangeArrowheads="1"/>
              </p:cNvSpPr>
              <p:nvPr/>
            </p:nvSpPr>
            <p:spPr bwMode="auto">
              <a:xfrm>
                <a:off x="1110827" y="3721632"/>
                <a:ext cx="404147" cy="8093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800" dirty="0">
                    <a:cs typeface="Arial" charset="0"/>
                  </a:rPr>
                  <a:t>?</a:t>
                </a:r>
                <a:endParaRPr lang="de-CH" sz="2800" dirty="0">
                  <a:cs typeface="Arial" charset="0"/>
                </a:endParaRPr>
              </a:p>
            </p:txBody>
          </p:sp>
        </p:grpSp>
      </p:grpSp>
      <p:sp>
        <p:nvSpPr>
          <p:cNvPr id="113" name="Line 6"/>
          <p:cNvSpPr>
            <a:spLocks noChangeShapeType="1"/>
          </p:cNvSpPr>
          <p:nvPr/>
        </p:nvSpPr>
        <p:spPr bwMode="auto">
          <a:xfrm>
            <a:off x="5086600" y="3573016"/>
            <a:ext cx="1513457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none" w="med" len="med"/>
            <a:tailEnd type="triangle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114" name="Line 8"/>
          <p:cNvSpPr>
            <a:spLocks noChangeShapeType="1"/>
          </p:cNvSpPr>
          <p:nvPr/>
        </p:nvSpPr>
        <p:spPr bwMode="auto">
          <a:xfrm>
            <a:off x="5086600" y="3789040"/>
            <a:ext cx="1513457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/>
            <a:tailEnd type="non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grpSp>
        <p:nvGrpSpPr>
          <p:cNvPr id="115" name="Group 74"/>
          <p:cNvGrpSpPr/>
          <p:nvPr/>
        </p:nvGrpSpPr>
        <p:grpSpPr>
          <a:xfrm rot="5400000">
            <a:off x="2783632" y="2420889"/>
            <a:ext cx="2592289" cy="288032"/>
            <a:chOff x="2809127" y="3501009"/>
            <a:chExt cx="3326202" cy="2232248"/>
          </a:xfrm>
        </p:grpSpPr>
        <p:sp>
          <p:nvSpPr>
            <p:cNvPr id="116" name="Line 150"/>
            <p:cNvSpPr>
              <a:spLocks noChangeShapeType="1"/>
            </p:cNvSpPr>
            <p:nvPr/>
          </p:nvSpPr>
          <p:spPr bwMode="auto">
            <a:xfrm flipH="1">
              <a:off x="2875934" y="3554362"/>
              <a:ext cx="3259394" cy="2153264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  <p:sp>
          <p:nvSpPr>
            <p:cNvPr id="117" name="Line 150"/>
            <p:cNvSpPr>
              <a:spLocks noChangeShapeType="1"/>
            </p:cNvSpPr>
            <p:nvPr/>
          </p:nvSpPr>
          <p:spPr bwMode="auto">
            <a:xfrm>
              <a:off x="2809127" y="3501009"/>
              <a:ext cx="3326202" cy="2232248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grpSp>
        <p:nvGrpSpPr>
          <p:cNvPr id="118" name="Group 74"/>
          <p:cNvGrpSpPr/>
          <p:nvPr/>
        </p:nvGrpSpPr>
        <p:grpSpPr>
          <a:xfrm rot="5400000">
            <a:off x="7536161" y="2348881"/>
            <a:ext cx="2592289" cy="288032"/>
            <a:chOff x="2809127" y="3501009"/>
            <a:chExt cx="3326202" cy="2232248"/>
          </a:xfrm>
        </p:grpSpPr>
        <p:sp>
          <p:nvSpPr>
            <p:cNvPr id="119" name="Line 150"/>
            <p:cNvSpPr>
              <a:spLocks noChangeShapeType="1"/>
            </p:cNvSpPr>
            <p:nvPr/>
          </p:nvSpPr>
          <p:spPr bwMode="auto">
            <a:xfrm flipH="1">
              <a:off x="2875934" y="3554362"/>
              <a:ext cx="3259394" cy="2153264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  <p:sp>
          <p:nvSpPr>
            <p:cNvPr id="120" name="Line 150"/>
            <p:cNvSpPr>
              <a:spLocks noChangeShapeType="1"/>
            </p:cNvSpPr>
            <p:nvPr/>
          </p:nvSpPr>
          <p:spPr bwMode="auto">
            <a:xfrm>
              <a:off x="2809127" y="3501009"/>
              <a:ext cx="3326202" cy="2232248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grpSp>
        <p:nvGrpSpPr>
          <p:cNvPr id="121" name="Group 120"/>
          <p:cNvGrpSpPr/>
          <p:nvPr/>
        </p:nvGrpSpPr>
        <p:grpSpPr>
          <a:xfrm>
            <a:off x="7608168" y="5301208"/>
            <a:ext cx="3096344" cy="1368152"/>
            <a:chOff x="2915816" y="3284984"/>
            <a:chExt cx="3096344" cy="1368152"/>
          </a:xfrm>
        </p:grpSpPr>
        <p:pic>
          <p:nvPicPr>
            <p:cNvPr id="122" name="Picture 9" descr="dolly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059832" y="3284984"/>
              <a:ext cx="1368152" cy="1258766"/>
            </a:xfrm>
            <a:prstGeom prst="rect">
              <a:avLst/>
            </a:prstGeom>
            <a:noFill/>
          </p:spPr>
        </p:pic>
        <p:pic>
          <p:nvPicPr>
            <p:cNvPr id="123" name="Picture 9" descr="dolly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499992" y="3284984"/>
              <a:ext cx="1368152" cy="1258766"/>
            </a:xfrm>
            <a:prstGeom prst="rect">
              <a:avLst/>
            </a:prstGeom>
            <a:noFill/>
          </p:spPr>
        </p:pic>
        <p:grpSp>
          <p:nvGrpSpPr>
            <p:cNvPr id="124" name="Group 74"/>
            <p:cNvGrpSpPr/>
            <p:nvPr/>
          </p:nvGrpSpPr>
          <p:grpSpPr>
            <a:xfrm>
              <a:off x="2915816" y="3284984"/>
              <a:ext cx="3096344" cy="1368152"/>
              <a:chOff x="2809127" y="3501009"/>
              <a:chExt cx="3326202" cy="2232248"/>
            </a:xfrm>
          </p:grpSpPr>
          <p:sp>
            <p:nvSpPr>
              <p:cNvPr id="125" name="Line 150"/>
              <p:cNvSpPr>
                <a:spLocks noChangeShapeType="1"/>
              </p:cNvSpPr>
              <p:nvPr/>
            </p:nvSpPr>
            <p:spPr bwMode="auto">
              <a:xfrm flipH="1">
                <a:off x="2875934" y="3554362"/>
                <a:ext cx="3259394" cy="2153264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  <p:sp>
            <p:nvSpPr>
              <p:cNvPr id="126" name="Line 150"/>
              <p:cNvSpPr>
                <a:spLocks noChangeShapeType="1"/>
              </p:cNvSpPr>
              <p:nvPr/>
            </p:nvSpPr>
            <p:spPr bwMode="auto">
              <a:xfrm>
                <a:off x="2809127" y="3501009"/>
                <a:ext cx="3326202" cy="2232248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</p:grpSp>
      </p:grpSp>
      <p:sp>
        <p:nvSpPr>
          <p:cNvPr id="127" name="AutoShape 109"/>
          <p:cNvSpPr>
            <a:spLocks noChangeArrowheads="1"/>
          </p:cNvSpPr>
          <p:nvPr/>
        </p:nvSpPr>
        <p:spPr bwMode="auto">
          <a:xfrm>
            <a:off x="6240016" y="4005064"/>
            <a:ext cx="1368152" cy="648072"/>
          </a:xfrm>
          <a:prstGeom prst="cloudCallout">
            <a:avLst>
              <a:gd name="adj1" fmla="val -68259"/>
              <a:gd name="adj2" fmla="val 35277"/>
            </a:avLst>
          </a:prstGeom>
          <a:solidFill>
            <a:srgbClr val="A8EAE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k = </a:t>
            </a:r>
            <a:r>
              <a:rPr lang="en-US" sz="2400" dirty="0">
                <a:latin typeface="Consolas"/>
                <a:cs typeface="Consolas"/>
              </a:rPr>
              <a:t>?</a:t>
            </a:r>
          </a:p>
        </p:txBody>
      </p:sp>
      <p:sp>
        <p:nvSpPr>
          <p:cNvPr id="128" name="Content Placeholder 1">
            <a:extLst>
              <a:ext uri="{FF2B5EF4-FFF2-40B4-BE49-F238E27FC236}">
                <a16:creationId xmlns:a16="http://schemas.microsoft.com/office/drawing/2014/main" id="{FB6297AA-4531-8F4F-A425-61F9C141E7B4}"/>
              </a:ext>
            </a:extLst>
          </p:cNvPr>
          <p:cNvSpPr txBox="1">
            <a:spLocks/>
          </p:cNvSpPr>
          <p:nvPr/>
        </p:nvSpPr>
        <p:spPr>
          <a:xfrm>
            <a:off x="9828850" y="1367755"/>
            <a:ext cx="2470409" cy="432048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de-CH" sz="2000" dirty="0">
                <a:cs typeface="Arial" charset="0"/>
              </a:rPr>
              <a:t>[</a:t>
            </a:r>
            <a:r>
              <a:rPr lang="en-US" sz="2000" dirty="0">
                <a:cs typeface="Arial" charset="0"/>
              </a:rPr>
              <a:t>Bennett Brassard 84]</a:t>
            </a:r>
          </a:p>
        </p:txBody>
      </p:sp>
      <p:pic>
        <p:nvPicPr>
          <p:cNvPr id="129" name="Picture 2">
            <a:extLst>
              <a:ext uri="{FF2B5EF4-FFF2-40B4-BE49-F238E27FC236}">
                <a16:creationId xmlns:a16="http://schemas.microsoft.com/office/drawing/2014/main" id="{0DB3F2A9-E141-1A49-9604-52E879DD6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 r="50930"/>
          <a:stretch>
            <a:fillRect/>
          </a:stretch>
        </p:blipFill>
        <p:spPr bwMode="auto">
          <a:xfrm>
            <a:off x="11131960" y="124526"/>
            <a:ext cx="936103" cy="1331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" name="Picture 2">
            <a:extLst>
              <a:ext uri="{FF2B5EF4-FFF2-40B4-BE49-F238E27FC236}">
                <a16:creationId xmlns:a16="http://schemas.microsoft.com/office/drawing/2014/main" id="{9B38A73E-95B6-9E42-8061-37F946D2F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 l="49070"/>
          <a:stretch>
            <a:fillRect/>
          </a:stretch>
        </p:blipFill>
        <p:spPr bwMode="auto">
          <a:xfrm>
            <a:off x="10123847" y="124528"/>
            <a:ext cx="971600" cy="1331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269301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build="p"/>
      <p:bldP spid="113" grpId="0" animBg="1"/>
      <p:bldP spid="114" grpId="0" animBg="1"/>
      <p:bldP spid="1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890105" y="114163"/>
            <a:ext cx="8047822" cy="930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>
              <a:lnSpc>
                <a:spcPct val="90000"/>
              </a:lnSpc>
            </a:pPr>
            <a:r>
              <a:rPr lang="en-US" sz="4000" dirty="0"/>
              <a:t>Ancient Cryptography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109305" y="4289358"/>
            <a:ext cx="3235346" cy="2589012"/>
            <a:chOff x="785509" y="4141474"/>
            <a:chExt cx="3235346" cy="258901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17973" y="4141474"/>
              <a:ext cx="1316277" cy="173309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785509" y="5899489"/>
              <a:ext cx="323534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cs typeface="Arial" pitchFamily="34" charset="0"/>
                </a:rPr>
                <a:t>Caesar Cipher (ROT4)</a:t>
              </a:r>
            </a:p>
            <a:p>
              <a:r>
                <a:rPr lang="en-US" sz="2400" dirty="0">
                  <a:cs typeface="Arial" pitchFamily="34" charset="0"/>
                </a:rPr>
                <a:t>(variant still </a:t>
              </a:r>
              <a:r>
                <a:rPr lang="en-US" sz="2400" dirty="0">
                  <a:cs typeface="Arial" pitchFamily="34" charset="0"/>
                  <a:hlinkClick r:id="rId4"/>
                </a:rPr>
                <a:t>in use</a:t>
              </a:r>
              <a:r>
                <a:rPr lang="en-US" sz="2400" dirty="0">
                  <a:cs typeface="Arial" pitchFamily="34" charset="0"/>
                </a:rPr>
                <a:t>)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927403" y="963126"/>
            <a:ext cx="2482876" cy="2205901"/>
            <a:chOff x="5603607" y="815239"/>
            <a:chExt cx="2482876" cy="220590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50631" y="1198929"/>
              <a:ext cx="1361863" cy="182221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5603607" y="815239"/>
              <a:ext cx="24828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cs typeface="Arial" pitchFamily="34" charset="0"/>
                </a:rPr>
                <a:t>Blaise de </a:t>
              </a:r>
              <a:r>
                <a:rPr lang="en-US" sz="2400" dirty="0" err="1">
                  <a:cs typeface="Arial" pitchFamily="34" charset="0"/>
                </a:rPr>
                <a:t>Vigenère</a:t>
              </a:r>
              <a:endParaRPr lang="en-US" sz="2400" dirty="0">
                <a:cs typeface="Arial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549815" y="1229014"/>
            <a:ext cx="8917983" cy="3682970"/>
            <a:chOff x="226016" y="1081130"/>
            <a:chExt cx="8917983" cy="3682970"/>
          </a:xfrm>
        </p:grpSpPr>
        <p:sp>
          <p:nvSpPr>
            <p:cNvPr id="18" name="Line 7"/>
            <p:cNvSpPr>
              <a:spLocks noChangeShapeType="1"/>
            </p:cNvSpPr>
            <p:nvPr/>
          </p:nvSpPr>
          <p:spPr bwMode="auto">
            <a:xfrm>
              <a:off x="226016" y="3573463"/>
              <a:ext cx="8917983" cy="0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prstDash val="solid"/>
              <a:round/>
              <a:headEnd type="none"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19" name="Line 7"/>
            <p:cNvSpPr>
              <a:spLocks noChangeShapeType="1"/>
            </p:cNvSpPr>
            <p:nvPr/>
          </p:nvSpPr>
          <p:spPr bwMode="auto">
            <a:xfrm>
              <a:off x="2100743" y="3571607"/>
              <a:ext cx="0" cy="490787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prstDash val="solid"/>
              <a:round/>
              <a:headEnd type="none"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804794" y="3144828"/>
              <a:ext cx="7426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cs typeface="Arial" pitchFamily="34" charset="0"/>
                </a:rPr>
                <a:t>50 BC</a:t>
              </a:r>
              <a:endParaRPr lang="en-US" dirty="0">
                <a:cs typeface="Consolas"/>
              </a:endParaRPr>
            </a:p>
          </p:txBody>
        </p:sp>
        <p:sp>
          <p:nvSpPr>
            <p:cNvPr id="21" name="Line 7"/>
            <p:cNvSpPr>
              <a:spLocks noChangeShapeType="1"/>
            </p:cNvSpPr>
            <p:nvPr/>
          </p:nvSpPr>
          <p:spPr bwMode="auto">
            <a:xfrm flipV="1">
              <a:off x="514815" y="3077409"/>
              <a:ext cx="13482" cy="488931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prstDash val="solid"/>
              <a:round/>
              <a:headEnd type="none"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19171" y="3693062"/>
              <a:ext cx="9593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cs typeface="Arial" pitchFamily="34" charset="0"/>
                </a:rPr>
                <a:t>500 BC</a:t>
              </a:r>
              <a:endParaRPr lang="en-US" dirty="0">
                <a:cs typeface="Consolas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0521" y="1571916"/>
              <a:ext cx="2215654" cy="1266295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406740" y="1081130"/>
              <a:ext cx="15841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cs typeface="Arial" pitchFamily="34" charset="0"/>
                  <a:hlinkClick r:id="rId7"/>
                </a:rPr>
                <a:t>Scytale</a:t>
              </a:r>
              <a:endParaRPr lang="en-US" sz="2400" dirty="0">
                <a:cs typeface="Arial" pitchFamily="34" charset="0"/>
              </a:endParaRPr>
            </a:p>
          </p:txBody>
        </p:sp>
        <p:sp>
          <p:nvSpPr>
            <p:cNvPr id="25" name="Line 7"/>
            <p:cNvSpPr>
              <a:spLocks noChangeShapeType="1"/>
            </p:cNvSpPr>
            <p:nvPr/>
          </p:nvSpPr>
          <p:spPr bwMode="auto">
            <a:xfrm flipV="1">
              <a:off x="3673189" y="3082677"/>
              <a:ext cx="13482" cy="488931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prstDash val="solid"/>
              <a:round/>
              <a:headEnd type="none"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26" name="Line 7"/>
            <p:cNvSpPr>
              <a:spLocks noChangeShapeType="1"/>
            </p:cNvSpPr>
            <p:nvPr/>
          </p:nvSpPr>
          <p:spPr bwMode="auto">
            <a:xfrm flipV="1">
              <a:off x="6831563" y="3084532"/>
              <a:ext cx="13482" cy="488931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prstDash val="solid"/>
              <a:round/>
              <a:headEnd type="none"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214574" y="3639520"/>
              <a:ext cx="9886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cs typeface="Arial" pitchFamily="34" charset="0"/>
                </a:rPr>
                <a:t>500 AD</a:t>
              </a:r>
              <a:endParaRPr lang="en-US" dirty="0">
                <a:cs typeface="Consolas"/>
              </a:endParaRPr>
            </a:p>
          </p:txBody>
        </p:sp>
        <p:sp>
          <p:nvSpPr>
            <p:cNvPr id="28" name="Line 7"/>
            <p:cNvSpPr>
              <a:spLocks noChangeShapeType="1"/>
            </p:cNvSpPr>
            <p:nvPr/>
          </p:nvSpPr>
          <p:spPr bwMode="auto">
            <a:xfrm>
              <a:off x="5259117" y="3571607"/>
              <a:ext cx="0" cy="490787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prstDash val="solid"/>
              <a:round/>
              <a:headEnd type="none"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752233" y="3122905"/>
              <a:ext cx="9886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cs typeface="Arial" pitchFamily="34" charset="0"/>
                </a:rPr>
                <a:t>1000 AD</a:t>
              </a:r>
              <a:endParaRPr lang="en-US" dirty="0">
                <a:cs typeface="Consolas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923178" y="3114303"/>
              <a:ext cx="988623" cy="369332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>
                  <a:cs typeface="Arial" pitchFamily="34" charset="0"/>
                </a:rPr>
                <a:t>2015 AD</a:t>
              </a:r>
              <a:endParaRPr lang="en-US" dirty="0">
                <a:cs typeface="Consolas"/>
              </a:endParaRPr>
            </a:p>
          </p:txBody>
        </p:sp>
        <p:sp>
          <p:nvSpPr>
            <p:cNvPr id="31" name="Line 7"/>
            <p:cNvSpPr>
              <a:spLocks noChangeShapeType="1"/>
            </p:cNvSpPr>
            <p:nvPr/>
          </p:nvSpPr>
          <p:spPr bwMode="auto">
            <a:xfrm>
              <a:off x="8417490" y="3578793"/>
              <a:ext cx="0" cy="490787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prstDash val="solid"/>
              <a:round/>
              <a:headEnd type="none"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315038" y="3700248"/>
              <a:ext cx="9886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cs typeface="Arial" pitchFamily="34" charset="0"/>
                </a:rPr>
                <a:t>1500 AD</a:t>
              </a:r>
              <a:endParaRPr lang="en-US" dirty="0">
                <a:cs typeface="Consolas"/>
              </a:endParaRP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6799" y="4289500"/>
              <a:ext cx="1791447" cy="474600"/>
            </a:xfrm>
            <a:prstGeom prst="rect">
              <a:avLst/>
            </a:prstGeom>
            <a:solidFill>
              <a:schemeClr val="bg1">
                <a:alpha val="59000"/>
              </a:schemeClr>
            </a:solidFill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C4475C2-C1BA-6E4D-88C4-3D09269FB19A}"/>
              </a:ext>
            </a:extLst>
          </p:cNvPr>
          <p:cNvGrpSpPr/>
          <p:nvPr/>
        </p:nvGrpSpPr>
        <p:grpSpPr>
          <a:xfrm>
            <a:off x="4852329" y="4954001"/>
            <a:ext cx="6299510" cy="1929906"/>
            <a:chOff x="4852329" y="4954001"/>
            <a:chExt cx="6299510" cy="1929906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A129CF5D-567D-7743-82CA-72E4BE4BF0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49251" t="27059"/>
            <a:stretch/>
          </p:blipFill>
          <p:spPr>
            <a:xfrm>
              <a:off x="7624182" y="5519829"/>
              <a:ext cx="3527657" cy="1055088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F87EB74F-A9A9-C146-8B6A-B3AC96A006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71530" b="49498"/>
            <a:stretch/>
          </p:blipFill>
          <p:spPr>
            <a:xfrm>
              <a:off x="4852329" y="4954001"/>
              <a:ext cx="2771853" cy="1023164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B45BAB8-25BE-ED42-958A-E0B027268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914016" y="5931407"/>
              <a:ext cx="2438400" cy="952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28344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878170" y="187797"/>
            <a:ext cx="8229600" cy="720725"/>
          </a:xfrm>
        </p:spPr>
        <p:txBody>
          <a:bodyPr>
            <a:normAutofit/>
          </a:bodyPr>
          <a:lstStyle/>
          <a:p>
            <a:pPr algn="l"/>
            <a:r>
              <a:rPr lang="fr-CH" dirty="0"/>
              <a:t>Quantum Key Distribution (QKD)</a:t>
            </a:r>
            <a:endParaRPr lang="en-US" dirty="0"/>
          </a:p>
        </p:txBody>
      </p:sp>
      <p:sp>
        <p:nvSpPr>
          <p:cNvPr id="518150" name="Line 6"/>
          <p:cNvSpPr>
            <a:spLocks noChangeShapeType="1"/>
          </p:cNvSpPr>
          <p:nvPr/>
        </p:nvSpPr>
        <p:spPr bwMode="auto">
          <a:xfrm>
            <a:off x="4654551" y="1989138"/>
            <a:ext cx="2881313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none" w="med" len="med"/>
            <a:tailEnd type="triangle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518152" name="Line 8"/>
          <p:cNvSpPr>
            <a:spLocks noChangeShapeType="1"/>
          </p:cNvSpPr>
          <p:nvPr/>
        </p:nvSpPr>
        <p:spPr bwMode="auto">
          <a:xfrm>
            <a:off x="4654551" y="2276475"/>
            <a:ext cx="2881313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triangle"/>
            <a:tailEnd type="none" w="med" len="med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518171" name="Line 27"/>
          <p:cNvSpPr>
            <a:spLocks noChangeShapeType="1"/>
          </p:cNvSpPr>
          <p:nvPr/>
        </p:nvSpPr>
        <p:spPr bwMode="auto">
          <a:xfrm flipV="1">
            <a:off x="5951984" y="1700808"/>
            <a:ext cx="216024" cy="1368152"/>
          </a:xfrm>
          <a:prstGeom prst="line">
            <a:avLst/>
          </a:prstGeom>
          <a:noFill/>
          <a:ln w="57150" cap="rnd">
            <a:solidFill>
              <a:srgbClr val="FF0000"/>
            </a:solidFill>
            <a:prstDash val="sysDot"/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518183" name="Picture 39" descr="BS00996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319801" y="3461024"/>
            <a:ext cx="647700" cy="4841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pic>
        <p:nvPicPr>
          <p:cNvPr id="518184" name="Picture 40" descr="BS00996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9162283" y="3402014"/>
            <a:ext cx="647700" cy="4841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sp>
        <p:nvSpPr>
          <p:cNvPr id="518185" name="Freeform 41"/>
          <p:cNvSpPr>
            <a:spLocks/>
          </p:cNvSpPr>
          <p:nvPr/>
        </p:nvSpPr>
        <p:spPr bwMode="auto">
          <a:xfrm rot="563765">
            <a:off x="2454329" y="2583391"/>
            <a:ext cx="303212" cy="774700"/>
          </a:xfrm>
          <a:custGeom>
            <a:avLst/>
            <a:gdLst/>
            <a:ahLst/>
            <a:cxnLst>
              <a:cxn ang="0">
                <a:pos x="74" y="0"/>
              </a:cxn>
              <a:cxn ang="0">
                <a:pos x="121" y="121"/>
              </a:cxn>
              <a:cxn ang="0">
                <a:pos x="7" y="215"/>
              </a:cxn>
              <a:cxn ang="0">
                <a:pos x="81" y="349"/>
              </a:cxn>
              <a:cxn ang="0">
                <a:pos x="87" y="551"/>
              </a:cxn>
            </a:cxnLst>
            <a:rect l="0" t="0" r="r" b="b"/>
            <a:pathLst>
              <a:path w="132" h="551">
                <a:moveTo>
                  <a:pt x="74" y="0"/>
                </a:moveTo>
                <a:cubicBezTo>
                  <a:pt x="82" y="20"/>
                  <a:pt x="132" y="85"/>
                  <a:pt x="121" y="121"/>
                </a:cubicBezTo>
                <a:cubicBezTo>
                  <a:pt x="110" y="157"/>
                  <a:pt x="14" y="177"/>
                  <a:pt x="7" y="215"/>
                </a:cubicBezTo>
                <a:cubicBezTo>
                  <a:pt x="0" y="253"/>
                  <a:pt x="68" y="293"/>
                  <a:pt x="81" y="349"/>
                </a:cubicBezTo>
                <a:cubicBezTo>
                  <a:pt x="94" y="405"/>
                  <a:pt x="86" y="509"/>
                  <a:pt x="87" y="551"/>
                </a:cubicBezTo>
              </a:path>
            </a:pathLst>
          </a:cu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8186" name="Freeform 42"/>
          <p:cNvSpPr>
            <a:spLocks/>
          </p:cNvSpPr>
          <p:nvPr/>
        </p:nvSpPr>
        <p:spPr bwMode="auto">
          <a:xfrm>
            <a:off x="9340337" y="2598123"/>
            <a:ext cx="217488" cy="730250"/>
          </a:xfrm>
          <a:custGeom>
            <a:avLst/>
            <a:gdLst/>
            <a:ahLst/>
            <a:cxnLst>
              <a:cxn ang="0">
                <a:pos x="74" y="0"/>
              </a:cxn>
              <a:cxn ang="0">
                <a:pos x="121" y="121"/>
              </a:cxn>
              <a:cxn ang="0">
                <a:pos x="7" y="215"/>
              </a:cxn>
              <a:cxn ang="0">
                <a:pos x="81" y="349"/>
              </a:cxn>
              <a:cxn ang="0">
                <a:pos x="87" y="551"/>
              </a:cxn>
            </a:cxnLst>
            <a:rect l="0" t="0" r="r" b="b"/>
            <a:pathLst>
              <a:path w="132" h="551">
                <a:moveTo>
                  <a:pt x="74" y="0"/>
                </a:moveTo>
                <a:cubicBezTo>
                  <a:pt x="82" y="20"/>
                  <a:pt x="132" y="85"/>
                  <a:pt x="121" y="121"/>
                </a:cubicBezTo>
                <a:cubicBezTo>
                  <a:pt x="110" y="157"/>
                  <a:pt x="14" y="177"/>
                  <a:pt x="7" y="215"/>
                </a:cubicBezTo>
                <a:cubicBezTo>
                  <a:pt x="0" y="253"/>
                  <a:pt x="68" y="293"/>
                  <a:pt x="81" y="349"/>
                </a:cubicBezTo>
                <a:cubicBezTo>
                  <a:pt x="94" y="405"/>
                  <a:pt x="86" y="509"/>
                  <a:pt x="87" y="551"/>
                </a:cubicBezTo>
              </a:path>
            </a:pathLst>
          </a:cu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7" name="TextBox 76"/>
          <p:cNvSpPr txBox="1"/>
          <p:nvPr/>
        </p:nvSpPr>
        <p:spPr>
          <a:xfrm>
            <a:off x="2394155" y="1061882"/>
            <a:ext cx="116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Alice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9502878" y="2329716"/>
            <a:ext cx="116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Bob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5681312" y="4355120"/>
            <a:ext cx="899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Eve</a:t>
            </a:r>
          </a:p>
        </p:txBody>
      </p:sp>
      <p:sp>
        <p:nvSpPr>
          <p:cNvPr id="80" name="Rectangle 298"/>
          <p:cNvSpPr>
            <a:spLocks noChangeArrowheads="1"/>
          </p:cNvSpPr>
          <p:nvPr/>
        </p:nvSpPr>
        <p:spPr bwMode="auto">
          <a:xfrm>
            <a:off x="1920626" y="5157192"/>
            <a:ext cx="8351838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>
                <a:solidFill>
                  <a:srgbClr val="FF0000"/>
                </a:solidFill>
                <a:cs typeface="Arial" charset="0"/>
              </a:rPr>
              <a:t>technically feasible</a:t>
            </a:r>
            <a:r>
              <a:rPr lang="en-US" sz="2400" dirty="0">
                <a:cs typeface="Arial" charset="0"/>
              </a:rPr>
              <a:t>: </a:t>
            </a:r>
            <a:r>
              <a:rPr lang="en-US" sz="2400" dirty="0">
                <a:solidFill>
                  <a:srgbClr val="0000FF"/>
                </a:solidFill>
                <a:cs typeface="Arial" charset="0"/>
              </a:rPr>
              <a:t>no quantum computer required</a:t>
            </a:r>
            <a:r>
              <a:rPr lang="en-US" sz="2400" dirty="0">
                <a:cs typeface="Arial" charset="0"/>
              </a:rPr>
              <a:t>, </a:t>
            </a:r>
            <a:br>
              <a:rPr lang="en-US" sz="2400" dirty="0">
                <a:cs typeface="Arial" charset="0"/>
              </a:rPr>
            </a:br>
            <a:r>
              <a:rPr lang="en-US" sz="2400" dirty="0">
                <a:cs typeface="Arial" charset="0"/>
              </a:rPr>
              <a:t>only quantum communication</a:t>
            </a:r>
            <a:endParaRPr lang="de-CH" sz="2400" dirty="0">
              <a:cs typeface="Arial" charset="0"/>
            </a:endParaRPr>
          </a:p>
        </p:txBody>
      </p:sp>
      <p:pic>
        <p:nvPicPr>
          <p:cNvPr id="36" name="Picture 35" descr="AliceBlue.eps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2351584" y="1484784"/>
            <a:ext cx="1059740" cy="1080120"/>
          </a:xfrm>
          <a:prstGeom prst="rect">
            <a:avLst/>
          </a:prstGeom>
        </p:spPr>
      </p:pic>
      <p:pic>
        <p:nvPicPr>
          <p:cNvPr id="38" name="Picture 37" descr="QueenOfHearts.png"/>
          <p:cNvPicPr>
            <a:picLocks noChangeAspect="1"/>
          </p:cNvPicPr>
          <p:nvPr/>
        </p:nvPicPr>
        <p:blipFill>
          <a:blip r:embed="rId5" cstate="print"/>
          <a:srcRect l="6597" r="7636"/>
          <a:stretch>
            <a:fillRect/>
          </a:stretch>
        </p:blipFill>
        <p:spPr>
          <a:xfrm>
            <a:off x="5303913" y="3212976"/>
            <a:ext cx="1280649" cy="1083626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654551" y="1096098"/>
            <a:ext cx="2881313" cy="532702"/>
            <a:chOff x="3130550" y="1096098"/>
            <a:chExt cx="2881313" cy="532702"/>
          </a:xfrm>
        </p:grpSpPr>
        <p:sp>
          <p:nvSpPr>
            <p:cNvPr id="518151" name="Line 7"/>
            <p:cNvSpPr>
              <a:spLocks noChangeShapeType="1"/>
            </p:cNvSpPr>
            <p:nvPr/>
          </p:nvSpPr>
          <p:spPr bwMode="auto">
            <a:xfrm>
              <a:off x="3130550" y="1628800"/>
              <a:ext cx="2881313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grpSp>
          <p:nvGrpSpPr>
            <p:cNvPr id="39" name="Group 28"/>
            <p:cNvGrpSpPr/>
            <p:nvPr/>
          </p:nvGrpSpPr>
          <p:grpSpPr>
            <a:xfrm>
              <a:off x="3419872" y="1096098"/>
              <a:ext cx="457692" cy="460694"/>
              <a:chOff x="4214810" y="2000240"/>
              <a:chExt cx="457692" cy="460694"/>
            </a:xfrm>
          </p:grpSpPr>
          <p:sp>
            <p:nvSpPr>
              <p:cNvPr id="40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1" name="Line 5"/>
              <p:cNvSpPr>
                <a:spLocks noChangeShapeType="1"/>
              </p:cNvSpPr>
              <p:nvPr/>
            </p:nvSpPr>
            <p:spPr bwMode="auto">
              <a:xfrm rot="27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42" name="Group 28"/>
            <p:cNvGrpSpPr/>
            <p:nvPr/>
          </p:nvGrpSpPr>
          <p:grpSpPr>
            <a:xfrm>
              <a:off x="4343154" y="1096098"/>
              <a:ext cx="457692" cy="460694"/>
              <a:chOff x="4214810" y="2000240"/>
              <a:chExt cx="457692" cy="460694"/>
            </a:xfrm>
          </p:grpSpPr>
          <p:sp>
            <p:nvSpPr>
              <p:cNvPr id="43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4" name="Line 5"/>
              <p:cNvSpPr>
                <a:spLocks noChangeShapeType="1"/>
              </p:cNvSpPr>
              <p:nvPr/>
            </p:nvSpPr>
            <p:spPr bwMode="auto">
              <a:xfrm rot="81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45" name="Group 28"/>
            <p:cNvGrpSpPr/>
            <p:nvPr/>
          </p:nvGrpSpPr>
          <p:grpSpPr>
            <a:xfrm>
              <a:off x="3881513" y="1096098"/>
              <a:ext cx="457692" cy="460694"/>
              <a:chOff x="4214810" y="2000240"/>
              <a:chExt cx="457692" cy="460694"/>
            </a:xfrm>
          </p:grpSpPr>
          <p:sp>
            <p:nvSpPr>
              <p:cNvPr id="46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7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48" name="Group 133"/>
            <p:cNvGrpSpPr/>
            <p:nvPr/>
          </p:nvGrpSpPr>
          <p:grpSpPr>
            <a:xfrm>
              <a:off x="5266436" y="1096098"/>
              <a:ext cx="457692" cy="460694"/>
              <a:chOff x="7597837" y="2707419"/>
              <a:chExt cx="457692" cy="460694"/>
            </a:xfrm>
          </p:grpSpPr>
          <p:sp>
            <p:nvSpPr>
              <p:cNvPr id="49" name="Oval 2"/>
              <p:cNvSpPr>
                <a:spLocks noChangeArrowheads="1"/>
              </p:cNvSpPr>
              <p:nvPr/>
            </p:nvSpPr>
            <p:spPr bwMode="auto">
              <a:xfrm>
                <a:off x="7597837" y="2707419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50" name="Line 5"/>
              <p:cNvSpPr>
                <a:spLocks noChangeShapeType="1"/>
              </p:cNvSpPr>
              <p:nvPr/>
            </p:nvSpPr>
            <p:spPr bwMode="auto">
              <a:xfrm rot="5400000">
                <a:off x="7827188" y="2754097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51" name="Group 28"/>
            <p:cNvGrpSpPr/>
            <p:nvPr/>
          </p:nvGrpSpPr>
          <p:grpSpPr>
            <a:xfrm>
              <a:off x="4804795" y="1096098"/>
              <a:ext cx="457692" cy="460694"/>
              <a:chOff x="4214810" y="2000240"/>
              <a:chExt cx="457692" cy="460694"/>
            </a:xfrm>
          </p:grpSpPr>
          <p:sp>
            <p:nvSpPr>
              <p:cNvPr id="52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53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pic>
        <p:nvPicPr>
          <p:cNvPr id="56" name="Picture 4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2999656" y="2348880"/>
            <a:ext cx="1993314" cy="1008112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  <a:effectLst/>
        </p:spPr>
      </p:pic>
      <p:pic>
        <p:nvPicPr>
          <p:cNvPr id="57" name="Picture 6"/>
          <p:cNvPicPr>
            <a:picLocks noChangeAspect="1" noChangeArrowheads="1"/>
          </p:cNvPicPr>
          <p:nvPr/>
        </p:nvPicPr>
        <p:blipFill>
          <a:blip r:embed="rId7" cstate="print"/>
          <a:srcRect t="19951"/>
          <a:stretch>
            <a:fillRect/>
          </a:stretch>
        </p:blipFill>
        <p:spPr bwMode="auto">
          <a:xfrm>
            <a:off x="7104112" y="2492896"/>
            <a:ext cx="1868934" cy="936104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  <a:effectLst/>
        </p:spPr>
      </p:pic>
      <p:pic>
        <p:nvPicPr>
          <p:cNvPr id="58" name="Picture 6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60297" y="1556792"/>
            <a:ext cx="1285425" cy="914208"/>
          </a:xfrm>
          <a:prstGeom prst="rect">
            <a:avLst/>
          </a:prstGeom>
          <a:noFill/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27649" y="1772817"/>
            <a:ext cx="6494119" cy="4868211"/>
          </a:xfrm>
          <a:prstGeom prst="rect">
            <a:avLst/>
          </a:prstGeom>
        </p:spPr>
      </p:pic>
      <p:sp>
        <p:nvSpPr>
          <p:cNvPr id="55" name="Content Placeholder 1">
            <a:extLst>
              <a:ext uri="{FF2B5EF4-FFF2-40B4-BE49-F238E27FC236}">
                <a16:creationId xmlns:a16="http://schemas.microsoft.com/office/drawing/2014/main" id="{EDB731D6-0D09-0740-B5CC-7CA5ECEB2EBD}"/>
              </a:ext>
            </a:extLst>
          </p:cNvPr>
          <p:cNvSpPr txBox="1">
            <a:spLocks/>
          </p:cNvSpPr>
          <p:nvPr/>
        </p:nvSpPr>
        <p:spPr>
          <a:xfrm>
            <a:off x="9809983" y="1451465"/>
            <a:ext cx="2470409" cy="432048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de-CH" sz="2000" dirty="0">
                <a:cs typeface="Arial" charset="0"/>
              </a:rPr>
              <a:t>[</a:t>
            </a:r>
            <a:r>
              <a:rPr lang="en-US" sz="2000" dirty="0">
                <a:cs typeface="Arial" charset="0"/>
              </a:rPr>
              <a:t>Bennett Brassard 84]</a:t>
            </a:r>
          </a:p>
        </p:txBody>
      </p:sp>
      <p:pic>
        <p:nvPicPr>
          <p:cNvPr id="59" name="Picture 2">
            <a:extLst>
              <a:ext uri="{FF2B5EF4-FFF2-40B4-BE49-F238E27FC236}">
                <a16:creationId xmlns:a16="http://schemas.microsoft.com/office/drawing/2014/main" id="{FAE3BE49-F6A9-244E-84B5-11034907A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 r="50930"/>
          <a:stretch>
            <a:fillRect/>
          </a:stretch>
        </p:blipFill>
        <p:spPr bwMode="auto">
          <a:xfrm>
            <a:off x="11131960" y="124526"/>
            <a:ext cx="936103" cy="1331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" name="Picture 2">
            <a:extLst>
              <a:ext uri="{FF2B5EF4-FFF2-40B4-BE49-F238E27FC236}">
                <a16:creationId xmlns:a16="http://schemas.microsoft.com/office/drawing/2014/main" id="{A54733D8-D3FD-FC4A-952D-650882601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 l="49070"/>
          <a:stretch>
            <a:fillRect/>
          </a:stretch>
        </p:blipFill>
        <p:spPr bwMode="auto">
          <a:xfrm>
            <a:off x="10123847" y="124528"/>
            <a:ext cx="971600" cy="1331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563541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51584" y="264316"/>
            <a:ext cx="7572428" cy="928694"/>
          </a:xfrm>
        </p:spPr>
        <p:txBody>
          <a:bodyPr/>
          <a:lstStyle/>
          <a:p>
            <a:r>
              <a:rPr lang="en-US" sz="4000" dirty="0"/>
              <a:t>What will you Learn from this Talk?</a:t>
            </a:r>
            <a:endParaRPr lang="de-DE" sz="4000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2574925" y="1628776"/>
            <a:ext cx="7625531" cy="460853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en-US" sz="3300" dirty="0">
                <a:cs typeface="Arial" charset="0"/>
              </a:rPr>
              <a:t>Classical Cryptography (&amp; Politics)</a:t>
            </a:r>
          </a:p>
          <a:p>
            <a:pPr marL="342900" indent="-342900"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en-US" sz="3300" dirty="0">
                <a:cs typeface="Arial" charset="0"/>
              </a:rPr>
              <a:t>Introduction to Quantum Mechanics</a:t>
            </a:r>
          </a:p>
          <a:p>
            <a:pPr marL="342900" indent="-342900"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en-US" sz="3300" dirty="0">
                <a:cs typeface="Arial" charset="0"/>
              </a:rPr>
              <a:t>Crypto Threat of Quantum Computing</a:t>
            </a:r>
          </a:p>
          <a:p>
            <a:pPr marL="342900" indent="-342900"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en-US" sz="3300" dirty="0">
                <a:cs typeface="Arial" charset="0"/>
              </a:rPr>
              <a:t>Quantum Cryptography</a:t>
            </a:r>
          </a:p>
          <a:p>
            <a:pPr marL="342900" indent="-342900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3300" dirty="0">
                <a:cs typeface="Arial" charset="0"/>
              </a:rPr>
              <a:t>Quantum Future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507188" y="4535440"/>
            <a:ext cx="7416824" cy="74979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58926" y="620688"/>
            <a:ext cx="360611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14429601"/>
      </p:ext>
    </p:extLst>
  </p:cSld>
  <p:clrMapOvr>
    <a:masterClrMapping/>
  </p:clrMapOvr>
  <p:transition>
    <p:fade thruBlk="1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98"/>
          <p:cNvSpPr>
            <a:spLocks noChangeArrowheads="1"/>
          </p:cNvSpPr>
          <p:nvPr/>
        </p:nvSpPr>
        <p:spPr bwMode="auto">
          <a:xfrm>
            <a:off x="1695824" y="1755215"/>
            <a:ext cx="8518115" cy="1509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sz="240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60B35DA-433E-3941-0635-34BD10341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919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941337" y="70516"/>
            <a:ext cx="7365555" cy="930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>
              <a:lnSpc>
                <a:spcPct val="90000"/>
              </a:lnSpc>
            </a:pPr>
            <a:r>
              <a:rPr lang="en-US" sz="4000" dirty="0"/>
              <a:t>Dutch Quantum Ecosystem</a:t>
            </a:r>
          </a:p>
        </p:txBody>
      </p:sp>
      <p:sp>
        <p:nvSpPr>
          <p:cNvPr id="51" name="Rectangle 40"/>
          <p:cNvSpPr>
            <a:spLocks noChangeArrowheads="1"/>
          </p:cNvSpPr>
          <p:nvPr/>
        </p:nvSpPr>
        <p:spPr bwMode="auto">
          <a:xfrm>
            <a:off x="941337" y="4352006"/>
            <a:ext cx="9764223" cy="1907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buClr>
                <a:schemeClr val="accent1"/>
              </a:buClr>
              <a:buSzPct val="65000"/>
              <a:defRPr/>
            </a:pPr>
            <a:r>
              <a:rPr lang="en-US" sz="2400" dirty="0">
                <a:latin typeface="Calibri" pitchFamily="34" charset="0"/>
                <a:cs typeface="Calibri" pitchFamily="34" charset="0"/>
              </a:rPr>
              <a:t>2016: </a:t>
            </a:r>
            <a:r>
              <a:rPr lang="en-US" sz="2400" dirty="0" err="1">
                <a:latin typeface="Calibri" pitchFamily="34" charset="0"/>
                <a:cs typeface="Calibri" pitchFamily="34" charset="0"/>
              </a:rPr>
              <a:t>QuSoft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 founded</a:t>
            </a:r>
          </a:p>
          <a:p>
            <a:pPr>
              <a:buClr>
                <a:schemeClr val="accent1"/>
              </a:buClr>
              <a:buSzPct val="65000"/>
              <a:defRPr/>
            </a:pPr>
            <a:r>
              <a:rPr lang="en-US" sz="2400" dirty="0">
                <a:latin typeface="Calibri" pitchFamily="34" charset="0"/>
                <a:cs typeface="Calibri" pitchFamily="34" charset="0"/>
              </a:rPr>
              <a:t>2016: </a:t>
            </a:r>
            <a:r>
              <a:rPr lang="en-US" sz="2400" dirty="0" err="1">
                <a:latin typeface="Calibri" pitchFamily="34" charset="0"/>
                <a:cs typeface="Calibri" pitchFamily="34" charset="0"/>
              </a:rPr>
              <a:t>QuTech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: 135 Mio € , 50 Mio $ Intel</a:t>
            </a:r>
          </a:p>
          <a:p>
            <a:pPr>
              <a:buClr>
                <a:schemeClr val="accent1"/>
              </a:buClr>
              <a:buSzPct val="65000"/>
              <a:defRPr/>
            </a:pPr>
            <a:r>
              <a:rPr lang="en-US" sz="2400" dirty="0">
                <a:latin typeface="Calibri" pitchFamily="34" charset="0"/>
                <a:cs typeface="Calibri" pitchFamily="34" charset="0"/>
              </a:rPr>
              <a:t>2017: </a:t>
            </a:r>
            <a:r>
              <a:rPr lang="en-US" sz="2400" dirty="0">
                <a:latin typeface="Calibri" pitchFamily="34" charset="0"/>
                <a:cs typeface="Calibri" pitchFamily="34" charset="0"/>
                <a:hlinkClick r:id="rId3"/>
              </a:rPr>
              <a:t>Quantum Software Consortium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, NWO 18.8 Mio € for 10 years</a:t>
            </a:r>
          </a:p>
          <a:p>
            <a:pPr>
              <a:buClr>
                <a:schemeClr val="accent1"/>
              </a:buClr>
              <a:buSzPct val="65000"/>
              <a:defRPr/>
            </a:pPr>
            <a:r>
              <a:rPr lang="en-US" sz="2400" dirty="0">
                <a:latin typeface="Calibri" pitchFamily="34" charset="0"/>
                <a:cs typeface="Calibri" pitchFamily="34" charset="0"/>
              </a:rPr>
              <a:t>2020: </a:t>
            </a:r>
            <a:r>
              <a:rPr lang="en-US" sz="2400" dirty="0" err="1">
                <a:latin typeface="Calibri" pitchFamily="34" charset="0"/>
                <a:cs typeface="Calibri" pitchFamily="34" charset="0"/>
              </a:rPr>
              <a:t>Quantum.Amsterdam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 founded</a:t>
            </a:r>
          </a:p>
          <a:p>
            <a:pPr>
              <a:buClr>
                <a:schemeClr val="accent1"/>
              </a:buClr>
              <a:buSzPct val="65000"/>
              <a:defRPr/>
            </a:pPr>
            <a:r>
              <a:rPr lang="en-US" sz="2400" dirty="0">
                <a:latin typeface="Calibri" pitchFamily="34" charset="0"/>
                <a:cs typeface="Calibri" pitchFamily="34" charset="0"/>
              </a:rPr>
              <a:t>2021: growth fund for </a:t>
            </a:r>
            <a:r>
              <a:rPr lang="en-US" sz="2400" dirty="0">
                <a:latin typeface="Calibri" pitchFamily="34" charset="0"/>
                <a:cs typeface="Calibri" pitchFamily="34" charset="0"/>
                <a:hlinkClick r:id="rId4"/>
              </a:rPr>
              <a:t>Quantum Delta NL 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615 Mio € for 7 years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B92C85E-99C3-EBB2-28D6-12042D967C5A}"/>
              </a:ext>
            </a:extLst>
          </p:cNvPr>
          <p:cNvGrpSpPr/>
          <p:nvPr/>
        </p:nvGrpSpPr>
        <p:grpSpPr>
          <a:xfrm>
            <a:off x="953570" y="1034816"/>
            <a:ext cx="6748321" cy="3036169"/>
            <a:chOff x="761870" y="752488"/>
            <a:chExt cx="11163590" cy="5022664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34818" y="752488"/>
              <a:ext cx="5180941" cy="5022664"/>
            </a:xfrm>
            <a:prstGeom prst="rect">
              <a:avLst/>
            </a:prstGeom>
          </p:spPr>
        </p:pic>
        <p:pic>
          <p:nvPicPr>
            <p:cNvPr id="49" name="Picture 48" descr="ttp://www.universiteitleiden.nl/ul2ext/images/zegel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4076" y="2197173"/>
              <a:ext cx="1873001" cy="793855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50" name="Picture 4" descr="ttps://static.tue.nl/fileadmin/content/onderzoek/Institute_for_Complex_Molecular_Systems_-_ICMS/1_About/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416" b="70751"/>
            <a:stretch/>
          </p:blipFill>
          <p:spPr bwMode="auto">
            <a:xfrm>
              <a:off x="8676133" y="4903624"/>
              <a:ext cx="3249327" cy="6323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4" descr="ttps://upload.wikimedia.org/wikipedia/commons/thumb/c/c9/Intel-logo.svg/1280px-Intel-logo.svg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243" y="1294671"/>
              <a:ext cx="1299430" cy="8616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52" descr="ttp://www.campaignbrief.com/2015/09/24/microsoft-logo.jpg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487" b="25001"/>
            <a:stretch/>
          </p:blipFill>
          <p:spPr bwMode="auto">
            <a:xfrm>
              <a:off x="761870" y="3436431"/>
              <a:ext cx="1688523" cy="5272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8" descr="ttp://www.cakelab.nl/wp-content/uploads/2011/08/type_tno_1.gif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85" t="31615" r="18230" b="29315"/>
            <a:stretch/>
          </p:blipFill>
          <p:spPr bwMode="auto">
            <a:xfrm>
              <a:off x="2484303" y="4429946"/>
              <a:ext cx="1877750" cy="733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1354" y="917392"/>
              <a:ext cx="2347982" cy="826754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chemeClr val="tx1"/>
              </a:solidFill>
            </a:ln>
          </p:spPr>
        </p:pic>
      </p:grpSp>
      <p:pic>
        <p:nvPicPr>
          <p:cNvPr id="14" name="Picture 2" descr="QDNL is hiring a Community Manager | Quantum Delta NL">
            <a:extLst>
              <a:ext uri="{FF2B5EF4-FFF2-40B4-BE49-F238E27FC236}">
                <a16:creationId xmlns:a16="http://schemas.microsoft.com/office/drawing/2014/main" id="{0BAA07DA-BEC2-5390-C8F0-A3D51A48C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0" y="426515"/>
            <a:ext cx="3911600" cy="1248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logo-Quantum.Amsterdam@2x">
            <a:extLst>
              <a:ext uri="{FF2B5EF4-FFF2-40B4-BE49-F238E27FC236}">
                <a16:creationId xmlns:a16="http://schemas.microsoft.com/office/drawing/2014/main" id="{5A850493-2070-82A9-2570-0CFD6BF07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566" y="2013828"/>
            <a:ext cx="4733708" cy="1157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QuTech — TU Delft - Quantum Internet Alliance">
            <a:extLst>
              <a:ext uri="{FF2B5EF4-FFF2-40B4-BE49-F238E27FC236}">
                <a16:creationId xmlns:a16="http://schemas.microsoft.com/office/drawing/2014/main" id="{76C684B1-A6FF-B837-1AB2-91C918A5E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869" y="1990324"/>
            <a:ext cx="1241340" cy="616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7889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50021" y="368690"/>
            <a:ext cx="7572428" cy="928694"/>
          </a:xfrm>
        </p:spPr>
        <p:txBody>
          <a:bodyPr>
            <a:normAutofit/>
          </a:bodyPr>
          <a:lstStyle/>
          <a:p>
            <a:r>
              <a:rPr lang="en-US" sz="4000" dirty="0">
                <a:cs typeface="Arial" charset="0"/>
              </a:rPr>
              <a:t>The Future is Quantum (or not)</a:t>
            </a:r>
            <a:endParaRPr lang="de-DE" sz="4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63E1CB-BB2E-6305-9EB2-AFE3BA44CD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007" y="1615064"/>
            <a:ext cx="7744247" cy="332435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31ECE6E-F2CF-27ED-3654-1F755245D7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492" y="1538635"/>
            <a:ext cx="1791447" cy="474600"/>
          </a:xfrm>
          <a:prstGeom prst="rect">
            <a:avLst/>
          </a:prstGeom>
          <a:solidFill>
            <a:schemeClr val="bg1">
              <a:alpha val="59000"/>
            </a:schemeClr>
          </a:solidFill>
        </p:spPr>
      </p:pic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A43DAE3-5CA1-A5EA-F9B2-E1EF76DE9A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49" y="2847472"/>
            <a:ext cx="3179830" cy="1297671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3B0A1ED5-CE48-73E1-F4FE-054015BE4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5285" y="2294094"/>
            <a:ext cx="1791447" cy="587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3ADF1D-F869-55C3-AE48-97BE9223F0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11492" y="115169"/>
            <a:ext cx="1028644" cy="1112372"/>
          </a:xfrm>
          <a:prstGeom prst="rect">
            <a:avLst/>
          </a:prstGeom>
        </p:spPr>
      </p:pic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22B3EE4-167F-468F-9149-B64FED6E18C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6481"/>
          <a:stretch/>
        </p:blipFill>
        <p:spPr>
          <a:xfrm>
            <a:off x="10006171" y="391042"/>
            <a:ext cx="1640241" cy="699231"/>
          </a:xfrm>
          <a:prstGeom prst="rect">
            <a:avLst/>
          </a:prstGeom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2E9DAA29-BC6F-A409-9E27-520B6D6FD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492" y="4190757"/>
            <a:ext cx="3272340" cy="799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F6DA218B-DD0C-15F2-4A02-4A1891FC82F4}"/>
              </a:ext>
            </a:extLst>
          </p:cNvPr>
          <p:cNvSpPr txBox="1">
            <a:spLocks/>
          </p:cNvSpPr>
          <p:nvPr/>
        </p:nvSpPr>
        <p:spPr>
          <a:xfrm>
            <a:off x="722497" y="5161643"/>
            <a:ext cx="9725165" cy="1297671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>
                <a:cs typeface="Arial" charset="0"/>
              </a:rPr>
              <a:t>New </a:t>
            </a:r>
            <a:r>
              <a:rPr lang="en-US" sz="2600" dirty="0" err="1">
                <a:cs typeface="Arial" charset="0"/>
              </a:rPr>
              <a:t>UvA</a:t>
            </a:r>
            <a:r>
              <a:rPr lang="en-US" sz="2600" dirty="0">
                <a:cs typeface="Arial" charset="0"/>
              </a:rPr>
              <a:t> building “</a:t>
            </a:r>
            <a:r>
              <a:rPr lang="en-US" sz="2600" dirty="0" err="1">
                <a:cs typeface="Arial" charset="0"/>
              </a:rPr>
              <a:t>LabQ</a:t>
            </a:r>
            <a:r>
              <a:rPr lang="en-US" sz="2600" dirty="0">
                <a:cs typeface="Arial" charset="0"/>
              </a:rPr>
              <a:t>”, hopefully ready in 2026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>
                <a:cs typeface="Arial" charset="0"/>
              </a:rPr>
              <a:t>New </a:t>
            </a:r>
            <a:r>
              <a:rPr lang="en-US" sz="2600" dirty="0" err="1">
                <a:cs typeface="Arial" charset="0"/>
              </a:rPr>
              <a:t>UvA</a:t>
            </a:r>
            <a:r>
              <a:rPr lang="en-US" sz="2600" dirty="0">
                <a:cs typeface="Arial" charset="0"/>
              </a:rPr>
              <a:t> MSc in “Quantum Computer Science”, starting 2024/25</a:t>
            </a:r>
          </a:p>
        </p:txBody>
      </p:sp>
    </p:spTree>
    <p:extLst>
      <p:ext uri="{BB962C8B-B14F-4D97-AF65-F5344CB8AC3E}">
        <p14:creationId xmlns:p14="http://schemas.microsoft.com/office/powerpoint/2010/main" val="233183217"/>
      </p:ext>
    </p:extLst>
  </p:cSld>
  <p:clrMapOvr>
    <a:masterClrMapping/>
  </p:clrMapOvr>
  <p:transition>
    <p:fade thruBlk="1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75520" y="44624"/>
            <a:ext cx="8712968" cy="928694"/>
          </a:xfrm>
        </p:spPr>
        <p:txBody>
          <a:bodyPr/>
          <a:lstStyle/>
          <a:p>
            <a:r>
              <a:rPr lang="en-US" sz="4000" dirty="0"/>
              <a:t>What Have You Learned from this Talk?</a:t>
            </a:r>
            <a:endParaRPr lang="de-DE" sz="4000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775520" y="980728"/>
            <a:ext cx="7848872" cy="568863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>
              <a:lnSpc>
                <a:spcPct val="110000"/>
              </a:lnSpc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fr-CH" sz="3300" dirty="0"/>
              <a:t>Classical Cryptography</a:t>
            </a:r>
          </a:p>
          <a:p>
            <a:pPr marL="800100" lvl="1" indent="-342900">
              <a:spcBef>
                <a:spcPct val="20000"/>
              </a:spcBef>
              <a:buClr>
                <a:srgbClr val="4F81BD"/>
              </a:buClr>
              <a:buSzPct val="65000"/>
              <a:buFont typeface="Wingdings" pitchFamily="2" charset="2"/>
              <a:buChar char="n"/>
            </a:pPr>
            <a:r>
              <a:rPr lang="en-US" sz="2800" dirty="0">
                <a:solidFill>
                  <a:prstClr val="black"/>
                </a:solidFill>
                <a:cs typeface="Arial" charset="0"/>
              </a:rPr>
              <a:t>Long </a:t>
            </a:r>
            <a:r>
              <a:rPr lang="en-US" sz="2800" dirty="0">
                <a:solidFill>
                  <a:prstClr val="black"/>
                </a:solidFill>
                <a:cs typeface="Arial" charset="0"/>
                <a:hlinkClick r:id="rId2"/>
              </a:rPr>
              <a:t>history</a:t>
            </a:r>
            <a:endParaRPr lang="en-US" sz="2800" dirty="0">
              <a:solidFill>
                <a:prstClr val="black"/>
              </a:solidFill>
              <a:cs typeface="Arial" charset="0"/>
            </a:endParaRPr>
          </a:p>
          <a:p>
            <a:pPr marL="800100" lvl="1" indent="-342900">
              <a:spcBef>
                <a:spcPct val="20000"/>
              </a:spcBef>
              <a:buClr>
                <a:srgbClr val="4F81BD"/>
              </a:buClr>
              <a:buSzPct val="65000"/>
              <a:buFont typeface="Wingdings" pitchFamily="2" charset="2"/>
              <a:buChar char="n"/>
            </a:pPr>
            <a:r>
              <a:rPr lang="en-US" sz="2800" dirty="0">
                <a:solidFill>
                  <a:prstClr val="black"/>
                </a:solidFill>
                <a:cs typeface="Arial" charset="0"/>
                <a:hlinkClick r:id="rId3"/>
              </a:rPr>
              <a:t>One-time pad</a:t>
            </a:r>
            <a:endParaRPr lang="en-US" sz="2800" dirty="0">
              <a:solidFill>
                <a:prstClr val="black"/>
              </a:solidFill>
              <a:cs typeface="Arial" charset="0"/>
            </a:endParaRPr>
          </a:p>
          <a:p>
            <a:pPr marL="800100" lvl="1" indent="-342900">
              <a:spcBef>
                <a:spcPct val="20000"/>
              </a:spcBef>
              <a:buClr>
                <a:srgbClr val="4F81BD"/>
              </a:buClr>
              <a:buSzPct val="65000"/>
              <a:buFont typeface="Wingdings" pitchFamily="2" charset="2"/>
              <a:buChar char="n"/>
            </a:pPr>
            <a:endParaRPr lang="en-US" sz="2800" dirty="0">
              <a:solidFill>
                <a:prstClr val="black"/>
              </a:solidFill>
              <a:cs typeface="Arial" charset="0"/>
            </a:endParaRPr>
          </a:p>
          <a:p>
            <a:pPr marL="800100" lvl="1" indent="-342900">
              <a:spcBef>
                <a:spcPct val="20000"/>
              </a:spcBef>
              <a:buClr>
                <a:srgbClr val="4F81BD"/>
              </a:buClr>
              <a:buSzPct val="65000"/>
              <a:buFont typeface="Wingdings" pitchFamily="2" charset="2"/>
              <a:buChar char="n"/>
            </a:pPr>
            <a:endParaRPr lang="en-US" sz="2800" dirty="0">
              <a:solidFill>
                <a:prstClr val="black"/>
              </a:solidFill>
              <a:cs typeface="Arial" charset="0"/>
            </a:endParaRPr>
          </a:p>
          <a:p>
            <a:pPr marL="800100" lvl="1" indent="-342900">
              <a:spcBef>
                <a:spcPct val="20000"/>
              </a:spcBef>
              <a:buClr>
                <a:srgbClr val="4F81BD"/>
              </a:buClr>
              <a:buSzPct val="65000"/>
              <a:buFont typeface="Wingdings" pitchFamily="2" charset="2"/>
              <a:buChar char="n"/>
            </a:pPr>
            <a:endParaRPr lang="en-US" sz="2800" dirty="0">
              <a:solidFill>
                <a:prstClr val="black"/>
              </a:solidFill>
              <a:cs typeface="Arial" charset="0"/>
            </a:endParaRPr>
          </a:p>
          <a:p>
            <a:pPr marL="800100" lvl="1" indent="-342900">
              <a:spcBef>
                <a:spcPct val="20000"/>
              </a:spcBef>
              <a:buClr>
                <a:srgbClr val="4F81BD"/>
              </a:buClr>
              <a:buSzPct val="65000"/>
              <a:buFont typeface="Wingdings" pitchFamily="2" charset="2"/>
              <a:buChar char="n"/>
            </a:pPr>
            <a:endParaRPr lang="en-US" sz="2800" dirty="0">
              <a:solidFill>
                <a:prstClr val="black"/>
              </a:solidFill>
              <a:cs typeface="Arial" charset="0"/>
            </a:endParaRPr>
          </a:p>
          <a:p>
            <a:pPr marL="800100" lvl="1" indent="-342900">
              <a:spcBef>
                <a:spcPct val="20000"/>
              </a:spcBef>
              <a:buClr>
                <a:srgbClr val="4F81BD"/>
              </a:buClr>
              <a:buSzPct val="65000"/>
              <a:buFont typeface="Wingdings" pitchFamily="2" charset="2"/>
              <a:buChar char="n"/>
            </a:pPr>
            <a:endParaRPr lang="en-US" sz="2800" dirty="0">
              <a:solidFill>
                <a:prstClr val="black"/>
              </a:solidFill>
              <a:cs typeface="Arial" charset="0"/>
            </a:endParaRPr>
          </a:p>
          <a:p>
            <a:pPr marL="800100" lvl="1" indent="-342900">
              <a:spcBef>
                <a:spcPct val="20000"/>
              </a:spcBef>
              <a:buClr>
                <a:srgbClr val="4F81BD"/>
              </a:buClr>
              <a:buSzPct val="65000"/>
              <a:buFont typeface="Wingdings" pitchFamily="2" charset="2"/>
              <a:buChar char="n"/>
            </a:pPr>
            <a:r>
              <a:rPr lang="en-US" sz="2800" dirty="0">
                <a:solidFill>
                  <a:prstClr val="black"/>
                </a:solidFill>
                <a:cs typeface="Arial" charset="0"/>
                <a:hlinkClick r:id="rId4"/>
              </a:rPr>
              <a:t>Public-key cryptography</a:t>
            </a:r>
            <a:endParaRPr lang="en-US" sz="2800" dirty="0">
              <a:solidFill>
                <a:prstClr val="black"/>
              </a:solidFill>
              <a:cs typeface="Arial" charset="0"/>
            </a:endParaRPr>
          </a:p>
          <a:p>
            <a:pPr marL="800100" lvl="1" indent="-342900">
              <a:spcBef>
                <a:spcPct val="20000"/>
              </a:spcBef>
              <a:buClr>
                <a:srgbClr val="4F81BD"/>
              </a:buClr>
              <a:buSzPct val="65000"/>
              <a:buFont typeface="Wingdings" pitchFamily="2" charset="2"/>
              <a:buChar char="n"/>
            </a:pPr>
            <a:r>
              <a:rPr lang="en-US" sz="2800" dirty="0">
                <a:solidFill>
                  <a:prstClr val="black"/>
                </a:solidFill>
                <a:cs typeface="Arial" charset="0"/>
              </a:rPr>
              <a:t>Links to </a:t>
            </a:r>
            <a:r>
              <a:rPr lang="en-US" sz="2800" dirty="0">
                <a:solidFill>
                  <a:prstClr val="black"/>
                </a:solidFill>
                <a:cs typeface="Arial" charset="0"/>
                <a:hlinkClick r:id="rId5"/>
              </a:rPr>
              <a:t>Logic </a:t>
            </a:r>
            <a:r>
              <a:rPr lang="en-US" sz="2800" dirty="0">
                <a:solidFill>
                  <a:prstClr val="black"/>
                </a:solidFill>
                <a:cs typeface="Arial" charset="0"/>
              </a:rPr>
              <a:t>and </a:t>
            </a:r>
            <a:r>
              <a:rPr lang="en-US" sz="2800" dirty="0">
                <a:solidFill>
                  <a:prstClr val="black"/>
                </a:solidFill>
                <a:cs typeface="Arial" charset="0"/>
                <a:hlinkClick r:id="rId6"/>
              </a:rPr>
              <a:t>Politics</a:t>
            </a:r>
            <a:endParaRPr lang="en-US" sz="2800" dirty="0">
              <a:solidFill>
                <a:prstClr val="black"/>
              </a:solidFill>
              <a:cs typeface="Arial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44272" y="764704"/>
            <a:ext cx="1368152" cy="182521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06868">
            <a:off x="5883261" y="1442848"/>
            <a:ext cx="2406434" cy="137533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596008" y="2708920"/>
            <a:ext cx="9180512" cy="2376264"/>
            <a:chOff x="72008" y="2708920"/>
            <a:chExt cx="9180512" cy="2376264"/>
          </a:xfrm>
        </p:grpSpPr>
        <p:pic>
          <p:nvPicPr>
            <p:cNvPr id="48" name="Picture 39" descr="BS00996_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 flipH="1">
              <a:off x="683568" y="4149080"/>
              <a:ext cx="647700" cy="484187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49" name="Picture 40" descr="BS00996_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 flipH="1">
              <a:off x="7703875" y="4293096"/>
              <a:ext cx="647700" cy="484187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50" name="TextBox 49"/>
            <p:cNvSpPr txBox="1"/>
            <p:nvPr/>
          </p:nvSpPr>
          <p:spPr>
            <a:xfrm>
              <a:off x="72008" y="3068960"/>
              <a:ext cx="116512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itchFamily="34" charset="0"/>
                  <a:cs typeface="Arial" pitchFamily="34" charset="0"/>
                </a:rPr>
                <a:t>Alice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8063915" y="3789040"/>
              <a:ext cx="116512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itchFamily="34" charset="0"/>
                  <a:cs typeface="Arial" pitchFamily="34" charset="0"/>
                </a:rPr>
                <a:t>Bob</a:t>
              </a:r>
            </a:p>
          </p:txBody>
        </p:sp>
        <p:pic>
          <p:nvPicPr>
            <p:cNvPr id="52" name="Picture 51" descr="AliceBlue.eps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 flipH="1">
              <a:off x="899592" y="3068960"/>
              <a:ext cx="1059740" cy="1080120"/>
            </a:xfrm>
            <a:prstGeom prst="rect">
              <a:avLst/>
            </a:prstGeom>
          </p:spPr>
        </p:pic>
        <p:grpSp>
          <p:nvGrpSpPr>
            <p:cNvPr id="53" name="Group 52"/>
            <p:cNvGrpSpPr/>
            <p:nvPr/>
          </p:nvGrpSpPr>
          <p:grpSpPr>
            <a:xfrm>
              <a:off x="3059832" y="3284984"/>
              <a:ext cx="2195795" cy="1731698"/>
              <a:chOff x="2987824" y="1700808"/>
              <a:chExt cx="2195795" cy="1731698"/>
            </a:xfrm>
          </p:grpSpPr>
          <p:sp>
            <p:nvSpPr>
              <p:cNvPr id="54" name="Line 27"/>
              <p:cNvSpPr>
                <a:spLocks noChangeShapeType="1"/>
              </p:cNvSpPr>
              <p:nvPr/>
            </p:nvSpPr>
            <p:spPr bwMode="auto">
              <a:xfrm flipV="1">
                <a:off x="3851920" y="1700808"/>
                <a:ext cx="216023" cy="648072"/>
              </a:xfrm>
              <a:prstGeom prst="line">
                <a:avLst/>
              </a:prstGeom>
              <a:noFill/>
              <a:ln w="57150" cap="rnd">
                <a:solidFill>
                  <a:srgbClr val="FF0000"/>
                </a:solidFill>
                <a:prstDash val="sysDot"/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4283968" y="2852936"/>
                <a:ext cx="89965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Arial" pitchFamily="34" charset="0"/>
                    <a:cs typeface="Arial" pitchFamily="34" charset="0"/>
                  </a:rPr>
                  <a:t>Eve</a:t>
                </a:r>
              </a:p>
            </p:txBody>
          </p:sp>
          <p:pic>
            <p:nvPicPr>
              <p:cNvPr id="56" name="Picture 55" descr="QueenOfHearts.png"/>
              <p:cNvPicPr>
                <a:picLocks noChangeAspect="1"/>
              </p:cNvPicPr>
              <p:nvPr/>
            </p:nvPicPr>
            <p:blipFill>
              <a:blip r:embed="rId11" cstate="print"/>
              <a:srcRect l="6597" r="7636"/>
              <a:stretch>
                <a:fillRect/>
              </a:stretch>
            </p:blipFill>
            <p:spPr>
              <a:xfrm>
                <a:off x="2987824" y="2348880"/>
                <a:ext cx="1280649" cy="1083626"/>
              </a:xfrm>
              <a:prstGeom prst="rect">
                <a:avLst/>
              </a:prstGeom>
            </p:spPr>
          </p:pic>
        </p:grpSp>
        <p:sp>
          <p:nvSpPr>
            <p:cNvPr id="71" name="Line 7"/>
            <p:cNvSpPr>
              <a:spLocks noChangeShapeType="1"/>
            </p:cNvSpPr>
            <p:nvPr/>
          </p:nvSpPr>
          <p:spPr bwMode="auto">
            <a:xfrm>
              <a:off x="3202558" y="3212976"/>
              <a:ext cx="2881313" cy="0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prstDash val="solid"/>
              <a:round/>
              <a:headEnd type="none"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pic>
          <p:nvPicPr>
            <p:cNvPr id="72" name="Picture 71" descr="MC900441455.PN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1960" y="3140968"/>
              <a:ext cx="864096" cy="864096"/>
            </a:xfrm>
            <a:prstGeom prst="rect">
              <a:avLst/>
            </a:prstGeom>
          </p:spPr>
        </p:pic>
        <p:pic>
          <p:nvPicPr>
            <p:cNvPr id="73" name="Picture 62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948264" y="3212976"/>
              <a:ext cx="1285425" cy="914208"/>
            </a:xfrm>
            <a:prstGeom prst="rect">
              <a:avLst/>
            </a:prstGeom>
            <a:noFill/>
          </p:spPr>
        </p:pic>
        <p:sp>
          <p:nvSpPr>
            <p:cNvPr id="74" name="TextBox 73"/>
            <p:cNvSpPr txBox="1"/>
            <p:nvPr/>
          </p:nvSpPr>
          <p:spPr>
            <a:xfrm>
              <a:off x="395536" y="2708920"/>
              <a:ext cx="23762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m = </a:t>
              </a:r>
              <a:r>
                <a:rPr lang="en-US" dirty="0">
                  <a:solidFill>
                    <a:srgbClr val="0000FF"/>
                  </a:solidFill>
                  <a:latin typeface="Consolas"/>
                  <a:cs typeface="Consolas"/>
                </a:rPr>
                <a:t>0000 1111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251520" y="4715852"/>
              <a:ext cx="22322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itchFamily="34" charset="0"/>
                  <a:cs typeface="Arial" pitchFamily="34" charset="0"/>
                </a:rPr>
                <a:t>k = </a:t>
              </a:r>
              <a:r>
                <a:rPr lang="en-US" dirty="0">
                  <a:latin typeface="Consolas"/>
                  <a:cs typeface="Consolas"/>
                </a:rPr>
                <a:t>0101 1011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7020272" y="4715852"/>
              <a:ext cx="22322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itchFamily="34" charset="0"/>
                  <a:cs typeface="Arial" pitchFamily="34" charset="0"/>
                </a:rPr>
                <a:t>k = </a:t>
              </a:r>
              <a:r>
                <a:rPr lang="en-US" dirty="0">
                  <a:latin typeface="Consolas"/>
                  <a:cs typeface="Consolas"/>
                </a:rPr>
                <a:t>0101 1011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3203848" y="2708920"/>
              <a:ext cx="28083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c </a:t>
              </a:r>
              <a:r>
                <a:rPr lang="en-US" dirty="0">
                  <a:latin typeface="Arial" pitchFamily="34" charset="0"/>
                  <a:cs typeface="Arial" pitchFamily="34" charset="0"/>
                </a:rPr>
                <a:t>= </a:t>
              </a:r>
              <a:r>
                <a:rPr lang="en-US" dirty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m</a:t>
              </a:r>
              <a:r>
                <a:rPr lang="en-US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dirty="0">
                  <a:ea typeface="cmsy10"/>
                  <a:cs typeface="cmsy10"/>
                </a:rPr>
                <a:t>⊕</a:t>
              </a:r>
              <a:r>
                <a:rPr lang="en-US" dirty="0">
                  <a:latin typeface="Arial" pitchFamily="34" charset="0"/>
                  <a:cs typeface="Arial" pitchFamily="34" charset="0"/>
                </a:rPr>
                <a:t> k = </a:t>
              </a:r>
              <a:r>
                <a:rPr lang="en-US" dirty="0">
                  <a:solidFill>
                    <a:srgbClr val="FF0000"/>
                  </a:solidFill>
                  <a:latin typeface="Consolas"/>
                  <a:cs typeface="Consolas"/>
                </a:rPr>
                <a:t>0101 0100</a:t>
              </a:r>
            </a:p>
          </p:txBody>
        </p:sp>
        <p:sp>
          <p:nvSpPr>
            <p:cNvPr id="79" name="AutoShape 109"/>
            <p:cNvSpPr>
              <a:spLocks noChangeArrowheads="1"/>
            </p:cNvSpPr>
            <p:nvPr/>
          </p:nvSpPr>
          <p:spPr bwMode="auto">
            <a:xfrm>
              <a:off x="4427984" y="3933056"/>
              <a:ext cx="1368152" cy="648072"/>
            </a:xfrm>
            <a:prstGeom prst="cloudCallout">
              <a:avLst>
                <a:gd name="adj1" fmla="val -68259"/>
                <a:gd name="adj2" fmla="val 35277"/>
              </a:avLst>
            </a:prstGeom>
            <a:solidFill>
              <a:srgbClr val="A8EAE8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r>
                <a:rPr lang="en-US" sz="2400" dirty="0">
                  <a:latin typeface="Arial" pitchFamily="34" charset="0"/>
                  <a:cs typeface="Arial" pitchFamily="34" charset="0"/>
                </a:rPr>
                <a:t>k = </a:t>
              </a:r>
              <a:r>
                <a:rPr lang="en-US" sz="2400" dirty="0">
                  <a:latin typeface="Consolas"/>
                  <a:cs typeface="Consolas"/>
                </a:rPr>
                <a:t>?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F85B191-8621-E747-B65A-57CFC47785FF}"/>
              </a:ext>
            </a:extLst>
          </p:cNvPr>
          <p:cNvGrpSpPr/>
          <p:nvPr/>
        </p:nvGrpSpPr>
        <p:grpSpPr>
          <a:xfrm>
            <a:off x="7204266" y="5533156"/>
            <a:ext cx="4839593" cy="1178311"/>
            <a:chOff x="7204266" y="5533156"/>
            <a:chExt cx="4839593" cy="1178311"/>
          </a:xfrm>
        </p:grpSpPr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204266" y="5794984"/>
              <a:ext cx="1368152" cy="615360"/>
            </a:xfrm>
            <a:prstGeom prst="rect">
              <a:avLst/>
            </a:prstGeom>
          </p:spPr>
        </p:pic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644426" y="5690264"/>
              <a:ext cx="936104" cy="936104"/>
            </a:xfrm>
            <a:prstGeom prst="rect">
              <a:avLst/>
            </a:prstGeom>
          </p:spPr>
        </p:pic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796554" y="5546248"/>
              <a:ext cx="956483" cy="1152128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B4A1861C-A6B2-0145-8D5C-E72463795E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/>
            <a:srcRect l="27115" t="8016" r="32995" b="2973"/>
            <a:stretch/>
          </p:blipFill>
          <p:spPr>
            <a:xfrm>
              <a:off x="10776520" y="5533156"/>
              <a:ext cx="1267339" cy="11783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8740561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2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75520" y="44624"/>
            <a:ext cx="8712968" cy="928694"/>
          </a:xfrm>
        </p:spPr>
        <p:txBody>
          <a:bodyPr/>
          <a:lstStyle/>
          <a:p>
            <a:r>
              <a:rPr lang="en-US" sz="4000" dirty="0"/>
              <a:t>What Have You Learned from this Talk?</a:t>
            </a:r>
            <a:endParaRPr lang="de-DE" sz="4000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775520" y="973318"/>
            <a:ext cx="7848872" cy="568863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>
              <a:lnSpc>
                <a:spcPct val="110000"/>
              </a:lnSpc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fr-CH" sz="3300" dirty="0"/>
              <a:t>Quantum Mechanics</a:t>
            </a:r>
          </a:p>
          <a:p>
            <a:pPr marL="800100" lvl="1" indent="-342900">
              <a:lnSpc>
                <a:spcPct val="200000"/>
              </a:lnSpc>
              <a:spcBef>
                <a:spcPct val="20000"/>
              </a:spcBef>
              <a:buClr>
                <a:srgbClr val="4F81BD"/>
              </a:buClr>
              <a:buSzPct val="65000"/>
              <a:buFont typeface="Wingdings" pitchFamily="2" charset="2"/>
              <a:buChar char="n"/>
            </a:pPr>
            <a:r>
              <a:rPr lang="en-US" sz="2800" dirty="0" err="1">
                <a:solidFill>
                  <a:prstClr val="black"/>
                </a:solidFill>
                <a:cs typeface="Arial" charset="0"/>
                <a:hlinkClick r:id="rId6"/>
              </a:rPr>
              <a:t>Qubits</a:t>
            </a:r>
            <a:endParaRPr lang="en-US" sz="2800" dirty="0">
              <a:solidFill>
                <a:prstClr val="black"/>
              </a:solidFill>
              <a:cs typeface="Arial" charset="0"/>
            </a:endParaRPr>
          </a:p>
          <a:p>
            <a:pPr marL="800100" lvl="1" indent="-342900">
              <a:lnSpc>
                <a:spcPct val="200000"/>
              </a:lnSpc>
              <a:spcBef>
                <a:spcPct val="20000"/>
              </a:spcBef>
              <a:buClr>
                <a:srgbClr val="4F81BD"/>
              </a:buClr>
              <a:buSzPct val="65000"/>
              <a:buFont typeface="Wingdings" pitchFamily="2" charset="2"/>
              <a:buChar char="n"/>
            </a:pPr>
            <a:r>
              <a:rPr lang="en-US" sz="2800" dirty="0">
                <a:solidFill>
                  <a:prstClr val="black"/>
                </a:solidFill>
                <a:cs typeface="Arial" charset="0"/>
                <a:hlinkClick r:id="rId7"/>
              </a:rPr>
              <a:t>Quantum Computer</a:t>
            </a:r>
            <a:endParaRPr lang="en-US" sz="2800" dirty="0">
              <a:solidFill>
                <a:prstClr val="black"/>
              </a:solidFill>
              <a:cs typeface="Arial" charset="0"/>
            </a:endParaRPr>
          </a:p>
          <a:p>
            <a:pPr marL="800100" lvl="1" indent="-342900">
              <a:lnSpc>
                <a:spcPct val="200000"/>
              </a:lnSpc>
              <a:spcBef>
                <a:spcPct val="20000"/>
              </a:spcBef>
              <a:buClr>
                <a:srgbClr val="4F81BD"/>
              </a:buClr>
              <a:buSzPct val="65000"/>
              <a:buFont typeface="Wingdings" pitchFamily="2" charset="2"/>
              <a:buChar char="n"/>
            </a:pPr>
            <a:r>
              <a:rPr lang="en-US" sz="2800" dirty="0">
                <a:solidFill>
                  <a:prstClr val="black"/>
                </a:solidFill>
                <a:cs typeface="Arial" charset="0"/>
                <a:hlinkClick r:id="rId8"/>
              </a:rPr>
              <a:t>Shor’s Algorithm</a:t>
            </a:r>
            <a:endParaRPr lang="en-US" sz="2800" dirty="0">
              <a:solidFill>
                <a:prstClr val="black"/>
              </a:solidFill>
              <a:cs typeface="Arial" charset="0"/>
              <a:hlinkClick r:id="rId9"/>
            </a:endParaRPr>
          </a:p>
          <a:p>
            <a:pPr marL="800100" lvl="1" indent="-342900">
              <a:lnSpc>
                <a:spcPct val="200000"/>
              </a:lnSpc>
              <a:spcBef>
                <a:spcPct val="20000"/>
              </a:spcBef>
              <a:buClr>
                <a:srgbClr val="4F81BD"/>
              </a:buClr>
              <a:buSzPct val="65000"/>
              <a:buFont typeface="Wingdings" pitchFamily="2" charset="2"/>
              <a:buChar char="n"/>
            </a:pPr>
            <a:r>
              <a:rPr lang="en-US" sz="2800" dirty="0">
                <a:solidFill>
                  <a:prstClr val="black"/>
                </a:solidFill>
                <a:cs typeface="Arial" charset="0"/>
                <a:hlinkClick r:id="rId9"/>
              </a:rPr>
              <a:t>No-cloning</a:t>
            </a:r>
            <a:endParaRPr lang="en-US" sz="2800" dirty="0">
              <a:solidFill>
                <a:prstClr val="black"/>
              </a:solidFill>
              <a:cs typeface="Arial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6888088" y="1333358"/>
            <a:ext cx="2594726" cy="1080120"/>
            <a:chOff x="971600" y="4077072"/>
            <a:chExt cx="2594726" cy="1080120"/>
          </a:xfrm>
        </p:grpSpPr>
        <p:grpSp>
          <p:nvGrpSpPr>
            <p:cNvPr id="28" name="Group 28"/>
            <p:cNvGrpSpPr/>
            <p:nvPr/>
          </p:nvGrpSpPr>
          <p:grpSpPr>
            <a:xfrm>
              <a:off x="971600" y="4653136"/>
              <a:ext cx="457692" cy="460694"/>
              <a:chOff x="4214810" y="2000240"/>
              <a:chExt cx="457692" cy="460694"/>
            </a:xfrm>
          </p:grpSpPr>
          <p:sp>
            <p:nvSpPr>
              <p:cNvPr id="43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4" name="Line 5"/>
              <p:cNvSpPr>
                <a:spLocks noChangeShapeType="1"/>
              </p:cNvSpPr>
              <p:nvPr/>
            </p:nvSpPr>
            <p:spPr bwMode="auto">
              <a:xfrm rot="27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2483768" y="4696498"/>
              <a:ext cx="457692" cy="460694"/>
              <a:chOff x="4214810" y="2000240"/>
              <a:chExt cx="457692" cy="460694"/>
            </a:xfrm>
          </p:grpSpPr>
          <p:sp>
            <p:nvSpPr>
              <p:cNvPr id="40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" name="Line 5"/>
              <p:cNvSpPr>
                <a:spLocks noChangeShapeType="1"/>
              </p:cNvSpPr>
              <p:nvPr/>
            </p:nvSpPr>
            <p:spPr bwMode="auto">
              <a:xfrm rot="81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pic>
          <p:nvPicPr>
            <p:cNvPr id="30" name="Picture 29" descr="TP_tmp.emf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1547664" y="4725144"/>
              <a:ext cx="579184" cy="374525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31" name="Picture 30" descr="TP_tmp.emf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2987824" y="4725144"/>
              <a:ext cx="578502" cy="374084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32" name="Picture 31" descr="TP_tmp.emf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1547664" y="4149080"/>
              <a:ext cx="579867" cy="409800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33" name="Picture 32" descr="TP_tmp.emf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2984704" y="4149080"/>
              <a:ext cx="579184" cy="409317"/>
            </a:xfrm>
            <a:prstGeom prst="rect">
              <a:avLst/>
            </a:prstGeom>
            <a:noFill/>
            <a:ln/>
            <a:effectLst/>
          </p:spPr>
        </p:pic>
        <p:grpSp>
          <p:nvGrpSpPr>
            <p:cNvPr id="34" name="Group 28"/>
            <p:cNvGrpSpPr/>
            <p:nvPr/>
          </p:nvGrpSpPr>
          <p:grpSpPr>
            <a:xfrm>
              <a:off x="2483768" y="4077072"/>
              <a:ext cx="457692" cy="460694"/>
              <a:chOff x="4214810" y="2000240"/>
              <a:chExt cx="457692" cy="460694"/>
            </a:xfrm>
          </p:grpSpPr>
          <p:sp>
            <p:nvSpPr>
              <p:cNvPr id="38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9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971600" y="4077072"/>
              <a:ext cx="457692" cy="460694"/>
              <a:chOff x="7597837" y="2707419"/>
              <a:chExt cx="457692" cy="460694"/>
            </a:xfrm>
          </p:grpSpPr>
          <p:sp>
            <p:nvSpPr>
              <p:cNvPr id="36" name="Oval 2"/>
              <p:cNvSpPr>
                <a:spLocks noChangeArrowheads="1"/>
              </p:cNvSpPr>
              <p:nvPr/>
            </p:nvSpPr>
            <p:spPr bwMode="auto">
              <a:xfrm>
                <a:off x="7597837" y="2707419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" name="Line 5"/>
              <p:cNvSpPr>
                <a:spLocks noChangeShapeType="1"/>
              </p:cNvSpPr>
              <p:nvPr/>
            </p:nvSpPr>
            <p:spPr bwMode="auto">
              <a:xfrm rot="5400000">
                <a:off x="7827188" y="2754097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5" name="Group 4"/>
          <p:cNvGrpSpPr/>
          <p:nvPr/>
        </p:nvGrpSpPr>
        <p:grpSpPr>
          <a:xfrm>
            <a:off x="4796432" y="5166950"/>
            <a:ext cx="3096344" cy="1368152"/>
            <a:chOff x="2915816" y="3284984"/>
            <a:chExt cx="3096344" cy="1368152"/>
          </a:xfrm>
        </p:grpSpPr>
        <p:pic>
          <p:nvPicPr>
            <p:cNvPr id="46" name="Picture 9" descr="dolly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3059832" y="3284984"/>
              <a:ext cx="1368152" cy="1258766"/>
            </a:xfrm>
            <a:prstGeom prst="rect">
              <a:avLst/>
            </a:prstGeom>
            <a:noFill/>
          </p:spPr>
        </p:pic>
        <p:pic>
          <p:nvPicPr>
            <p:cNvPr id="78" name="Picture 9" descr="dolly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4499992" y="3284984"/>
              <a:ext cx="1368152" cy="1258766"/>
            </a:xfrm>
            <a:prstGeom prst="rect">
              <a:avLst/>
            </a:prstGeom>
            <a:noFill/>
          </p:spPr>
        </p:pic>
        <p:grpSp>
          <p:nvGrpSpPr>
            <p:cNvPr id="47" name="Group 74"/>
            <p:cNvGrpSpPr/>
            <p:nvPr/>
          </p:nvGrpSpPr>
          <p:grpSpPr>
            <a:xfrm>
              <a:off x="2915816" y="3284984"/>
              <a:ext cx="3096344" cy="1368152"/>
              <a:chOff x="2809127" y="3501009"/>
              <a:chExt cx="3326202" cy="2232248"/>
            </a:xfrm>
          </p:grpSpPr>
          <p:sp>
            <p:nvSpPr>
              <p:cNvPr id="48" name="Line 150"/>
              <p:cNvSpPr>
                <a:spLocks noChangeShapeType="1"/>
              </p:cNvSpPr>
              <p:nvPr/>
            </p:nvSpPr>
            <p:spPr bwMode="auto">
              <a:xfrm flipH="1">
                <a:off x="2875934" y="3554362"/>
                <a:ext cx="3259394" cy="2153264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  <p:sp>
            <p:nvSpPr>
              <p:cNvPr id="49" name="Line 150"/>
              <p:cNvSpPr>
                <a:spLocks noChangeShapeType="1"/>
              </p:cNvSpPr>
              <p:nvPr/>
            </p:nvSpPr>
            <p:spPr bwMode="auto">
              <a:xfrm>
                <a:off x="2809127" y="3501009"/>
                <a:ext cx="3326202" cy="2232248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</p:grp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F73C77BD-7CCD-574A-A76E-CC0F417D898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12224" y="2534763"/>
            <a:ext cx="3397405" cy="1295805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8E50DC2D-5CDD-D644-8906-5B6DC996981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628348" y="3329923"/>
            <a:ext cx="935243" cy="1402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3078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2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892256" y="136180"/>
            <a:ext cx="8982242" cy="9302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>
              <a:lnSpc>
                <a:spcPct val="90000"/>
              </a:lnSpc>
            </a:pPr>
            <a:r>
              <a:rPr lang="en-US" sz="4000" dirty="0"/>
              <a:t>Answers to the Quantum Threat</a:t>
            </a:r>
          </a:p>
        </p:txBody>
      </p:sp>
      <p:sp>
        <p:nvSpPr>
          <p:cNvPr id="27" name="Rectangle 298"/>
          <p:cNvSpPr>
            <a:spLocks noChangeArrowheads="1"/>
          </p:cNvSpPr>
          <p:nvPr/>
        </p:nvSpPr>
        <p:spPr bwMode="auto">
          <a:xfrm>
            <a:off x="1853051" y="1188141"/>
            <a:ext cx="7599956" cy="1937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sz="2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594360" y="1268760"/>
            <a:ext cx="5069592" cy="5188030"/>
          </a:xfrm>
          <a:prstGeom prst="roundRect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2800" dirty="0"/>
              <a:t>Conventional Post-Quantum Cryptography</a:t>
            </a:r>
          </a:p>
          <a:p>
            <a:pPr algn="ctr"/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sz="2000" dirty="0"/>
              <a:t>Can be deployed without quantum technologies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/>
              <a:t>Believed to be secure against quantum attacks of the future</a:t>
            </a:r>
          </a:p>
        </p:txBody>
      </p:sp>
      <p:sp>
        <p:nvSpPr>
          <p:cNvPr id="30" name="Cross 29"/>
          <p:cNvSpPr/>
          <p:nvPr/>
        </p:nvSpPr>
        <p:spPr>
          <a:xfrm>
            <a:off x="5728476" y="3125783"/>
            <a:ext cx="720080" cy="720080"/>
          </a:xfrm>
          <a:prstGeom prst="plus">
            <a:avLst>
              <a:gd name="adj" fmla="val 36640"/>
            </a:avLst>
          </a:prstGeom>
          <a:gradFill>
            <a:gsLst>
              <a:gs pos="0">
                <a:schemeClr val="dk1">
                  <a:tint val="100000"/>
                  <a:shade val="100000"/>
                  <a:satMod val="13000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</a:gra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1" name="Rounded Rectangle 30"/>
          <p:cNvSpPr/>
          <p:nvPr/>
        </p:nvSpPr>
        <p:spPr>
          <a:xfrm>
            <a:off x="6513080" y="1268760"/>
            <a:ext cx="5163807" cy="518803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2800" dirty="0"/>
          </a:p>
          <a:p>
            <a:pPr algn="ctr"/>
            <a:r>
              <a:rPr lang="en-US" sz="2800" dirty="0"/>
              <a:t>Quantum Cryptography</a:t>
            </a:r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sz="2000" dirty="0"/>
              <a:t>Requires some quantum technology (but no large-scale quantum computer)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/>
              <a:t>Typically no computational assumptions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9613297-2817-5747-8AE3-B6FD55929F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32" y="4119395"/>
            <a:ext cx="3696216" cy="180931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A21123E-269F-8146-BE90-1E2E5E9113BE}"/>
              </a:ext>
            </a:extLst>
          </p:cNvPr>
          <p:cNvGrpSpPr/>
          <p:nvPr/>
        </p:nvGrpSpPr>
        <p:grpSpPr>
          <a:xfrm>
            <a:off x="6593727" y="4398264"/>
            <a:ext cx="5002511" cy="1625115"/>
            <a:chOff x="1763688" y="1528146"/>
            <a:chExt cx="6192316" cy="2011635"/>
          </a:xfrm>
        </p:grpSpPr>
        <p:pic>
          <p:nvPicPr>
            <p:cNvPr id="17" name="Picture 39" descr="BS00996_">
              <a:extLst>
                <a:ext uri="{FF2B5EF4-FFF2-40B4-BE49-F238E27FC236}">
                  <a16:creationId xmlns:a16="http://schemas.microsoft.com/office/drawing/2014/main" id="{2BC5C560-8500-5E49-9E3E-E9E6F7EADB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flipH="1">
              <a:off x="1763688" y="2636912"/>
              <a:ext cx="647700" cy="484187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40" descr="BS00996_">
              <a:extLst>
                <a:ext uri="{FF2B5EF4-FFF2-40B4-BE49-F238E27FC236}">
                  <a16:creationId xmlns:a16="http://schemas.microsoft.com/office/drawing/2014/main" id="{B8E36E89-B90E-AD4B-9C79-49F33B7329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flipH="1">
              <a:off x="7308304" y="2780928"/>
              <a:ext cx="647700" cy="484187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18" descr="AliceBlue.eps">
              <a:extLst>
                <a:ext uri="{FF2B5EF4-FFF2-40B4-BE49-F238E27FC236}">
                  <a16:creationId xmlns:a16="http://schemas.microsoft.com/office/drawing/2014/main" id="{8DFC8A3B-85B5-2942-83AE-DFA7406D91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 flipH="1">
              <a:off x="2123727" y="1556792"/>
              <a:ext cx="989091" cy="1008112"/>
            </a:xfrm>
            <a:prstGeom prst="rect">
              <a:avLst/>
            </a:prstGeom>
          </p:spPr>
        </p:pic>
        <p:pic>
          <p:nvPicPr>
            <p:cNvPr id="20" name="Picture 19" descr="QueenOfHearts.png">
              <a:extLst>
                <a:ext uri="{FF2B5EF4-FFF2-40B4-BE49-F238E27FC236}">
                  <a16:creationId xmlns:a16="http://schemas.microsoft.com/office/drawing/2014/main" id="{D213606E-13B6-8C41-AA07-E10181521E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rcRect l="6597" r="7636"/>
            <a:stretch>
              <a:fillRect/>
            </a:stretch>
          </p:blipFill>
          <p:spPr>
            <a:xfrm>
              <a:off x="5292080" y="2564904"/>
              <a:ext cx="1152128" cy="974877"/>
            </a:xfrm>
            <a:prstGeom prst="rect">
              <a:avLst/>
            </a:prstGeom>
          </p:spPr>
        </p:pic>
        <p:pic>
          <p:nvPicPr>
            <p:cNvPr id="21" name="Picture 62">
              <a:extLst>
                <a:ext uri="{FF2B5EF4-FFF2-40B4-BE49-F238E27FC236}">
                  <a16:creationId xmlns:a16="http://schemas.microsoft.com/office/drawing/2014/main" id="{1B3196A4-5E70-5F48-8A1A-11DDCD8A6C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588224" y="1772816"/>
              <a:ext cx="1214965" cy="864096"/>
            </a:xfrm>
            <a:prstGeom prst="rect">
              <a:avLst/>
            </a:prstGeom>
            <a:noFill/>
          </p:spPr>
        </p:pic>
        <p:pic>
          <p:nvPicPr>
            <p:cNvPr id="22" name="Picture 4">
              <a:extLst>
                <a:ext uri="{FF2B5EF4-FFF2-40B4-BE49-F238E27FC236}">
                  <a16:creationId xmlns:a16="http://schemas.microsoft.com/office/drawing/2014/main" id="{C4A87FDE-1574-E242-9DC4-6CEA48BA2B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tretch>
              <a:fillRect/>
            </a:stretch>
          </p:blipFill>
          <p:spPr bwMode="auto">
            <a:xfrm>
              <a:off x="2843808" y="2492896"/>
              <a:ext cx="1368152" cy="691938"/>
            </a:xfrm>
            <a:prstGeom prst="rect">
              <a:avLst/>
            </a:prstGeom>
            <a:noFill/>
            <a:ln w="9525" cap="flat" cmpd="sng">
              <a:noFill/>
              <a:prstDash val="solid"/>
              <a:miter lim="800000"/>
              <a:headEnd/>
              <a:tailEnd/>
            </a:ln>
            <a:effectLst/>
          </p:spPr>
        </p:pic>
        <p:sp>
          <p:nvSpPr>
            <p:cNvPr id="23" name="Line 6">
              <a:extLst>
                <a:ext uri="{FF2B5EF4-FFF2-40B4-BE49-F238E27FC236}">
                  <a16:creationId xmlns:a16="http://schemas.microsoft.com/office/drawing/2014/main" id="{C6450257-29F3-494F-B2C3-6F43554F46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75856" y="2204864"/>
              <a:ext cx="2881313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none" w="med" len="med"/>
              <a:tailEnd type="triangle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24" name="Line 8">
              <a:extLst>
                <a:ext uri="{FF2B5EF4-FFF2-40B4-BE49-F238E27FC236}">
                  <a16:creationId xmlns:a16="http://schemas.microsoft.com/office/drawing/2014/main" id="{EE095BD4-AB8F-A74C-B084-10D2972781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74863" y="2348880"/>
              <a:ext cx="2881313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triangle"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E436388-B941-A247-829E-9523A37746B9}"/>
                </a:ext>
              </a:extLst>
            </p:cNvPr>
            <p:cNvGrpSpPr/>
            <p:nvPr/>
          </p:nvGrpSpPr>
          <p:grpSpPr>
            <a:xfrm>
              <a:off x="3275856" y="1528146"/>
              <a:ext cx="2881313" cy="532702"/>
              <a:chOff x="3130550" y="1096098"/>
              <a:chExt cx="2881313" cy="532702"/>
            </a:xfrm>
          </p:grpSpPr>
          <p:sp>
            <p:nvSpPr>
              <p:cNvPr id="32" name="Line 7">
                <a:extLst>
                  <a:ext uri="{FF2B5EF4-FFF2-40B4-BE49-F238E27FC236}">
                    <a16:creationId xmlns:a16="http://schemas.microsoft.com/office/drawing/2014/main" id="{46D153D9-5DDD-964F-B0B6-DCC1651EC1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30550" y="1628800"/>
                <a:ext cx="2881313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prstDash val="dash"/>
                <a:round/>
                <a:headEnd/>
                <a:tailEnd type="triangle" w="med" len="med"/>
              </a:ln>
              <a:effectLst/>
            </p:spPr>
            <p:txBody>
              <a:bodyPr lIns="0" tIns="0" rIns="0" bIns="0" anchor="ctr"/>
              <a:lstStyle/>
              <a:p>
                <a:endParaRPr lang="en-US"/>
              </a:p>
            </p:txBody>
          </p:sp>
          <p:grpSp>
            <p:nvGrpSpPr>
              <p:cNvPr id="33" name="Group 28">
                <a:extLst>
                  <a:ext uri="{FF2B5EF4-FFF2-40B4-BE49-F238E27FC236}">
                    <a16:creationId xmlns:a16="http://schemas.microsoft.com/office/drawing/2014/main" id="{76494797-76F5-0345-B5A2-31F359610ACA}"/>
                  </a:ext>
                </a:extLst>
              </p:cNvPr>
              <p:cNvGrpSpPr/>
              <p:nvPr/>
            </p:nvGrpSpPr>
            <p:grpSpPr>
              <a:xfrm>
                <a:off x="3419872" y="1096098"/>
                <a:ext cx="457692" cy="460694"/>
                <a:chOff x="4214810" y="2000240"/>
                <a:chExt cx="457692" cy="460694"/>
              </a:xfrm>
            </p:grpSpPr>
            <p:sp>
              <p:nvSpPr>
                <p:cNvPr id="46" name="Oval 2">
                  <a:extLst>
                    <a:ext uri="{FF2B5EF4-FFF2-40B4-BE49-F238E27FC236}">
                      <a16:creationId xmlns:a16="http://schemas.microsoft.com/office/drawing/2014/main" id="{9F720CB8-A7EC-B440-88D4-3418F455E28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14810" y="2000240"/>
                  <a:ext cx="457692" cy="46069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47" name="Line 5">
                  <a:extLst>
                    <a:ext uri="{FF2B5EF4-FFF2-40B4-BE49-F238E27FC236}">
                      <a16:creationId xmlns:a16="http://schemas.microsoft.com/office/drawing/2014/main" id="{F669832C-FF67-B74B-B5AD-58BAFB54119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2700000">
                  <a:off x="4444161" y="2046918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  <p:grpSp>
            <p:nvGrpSpPr>
              <p:cNvPr id="34" name="Group 28">
                <a:extLst>
                  <a:ext uri="{FF2B5EF4-FFF2-40B4-BE49-F238E27FC236}">
                    <a16:creationId xmlns:a16="http://schemas.microsoft.com/office/drawing/2014/main" id="{6C6254D8-9151-9E46-80FD-EB6438C21EEE}"/>
                  </a:ext>
                </a:extLst>
              </p:cNvPr>
              <p:cNvGrpSpPr/>
              <p:nvPr/>
            </p:nvGrpSpPr>
            <p:grpSpPr>
              <a:xfrm>
                <a:off x="4343154" y="1096098"/>
                <a:ext cx="457692" cy="460694"/>
                <a:chOff x="4214810" y="2000240"/>
                <a:chExt cx="457692" cy="460694"/>
              </a:xfrm>
            </p:grpSpPr>
            <p:sp>
              <p:nvSpPr>
                <p:cNvPr id="44" name="Oval 2">
                  <a:extLst>
                    <a:ext uri="{FF2B5EF4-FFF2-40B4-BE49-F238E27FC236}">
                      <a16:creationId xmlns:a16="http://schemas.microsoft.com/office/drawing/2014/main" id="{C3D4603F-62D5-DC41-BDBF-AE47725A4BF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14810" y="2000240"/>
                  <a:ext cx="457692" cy="46069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45" name="Line 5">
                  <a:extLst>
                    <a:ext uri="{FF2B5EF4-FFF2-40B4-BE49-F238E27FC236}">
                      <a16:creationId xmlns:a16="http://schemas.microsoft.com/office/drawing/2014/main" id="{703DD269-E7E9-1A48-AABE-F5D1589FD5D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8100000">
                  <a:off x="4444161" y="2046918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  <p:grpSp>
            <p:nvGrpSpPr>
              <p:cNvPr id="35" name="Group 28">
                <a:extLst>
                  <a:ext uri="{FF2B5EF4-FFF2-40B4-BE49-F238E27FC236}">
                    <a16:creationId xmlns:a16="http://schemas.microsoft.com/office/drawing/2014/main" id="{69BBBEFE-507E-004B-B276-96FEBED097FE}"/>
                  </a:ext>
                </a:extLst>
              </p:cNvPr>
              <p:cNvGrpSpPr/>
              <p:nvPr/>
            </p:nvGrpSpPr>
            <p:grpSpPr>
              <a:xfrm>
                <a:off x="3881513" y="1096098"/>
                <a:ext cx="457692" cy="460694"/>
                <a:chOff x="4214810" y="2000240"/>
                <a:chExt cx="457692" cy="460694"/>
              </a:xfrm>
            </p:grpSpPr>
            <p:sp>
              <p:nvSpPr>
                <p:cNvPr id="42" name="Oval 2">
                  <a:extLst>
                    <a:ext uri="{FF2B5EF4-FFF2-40B4-BE49-F238E27FC236}">
                      <a16:creationId xmlns:a16="http://schemas.microsoft.com/office/drawing/2014/main" id="{C67E6BFF-BDDE-2B4E-8BEB-D5CF5427A5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14810" y="2000240"/>
                  <a:ext cx="457692" cy="460694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43" name="Line 5">
                  <a:extLst>
                    <a:ext uri="{FF2B5EF4-FFF2-40B4-BE49-F238E27FC236}">
                      <a16:creationId xmlns:a16="http://schemas.microsoft.com/office/drawing/2014/main" id="{D35BD58D-1C88-6C4E-85F9-B8C0157D41B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4444161" y="2046918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  <p:grpSp>
            <p:nvGrpSpPr>
              <p:cNvPr id="36" name="Group 133">
                <a:extLst>
                  <a:ext uri="{FF2B5EF4-FFF2-40B4-BE49-F238E27FC236}">
                    <a16:creationId xmlns:a16="http://schemas.microsoft.com/office/drawing/2014/main" id="{05AD2F2D-8518-E54C-AFEF-919CF4F45A28}"/>
                  </a:ext>
                </a:extLst>
              </p:cNvPr>
              <p:cNvGrpSpPr/>
              <p:nvPr/>
            </p:nvGrpSpPr>
            <p:grpSpPr>
              <a:xfrm>
                <a:off x="5266436" y="1096098"/>
                <a:ext cx="457692" cy="460694"/>
                <a:chOff x="7597837" y="2707419"/>
                <a:chExt cx="457692" cy="460694"/>
              </a:xfrm>
            </p:grpSpPr>
            <p:sp>
              <p:nvSpPr>
                <p:cNvPr id="40" name="Oval 2">
                  <a:extLst>
                    <a:ext uri="{FF2B5EF4-FFF2-40B4-BE49-F238E27FC236}">
                      <a16:creationId xmlns:a16="http://schemas.microsoft.com/office/drawing/2014/main" id="{03946E1A-F73D-1B47-8759-2941789F012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597837" y="2707419"/>
                  <a:ext cx="457692" cy="460694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41" name="Line 5">
                  <a:extLst>
                    <a:ext uri="{FF2B5EF4-FFF2-40B4-BE49-F238E27FC236}">
                      <a16:creationId xmlns:a16="http://schemas.microsoft.com/office/drawing/2014/main" id="{029B043C-51B7-2A4E-A135-2175A48DD6A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5400000">
                  <a:off x="7827188" y="2754097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  <p:grpSp>
            <p:nvGrpSpPr>
              <p:cNvPr id="37" name="Group 28">
                <a:extLst>
                  <a:ext uri="{FF2B5EF4-FFF2-40B4-BE49-F238E27FC236}">
                    <a16:creationId xmlns:a16="http://schemas.microsoft.com/office/drawing/2014/main" id="{DCC787A6-25E8-A944-9833-6C03F7AC0E6D}"/>
                  </a:ext>
                </a:extLst>
              </p:cNvPr>
              <p:cNvGrpSpPr/>
              <p:nvPr/>
            </p:nvGrpSpPr>
            <p:grpSpPr>
              <a:xfrm>
                <a:off x="4804795" y="1096098"/>
                <a:ext cx="457692" cy="460694"/>
                <a:chOff x="4214810" y="2000240"/>
                <a:chExt cx="457692" cy="460694"/>
              </a:xfrm>
            </p:grpSpPr>
            <p:sp>
              <p:nvSpPr>
                <p:cNvPr id="38" name="Oval 2">
                  <a:extLst>
                    <a:ext uri="{FF2B5EF4-FFF2-40B4-BE49-F238E27FC236}">
                      <a16:creationId xmlns:a16="http://schemas.microsoft.com/office/drawing/2014/main" id="{F74CA386-4938-0748-B360-35039808E6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14810" y="2000240"/>
                  <a:ext cx="457692" cy="460694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39" name="Line 5">
                  <a:extLst>
                    <a:ext uri="{FF2B5EF4-FFF2-40B4-BE49-F238E27FC236}">
                      <a16:creationId xmlns:a16="http://schemas.microsoft.com/office/drawing/2014/main" id="{157A2F8A-EED0-2640-AFF2-EDE9CB2742B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4444161" y="2046918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</p:grpSp>
        <p:sp>
          <p:nvSpPr>
            <p:cNvPr id="29" name="Line 27">
              <a:extLst>
                <a:ext uri="{FF2B5EF4-FFF2-40B4-BE49-F238E27FC236}">
                  <a16:creationId xmlns:a16="http://schemas.microsoft.com/office/drawing/2014/main" id="{52BAC7FA-C981-434F-B535-29A976BD73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16016" y="2060848"/>
              <a:ext cx="504056" cy="936104"/>
            </a:xfrm>
            <a:prstGeom prst="line">
              <a:avLst/>
            </a:prstGeom>
            <a:noFill/>
            <a:ln w="57150" cap="rnd">
              <a:solidFill>
                <a:srgbClr val="FF0000"/>
              </a:solidFill>
              <a:prstDash val="sysDot"/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2078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1991544" y="910343"/>
            <a:ext cx="8143932" cy="1152128"/>
          </a:xfrm>
        </p:spPr>
        <p:txBody>
          <a:bodyPr/>
          <a:lstStyle/>
          <a:p>
            <a:r>
              <a:rPr lang="en-US" sz="4800" dirty="0"/>
              <a:t>Thank you for your attention!</a:t>
            </a:r>
            <a:endParaRPr lang="en-US" sz="4000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2135560" y="2998575"/>
            <a:ext cx="6400800" cy="714380"/>
          </a:xfrm>
        </p:spPr>
        <p:txBody>
          <a:bodyPr>
            <a:normAutofit fontScale="92500" lnSpcReduction="20000"/>
          </a:bodyPr>
          <a:lstStyle/>
          <a:p>
            <a:r>
              <a:rPr lang="en-US" sz="5400" dirty="0"/>
              <a:t>Questions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8168" y="2422512"/>
            <a:ext cx="1925712" cy="2240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38603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882869" y="98129"/>
            <a:ext cx="7365555" cy="930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>
              <a:lnSpc>
                <a:spcPct val="90000"/>
              </a:lnSpc>
            </a:pPr>
            <a:r>
              <a:rPr lang="en-US" sz="4000" dirty="0"/>
              <a:t>Quantum Research Worldwide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6907" y="1280305"/>
            <a:ext cx="5980014" cy="4431923"/>
          </a:xfrm>
          <a:prstGeom prst="rect">
            <a:avLst/>
          </a:prstGeom>
        </p:spPr>
      </p:pic>
      <p:pic>
        <p:nvPicPr>
          <p:cNvPr id="10" name="Picture 4" descr="ttps://upload.wikimedia.org/wikipedia/commons/thumb/c/c9/Intel-logo.svg/1280px-Intel-logo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422" y="3453386"/>
            <a:ext cx="1497026" cy="99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ttp://www.campaignbrief.com/2015/09/24/microsoft-logo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87" b="25001"/>
          <a:stretch/>
        </p:blipFill>
        <p:spPr bwMode="auto">
          <a:xfrm>
            <a:off x="1168847" y="4788040"/>
            <a:ext cx="1884179" cy="588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ttp://patrickcoombe.com/wp-content/uploads/2015/09/new-google-logo-2015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834" y="1422330"/>
            <a:ext cx="1826205" cy="76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ttps://upload.wikimedia.org/wikipedia/commons/thumb/5/51/IBM_logo.svg/2000px-IBM_logo.sv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822" y="2386868"/>
            <a:ext cx="1834229" cy="733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40"/>
          <p:cNvSpPr>
            <a:spLocks noChangeArrowheads="1"/>
          </p:cNvSpPr>
          <p:nvPr/>
        </p:nvSpPr>
        <p:spPr bwMode="auto">
          <a:xfrm>
            <a:off x="1612252" y="6113491"/>
            <a:ext cx="6833757" cy="568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buClr>
                <a:schemeClr val="accent1"/>
              </a:buClr>
              <a:buSzPct val="65000"/>
              <a:defRPr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Waterloo, Singapore, Santa Barbara, China, </a:t>
            </a:r>
            <a:r>
              <a:rPr lang="is-IS" sz="2800" dirty="0">
                <a:latin typeface="Calibri" pitchFamily="34" charset="0"/>
                <a:cs typeface="Calibri" pitchFamily="34" charset="0"/>
              </a:rPr>
              <a:t>…</a:t>
            </a:r>
            <a:endParaRPr lang="en-US" sz="2800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D86BF3-1816-3C46-8C0E-AB8EB7D483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45567" y="820372"/>
            <a:ext cx="950861" cy="4160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0718D6-375E-5C44-B628-30218D74E64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82370" y="5446924"/>
            <a:ext cx="1889616" cy="5720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301408-ED09-514F-B30B-4FF485C7B3B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03439" y="4375936"/>
            <a:ext cx="1768047" cy="5296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ADD7AF-408A-EB48-B987-F3276E0366E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10743" y="3730891"/>
            <a:ext cx="1040365" cy="4376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AC869C5-A3F2-284D-BB89-70085BA15CD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209253" y="2702523"/>
            <a:ext cx="1010253" cy="55610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85DE543-086B-9846-B96E-2A7698A5873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21315" y="1828396"/>
            <a:ext cx="1750171" cy="55847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4295D71-20AE-FF4A-9242-B542B718018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121315" y="1089195"/>
            <a:ext cx="1347216" cy="40824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73F4057-570E-6D4C-9DF7-BB3CCAA5F25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64955" y="5934054"/>
            <a:ext cx="1183856" cy="28211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FB5A0CF-78F8-B54A-B0D7-48A87B8D9EA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925163" y="5019811"/>
            <a:ext cx="994329" cy="713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388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957585" y="121780"/>
            <a:ext cx="8047822" cy="930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>
              <a:lnSpc>
                <a:spcPct val="90000"/>
              </a:lnSpc>
            </a:pPr>
            <a:r>
              <a:rPr lang="en-US" sz="4000" dirty="0"/>
              <a:t>Ancient Cryptography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6880762" y="3358875"/>
            <a:ext cx="3787239" cy="408733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69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35" name="Group 34"/>
          <p:cNvGrpSpPr/>
          <p:nvPr/>
        </p:nvGrpSpPr>
        <p:grpSpPr>
          <a:xfrm>
            <a:off x="5197189" y="926495"/>
            <a:ext cx="2482876" cy="2187811"/>
            <a:chOff x="3673189" y="926492"/>
            <a:chExt cx="2482876" cy="2187811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48873" y="1404420"/>
              <a:ext cx="1209629" cy="1709883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3673189" y="926492"/>
              <a:ext cx="24828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cs typeface="Arial" pitchFamily="34" charset="0"/>
                </a:rPr>
                <a:t>Claude Shannon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5567186" y="4157540"/>
            <a:ext cx="4308783" cy="2557882"/>
            <a:chOff x="4043183" y="4157540"/>
            <a:chExt cx="4308783" cy="2557882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43183" y="4157540"/>
              <a:ext cx="1283647" cy="1712483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4127599" y="5876583"/>
              <a:ext cx="11148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400"/>
                <a:t>Enigma</a:t>
              </a:r>
              <a:endParaRPr lang="en-US" sz="2400" dirty="0">
                <a:cs typeface="Arial" pitchFamily="34" charset="0"/>
              </a:endParaRPr>
            </a:p>
          </p:txBody>
        </p:sp>
        <p:pic>
          <p:nvPicPr>
            <p:cNvPr id="41" name="Picture 2" descr="mage result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8502" y="4469164"/>
              <a:ext cx="1348337" cy="1348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TextBox 41"/>
            <p:cNvSpPr txBox="1"/>
            <p:nvPr/>
          </p:nvSpPr>
          <p:spPr>
            <a:xfrm>
              <a:off x="5356760" y="5884425"/>
              <a:ext cx="299520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400" dirty="0"/>
                <a:t>Alan Turing</a:t>
              </a:r>
              <a:br>
                <a:rPr lang="nl-NL" sz="2400" dirty="0"/>
              </a:br>
              <a:r>
                <a:rPr lang="nl-NL" sz="2400" dirty="0"/>
                <a:t>(</a:t>
              </a:r>
              <a:r>
                <a:rPr lang="nl-NL" sz="2400" dirty="0">
                  <a:hlinkClick r:id="rId6"/>
                </a:rPr>
                <a:t>The </a:t>
              </a:r>
              <a:r>
                <a:rPr lang="nl-NL" sz="2400" dirty="0" err="1">
                  <a:hlinkClick r:id="rId6"/>
                </a:rPr>
                <a:t>Imitation</a:t>
              </a:r>
              <a:r>
                <a:rPr lang="nl-NL" sz="2400" dirty="0">
                  <a:hlinkClick r:id="rId6"/>
                </a:rPr>
                <a:t> Game</a:t>
              </a:r>
              <a:r>
                <a:rPr lang="nl-NL" sz="2400" dirty="0"/>
                <a:t>)</a:t>
              </a:r>
              <a:endParaRPr lang="en-US" sz="2400" dirty="0">
                <a:cs typeface="Arial" pitchFamily="34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7393093" y="1129344"/>
            <a:ext cx="2482876" cy="1761049"/>
            <a:chOff x="5869093" y="1129341"/>
            <a:chExt cx="2482876" cy="1761049"/>
          </a:xfrm>
        </p:grpSpPr>
        <p:pic>
          <p:nvPicPr>
            <p:cNvPr id="44" name="Picture 4" descr="mage result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9093" y="1591007"/>
              <a:ext cx="2143982" cy="12993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TextBox 44"/>
            <p:cNvSpPr txBox="1"/>
            <p:nvPr/>
          </p:nvSpPr>
          <p:spPr>
            <a:xfrm>
              <a:off x="5869093" y="1129341"/>
              <a:ext cx="24828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cs typeface="Arial" pitchFamily="34" charset="0"/>
                </a:rPr>
                <a:t>Diffie</a:t>
              </a:r>
              <a:r>
                <a:rPr lang="en-US" sz="2400" dirty="0">
                  <a:cs typeface="Arial" pitchFamily="34" charset="0"/>
                </a:rPr>
                <a:t> / Hellman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1524003" y="828462"/>
            <a:ext cx="9143999" cy="3935638"/>
            <a:chOff x="0" y="828462"/>
            <a:chExt cx="9143999" cy="3935638"/>
          </a:xfrm>
        </p:grpSpPr>
        <p:sp>
          <p:nvSpPr>
            <p:cNvPr id="47" name="Line 7"/>
            <p:cNvSpPr>
              <a:spLocks noChangeShapeType="1"/>
            </p:cNvSpPr>
            <p:nvPr/>
          </p:nvSpPr>
          <p:spPr bwMode="auto">
            <a:xfrm>
              <a:off x="226016" y="3573463"/>
              <a:ext cx="8917983" cy="0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prstDash val="solid"/>
              <a:round/>
              <a:headEnd type="none"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48" name="Line 7"/>
            <p:cNvSpPr>
              <a:spLocks noChangeShapeType="1"/>
            </p:cNvSpPr>
            <p:nvPr/>
          </p:nvSpPr>
          <p:spPr bwMode="auto">
            <a:xfrm>
              <a:off x="2100743" y="3571607"/>
              <a:ext cx="0" cy="490787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prstDash val="solid"/>
              <a:round/>
              <a:headEnd type="none"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1804794" y="3144828"/>
              <a:ext cx="7426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cs typeface="Arial" pitchFamily="34" charset="0"/>
                </a:rPr>
                <a:t>1850</a:t>
              </a:r>
              <a:endParaRPr lang="en-US" dirty="0">
                <a:cs typeface="Consolas"/>
              </a:endParaRPr>
            </a:p>
          </p:txBody>
        </p:sp>
        <p:sp>
          <p:nvSpPr>
            <p:cNvPr id="50" name="Line 7"/>
            <p:cNvSpPr>
              <a:spLocks noChangeShapeType="1"/>
            </p:cNvSpPr>
            <p:nvPr/>
          </p:nvSpPr>
          <p:spPr bwMode="auto">
            <a:xfrm flipV="1">
              <a:off x="514815" y="3077409"/>
              <a:ext cx="13482" cy="488931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prstDash val="solid"/>
              <a:round/>
              <a:headEnd type="none"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48112" y="3654690"/>
              <a:ext cx="9593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cs typeface="Arial" pitchFamily="34" charset="0"/>
                </a:rPr>
                <a:t>1800</a:t>
              </a:r>
              <a:endParaRPr lang="en-US" dirty="0">
                <a:cs typeface="Consolas"/>
              </a:endParaRPr>
            </a:p>
          </p:txBody>
        </p:sp>
        <p:sp>
          <p:nvSpPr>
            <p:cNvPr id="52" name="Line 7"/>
            <p:cNvSpPr>
              <a:spLocks noChangeShapeType="1"/>
            </p:cNvSpPr>
            <p:nvPr/>
          </p:nvSpPr>
          <p:spPr bwMode="auto">
            <a:xfrm flipV="1">
              <a:off x="3673189" y="3082677"/>
              <a:ext cx="13482" cy="488931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prstDash val="solid"/>
              <a:round/>
              <a:headEnd type="none"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338603" y="3652834"/>
              <a:ext cx="9886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cs typeface="Arial" pitchFamily="34" charset="0"/>
                </a:rPr>
                <a:t>1900</a:t>
              </a:r>
              <a:endParaRPr lang="en-US" dirty="0">
                <a:cs typeface="Consolas"/>
              </a:endParaRPr>
            </a:p>
          </p:txBody>
        </p:sp>
        <p:sp>
          <p:nvSpPr>
            <p:cNvPr id="54" name="Line 7"/>
            <p:cNvSpPr>
              <a:spLocks noChangeShapeType="1"/>
            </p:cNvSpPr>
            <p:nvPr/>
          </p:nvSpPr>
          <p:spPr bwMode="auto">
            <a:xfrm>
              <a:off x="5259117" y="3571607"/>
              <a:ext cx="0" cy="490787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prstDash val="solid"/>
              <a:round/>
              <a:headEnd type="none"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4902545" y="3137208"/>
              <a:ext cx="9886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cs typeface="Arial" pitchFamily="34" charset="0"/>
                </a:rPr>
                <a:t>1950</a:t>
              </a:r>
              <a:endParaRPr lang="en-US" dirty="0">
                <a:cs typeface="Consolas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8119891" y="3129426"/>
              <a:ext cx="693697" cy="369332"/>
            </a:xfrm>
            <a:prstGeom prst="rect">
              <a:avLst/>
            </a:prstGeom>
            <a:solidFill>
              <a:schemeClr val="bg1">
                <a:alpha val="66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>
                  <a:cs typeface="Arial" pitchFamily="34" charset="0"/>
                </a:rPr>
                <a:t>2015</a:t>
              </a:r>
              <a:endParaRPr lang="en-US" dirty="0">
                <a:cs typeface="Consolas"/>
              </a:endParaRPr>
            </a:p>
          </p:txBody>
        </p:sp>
        <p:sp>
          <p:nvSpPr>
            <p:cNvPr id="57" name="Line 7"/>
            <p:cNvSpPr>
              <a:spLocks noChangeShapeType="1"/>
            </p:cNvSpPr>
            <p:nvPr/>
          </p:nvSpPr>
          <p:spPr bwMode="auto">
            <a:xfrm>
              <a:off x="8417490" y="3578793"/>
              <a:ext cx="0" cy="490787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prstDash val="solid"/>
              <a:round/>
              <a:headEnd type="none"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6799" y="4289500"/>
              <a:ext cx="1791447" cy="474600"/>
            </a:xfrm>
            <a:prstGeom prst="rect">
              <a:avLst/>
            </a:prstGeom>
            <a:solidFill>
              <a:schemeClr val="bg1">
                <a:alpha val="64000"/>
              </a:schemeClr>
            </a:solidFill>
          </p:spPr>
        </p:pic>
        <p:sp>
          <p:nvSpPr>
            <p:cNvPr id="59" name="TextBox 58"/>
            <p:cNvSpPr txBox="1"/>
            <p:nvPr/>
          </p:nvSpPr>
          <p:spPr>
            <a:xfrm>
              <a:off x="0" y="828462"/>
              <a:ext cx="24828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cs typeface="Arial" pitchFamily="34" charset="0"/>
                </a:rPr>
                <a:t>Charles Babbage</a:t>
              </a:r>
            </a:p>
          </p:txBody>
        </p:sp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8341" y="1299383"/>
              <a:ext cx="1338174" cy="1755547"/>
            </a:xfrm>
            <a:prstGeom prst="rect">
              <a:avLst/>
            </a:prstGeom>
          </p:spPr>
        </p:pic>
        <p:sp>
          <p:nvSpPr>
            <p:cNvPr id="61" name="Line 7"/>
            <p:cNvSpPr>
              <a:spLocks noChangeShapeType="1"/>
            </p:cNvSpPr>
            <p:nvPr/>
          </p:nvSpPr>
          <p:spPr bwMode="auto">
            <a:xfrm flipV="1">
              <a:off x="6200129" y="3084532"/>
              <a:ext cx="13482" cy="488931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prstDash val="solid"/>
              <a:round/>
              <a:headEnd type="none"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5926697" y="3662913"/>
              <a:ext cx="6859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cs typeface="Arial" pitchFamily="34" charset="0"/>
                </a:rPr>
                <a:t>1976</a:t>
              </a:r>
              <a:endParaRPr lang="en-US" dirty="0">
                <a:cs typeface="Consolas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1635948" y="4266169"/>
            <a:ext cx="3601168" cy="2362224"/>
            <a:chOff x="85502" y="3976024"/>
            <a:chExt cx="3601168" cy="2362224"/>
          </a:xfrm>
        </p:grpSpPr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282696" y="4124279"/>
              <a:ext cx="1228809" cy="1681958"/>
            </a:xfrm>
            <a:prstGeom prst="rect">
              <a:avLst/>
            </a:prstGeom>
          </p:spPr>
        </p:pic>
        <p:sp>
          <p:nvSpPr>
            <p:cNvPr id="65" name="TextBox 64"/>
            <p:cNvSpPr txBox="1"/>
            <p:nvPr/>
          </p:nvSpPr>
          <p:spPr>
            <a:xfrm>
              <a:off x="934673" y="5876583"/>
              <a:ext cx="27519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400" dirty="0"/>
                <a:t>Auguste </a:t>
              </a:r>
              <a:r>
                <a:rPr lang="nl-NL" sz="2400" dirty="0" err="1"/>
                <a:t>Kerckhoffs</a:t>
              </a:r>
              <a:endParaRPr lang="en-US" sz="2400" dirty="0">
                <a:cs typeface="Arial" pitchFamily="34" charset="0"/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85502" y="3976024"/>
              <a:ext cx="2370930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/>
                <a:t>“a cryptographic system should be secure even if everything but the key is known to the adversary”</a:t>
              </a:r>
            </a:p>
          </p:txBody>
        </p:sp>
      </p:grpSp>
      <p:pic>
        <p:nvPicPr>
          <p:cNvPr id="67" name="Picture 6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99520" y="6203762"/>
            <a:ext cx="669509" cy="446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95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845853" y="153560"/>
            <a:ext cx="4558093" cy="930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>
              <a:lnSpc>
                <a:spcPct val="90000"/>
              </a:lnSpc>
            </a:pPr>
            <a:r>
              <a:rPr lang="en-US" sz="4000" dirty="0"/>
              <a:t>Quantum Networks</a:t>
            </a:r>
          </a:p>
        </p:txBody>
      </p:sp>
      <p:sp>
        <p:nvSpPr>
          <p:cNvPr id="41" name="Rectangle 298"/>
          <p:cNvSpPr>
            <a:spLocks noChangeArrowheads="1"/>
          </p:cNvSpPr>
          <p:nvPr/>
        </p:nvSpPr>
        <p:spPr bwMode="auto">
          <a:xfrm>
            <a:off x="845853" y="1108551"/>
            <a:ext cx="6246548" cy="4569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2000km QKD backbone network between Beijing and Shanghai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first QKD satellite launched </a:t>
            </a:r>
            <a:br>
              <a:rPr lang="en-US" sz="28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8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in 2016 from China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sz="28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Quantum entanglement allows to generate secure keys (like QKD)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sz="28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3"/>
          <a:srcRect l="-1" t="31366" r="39665" b="29232"/>
          <a:stretch/>
        </p:blipFill>
        <p:spPr>
          <a:xfrm>
            <a:off x="6864906" y="4260247"/>
            <a:ext cx="3479487" cy="230192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0788" y="4784036"/>
            <a:ext cx="5014840" cy="1848536"/>
          </a:xfrm>
          <a:prstGeom prst="rect">
            <a:avLst/>
          </a:prstGeom>
        </p:spPr>
      </p:pic>
      <p:pic>
        <p:nvPicPr>
          <p:cNvPr id="44" name="Picture 43" descr="ttps://www.csiac.org/wp-content/uploads/2016/07/QKD-Figure4-1024x498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04"/>
          <a:stretch/>
        </p:blipFill>
        <p:spPr bwMode="auto">
          <a:xfrm>
            <a:off x="6744071" y="856760"/>
            <a:ext cx="3899958" cy="2949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5206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uiExpand="1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877736" y="132129"/>
            <a:ext cx="7927936" cy="9302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>
              <a:lnSpc>
                <a:spcPct val="90000"/>
              </a:lnSpc>
            </a:pPr>
            <a:r>
              <a:rPr lang="en-US" sz="4000" dirty="0"/>
              <a:t>Secure Computing in Quantum Cloud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719" t="38529" r="46601" b="37986"/>
          <a:stretch/>
        </p:blipFill>
        <p:spPr>
          <a:xfrm>
            <a:off x="7561883" y="963126"/>
            <a:ext cx="2744256" cy="1239341"/>
          </a:xfrm>
          <a:prstGeom prst="rect">
            <a:avLst/>
          </a:prstGeom>
        </p:spPr>
      </p:pic>
      <p:sp>
        <p:nvSpPr>
          <p:cNvPr id="10" name="Rectangle 298"/>
          <p:cNvSpPr>
            <a:spLocks noChangeArrowheads="1"/>
          </p:cNvSpPr>
          <p:nvPr/>
        </p:nvSpPr>
        <p:spPr bwMode="auto">
          <a:xfrm>
            <a:off x="1695824" y="1755215"/>
            <a:ext cx="8518115" cy="1509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sz="2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ctangle 298"/>
          <p:cNvSpPr>
            <a:spLocks noChangeArrowheads="1"/>
          </p:cNvSpPr>
          <p:nvPr/>
        </p:nvSpPr>
        <p:spPr bwMode="auto">
          <a:xfrm>
            <a:off x="877736" y="1211867"/>
            <a:ext cx="6312711" cy="2750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Distributed quantum computing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sz="2800" dirty="0">
              <a:latin typeface="Calibri" pitchFamily="34" charset="0"/>
              <a:cs typeface="Calibri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Recent result: quantum homomorphic encryption allows for secure delegated quantum computation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2831" y="3722297"/>
            <a:ext cx="4300790" cy="222753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007444" y="5949836"/>
            <a:ext cx="49897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Y. </a:t>
            </a:r>
            <a:r>
              <a:rPr lang="en-US" sz="1600" dirty="0" err="1"/>
              <a:t>Dulek</a:t>
            </a:r>
            <a:r>
              <a:rPr lang="en-US" sz="1600" dirty="0"/>
              <a:t>, C. </a:t>
            </a:r>
            <a:r>
              <a:rPr lang="en-US" sz="1600" dirty="0" err="1"/>
              <a:t>Schaffner</a:t>
            </a:r>
            <a:r>
              <a:rPr lang="en-US" sz="1600" dirty="0"/>
              <a:t>, and F. </a:t>
            </a:r>
            <a:r>
              <a:rPr lang="en-US" sz="1600" dirty="0" err="1"/>
              <a:t>Speelman</a:t>
            </a:r>
            <a:r>
              <a:rPr lang="en-US" sz="1600" dirty="0"/>
              <a:t>, arXiv:1603.09717</a:t>
            </a:r>
            <a:br>
              <a:rPr lang="en-US" sz="1600" dirty="0"/>
            </a:br>
            <a:r>
              <a:rPr lang="en-US" sz="1600" i="1" dirty="0"/>
              <a:t>Quantum homomorphic encryption for polynomial-sized circuits</a:t>
            </a:r>
            <a:r>
              <a:rPr lang="en-US" sz="1600" dirty="0"/>
              <a:t>, in CRYPTO 2016, QIP 2017 </a:t>
            </a:r>
          </a:p>
        </p:txBody>
      </p:sp>
      <p:pic>
        <p:nvPicPr>
          <p:cNvPr id="4" name="Picture 3">
            <a:hlinkClick r:id="rId5"/>
          </p:cNvPr>
          <p:cNvPicPr>
            <a:picLocks noChangeAspect="1"/>
          </p:cNvPicPr>
          <p:nvPr/>
        </p:nvPicPr>
        <p:blipFill rotWithShape="1">
          <a:blip r:embed="rId6"/>
          <a:srcRect l="12881" t="25212" r="9282" b="15616"/>
          <a:stretch/>
        </p:blipFill>
        <p:spPr>
          <a:xfrm>
            <a:off x="7319008" y="3209960"/>
            <a:ext cx="3522063" cy="18341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00C24E3-00D2-B046-A0A3-9FDF17EBC6BB}"/>
              </a:ext>
            </a:extLst>
          </p:cNvPr>
          <p:cNvSpPr/>
          <p:nvPr/>
        </p:nvSpPr>
        <p:spPr>
          <a:xfrm>
            <a:off x="7237798" y="5212471"/>
            <a:ext cx="43150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https://quantumexperience.ng.bluemix.net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64257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3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843" name="Rectangle 139"/>
          <p:cNvSpPr>
            <a:spLocks noGrp="1" noChangeArrowheads="1"/>
          </p:cNvSpPr>
          <p:nvPr>
            <p:ph type="title"/>
          </p:nvPr>
        </p:nvSpPr>
        <p:spPr>
          <a:xfrm>
            <a:off x="926267" y="116145"/>
            <a:ext cx="8229600" cy="905233"/>
          </a:xfrm>
          <a:noFill/>
          <a:ln/>
        </p:spPr>
        <p:txBody>
          <a:bodyPr>
            <a:normAutofit/>
          </a:bodyPr>
          <a:lstStyle/>
          <a:p>
            <a:r>
              <a:rPr lang="en-US" sz="4000" dirty="0"/>
              <a:t>Secure Encryption</a:t>
            </a:r>
          </a:p>
        </p:txBody>
      </p:sp>
      <p:sp>
        <p:nvSpPr>
          <p:cNvPr id="14" name="AutoShape 109"/>
          <p:cNvSpPr>
            <a:spLocks noChangeArrowheads="1"/>
          </p:cNvSpPr>
          <p:nvPr/>
        </p:nvSpPr>
        <p:spPr bwMode="auto">
          <a:xfrm>
            <a:off x="5879976" y="2348880"/>
            <a:ext cx="1368152" cy="648072"/>
          </a:xfrm>
          <a:prstGeom prst="cloudCallout">
            <a:avLst>
              <a:gd name="adj1" fmla="val -68259"/>
              <a:gd name="adj2" fmla="val 35277"/>
            </a:avLst>
          </a:prstGeom>
          <a:solidFill>
            <a:srgbClr val="A8EAE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k = </a:t>
            </a:r>
            <a:r>
              <a:rPr lang="en-US" sz="2400" dirty="0">
                <a:latin typeface="Consolas"/>
                <a:cs typeface="Consolas"/>
              </a:rPr>
              <a:t>?</a:t>
            </a:r>
          </a:p>
        </p:txBody>
      </p:sp>
      <p:pic>
        <p:nvPicPr>
          <p:cNvPr id="15" name="Picture 39" descr="BS00996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2351584" y="2708921"/>
            <a:ext cx="647700" cy="4841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pic>
        <p:nvPicPr>
          <p:cNvPr id="16" name="Picture 40" descr="BS00996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9155867" y="2708921"/>
            <a:ext cx="647700" cy="4841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1524000" y="1484784"/>
            <a:ext cx="116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Alice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515907" y="2204864"/>
            <a:ext cx="116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Bob</a:t>
            </a:r>
          </a:p>
        </p:txBody>
      </p:sp>
      <p:sp>
        <p:nvSpPr>
          <p:cNvPr id="19" name="Rectangle 298"/>
          <p:cNvSpPr>
            <a:spLocks noChangeArrowheads="1"/>
          </p:cNvSpPr>
          <p:nvPr/>
        </p:nvSpPr>
        <p:spPr bwMode="auto">
          <a:xfrm>
            <a:off x="1919536" y="4005064"/>
            <a:ext cx="6840760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>
                <a:cs typeface="Arial" charset="0"/>
              </a:rPr>
              <a:t>Goal: Eve </a:t>
            </a:r>
            <a:r>
              <a:rPr lang="en-US" sz="2400" dirty="0">
                <a:solidFill>
                  <a:srgbClr val="FF0000"/>
                </a:solidFill>
                <a:cs typeface="Arial" charset="0"/>
              </a:rPr>
              <a:t>does not learn </a:t>
            </a:r>
            <a:r>
              <a:rPr lang="en-US" sz="2400" dirty="0">
                <a:cs typeface="Arial" charset="0"/>
              </a:rPr>
              <a:t>the message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>
                <a:cs typeface="Arial" charset="0"/>
              </a:rPr>
              <a:t>Setting: Alice and Bob share a secret key k</a:t>
            </a:r>
          </a:p>
        </p:txBody>
      </p:sp>
      <p:pic>
        <p:nvPicPr>
          <p:cNvPr id="20" name="Picture 19" descr="AliceBlue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2351584" y="1484784"/>
            <a:ext cx="1059740" cy="1080120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4511825" y="1700808"/>
            <a:ext cx="2195795" cy="1747356"/>
            <a:chOff x="2987824" y="1700808"/>
            <a:chExt cx="2195795" cy="1747356"/>
          </a:xfrm>
        </p:grpSpPr>
        <p:sp>
          <p:nvSpPr>
            <p:cNvPr id="22" name="Line 27"/>
            <p:cNvSpPr>
              <a:spLocks noChangeShapeType="1"/>
            </p:cNvSpPr>
            <p:nvPr/>
          </p:nvSpPr>
          <p:spPr bwMode="auto">
            <a:xfrm flipV="1">
              <a:off x="3851920" y="1700808"/>
              <a:ext cx="216023" cy="648072"/>
            </a:xfrm>
            <a:prstGeom prst="line">
              <a:avLst/>
            </a:prstGeom>
            <a:noFill/>
            <a:ln w="57150" cap="rnd">
              <a:solidFill>
                <a:srgbClr val="FF0000"/>
              </a:solidFill>
              <a:prstDash val="sysDot"/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283968" y="2924944"/>
              <a:ext cx="8996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itchFamily="34" charset="0"/>
                  <a:cs typeface="Arial" pitchFamily="34" charset="0"/>
                </a:rPr>
                <a:t>Eve</a:t>
              </a:r>
            </a:p>
          </p:txBody>
        </p:sp>
        <p:pic>
          <p:nvPicPr>
            <p:cNvPr id="25" name="Picture 24" descr="QueenOfHearts.png"/>
            <p:cNvPicPr>
              <a:picLocks noChangeAspect="1"/>
            </p:cNvPicPr>
            <p:nvPr/>
          </p:nvPicPr>
          <p:blipFill>
            <a:blip r:embed="rId4" cstate="print"/>
            <a:srcRect l="6597" r="7636"/>
            <a:stretch>
              <a:fillRect/>
            </a:stretch>
          </p:blipFill>
          <p:spPr>
            <a:xfrm>
              <a:off x="2987824" y="2348880"/>
              <a:ext cx="1280649" cy="1083626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654551" y="1556792"/>
            <a:ext cx="2881313" cy="864096"/>
            <a:chOff x="3130550" y="1556792"/>
            <a:chExt cx="2881313" cy="864096"/>
          </a:xfrm>
        </p:grpSpPr>
        <p:sp>
          <p:nvSpPr>
            <p:cNvPr id="26" name="Line 7"/>
            <p:cNvSpPr>
              <a:spLocks noChangeShapeType="1"/>
            </p:cNvSpPr>
            <p:nvPr/>
          </p:nvSpPr>
          <p:spPr bwMode="auto">
            <a:xfrm>
              <a:off x="3130550" y="1628800"/>
              <a:ext cx="2881313" cy="0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prstDash val="solid"/>
              <a:round/>
              <a:headEnd type="none"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pic>
          <p:nvPicPr>
            <p:cNvPr id="27" name="Picture 26" descr="MC900441455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9952" y="1556792"/>
              <a:ext cx="864096" cy="864096"/>
            </a:xfrm>
            <a:prstGeom prst="rect">
              <a:avLst/>
            </a:prstGeom>
          </p:spPr>
        </p:pic>
      </p:grpSp>
      <p:sp>
        <p:nvSpPr>
          <p:cNvPr id="28" name="TextBox 27"/>
          <p:cNvSpPr txBox="1"/>
          <p:nvPr/>
        </p:nvSpPr>
        <p:spPr>
          <a:xfrm>
            <a:off x="1991544" y="3212976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k = </a:t>
            </a:r>
            <a:r>
              <a:rPr lang="en-US" dirty="0">
                <a:latin typeface="Consolas"/>
                <a:cs typeface="Consolas"/>
              </a:rPr>
              <a:t>0101 1011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867835" y="3212976"/>
            <a:ext cx="1691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k = </a:t>
            </a:r>
            <a:r>
              <a:rPr lang="en-US" dirty="0">
                <a:latin typeface="Consolas"/>
                <a:cs typeface="Consolas"/>
              </a:rPr>
              <a:t>0101 1011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919536" y="1052736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m = </a:t>
            </a:r>
            <a:r>
              <a:rPr lang="en-US" dirty="0">
                <a:latin typeface="Consolas"/>
                <a:cs typeface="Consolas"/>
              </a:rPr>
              <a:t>0000 1111</a:t>
            </a:r>
          </a:p>
        </p:txBody>
      </p:sp>
      <p:pic>
        <p:nvPicPr>
          <p:cNvPr id="31" name="Picture 6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00257" y="1628800"/>
            <a:ext cx="1285425" cy="914208"/>
          </a:xfrm>
          <a:prstGeom prst="rect">
            <a:avLst/>
          </a:prstGeom>
          <a:noFill/>
        </p:spPr>
      </p:pic>
      <p:sp>
        <p:nvSpPr>
          <p:cNvPr id="32" name="TextBox 31"/>
          <p:cNvSpPr txBox="1"/>
          <p:nvPr/>
        </p:nvSpPr>
        <p:spPr>
          <a:xfrm>
            <a:off x="1919536" y="1043444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m = “I love you”</a:t>
            </a:r>
            <a:endParaRPr lang="en-US" dirty="0">
              <a:latin typeface="Consolas"/>
              <a:cs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7331503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 build="p" bldLvl="2"/>
      <p:bldP spid="28" grpId="0"/>
      <p:bldP spid="29" grpId="0"/>
      <p:bldP spid="30" grpId="0"/>
      <p:bldP spid="32" grpId="0"/>
      <p:bldP spid="3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282694" y="188641"/>
            <a:ext cx="11716377" cy="720725"/>
          </a:xfrm>
        </p:spPr>
        <p:txBody>
          <a:bodyPr>
            <a:noAutofit/>
          </a:bodyPr>
          <a:lstStyle/>
          <a:p>
            <a:r>
              <a:rPr lang="fr-CH" dirty="0"/>
              <a:t>eXclusive OR (XOR) </a:t>
            </a:r>
            <a:r>
              <a:rPr lang="fr-CH" dirty="0" err="1"/>
              <a:t>Function</a:t>
            </a:r>
            <a:r>
              <a:rPr lang="fr-CH" dirty="0"/>
              <a:t> (exclusive </a:t>
            </a:r>
            <a:r>
              <a:rPr lang="fr-CH" dirty="0" err="1"/>
              <a:t>disjunction</a:t>
            </a:r>
            <a:r>
              <a:rPr lang="fr-CH" dirty="0"/>
              <a:t>)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503712" y="1196753"/>
          <a:ext cx="4464496" cy="38164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46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8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410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6328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x </a:t>
                      </a:r>
                      <a:r>
                        <a:rPr lang="en-US" sz="4000" b="0" i="0" baseline="0" dirty="0">
                          <a:latin typeface="+mn-lt"/>
                          <a:ea typeface="cmsy10"/>
                          <a:cs typeface="cmsy10"/>
                        </a:rPr>
                        <a:t>⊕</a:t>
                      </a:r>
                      <a:r>
                        <a:rPr lang="en-US" sz="4000" dirty="0"/>
                        <a:t> </a:t>
                      </a:r>
                      <a:r>
                        <a:rPr lang="en-US" sz="4000" baseline="0" dirty="0"/>
                        <a:t>y</a:t>
                      </a:r>
                      <a:endParaRPr lang="en-US" sz="4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328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328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328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328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9" name="Rectangle 298"/>
          <p:cNvSpPr>
            <a:spLocks noChangeArrowheads="1"/>
          </p:cNvSpPr>
          <p:nvPr/>
        </p:nvSpPr>
        <p:spPr bwMode="auto">
          <a:xfrm>
            <a:off x="2063552" y="5157192"/>
            <a:ext cx="6840760" cy="1484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dirty="0">
                <a:cs typeface="Arial" charset="0"/>
              </a:rPr>
              <a:t>Some properties: </a:t>
            </a: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b="1" dirty="0">
                <a:latin typeface="Arial Black Regular"/>
                <a:ea typeface="cmsy10"/>
                <a:cs typeface="cmsy10"/>
              </a:rPr>
              <a:t>∀</a:t>
            </a:r>
            <a:r>
              <a:rPr lang="en-US" sz="2800" dirty="0">
                <a:cs typeface="Arial" charset="0"/>
              </a:rPr>
              <a:t> x : x </a:t>
            </a:r>
            <a:r>
              <a:rPr lang="en-US" sz="2800" dirty="0">
                <a:ea typeface="cmsy10"/>
                <a:cs typeface="cmsy10"/>
              </a:rPr>
              <a:t>⊕</a:t>
            </a:r>
            <a:r>
              <a:rPr lang="en-US" sz="2800" dirty="0">
                <a:cs typeface="Arial" charset="0"/>
              </a:rPr>
              <a:t> 0 = x</a:t>
            </a: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b="1" dirty="0">
                <a:latin typeface="Arial Black Regular"/>
                <a:ea typeface="cmsy10"/>
                <a:cs typeface="cmsy10"/>
              </a:rPr>
              <a:t>∀</a:t>
            </a:r>
            <a:r>
              <a:rPr lang="en-US" sz="2800" dirty="0">
                <a:cs typeface="Arial" charset="0"/>
              </a:rPr>
              <a:t> x : x </a:t>
            </a:r>
            <a:r>
              <a:rPr lang="en-US" sz="2800" dirty="0">
                <a:ea typeface="cmsy10"/>
                <a:cs typeface="cmsy10"/>
              </a:rPr>
              <a:t>⊕</a:t>
            </a:r>
            <a:r>
              <a:rPr lang="en-US" sz="2800" dirty="0">
                <a:cs typeface="Arial" charset="0"/>
              </a:rPr>
              <a:t> x = 0</a:t>
            </a: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sz="2800" dirty="0">
              <a:cs typeface="Arial" charset="0"/>
            </a:endParaRPr>
          </a:p>
        </p:txBody>
      </p:sp>
      <p:sp>
        <p:nvSpPr>
          <p:cNvPr id="6" name="Rectangle 298"/>
          <p:cNvSpPr>
            <a:spLocks noChangeArrowheads="1"/>
          </p:cNvSpPr>
          <p:nvPr/>
        </p:nvSpPr>
        <p:spPr bwMode="auto">
          <a:xfrm>
            <a:off x="4727848" y="5904656"/>
            <a:ext cx="4176464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lvl="1"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en-US" sz="2800" dirty="0">
                <a:cs typeface="Arial" charset="0"/>
              </a:rPr>
              <a:t> </a:t>
            </a:r>
            <a:r>
              <a:rPr lang="en-US" sz="2800" b="1" dirty="0">
                <a:latin typeface="Arial Black Regular"/>
                <a:cs typeface="Arial" charset="0"/>
              </a:rPr>
              <a:t>	</a:t>
            </a:r>
            <a:r>
              <a:rPr lang="en-US" sz="2800" b="1" dirty="0">
                <a:latin typeface="Arial Black Regular"/>
                <a:ea typeface="cmsy10"/>
                <a:cs typeface="cmsy10"/>
              </a:rPr>
              <a:t> ∀</a:t>
            </a:r>
            <a:r>
              <a:rPr lang="en-US" sz="2800" dirty="0" err="1">
                <a:cs typeface="Arial" charset="0"/>
              </a:rPr>
              <a:t>x,y</a:t>
            </a:r>
            <a:r>
              <a:rPr lang="en-US" sz="2800" dirty="0">
                <a:cs typeface="Arial" charset="0"/>
              </a:rPr>
              <a:t> : x </a:t>
            </a:r>
            <a:r>
              <a:rPr lang="en-US" sz="2800" dirty="0">
                <a:ea typeface="cmsy10"/>
                <a:cs typeface="cmsy10"/>
              </a:rPr>
              <a:t>⊕</a:t>
            </a:r>
            <a:r>
              <a:rPr lang="en-US" sz="2800" dirty="0">
                <a:cs typeface="Arial" charset="0"/>
              </a:rPr>
              <a:t> y </a:t>
            </a:r>
            <a:r>
              <a:rPr lang="en-US" sz="2800" dirty="0">
                <a:ea typeface="cmsy10"/>
                <a:cs typeface="cmsy10"/>
              </a:rPr>
              <a:t>⊕</a:t>
            </a:r>
            <a:r>
              <a:rPr lang="en-US" sz="2800" dirty="0">
                <a:cs typeface="Arial" charset="0"/>
              </a:rPr>
              <a:t> y = x</a:t>
            </a:r>
          </a:p>
        </p:txBody>
      </p:sp>
    </p:spTree>
    <p:extLst>
      <p:ext uri="{BB962C8B-B14F-4D97-AF65-F5344CB8AC3E}">
        <p14:creationId xmlns:p14="http://schemas.microsoft.com/office/powerpoint/2010/main" val="42168964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uild="p" bldLvl="2"/>
      <p:bldP spid="6" grpId="0" build="p" bldLvl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896397" y="197573"/>
            <a:ext cx="8229600" cy="720725"/>
          </a:xfrm>
        </p:spPr>
        <p:txBody>
          <a:bodyPr>
            <a:noAutofit/>
          </a:bodyPr>
          <a:lstStyle/>
          <a:p>
            <a:pPr algn="l"/>
            <a:r>
              <a:rPr lang="fr-CH" dirty="0"/>
              <a:t>One-Time Pad Encryption</a:t>
            </a:r>
            <a:endParaRPr lang="en-US" dirty="0"/>
          </a:p>
        </p:txBody>
      </p:sp>
      <p:sp>
        <p:nvSpPr>
          <p:cNvPr id="77" name="TextBox 76"/>
          <p:cNvSpPr txBox="1"/>
          <p:nvPr/>
        </p:nvSpPr>
        <p:spPr>
          <a:xfrm>
            <a:off x="1524000" y="1484784"/>
            <a:ext cx="116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Alice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9515907" y="2204864"/>
            <a:ext cx="116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Bob</a:t>
            </a:r>
          </a:p>
        </p:txBody>
      </p:sp>
      <p:sp>
        <p:nvSpPr>
          <p:cNvPr id="80" name="Rectangle 298"/>
          <p:cNvSpPr>
            <a:spLocks noChangeArrowheads="1"/>
          </p:cNvSpPr>
          <p:nvPr/>
        </p:nvSpPr>
        <p:spPr bwMode="auto">
          <a:xfrm>
            <a:off x="1919536" y="3645024"/>
            <a:ext cx="6840760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>
                <a:cs typeface="Arial" charset="0"/>
              </a:rPr>
              <a:t>Goal: Eve </a:t>
            </a:r>
            <a:r>
              <a:rPr lang="en-US" sz="2400" dirty="0">
                <a:solidFill>
                  <a:srgbClr val="FF0000"/>
                </a:solidFill>
                <a:cs typeface="Arial" charset="0"/>
              </a:rPr>
              <a:t>does not learn </a:t>
            </a:r>
            <a:r>
              <a:rPr lang="en-US" sz="2400" dirty="0">
                <a:cs typeface="Arial" charset="0"/>
              </a:rPr>
              <a:t>the message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>
                <a:cs typeface="Arial" charset="0"/>
              </a:rPr>
              <a:t>Setting: Alice and Bob share a key k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>
                <a:cs typeface="Arial" charset="0"/>
              </a:rPr>
              <a:t>Recipe: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sz="2400" dirty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sz="2400" dirty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sz="2400" dirty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>
                <a:cs typeface="Arial" charset="0"/>
              </a:rPr>
              <a:t>Is it secure?</a:t>
            </a:r>
          </a:p>
        </p:txBody>
      </p:sp>
      <p:pic>
        <p:nvPicPr>
          <p:cNvPr id="36" name="Picture 35" descr="AliceBlue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2351584" y="1484784"/>
            <a:ext cx="1059740" cy="108012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511825" y="1700808"/>
            <a:ext cx="2195795" cy="1731698"/>
            <a:chOff x="2987824" y="1700808"/>
            <a:chExt cx="2195795" cy="1731698"/>
          </a:xfrm>
        </p:grpSpPr>
        <p:sp>
          <p:nvSpPr>
            <p:cNvPr id="518171" name="Line 27"/>
            <p:cNvSpPr>
              <a:spLocks noChangeShapeType="1"/>
            </p:cNvSpPr>
            <p:nvPr/>
          </p:nvSpPr>
          <p:spPr bwMode="auto">
            <a:xfrm flipV="1">
              <a:off x="3851920" y="1700808"/>
              <a:ext cx="216023" cy="648072"/>
            </a:xfrm>
            <a:prstGeom prst="line">
              <a:avLst/>
            </a:prstGeom>
            <a:noFill/>
            <a:ln w="57150" cap="rnd">
              <a:solidFill>
                <a:srgbClr val="FF0000"/>
              </a:solidFill>
              <a:prstDash val="sysDot"/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4283968" y="2852936"/>
              <a:ext cx="8996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itchFamily="34" charset="0"/>
                  <a:cs typeface="Arial" pitchFamily="34" charset="0"/>
                </a:rPr>
                <a:t>Eve</a:t>
              </a:r>
            </a:p>
          </p:txBody>
        </p:sp>
        <p:pic>
          <p:nvPicPr>
            <p:cNvPr id="38" name="Picture 37" descr="QueenOfHearts.png"/>
            <p:cNvPicPr>
              <a:picLocks noChangeAspect="1"/>
            </p:cNvPicPr>
            <p:nvPr/>
          </p:nvPicPr>
          <p:blipFill>
            <a:blip r:embed="rId4" cstate="print"/>
            <a:srcRect l="6597" r="7636"/>
            <a:stretch>
              <a:fillRect/>
            </a:stretch>
          </p:blipFill>
          <p:spPr>
            <a:xfrm>
              <a:off x="2987824" y="2348880"/>
              <a:ext cx="1280649" cy="1083626"/>
            </a:xfrm>
            <a:prstGeom prst="rect">
              <a:avLst/>
            </a:prstGeom>
          </p:spPr>
        </p:pic>
      </p:grpSp>
      <p:sp>
        <p:nvSpPr>
          <p:cNvPr id="518151" name="Line 7"/>
          <p:cNvSpPr>
            <a:spLocks noChangeShapeType="1"/>
          </p:cNvSpPr>
          <p:nvPr/>
        </p:nvSpPr>
        <p:spPr bwMode="auto">
          <a:xfrm>
            <a:off x="4654551" y="1628800"/>
            <a:ext cx="2881313" cy="0"/>
          </a:xfrm>
          <a:prstGeom prst="line">
            <a:avLst/>
          </a:prstGeom>
          <a:noFill/>
          <a:ln w="76200">
            <a:solidFill>
              <a:srgbClr val="000000"/>
            </a:solidFill>
            <a:prstDash val="solid"/>
            <a:round/>
            <a:headEnd type="none"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p:pic>
        <p:nvPicPr>
          <p:cNvPr id="2" name="Picture 1" descr="MC90044145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952" y="1556792"/>
            <a:ext cx="864096" cy="864096"/>
          </a:xfrm>
          <a:prstGeom prst="rect">
            <a:avLst/>
          </a:prstGeom>
        </p:spPr>
      </p:pic>
      <p:pic>
        <p:nvPicPr>
          <p:cNvPr id="22" name="Picture 6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00257" y="1628800"/>
            <a:ext cx="1285425" cy="914208"/>
          </a:xfrm>
          <a:prstGeom prst="rect">
            <a:avLst/>
          </a:prstGeom>
          <a:noFill/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0500513"/>
              </p:ext>
            </p:extLst>
          </p:nvPr>
        </p:nvGraphicFramePr>
        <p:xfrm>
          <a:off x="8040215" y="3717032"/>
          <a:ext cx="1763351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00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66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66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 </a:t>
                      </a:r>
                      <a:r>
                        <a:rPr lang="en-US" sz="1800" b="0" i="0" baseline="0" dirty="0">
                          <a:latin typeface="+mn-lt"/>
                          <a:ea typeface="cmsy10"/>
                          <a:cs typeface="cmsy10"/>
                        </a:rPr>
                        <a:t>⊕</a:t>
                      </a:r>
                      <a:r>
                        <a:rPr lang="en-US" dirty="0"/>
                        <a:t> </a:t>
                      </a:r>
                      <a:r>
                        <a:rPr lang="en-US" baseline="0" dirty="0"/>
                        <a:t>y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2423592" y="5373216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k = </a:t>
            </a:r>
            <a:r>
              <a:rPr lang="en-US" dirty="0">
                <a:latin typeface="Consolas"/>
                <a:cs typeface="Consolas"/>
              </a:rPr>
              <a:t>0101 1011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351584" y="5013176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 = </a:t>
            </a:r>
            <a:r>
              <a:rPr lang="en-US" dirty="0">
                <a:solidFill>
                  <a:srgbClr val="0000FF"/>
                </a:solidFill>
                <a:latin typeface="Consolas"/>
                <a:cs typeface="Consolas"/>
              </a:rPr>
              <a:t>0000 1111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497622" y="5723964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 </a:t>
            </a:r>
            <a:r>
              <a:rPr lang="en-US" dirty="0">
                <a:latin typeface="Arial" pitchFamily="34" charset="0"/>
                <a:cs typeface="Arial" pitchFamily="34" charset="0"/>
              </a:rPr>
              <a:t>= 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ea typeface="cmsy10"/>
                <a:cs typeface="cmsy10"/>
              </a:rPr>
              <a:t>⊕</a:t>
            </a:r>
            <a:r>
              <a:rPr lang="en-US" dirty="0">
                <a:latin typeface="Arial" pitchFamily="34" charset="0"/>
                <a:cs typeface="Arial" pitchFamily="34" charset="0"/>
              </a:rPr>
              <a:t> k = </a:t>
            </a:r>
            <a:r>
              <a:rPr lang="en-US" dirty="0">
                <a:solidFill>
                  <a:srgbClr val="FF0000"/>
                </a:solidFill>
                <a:latin typeface="Consolas"/>
                <a:cs typeface="Consolas"/>
              </a:rPr>
              <a:t>0101 0100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159896" y="5733257"/>
            <a:ext cx="4608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628650" algn="l"/>
              </a:tabLst>
            </a:pPr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ea typeface="cmsy10"/>
                <a:cs typeface="cmsy10"/>
              </a:rPr>
              <a:t>⊕</a:t>
            </a:r>
            <a:r>
              <a:rPr lang="en-US" dirty="0">
                <a:latin typeface="Arial" pitchFamily="34" charset="0"/>
                <a:cs typeface="Arial" pitchFamily="34" charset="0"/>
              </a:rPr>
              <a:t> k	= </a:t>
            </a:r>
            <a:r>
              <a:rPr lang="en-US" dirty="0">
                <a:solidFill>
                  <a:srgbClr val="0000FF"/>
                </a:solidFill>
                <a:latin typeface="Consolas"/>
                <a:cs typeface="Consolas"/>
              </a:rPr>
              <a:t>0000 1111</a:t>
            </a:r>
          </a:p>
          <a:p>
            <a:pPr>
              <a:tabLst>
                <a:tab pos="628650" algn="l"/>
              </a:tabLst>
            </a:pPr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ea typeface="cmsy10"/>
                <a:cs typeface="cmsy10"/>
              </a:rPr>
              <a:t>⊕</a:t>
            </a:r>
            <a:r>
              <a:rPr lang="en-US" dirty="0">
                <a:latin typeface="Arial" pitchFamily="34" charset="0"/>
                <a:cs typeface="Arial" pitchFamily="34" charset="0"/>
              </a:rPr>
              <a:t> k	=</a:t>
            </a:r>
            <a:r>
              <a:rPr lang="en-US" dirty="0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ea typeface="cmsy10"/>
                <a:cs typeface="cmsy10"/>
              </a:rPr>
              <a:t>⊕</a:t>
            </a:r>
            <a:r>
              <a:rPr lang="en-US" dirty="0">
                <a:latin typeface="Arial" pitchFamily="34" charset="0"/>
                <a:cs typeface="Arial" pitchFamily="34" charset="0"/>
              </a:rPr>
              <a:t> k </a:t>
            </a:r>
            <a:r>
              <a:rPr lang="en-US" dirty="0">
                <a:ea typeface="cmsy10"/>
                <a:cs typeface="cmsy10"/>
              </a:rPr>
              <a:t>⊕</a:t>
            </a:r>
            <a:r>
              <a:rPr lang="en-US" dirty="0">
                <a:latin typeface="Arial" pitchFamily="34" charset="0"/>
                <a:cs typeface="Arial" pitchFamily="34" charset="0"/>
              </a:rPr>
              <a:t> k = 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ea typeface="cmsy10"/>
                <a:cs typeface="cmsy10"/>
              </a:rPr>
              <a:t>⊕</a:t>
            </a:r>
            <a:r>
              <a:rPr lang="en-US" dirty="0">
                <a:latin typeface="Arial" pitchFamily="34" charset="0"/>
                <a:cs typeface="Arial" pitchFamily="34" charset="0"/>
              </a:rPr>
              <a:t> 0 = 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</a:t>
            </a:r>
            <a:endParaRPr lang="en-US" dirty="0">
              <a:solidFill>
                <a:srgbClr val="0000FF"/>
              </a:solidFill>
              <a:latin typeface="Consolas"/>
              <a:cs typeface="Consola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591944" y="5013176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 = </a:t>
            </a:r>
            <a:r>
              <a:rPr lang="en-US" dirty="0">
                <a:solidFill>
                  <a:srgbClr val="FF0000"/>
                </a:solidFill>
                <a:latin typeface="Consolas"/>
                <a:cs typeface="Consolas"/>
              </a:rPr>
              <a:t>0101 0100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591944" y="5373216"/>
            <a:ext cx="3268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k = </a:t>
            </a:r>
            <a:r>
              <a:rPr lang="en-US" dirty="0">
                <a:latin typeface="Consolas"/>
                <a:cs typeface="Consolas"/>
              </a:rPr>
              <a:t>0101 1011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847528" y="1124744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 = </a:t>
            </a:r>
            <a:r>
              <a:rPr lang="en-US" dirty="0">
                <a:solidFill>
                  <a:srgbClr val="0000FF"/>
                </a:solidFill>
                <a:latin typeface="Consolas"/>
                <a:cs typeface="Consolas"/>
              </a:rPr>
              <a:t>0000 1111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655840" y="1124744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 </a:t>
            </a:r>
            <a:r>
              <a:rPr lang="en-US" dirty="0">
                <a:latin typeface="Arial" pitchFamily="34" charset="0"/>
                <a:cs typeface="Arial" pitchFamily="34" charset="0"/>
              </a:rPr>
              <a:t>= 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ea typeface="cmsy10"/>
                <a:cs typeface="cmsy10"/>
              </a:rPr>
              <a:t>⊕</a:t>
            </a:r>
            <a:r>
              <a:rPr lang="en-US" dirty="0">
                <a:latin typeface="Arial" pitchFamily="34" charset="0"/>
                <a:cs typeface="Arial" pitchFamily="34" charset="0"/>
              </a:rPr>
              <a:t> k = </a:t>
            </a:r>
            <a:r>
              <a:rPr lang="en-US" dirty="0">
                <a:solidFill>
                  <a:srgbClr val="FF0000"/>
                </a:solidFill>
                <a:latin typeface="Consolas"/>
                <a:cs typeface="Consolas"/>
              </a:rPr>
              <a:t>0101 0100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896200" y="1124744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dirty="0">
                <a:latin typeface="Arial" pitchFamily="34" charset="0"/>
                <a:cs typeface="Arial" pitchFamily="34" charset="0"/>
              </a:rPr>
              <a:t> = </a:t>
            </a:r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ea typeface="cmsy10"/>
                <a:cs typeface="cmsy10"/>
              </a:rPr>
              <a:t>⊕</a:t>
            </a:r>
            <a:r>
              <a:rPr lang="en-US" dirty="0">
                <a:latin typeface="Arial" pitchFamily="34" charset="0"/>
                <a:cs typeface="Arial" pitchFamily="34" charset="0"/>
              </a:rPr>
              <a:t> k = </a:t>
            </a:r>
            <a:r>
              <a:rPr lang="en-US" dirty="0">
                <a:solidFill>
                  <a:srgbClr val="0000FF"/>
                </a:solidFill>
                <a:latin typeface="Consolas"/>
                <a:cs typeface="Consolas"/>
              </a:rPr>
              <a:t>0000 1111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703512" y="2348880"/>
            <a:ext cx="9001000" cy="1152128"/>
            <a:chOff x="179512" y="2348880"/>
            <a:chExt cx="9001000" cy="1152128"/>
          </a:xfrm>
        </p:grpSpPr>
        <p:pic>
          <p:nvPicPr>
            <p:cNvPr id="518183" name="Picture 39" descr="BS00996_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flipH="1">
              <a:off x="611560" y="2564904"/>
              <a:ext cx="647700" cy="484187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518184" name="Picture 40" descr="BS00996_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flipH="1">
              <a:off x="7631867" y="2708920"/>
              <a:ext cx="647700" cy="484187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30" name="TextBox 29"/>
            <p:cNvSpPr txBox="1"/>
            <p:nvPr/>
          </p:nvSpPr>
          <p:spPr>
            <a:xfrm>
              <a:off x="179512" y="3131676"/>
              <a:ext cx="22322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itchFamily="34" charset="0"/>
                  <a:cs typeface="Arial" pitchFamily="34" charset="0"/>
                </a:rPr>
                <a:t>k = </a:t>
              </a:r>
              <a:r>
                <a:rPr lang="en-US" dirty="0">
                  <a:latin typeface="Consolas"/>
                  <a:cs typeface="Consolas"/>
                </a:rPr>
                <a:t>0101 1011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948264" y="3131676"/>
              <a:ext cx="22322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itchFamily="34" charset="0"/>
                  <a:cs typeface="Arial" pitchFamily="34" charset="0"/>
                </a:rPr>
                <a:t>k = </a:t>
              </a:r>
              <a:r>
                <a:rPr lang="en-US" dirty="0">
                  <a:latin typeface="Consolas"/>
                  <a:cs typeface="Consolas"/>
                </a:rPr>
                <a:t>0101 1011</a:t>
              </a:r>
            </a:p>
          </p:txBody>
        </p:sp>
        <p:sp>
          <p:nvSpPr>
            <p:cNvPr id="34" name="AutoShape 109"/>
            <p:cNvSpPr>
              <a:spLocks noChangeArrowheads="1"/>
            </p:cNvSpPr>
            <p:nvPr/>
          </p:nvSpPr>
          <p:spPr bwMode="auto">
            <a:xfrm>
              <a:off x="4355976" y="2348880"/>
              <a:ext cx="1368152" cy="648072"/>
            </a:xfrm>
            <a:prstGeom prst="cloudCallout">
              <a:avLst>
                <a:gd name="adj1" fmla="val -68259"/>
                <a:gd name="adj2" fmla="val 35277"/>
              </a:avLst>
            </a:prstGeom>
            <a:solidFill>
              <a:srgbClr val="A8EAE8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r>
                <a:rPr lang="en-US" sz="2400" dirty="0">
                  <a:latin typeface="Arial" pitchFamily="34" charset="0"/>
                  <a:cs typeface="Arial" pitchFamily="34" charset="0"/>
                </a:rPr>
                <a:t>k = </a:t>
              </a:r>
              <a:r>
                <a:rPr lang="en-US" sz="2400" dirty="0">
                  <a:latin typeface="Consolas"/>
                  <a:cs typeface="Consolas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75077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uiExpand="1" build="p" bldLvl="2"/>
      <p:bldP spid="80" grpId="1" uiExpand="1" build="allAtOnce"/>
      <p:bldP spid="23" grpId="0"/>
      <p:bldP spid="24" grpId="0"/>
      <p:bldP spid="25" grpId="0"/>
      <p:bldP spid="26" grpId="0" uiExpand="1" build="p"/>
      <p:bldP spid="27" grpId="0"/>
      <p:bldP spid="28" grpId="0"/>
      <p:bldP spid="32" grpId="0"/>
      <p:bldP spid="3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15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1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15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1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frac{\quad + \quad}{\sqrt{2}}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29"/>
  <p:tag name="PICTUREFILESIZE" val="508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15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1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frac{\quad + \quad}{\sqrt{2}}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29"/>
  <p:tag name="PICTUREFILESIZE" val="508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15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19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frac{\quad + \quad}{\sqrt{2}}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29"/>
  <p:tag name="PICTUREFILESIZE" val="5087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frac{\quad + \quad}{\sqrt{2}}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29"/>
  <p:tag name="PICTUREFILESIZE" val="5087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15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19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frac{\quad + \quad}{\sqrt{2}}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29"/>
  <p:tag name="PICTUREFILESIZE" val="5087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frac{\ket{00} +\ket{01} +\ket{10} + \ket{11}}{2}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04"/>
  <p:tag name="PICTUREFILESIZE" val="10203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0}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5"/>
  <p:tag name="PICTUREFILESIZE" val="300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1}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5"/>
  <p:tag name="PICTUREFILESIZE" val="2802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0}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5"/>
  <p:tag name="PICTUREFILESIZE" val="2629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1}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5"/>
  <p:tag name="PICTUREFILESIZE" val="2183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frac{\quad + \quad}{\sqrt{2}}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29"/>
  <p:tag name="PICTUREFILESIZE" val="5087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frac{\quad - \quad}{\sqrt{2}}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29"/>
  <p:tag name="PICTUREFILESIZE" val="2445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152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19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15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19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2910</TotalTime>
  <Words>2726</Words>
  <Application>Microsoft Macintosh PowerPoint</Application>
  <PresentationFormat>Widescreen</PresentationFormat>
  <Paragraphs>553</Paragraphs>
  <Slides>61</Slides>
  <Notes>43</Notes>
  <HiddenSlides>3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72" baseType="lpstr">
      <vt:lpstr>Arial</vt:lpstr>
      <vt:lpstr>Arial Black</vt:lpstr>
      <vt:lpstr>Arial Black Regular</vt:lpstr>
      <vt:lpstr>Calibri</vt:lpstr>
      <vt:lpstr>Calibri Light</vt:lpstr>
      <vt:lpstr>Cambria Math</vt:lpstr>
      <vt:lpstr>Comic Sans MS</vt:lpstr>
      <vt:lpstr>Consolas</vt:lpstr>
      <vt:lpstr>Times New Roman</vt:lpstr>
      <vt:lpstr>Wingdings</vt:lpstr>
      <vt:lpstr>Office Theme</vt:lpstr>
      <vt:lpstr>Quantum Cryptography</vt:lpstr>
      <vt:lpstr>Classical Cryptography</vt:lpstr>
      <vt:lpstr>Modern Cryptography</vt:lpstr>
      <vt:lpstr>What will you Learn from this Talk?</vt:lpstr>
      <vt:lpstr>PowerPoint Presentation</vt:lpstr>
      <vt:lpstr>PowerPoint Presentation</vt:lpstr>
      <vt:lpstr>Secure Encryption</vt:lpstr>
      <vt:lpstr>eXclusive OR (XOR) Function (exclusive disjunction)</vt:lpstr>
      <vt:lpstr>One-Time Pad Encryption</vt:lpstr>
      <vt:lpstr>Perfect Security</vt:lpstr>
      <vt:lpstr>Problems With One-Time Pad</vt:lpstr>
      <vt:lpstr>Symmetric-Key Cryptography</vt:lpstr>
      <vt:lpstr>Public-Key Cryptography</vt:lpstr>
      <vt:lpstr>History of Public-Key Crypto</vt:lpstr>
      <vt:lpstr>Politics of Cyberwar</vt:lpstr>
      <vt:lpstr>Politics of Cyberwar</vt:lpstr>
      <vt:lpstr>Politics of Cyberwar</vt:lpstr>
      <vt:lpstr>Why worry?</vt:lpstr>
      <vt:lpstr>Why worry?</vt:lpstr>
      <vt:lpstr>Cyber Politics: in NL and worldwide</vt:lpstr>
      <vt:lpstr>Cryptography and Logic</vt:lpstr>
      <vt:lpstr>What will you Learn from this Talk?</vt:lpstr>
      <vt:lpstr>Quantum Bit: Polarization of a Photon</vt:lpstr>
      <vt:lpstr>Qubit: Rectilinear/Computational Basis</vt:lpstr>
      <vt:lpstr>Detecting a Qubit</vt:lpstr>
      <vt:lpstr>Measuring a Qubit</vt:lpstr>
      <vt:lpstr>Diagonal/Hadamard Basis</vt:lpstr>
      <vt:lpstr>Video</vt:lpstr>
      <vt:lpstr>Measuring Collapses the State</vt:lpstr>
      <vt:lpstr>Measuring Collapses the State</vt:lpstr>
      <vt:lpstr>Quantum Mechanics </vt:lpstr>
      <vt:lpstr>Demonstration of Quantum Technology</vt:lpstr>
      <vt:lpstr>Quantum (Optics) Games</vt:lpstr>
      <vt:lpstr>PowerPoint Presentation</vt:lpstr>
      <vt:lpstr>What will you Learn from this Talk?</vt:lpstr>
      <vt:lpstr>PowerPoint Presentation</vt:lpstr>
      <vt:lpstr>Many Qubits</vt:lpstr>
      <vt:lpstr>Quantum Computing</vt:lpstr>
      <vt:lpstr>PowerPoint Presentation</vt:lpstr>
      <vt:lpstr>PowerPoint Presentation</vt:lpstr>
      <vt:lpstr>Can We Build Quantum Computers?</vt:lpstr>
      <vt:lpstr>PowerPoint Presentation</vt:lpstr>
      <vt:lpstr>Example: Lattice-Based Cryptography</vt:lpstr>
      <vt:lpstr>Example: Lattice-Based Cryptography</vt:lpstr>
      <vt:lpstr>What will you Learn from this Talk?</vt:lpstr>
      <vt:lpstr>No-Cloning Theorem</vt:lpstr>
      <vt:lpstr>Quantum Key Distribution (QKD)</vt:lpstr>
      <vt:lpstr>Quantum Key Distribution (QKD)</vt:lpstr>
      <vt:lpstr>Quantum Key Distribution (QKD)</vt:lpstr>
      <vt:lpstr>Quantum Key Distribution (QKD)</vt:lpstr>
      <vt:lpstr>What will you Learn from this Talk?</vt:lpstr>
      <vt:lpstr>PowerPoint Presentation</vt:lpstr>
      <vt:lpstr>PowerPoint Presentation</vt:lpstr>
      <vt:lpstr>The Future is Quantum (or not)</vt:lpstr>
      <vt:lpstr>What Have You Learned from this Talk?</vt:lpstr>
      <vt:lpstr>What Have You Learned from this Talk?</vt:lpstr>
      <vt:lpstr>PowerPoint Presentation</vt:lpstr>
      <vt:lpstr>Thank you for your attention!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Quantum Cryptography</dc:title>
  <dc:creator>Microsoft Office User</dc:creator>
  <cp:lastModifiedBy>Christian Schaffner</cp:lastModifiedBy>
  <cp:revision>48</cp:revision>
  <dcterms:created xsi:type="dcterms:W3CDTF">2018-03-16T12:24:23Z</dcterms:created>
  <dcterms:modified xsi:type="dcterms:W3CDTF">2022-10-24T15:18:51Z</dcterms:modified>
</cp:coreProperties>
</file>