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83" r:id="rId1"/>
  </p:sldMasterIdLst>
  <p:notesMasterIdLst>
    <p:notesMasterId r:id="rId33"/>
  </p:notesMasterIdLst>
  <p:sldIdLst>
    <p:sldId id="1196" r:id="rId2"/>
    <p:sldId id="1306" r:id="rId3"/>
    <p:sldId id="1305" r:id="rId4"/>
    <p:sldId id="1307" r:id="rId5"/>
    <p:sldId id="1331" r:id="rId6"/>
    <p:sldId id="1310" r:id="rId7"/>
    <p:sldId id="1334" r:id="rId8"/>
    <p:sldId id="1335" r:id="rId9"/>
    <p:sldId id="1329" r:id="rId10"/>
    <p:sldId id="1351" r:id="rId11"/>
    <p:sldId id="1330" r:id="rId12"/>
    <p:sldId id="1339" r:id="rId13"/>
    <p:sldId id="1336" r:id="rId14"/>
    <p:sldId id="1309" r:id="rId15"/>
    <p:sldId id="1312" r:id="rId16"/>
    <p:sldId id="1313" r:id="rId17"/>
    <p:sldId id="1345" r:id="rId18"/>
    <p:sldId id="1347" r:id="rId19"/>
    <p:sldId id="1352" r:id="rId20"/>
    <p:sldId id="1353" r:id="rId21"/>
    <p:sldId id="1343" r:id="rId22"/>
    <p:sldId id="1350" r:id="rId23"/>
    <p:sldId id="1348" r:id="rId24"/>
    <p:sldId id="1354" r:id="rId25"/>
    <p:sldId id="1316" r:id="rId26"/>
    <p:sldId id="1322" r:id="rId27"/>
    <p:sldId id="1337" r:id="rId28"/>
    <p:sldId id="1323" r:id="rId29"/>
    <p:sldId id="1321" r:id="rId30"/>
    <p:sldId id="1338" r:id="rId31"/>
    <p:sldId id="559" r:id="rId32"/>
  </p:sldIdLst>
  <p:sldSz cx="12192000" cy="6858000"/>
  <p:notesSz cx="7315200" cy="9601200"/>
  <p:custDataLst>
    <p:tags r:id="rId34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200" kern="1200">
        <a:solidFill>
          <a:srgbClr val="FF0000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200" kern="1200">
        <a:solidFill>
          <a:srgbClr val="FF0000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200" kern="1200">
        <a:solidFill>
          <a:srgbClr val="FF0000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200" kern="1200">
        <a:solidFill>
          <a:srgbClr val="FF0000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200" kern="1200">
        <a:solidFill>
          <a:srgbClr val="FF0000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FF0000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FF0000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FF0000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FF0000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72" userDrawn="1">
          <p15:clr>
            <a:srgbClr val="A4A3A4"/>
          </p15:clr>
        </p15:guide>
        <p15:guide id="2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E2557"/>
    <a:srgbClr val="7D7E7E"/>
    <a:srgbClr val="FF0000"/>
    <a:srgbClr val="FFFF99"/>
    <a:srgbClr val="FFE089"/>
    <a:srgbClr val="EBD1D1"/>
    <a:srgbClr val="F6E9E9"/>
    <a:srgbClr val="F3E3E2"/>
    <a:srgbClr val="CC85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00" autoAdjust="0"/>
    <p:restoredTop sz="93196" autoAdjust="0"/>
  </p:normalViewPr>
  <p:slideViewPr>
    <p:cSldViewPr snapToObjects="1">
      <p:cViewPr varScale="1">
        <p:scale>
          <a:sx n="92" d="100"/>
          <a:sy n="92" d="100"/>
        </p:scale>
        <p:origin x="176" y="928"/>
      </p:cViewPr>
      <p:guideLst>
        <p:guide orient="horz" pos="1872"/>
        <p:guide pos="9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1872" y="-78"/>
      </p:cViewPr>
      <p:guideLst>
        <p:guide orient="horz" pos="3024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l" defTabSz="912813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1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19138"/>
            <a:ext cx="6402388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l" defTabSz="912813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38A5EB99-C5AE-4015-ADF4-EDC2C64163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443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E76371-7B07-46CC-9E12-BF5D98037D1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2388" cy="3602037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130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Post-quantum crypto tries to solve the second problem by making it even more expensive!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5EB99-C5AE-4015-ADF4-EDC2C64163F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540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5EB99-C5AE-4015-ADF4-EDC2C64163F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055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Post-quantum crypto tries to solve the second problem by making it even more expensive!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5EB99-C5AE-4015-ADF4-EDC2C64163F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01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A5EB99-C5AE-4015-ADF4-EDC2C64163F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759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5EB99-C5AE-4015-ADF4-EDC2C64163F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167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5EB99-C5AE-4015-ADF4-EDC2C64163F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035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5EB99-C5AE-4015-ADF4-EDC2C64163F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2649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A5EB99-C5AE-4015-ADF4-EDC2C64163F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3557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5EB99-C5AE-4015-ADF4-EDC2C64163F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7497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5EB99-C5AE-4015-ADF4-EDC2C64163F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004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A5EB99-C5AE-4015-ADF4-EDC2C64163F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629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5EB99-C5AE-4015-ADF4-EDC2C64163F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2617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5EB99-C5AE-4015-ADF4-EDC2C64163F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501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5EB99-C5AE-4015-ADF4-EDC2C64163F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4327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5EB99-C5AE-4015-ADF4-EDC2C64163F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9593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5EB99-C5AE-4015-ADF4-EDC2C64163F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0625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5EB99-C5AE-4015-ADF4-EDC2C64163F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703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5EB99-C5AE-4015-ADF4-EDC2C64163F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7549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A5EB99-C5AE-4015-ADF4-EDC2C64163F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4116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5EB99-C5AE-4015-ADF4-EDC2C64163F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2073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5EB99-C5AE-4015-ADF4-EDC2C64163F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49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n=6, 6*2^6 = 384, already more functions than atoms in the universe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5EB99-C5AE-4015-ADF4-EDC2C64163F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3917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A5EB99-C5AE-4015-ADF4-EDC2C64163F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167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AE733-F09D-0947-B436-F45E0520848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3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5EB99-C5AE-4015-ADF4-EDC2C64163F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596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(infinitely) many collisions exist in hash functions, but they are hard to find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5EB99-C5AE-4015-ADF4-EDC2C64163F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107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5EB99-C5AE-4015-ADF4-EDC2C64163F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475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Post-quantum crypto tries to solve the second problem by making it even more expensive!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5EB99-C5AE-4015-ADF4-EDC2C64163F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32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Post-quantum crypto tries to solve the second problem by making it even more expensive!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5EB99-C5AE-4015-ADF4-EDC2C64163F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344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Having an oracle is convenient, so that players do not need to be given access to an exponentially large random object</a:t>
            </a:r>
          </a:p>
          <a:p>
            <a:r>
              <a:rPr lang="en-US" dirty="0"/>
              <a:t>As long as adversary has not queried a particular input x, H(x) is independent and uniform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A5EB99-C5AE-4015-ADF4-EDC2C64163F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68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52C1F-9A3B-809B-1496-EBDA200AC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9AB39B-41E1-CB11-30F8-63E75F18D9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5E6CD-B2F1-F9E9-A75A-5382840DD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A508-EA86-413E-88B5-49FE1836C289}" type="datetimeFigureOut">
              <a:rPr lang="en-NL" smtClean="0"/>
              <a:t>13/01/2023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3A03C-48C7-69BF-D8C8-DAA5ACE59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3B0CA-308F-C4BF-E320-97A7FAE29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FA70-3E51-49CD-A9D3-53ADCFB8103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57317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307A5-A0AC-0DBC-13A8-CE579C1C1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EC65DD-3BE3-BC41-F149-3B48EED70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99A7F-49EA-38EB-C4B3-B019BD79D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A508-EA86-413E-88B5-49FE1836C289}" type="datetimeFigureOut">
              <a:rPr lang="en-NL" smtClean="0"/>
              <a:t>13/01/2023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1E256-C68E-61B7-45C1-FEFE025F8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25C01-B3CA-F1DF-9CD3-19349534A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FA70-3E51-49CD-A9D3-53ADCFB8103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500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220B0B-C437-A029-15C2-8A6492C16E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7E567E-1DEB-CE86-A086-C08F618EC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B9914-D211-2AFA-FFD7-95A1E2192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A508-EA86-413E-88B5-49FE1836C289}" type="datetimeFigureOut">
              <a:rPr lang="en-NL" smtClean="0"/>
              <a:t>13/01/2023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4A38E-F7A2-3580-B843-F6B029A85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E6783-EAD5-CED2-8BA9-0F857A41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FA70-3E51-49CD-A9D3-53ADCFB8103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5154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87C2A-BEE0-3675-DA65-ED8697B5B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D5CC1-F21A-0761-C869-C03D35FB3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D3963-08F7-F424-D256-3A033DA9B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A508-EA86-413E-88B5-49FE1836C289}" type="datetimeFigureOut">
              <a:rPr lang="en-NL" smtClean="0"/>
              <a:t>13/01/2023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68E1C-7D0B-7547-75E5-CDFE64EC2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57344-5A39-A2F7-8A9B-0843DC009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FA70-3E51-49CD-A9D3-53ADCFB8103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6778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F8C7E-484D-A0BD-626F-F8C8D0E1A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C023-1493-F933-D0FE-347DF5D61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91F83-C601-CECC-E8D8-F4F266D68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A508-EA86-413E-88B5-49FE1836C289}" type="datetimeFigureOut">
              <a:rPr lang="en-NL" smtClean="0"/>
              <a:t>13/01/2023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D4739-665A-D733-ED2A-829E46FB6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5B2E6-173C-89C0-D8EF-D9335229F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FA70-3E51-49CD-A9D3-53ADCFB8103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31690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0A2C6-0E76-B116-AA92-1A758A4C8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48F78-78D1-0E36-22B2-20101594F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A4990-57EC-42C5-F2A0-2496B1B3A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AF4F5E-209A-4DA4-7EF2-610A351E6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A508-EA86-413E-88B5-49FE1836C289}" type="datetimeFigureOut">
              <a:rPr lang="en-NL" smtClean="0"/>
              <a:t>13/01/2023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A811A2-69C0-3429-EF82-8CC94537F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E29D6-F43E-C8C7-B4E5-E34A2463C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FA70-3E51-49CD-A9D3-53ADCFB8103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66419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4DE94-0DC0-DC15-6D70-81EE68D49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4AC3C-25B3-AB07-A513-76FC3185B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04BE6-9E42-79EE-BF31-2996A2C4B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02AF27-90B9-9448-38D0-8FA79A0505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38886E-728E-AE29-248C-875705F538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EFF6D5-1DC0-B70B-A206-1FCD94C59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A508-EA86-413E-88B5-49FE1836C289}" type="datetimeFigureOut">
              <a:rPr lang="en-NL" smtClean="0"/>
              <a:t>13/01/2023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88B19E-F05E-EE2C-5418-980CADB6E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D3704F-E056-4DC0-6E8E-8C172449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FA70-3E51-49CD-A9D3-53ADCFB8103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983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85FAA-A630-31B2-8240-ADDDBB678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F7DB96-873A-82A2-AF1D-F9DA800DA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A508-EA86-413E-88B5-49FE1836C289}" type="datetimeFigureOut">
              <a:rPr lang="en-NL" smtClean="0"/>
              <a:t>13/01/2023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EEB9D5-519C-18FB-2B22-BB383BDFA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A00B3-698F-E565-A08C-2E02F549D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FA70-3E51-49CD-A9D3-53ADCFB8103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7096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D6250D-936F-BB1F-F7B7-F49C6C4C3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A508-EA86-413E-88B5-49FE1836C289}" type="datetimeFigureOut">
              <a:rPr lang="en-NL" smtClean="0"/>
              <a:t>13/01/2023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B9492C-721F-8E2B-AF5C-6023EB5EE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E76B2-5A64-9F07-B690-E7E2DC136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FA70-3E51-49CD-A9D3-53ADCFB8103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23593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CD624-0820-FCAD-85ED-45F84095D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9649E-65C7-6C2C-EE35-C41E895A1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52CAB-8DF8-9F1B-2D86-06AD5CFF8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1528A8-A294-5450-4E79-5EFC1CF27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A508-EA86-413E-88B5-49FE1836C289}" type="datetimeFigureOut">
              <a:rPr lang="en-NL" smtClean="0"/>
              <a:t>13/01/2023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DA8AE-59DB-36DE-A4A3-B6C708F8C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E4DD7-82E5-3354-E0CB-9F0A0B020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FA70-3E51-49CD-A9D3-53ADCFB8103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74777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C5EEA-89B9-8890-D415-26F75712E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5908EB-0C08-707C-B506-742CD1A82B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D4A86-D7C2-722A-6B8F-1F36D93C8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C3444-6E47-6572-C981-E99B1C92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A508-EA86-413E-88B5-49FE1836C289}" type="datetimeFigureOut">
              <a:rPr lang="en-NL" smtClean="0"/>
              <a:t>13/01/2023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FDC93E-36A6-D0AB-A99B-8D6561F42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98AD6-28DC-B0AE-87DA-11B1E2309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4FA70-3E51-49CD-A9D3-53ADCFB8103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64359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CDEB32-60C7-76CB-13A4-14C69E226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F1DA03-38FE-6EF5-3C71-1602DE747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60F3E-0913-7439-1979-1F2A3EEDD0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3A508-EA86-413E-88B5-49FE1836C289}" type="datetimeFigureOut">
              <a:rPr lang="en-NL" smtClean="0"/>
              <a:t>13/01/2023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B171E-F47A-5FE8-D6AF-6C747F87BA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D3941-9B95-C26A-C864-9A8E4A587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4FA70-3E51-49CD-A9D3-53ADCFB81032}" type="slidenum">
              <a:rPr lang="en-NL" smtClean="0"/>
              <a:t>‹#›</a:t>
            </a:fld>
            <a:endParaRPr lang="en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A29615-69F2-22FF-876A-FAF97FEA9B0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4460" y="6022784"/>
            <a:ext cx="12192000" cy="8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5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app.wooclap.com/QROM" TargetMode="Externa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6.png"/><Relationship Id="rId3" Type="http://schemas.openxmlformats.org/officeDocument/2006/relationships/image" Target="../media/image13.png"/><Relationship Id="rId7" Type="http://schemas.openxmlformats.org/officeDocument/2006/relationships/image" Target="../media/image20.wmf"/><Relationship Id="rId12" Type="http://schemas.openxmlformats.org/officeDocument/2006/relationships/image" Target="../media/image2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5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4.svg"/><Relationship Id="rId9" Type="http://schemas.openxmlformats.org/officeDocument/2006/relationships/image" Target="../media/image22.svg"/><Relationship Id="rId14" Type="http://schemas.openxmlformats.org/officeDocument/2006/relationships/image" Target="../media/image27.tif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s://www.slideshare.net/sdziembowski/lecture-2-message-authentication" TargetMode="External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5.emf"/><Relationship Id="rId5" Type="http://schemas.openxmlformats.org/officeDocument/2006/relationships/image" Target="../media/image30.svg"/><Relationship Id="rId10" Type="http://schemas.openxmlformats.org/officeDocument/2006/relationships/hyperlink" Target="https://blog.cryptographyengineering.com/2011/11/02/what-is-random-oracle-model-and-why/" TargetMode="External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if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19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tiff"/><Relationship Id="rId5" Type="http://schemas.openxmlformats.org/officeDocument/2006/relationships/image" Target="../media/image46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48.png"/><Relationship Id="rId3" Type="http://schemas.openxmlformats.org/officeDocument/2006/relationships/image" Target="../media/image42.png"/><Relationship Id="rId7" Type="http://schemas.openxmlformats.org/officeDocument/2006/relationships/image" Target="../media/image40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45.png"/><Relationship Id="rId5" Type="http://schemas.openxmlformats.org/officeDocument/2006/relationships/image" Target="../media/image27.tiff"/><Relationship Id="rId10" Type="http://schemas.openxmlformats.org/officeDocument/2006/relationships/image" Target="../media/image44.png"/><Relationship Id="rId4" Type="http://schemas.openxmlformats.org/officeDocument/2006/relationships/image" Target="../media/image50.png"/><Relationship Id="rId9" Type="http://schemas.openxmlformats.org/officeDocument/2006/relationships/image" Target="../media/image43.png"/><Relationship Id="rId1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9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2.svg"/><Relationship Id="rId4" Type="http://schemas.openxmlformats.org/officeDocument/2006/relationships/image" Target="../media/image30.svg"/><Relationship Id="rId9" Type="http://schemas.openxmlformats.org/officeDocument/2006/relationships/image" Target="../media/image27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if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51.png"/><Relationship Id="rId7" Type="http://schemas.openxmlformats.org/officeDocument/2006/relationships/hyperlink" Target="https://app.wooclap.com/QRO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42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app.wooclap.com/QROM" TargetMode="External"/><Relationship Id="rId3" Type="http://schemas.openxmlformats.org/officeDocument/2006/relationships/image" Target="../media/image5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42.svg"/><Relationship Id="rId4" Type="http://schemas.openxmlformats.org/officeDocument/2006/relationships/image" Target="../media/image52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if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4.png"/><Relationship Id="rId10" Type="http://schemas.openxmlformats.org/officeDocument/2006/relationships/image" Target="../media/image61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Relationship Id="rId14" Type="http://schemas.openxmlformats.org/officeDocument/2006/relationships/hyperlink" Target="https://app.wooclap.com/QROM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hyperlink" Target="https://app.wooclap.com/QROM" TargetMode="External"/><Relationship Id="rId15" Type="http://schemas.openxmlformats.org/officeDocument/2006/relationships/image" Target="../media/image62.png"/><Relationship Id="rId10" Type="http://schemas.openxmlformats.org/officeDocument/2006/relationships/image" Target="../media/image61.png"/><Relationship Id="rId4" Type="http://schemas.openxmlformats.org/officeDocument/2006/relationships/image" Target="../media/image4.png"/><Relationship Id="rId1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56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42.sv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3" Type="http://schemas.openxmlformats.org/officeDocument/2006/relationships/image" Target="../media/image79.png"/><Relationship Id="rId21" Type="http://schemas.openxmlformats.org/officeDocument/2006/relationships/image" Target="../media/image96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2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49.png"/><Relationship Id="rId15" Type="http://schemas.openxmlformats.org/officeDocument/2006/relationships/image" Target="../media/image90.png"/><Relationship Id="rId23" Type="http://schemas.openxmlformats.org/officeDocument/2006/relationships/image" Target="../media/image76.emf"/><Relationship Id="rId10" Type="http://schemas.openxmlformats.org/officeDocument/2006/relationships/image" Target="../media/image85.png"/><Relationship Id="rId19" Type="http://schemas.openxmlformats.org/officeDocument/2006/relationships/image" Target="../media/image94.png"/><Relationship Id="rId4" Type="http://schemas.openxmlformats.org/officeDocument/2006/relationships/image" Target="../media/image79.tiff"/><Relationship Id="rId9" Type="http://schemas.openxmlformats.org/officeDocument/2006/relationships/image" Target="../media/image84.png"/><Relationship Id="rId14" Type="http://schemas.openxmlformats.org/officeDocument/2006/relationships/image" Target="../media/image89.png"/><Relationship Id="rId22" Type="http://schemas.openxmlformats.org/officeDocument/2006/relationships/image" Target="../media/image97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7.png"/><Relationship Id="rId18" Type="http://schemas.openxmlformats.org/officeDocument/2006/relationships/image" Target="../media/image112.png"/><Relationship Id="rId26" Type="http://schemas.openxmlformats.org/officeDocument/2006/relationships/image" Target="../media/image120.png"/><Relationship Id="rId3" Type="http://schemas.openxmlformats.org/officeDocument/2006/relationships/image" Target="../media/image84.png"/><Relationship Id="rId21" Type="http://schemas.openxmlformats.org/officeDocument/2006/relationships/image" Target="../media/image115.png"/><Relationship Id="rId34" Type="http://schemas.openxmlformats.org/officeDocument/2006/relationships/image" Target="../media/image79.tiff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5" Type="http://schemas.openxmlformats.org/officeDocument/2006/relationships/image" Target="../media/image119.png"/><Relationship Id="rId33" Type="http://schemas.openxmlformats.org/officeDocument/2006/relationships/image" Target="../media/image76.emf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10.png"/><Relationship Id="rId20" Type="http://schemas.openxmlformats.org/officeDocument/2006/relationships/image" Target="../media/image114.png"/><Relationship Id="rId29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24" Type="http://schemas.openxmlformats.org/officeDocument/2006/relationships/image" Target="../media/image118.png"/><Relationship Id="rId32" Type="http://schemas.openxmlformats.org/officeDocument/2006/relationships/image" Target="../media/image125.png"/><Relationship Id="rId5" Type="http://schemas.openxmlformats.org/officeDocument/2006/relationships/image" Target="../media/image99.png"/><Relationship Id="rId15" Type="http://schemas.openxmlformats.org/officeDocument/2006/relationships/image" Target="../media/image109.png"/><Relationship Id="rId23" Type="http://schemas.openxmlformats.org/officeDocument/2006/relationships/image" Target="../media/image117.png"/><Relationship Id="rId28" Type="http://schemas.openxmlformats.org/officeDocument/2006/relationships/image" Target="../media/image122.png"/><Relationship Id="rId10" Type="http://schemas.openxmlformats.org/officeDocument/2006/relationships/image" Target="../media/image104.png"/><Relationship Id="rId19" Type="http://schemas.openxmlformats.org/officeDocument/2006/relationships/image" Target="../media/image113.png"/><Relationship Id="rId31" Type="http://schemas.openxmlformats.org/officeDocument/2006/relationships/image" Target="../media/image4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Relationship Id="rId22" Type="http://schemas.openxmlformats.org/officeDocument/2006/relationships/image" Target="../media/image116.png"/><Relationship Id="rId27" Type="http://schemas.openxmlformats.org/officeDocument/2006/relationships/image" Target="../media/image121.png"/><Relationship Id="rId30" Type="http://schemas.openxmlformats.org/officeDocument/2006/relationships/image" Target="../media/image124.png"/><Relationship Id="rId8" Type="http://schemas.openxmlformats.org/officeDocument/2006/relationships/image" Target="../media/image10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32.png"/><Relationship Id="rId18" Type="http://schemas.openxmlformats.org/officeDocument/2006/relationships/image" Target="../media/image115.png"/><Relationship Id="rId3" Type="http://schemas.openxmlformats.org/officeDocument/2006/relationships/image" Target="../media/image80.png"/><Relationship Id="rId21" Type="http://schemas.openxmlformats.org/officeDocument/2006/relationships/image" Target="../media/image125.png"/><Relationship Id="rId12" Type="http://schemas.openxmlformats.org/officeDocument/2006/relationships/image" Target="../media/image131.png"/><Relationship Id="rId17" Type="http://schemas.openxmlformats.org/officeDocument/2006/relationships/image" Target="../media/image123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22.png"/><Relationship Id="rId20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svg"/><Relationship Id="rId11" Type="http://schemas.openxmlformats.org/officeDocument/2006/relationships/image" Target="../media/image130.png"/><Relationship Id="rId5" Type="http://schemas.openxmlformats.org/officeDocument/2006/relationships/image" Target="../media/image40.png"/><Relationship Id="rId15" Type="http://schemas.openxmlformats.org/officeDocument/2006/relationships/image" Target="../media/image105.png"/><Relationship Id="rId23" Type="http://schemas.openxmlformats.org/officeDocument/2006/relationships/image" Target="../media/image79.tiff"/><Relationship Id="rId10" Type="http://schemas.openxmlformats.org/officeDocument/2006/relationships/image" Target="../media/image117.png"/><Relationship Id="rId19" Type="http://schemas.openxmlformats.org/officeDocument/2006/relationships/image" Target="../media/image124.png"/><Relationship Id="rId4" Type="http://schemas.openxmlformats.org/officeDocument/2006/relationships/image" Target="../media/image81.tiff"/><Relationship Id="rId9" Type="http://schemas.openxmlformats.org/officeDocument/2006/relationships/image" Target="../media/image129.png"/><Relationship Id="rId14" Type="http://schemas.openxmlformats.org/officeDocument/2006/relationships/image" Target="../media/image133.png"/><Relationship Id="rId22" Type="http://schemas.openxmlformats.org/officeDocument/2006/relationships/image" Target="../media/image1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81.tif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app.wooclap.com/QROM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128.svg"/><Relationship Id="rId18" Type="http://schemas.openxmlformats.org/officeDocument/2006/relationships/image" Target="../media/image21.png"/><Relationship Id="rId7" Type="http://schemas.openxmlformats.org/officeDocument/2006/relationships/image" Target="../media/image40.png"/><Relationship Id="rId12" Type="http://schemas.openxmlformats.org/officeDocument/2006/relationships/image" Target="../media/image127.png"/><Relationship Id="rId17" Type="http://schemas.openxmlformats.org/officeDocument/2006/relationships/image" Target="../media/image17.sv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13.png"/><Relationship Id="rId20" Type="http://schemas.openxmlformats.org/officeDocument/2006/relationships/image" Target="../media/image7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640.png"/><Relationship Id="rId5" Type="http://schemas.openxmlformats.org/officeDocument/2006/relationships/image" Target="../media/image27.tiff"/><Relationship Id="rId15" Type="http://schemas.openxmlformats.org/officeDocument/2006/relationships/image" Target="../media/image140.png"/><Relationship Id="rId10" Type="http://schemas.openxmlformats.org/officeDocument/2006/relationships/image" Target="../media/image630.png"/><Relationship Id="rId19" Type="http://schemas.openxmlformats.org/officeDocument/2006/relationships/image" Target="../media/image130.svg"/><Relationship Id="rId4" Type="http://schemas.openxmlformats.org/officeDocument/2006/relationships/image" Target="../media/image50.png"/><Relationship Id="rId9" Type="http://schemas.openxmlformats.org/officeDocument/2006/relationships/image" Target="../media/image81.tiff"/><Relationship Id="rId14" Type="http://schemas.openxmlformats.org/officeDocument/2006/relationships/image" Target="../media/image129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HA-3" TargetMode="External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6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2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4.svg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2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emf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4.svg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20.wmf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5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4.svg"/><Relationship Id="rId9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www.slideshare.net/sdziembowski/lecture-2-message-authentication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8.tiff"/><Relationship Id="rId4" Type="http://schemas.openxmlformats.org/officeDocument/2006/relationships/image" Target="../media/image180.png"/><Relationship Id="rId9" Type="http://schemas.openxmlformats.org/officeDocument/2006/relationships/image" Target="../media/image2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5EAC16-2D1C-4D69-BE4B-C3D12CD66A6C}"/>
              </a:ext>
            </a:extLst>
          </p:cNvPr>
          <p:cNvSpPr txBox="1"/>
          <p:nvPr/>
        </p:nvSpPr>
        <p:spPr>
          <a:xfrm>
            <a:off x="2668521" y="501405"/>
            <a:ext cx="717772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E2557"/>
                </a:solidFill>
                <a:latin typeface="Frutiger LT Std 55 Roman" panose="020B0602020204020204" pitchFamily="34" charset="0"/>
              </a:rPr>
              <a:t>The Quantum-Random-Oracle Model</a:t>
            </a:r>
          </a:p>
          <a:p>
            <a:endParaRPr lang="en-US" sz="2400" dirty="0">
              <a:solidFill>
                <a:srgbClr val="98151A"/>
              </a:solidFill>
              <a:latin typeface="Frutiger LT Std 55 Roman" panose="020B0602020204020204" pitchFamily="34" charset="0"/>
            </a:endParaRPr>
          </a:p>
          <a:p>
            <a:r>
              <a:rPr lang="en-US" dirty="0">
                <a:solidFill>
                  <a:srgbClr val="7D7E7E"/>
                </a:solidFill>
                <a:latin typeface="Frutiger LT Std 55 Roman" panose="020B0602020204020204" pitchFamily="34" charset="0"/>
              </a:rPr>
              <a:t>Christian Schaffner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4F35B33-8CED-9E4D-8536-06335EA10FAA}"/>
              </a:ext>
            </a:extLst>
          </p:cNvPr>
          <p:cNvSpPr txBox="1">
            <a:spLocks/>
          </p:cNvSpPr>
          <p:nvPr/>
        </p:nvSpPr>
        <p:spPr>
          <a:xfrm>
            <a:off x="2090784" y="1899939"/>
            <a:ext cx="7728832" cy="3159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US" sz="2625" dirty="0">
              <a:solidFill>
                <a:schemeClr val="tx2"/>
              </a:solidFill>
            </a:endParaRPr>
          </a:p>
          <a:p>
            <a:pPr algn="r" fontAlgn="auto">
              <a:spcAft>
                <a:spcPts val="0"/>
              </a:spcAft>
            </a:pPr>
            <a:r>
              <a:rPr lang="en-US" sz="1950" dirty="0">
                <a:solidFill>
                  <a:schemeClr val="tx2"/>
                </a:solidFill>
              </a:rPr>
              <a:t>Research Center for Quantum Software &amp; Technology</a:t>
            </a:r>
            <a:br>
              <a:rPr lang="en-US" sz="1950" dirty="0">
                <a:solidFill>
                  <a:schemeClr val="tx2"/>
                </a:solidFill>
              </a:rPr>
            </a:br>
            <a:endParaRPr lang="en-US" sz="1950" dirty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</a:pPr>
            <a:endParaRPr lang="en-US" sz="1950" dirty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1950" dirty="0">
                <a:solidFill>
                  <a:schemeClr val="tx2"/>
                </a:solidFill>
              </a:rPr>
              <a:t>Theory of Computing (TCS) group</a:t>
            </a:r>
          </a:p>
          <a:p>
            <a:pPr fontAlgn="auto">
              <a:spcAft>
                <a:spcPts val="0"/>
              </a:spcAft>
            </a:pPr>
            <a:r>
              <a:rPr lang="en-US" sz="1950" dirty="0">
                <a:solidFill>
                  <a:schemeClr val="tx2"/>
                </a:solidFill>
              </a:rPr>
              <a:t>Informatics Institute of University of Amsterdam</a:t>
            </a:r>
            <a:endParaRPr lang="en-US" dirty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A68860-328D-454E-968C-5F811AAB0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975" y="3259968"/>
            <a:ext cx="1224822" cy="1324518"/>
          </a:xfrm>
          <a:prstGeom prst="rect">
            <a:avLst/>
          </a:prstGeom>
        </p:spPr>
      </p:pic>
      <p:pic>
        <p:nvPicPr>
          <p:cNvPr id="14" name="Picture 13" descr="QuSoft_logo_RGB.eps">
            <a:extLst>
              <a:ext uri="{FF2B5EF4-FFF2-40B4-BE49-F238E27FC236}">
                <a16:creationId xmlns:a16="http://schemas.microsoft.com/office/drawing/2014/main" id="{A05DCA31-92C8-C04A-A6D1-D49E3778D2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000"/>
          <a:stretch/>
        </p:blipFill>
        <p:spPr>
          <a:xfrm>
            <a:off x="1219200" y="2120623"/>
            <a:ext cx="2630847" cy="7410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FB026F-C779-E044-94BF-5675012E30BF}"/>
              </a:ext>
            </a:extLst>
          </p:cNvPr>
          <p:cNvSpPr/>
          <p:nvPr/>
        </p:nvSpPr>
        <p:spPr>
          <a:xfrm>
            <a:off x="238721" y="5217957"/>
            <a:ext cx="4859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solidFill>
                  <a:srgbClr val="7D7E7E"/>
                </a:solidFill>
                <a:latin typeface="Frutiger LT Std 55 Roman" panose="020B0602020204020204" pitchFamily="34" charset="0"/>
              </a:rPr>
              <a:t>EHCI Workshop on Quantum Safe Communication</a:t>
            </a:r>
          </a:p>
          <a:p>
            <a:pPr algn="l"/>
            <a:r>
              <a:rPr lang="en-US" sz="1800" dirty="0">
                <a:solidFill>
                  <a:srgbClr val="7D7E7E"/>
                </a:solidFill>
                <a:latin typeface="Frutiger LT Std 55 Roman" panose="020B0602020204020204" pitchFamily="34" charset="0"/>
              </a:rPr>
              <a:t>Friday, 13 January 2023</a:t>
            </a:r>
            <a:endParaRPr lang="en-NL" sz="1800" dirty="0">
              <a:solidFill>
                <a:srgbClr val="7D7E7E"/>
              </a:solidFill>
              <a:latin typeface="Frutiger LT Std 55 Roman" panose="020B06020202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072322-9257-6044-AFEE-5AA59968153D}"/>
              </a:ext>
            </a:extLst>
          </p:cNvPr>
          <p:cNvSpPr/>
          <p:nvPr/>
        </p:nvSpPr>
        <p:spPr>
          <a:xfrm>
            <a:off x="6705600" y="5574204"/>
            <a:ext cx="5683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 err="1">
                <a:solidFill>
                  <a:srgbClr val="7D7E7E"/>
                </a:solidFill>
                <a:latin typeface="Frutiger LT Std 55 Roman" panose="020B0602020204020204" pitchFamily="34" charset="0"/>
              </a:rPr>
              <a:t>Goto</a:t>
            </a:r>
            <a:r>
              <a:rPr lang="en-US" sz="1800" dirty="0">
                <a:solidFill>
                  <a:srgbClr val="7D7E7E"/>
                </a:solidFill>
                <a:latin typeface="Frutiger LT Std 55 Roman" panose="020B0602020204020204" pitchFamily="34" charset="0"/>
              </a:rPr>
              <a:t> </a:t>
            </a:r>
            <a:r>
              <a:rPr lang="en-US" sz="1800" dirty="0">
                <a:solidFill>
                  <a:srgbClr val="7D7E7E"/>
                </a:solidFill>
                <a:latin typeface="Frutiger LT Std 55 Roman" panose="020B0602020204020204" pitchFamily="34" charset="0"/>
                <a:hlinkClick r:id="rId5"/>
              </a:rPr>
              <a:t>https://app.wooclap.com/QROM</a:t>
            </a:r>
            <a:r>
              <a:rPr lang="en-US" sz="1800" dirty="0">
                <a:solidFill>
                  <a:srgbClr val="7D7E7E"/>
                </a:solidFill>
                <a:latin typeface="Frutiger LT Std 55 Roman" panose="020B0602020204020204" pitchFamily="34" charset="0"/>
              </a:rPr>
              <a:t> for the quiz now!</a:t>
            </a:r>
            <a:endParaRPr lang="en-NL" sz="1800" dirty="0">
              <a:solidFill>
                <a:srgbClr val="7D7E7E"/>
              </a:solidFill>
              <a:latin typeface="Frutiger LT Std 55 Roman" panose="020B06020202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4DCEAF-D7BC-DF84-345A-492E151342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460" y="6022784"/>
            <a:ext cx="12192000" cy="83521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8B2249C-87E3-3801-0911-C41C61957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5171" y="3259968"/>
            <a:ext cx="2380202" cy="238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18882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29" descr="Envelope">
            <a:extLst>
              <a:ext uri="{FF2B5EF4-FFF2-40B4-BE49-F238E27FC236}">
                <a16:creationId xmlns:a16="http://schemas.microsoft.com/office/drawing/2014/main" id="{F43D7F61-985A-704E-9479-D265544F5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00134" y="1977426"/>
            <a:ext cx="599524" cy="599524"/>
          </a:xfrm>
          <a:prstGeom prst="rect">
            <a:avLst/>
          </a:prstGeom>
        </p:spPr>
      </p:pic>
      <p:sp>
        <p:nvSpPr>
          <p:cNvPr id="13" name="Line 7">
            <a:extLst>
              <a:ext uri="{FF2B5EF4-FFF2-40B4-BE49-F238E27FC236}">
                <a16:creationId xmlns:a16="http://schemas.microsoft.com/office/drawing/2014/main" id="{CBE586FB-A2E4-A54E-A497-2172EC515B0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2871" y="1839840"/>
            <a:ext cx="1891865" cy="0"/>
          </a:xfrm>
          <a:prstGeom prst="line">
            <a:avLst/>
          </a:prstGeom>
          <a:noFill/>
          <a:ln w="76200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pPr algn="l"/>
            <a:endParaRPr lang="en-US" sz="24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2" name="Graphic 31" descr="Envelope">
            <a:extLst>
              <a:ext uri="{FF2B5EF4-FFF2-40B4-BE49-F238E27FC236}">
                <a16:creationId xmlns:a16="http://schemas.microsoft.com/office/drawing/2014/main" id="{2592B4F9-A20E-B84E-98E1-F6F7891A3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39707" y="619531"/>
            <a:ext cx="1259671" cy="125967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D7FF5BD-0A7D-468E-8429-97D9FF73DE4F}"/>
              </a:ext>
            </a:extLst>
          </p:cNvPr>
          <p:cNvSpPr txBox="1">
            <a:spLocks/>
          </p:cNvSpPr>
          <p:nvPr/>
        </p:nvSpPr>
        <p:spPr>
          <a:xfrm>
            <a:off x="1524000" y="76201"/>
            <a:ext cx="9144000" cy="95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CC0000"/>
                </a:solidFill>
                <a:latin typeface="Frutiger LT Std 55 Roman" panose="020B0602020204020204" pitchFamily="34" charset="0"/>
              </a:rPr>
              <a:t>Hash &amp; Sign in the Random Oracle Model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24B39B-D3EC-4294-B6CE-41105B4FA079}"/>
              </a:ext>
            </a:extLst>
          </p:cNvPr>
          <p:cNvCxnSpPr>
            <a:cxnSpLocks/>
          </p:cNvCxnSpPr>
          <p:nvPr/>
        </p:nvCxnSpPr>
        <p:spPr bwMode="auto">
          <a:xfrm>
            <a:off x="3581400" y="838200"/>
            <a:ext cx="5029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53F3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FE6A859-35A7-9844-8A06-6EACD6E13A3D}"/>
              </a:ext>
            </a:extLst>
          </p:cNvPr>
          <p:cNvSpPr txBox="1"/>
          <p:nvPr/>
        </p:nvSpPr>
        <p:spPr>
          <a:xfrm>
            <a:off x="2667000" y="1813929"/>
            <a:ext cx="8738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100" dirty="0">
                <a:solidFill>
                  <a:schemeClr val="tx1"/>
                </a:solidFill>
                <a:latin typeface="+mn-lt"/>
                <a:cs typeface="Arial" pitchFamily="34" charset="0"/>
              </a:rPr>
              <a:t>Alice</a:t>
            </a:r>
          </a:p>
        </p:txBody>
      </p:sp>
      <p:pic>
        <p:nvPicPr>
          <p:cNvPr id="7" name="Picture 6" descr="AliceBlue.eps">
            <a:extLst>
              <a:ext uri="{FF2B5EF4-FFF2-40B4-BE49-F238E27FC236}">
                <a16:creationId xmlns:a16="http://schemas.microsoft.com/office/drawing/2014/main" id="{E02BB7D4-B328-754B-9F0F-536DB96B54D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287691" y="1813929"/>
            <a:ext cx="794805" cy="81009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1DF9395-A593-EF41-B378-BA9499014634}"/>
              </a:ext>
            </a:extLst>
          </p:cNvPr>
          <p:cNvGrpSpPr/>
          <p:nvPr/>
        </p:nvGrpSpPr>
        <p:grpSpPr>
          <a:xfrm>
            <a:off x="5014914" y="2007318"/>
            <a:ext cx="1592840" cy="1421682"/>
            <a:chOff x="2987824" y="1644029"/>
            <a:chExt cx="2123787" cy="1788477"/>
          </a:xfrm>
        </p:grpSpPr>
        <p:sp>
          <p:nvSpPr>
            <p:cNvPr id="9" name="Line 27">
              <a:extLst>
                <a:ext uri="{FF2B5EF4-FFF2-40B4-BE49-F238E27FC236}">
                  <a16:creationId xmlns:a16="http://schemas.microsoft.com/office/drawing/2014/main" id="{7D829AC8-76F1-224D-9C4B-EC61B4D23B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1920" y="1644029"/>
              <a:ext cx="416553" cy="704850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algn="l"/>
              <a:endParaRPr lang="en-US" sz="24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C2FE4BC-D0BC-A14D-98E8-A14278950A59}"/>
                </a:ext>
              </a:extLst>
            </p:cNvPr>
            <p:cNvSpPr txBox="1"/>
            <p:nvPr/>
          </p:nvSpPr>
          <p:spPr>
            <a:xfrm>
              <a:off x="4211960" y="2492896"/>
              <a:ext cx="899651" cy="522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100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Eve</a:t>
              </a:r>
            </a:p>
          </p:txBody>
        </p:sp>
        <p:pic>
          <p:nvPicPr>
            <p:cNvPr id="12" name="Picture 11" descr="QueenOfHearts.png">
              <a:extLst>
                <a:ext uri="{FF2B5EF4-FFF2-40B4-BE49-F238E27FC236}">
                  <a16:creationId xmlns:a16="http://schemas.microsoft.com/office/drawing/2014/main" id="{32D6C26E-AF27-3641-97C4-506199058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987824" y="2348880"/>
              <a:ext cx="1280649" cy="1083626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45E7DD9-52D5-CD4F-B631-05565A332CE9}"/>
              </a:ext>
            </a:extLst>
          </p:cNvPr>
          <p:cNvGrpSpPr/>
          <p:nvPr/>
        </p:nvGrpSpPr>
        <p:grpSpPr>
          <a:xfrm>
            <a:off x="2585613" y="2667147"/>
            <a:ext cx="1944495" cy="841894"/>
            <a:chOff x="1061610" y="2329586"/>
            <a:chExt cx="1944495" cy="841894"/>
          </a:xfrm>
        </p:grpSpPr>
        <p:pic>
          <p:nvPicPr>
            <p:cNvPr id="16" name="Picture 39" descr="BS00996_">
              <a:extLst>
                <a:ext uri="{FF2B5EF4-FFF2-40B4-BE49-F238E27FC236}">
                  <a16:creationId xmlns:a16="http://schemas.microsoft.com/office/drawing/2014/main" id="{05C7F2AC-8C82-EC45-9A6F-E87ED46732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61610" y="2358861"/>
              <a:ext cx="485775" cy="363140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40" descr="BS00996_">
              <a:extLst>
                <a:ext uri="{FF2B5EF4-FFF2-40B4-BE49-F238E27FC236}">
                  <a16:creationId xmlns:a16="http://schemas.microsoft.com/office/drawing/2014/main" id="{6233CD39-1602-1647-8BE5-E6C652D969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61611" y="2795615"/>
              <a:ext cx="485775" cy="3631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EE84520-8E18-9D44-83FA-FBE1626FDBD2}"/>
                </a:ext>
              </a:extLst>
            </p:cNvPr>
            <p:cNvSpPr txBox="1"/>
            <p:nvPr/>
          </p:nvSpPr>
          <p:spPr>
            <a:xfrm>
              <a:off x="1601670" y="2329586"/>
              <a:ext cx="135015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100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public key</a:t>
              </a:r>
              <a:endParaRPr lang="en-US" sz="2100" baseline="-25000" dirty="0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6A7DFD1-2B4A-4A4B-AD79-E1709E1EF99C}"/>
                </a:ext>
              </a:extLst>
            </p:cNvPr>
            <p:cNvSpPr txBox="1"/>
            <p:nvPr/>
          </p:nvSpPr>
          <p:spPr>
            <a:xfrm>
              <a:off x="1601670" y="2755982"/>
              <a:ext cx="140443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100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secret key</a:t>
              </a:r>
              <a:endParaRPr lang="en-US" sz="2100" baseline="-25000" dirty="0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</p:txBody>
        </p:sp>
      </p:grpSp>
      <p:pic>
        <p:nvPicPr>
          <p:cNvPr id="20" name="Picture 39" descr="BS00996_">
            <a:extLst>
              <a:ext uri="{FF2B5EF4-FFF2-40B4-BE49-F238E27FC236}">
                <a16:creationId xmlns:a16="http://schemas.microsoft.com/office/drawing/2014/main" id="{9DC20EA2-AE79-F14F-9CA4-7977B5EF6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027500" y="3069490"/>
            <a:ext cx="485775" cy="36314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</p:pic>
      <p:pic>
        <p:nvPicPr>
          <p:cNvPr id="21" name="Picture 39" descr="BS00996_">
            <a:extLst>
              <a:ext uri="{FF2B5EF4-FFF2-40B4-BE49-F238E27FC236}">
                <a16:creationId xmlns:a16="http://schemas.microsoft.com/office/drawing/2014/main" id="{A45F1A33-4760-A54B-871F-757E550AC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277126" y="2521618"/>
            <a:ext cx="485775" cy="36314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D73440E-3BE1-824A-AF14-F04AFC9B6A5C}"/>
              </a:ext>
            </a:extLst>
          </p:cNvPr>
          <p:cNvSpPr txBox="1"/>
          <p:nvPr/>
        </p:nvSpPr>
        <p:spPr>
          <a:xfrm>
            <a:off x="8371382" y="2025588"/>
            <a:ext cx="10261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tx1"/>
                </a:solidFill>
                <a:latin typeface="+mn-lt"/>
                <a:cs typeface="Arial" pitchFamily="34" charset="0"/>
              </a:rPr>
              <a:t>Bob</a:t>
            </a:r>
          </a:p>
        </p:txBody>
      </p:sp>
      <p:pic>
        <p:nvPicPr>
          <p:cNvPr id="3" name="Graphic 2" descr="Ribbon">
            <a:extLst>
              <a:ext uri="{FF2B5EF4-FFF2-40B4-BE49-F238E27FC236}">
                <a16:creationId xmlns:a16="http://schemas.microsoft.com/office/drawing/2014/main" id="{AE6F7B94-81B0-3345-998C-3B256B44DC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22951" y="2254035"/>
            <a:ext cx="395430" cy="395430"/>
          </a:xfrm>
          <a:prstGeom prst="rect">
            <a:avLst/>
          </a:prstGeom>
        </p:spPr>
      </p:pic>
      <p:pic>
        <p:nvPicPr>
          <p:cNvPr id="31" name="Picture 62">
            <a:extLst>
              <a:ext uri="{FF2B5EF4-FFF2-40B4-BE49-F238E27FC236}">
                <a16:creationId xmlns:a16="http://schemas.microsoft.com/office/drawing/2014/main" id="{9F94AE0E-8CEE-2648-9F84-455D55597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64611" y="1680117"/>
            <a:ext cx="978550" cy="69595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rapezoid 28">
                <a:extLst>
                  <a:ext uri="{FF2B5EF4-FFF2-40B4-BE49-F238E27FC236}">
                    <a16:creationId xmlns:a16="http://schemas.microsoft.com/office/drawing/2014/main" id="{BCC31D99-8E96-AB41-BE59-827DA78DE66B}"/>
                  </a:ext>
                </a:extLst>
              </p:cNvPr>
              <p:cNvSpPr/>
              <p:nvPr/>
            </p:nvSpPr>
            <p:spPr>
              <a:xfrm rot="10800000">
                <a:off x="4010080" y="1634835"/>
                <a:ext cx="1175648" cy="426882"/>
              </a:xfrm>
              <a:prstGeom prst="trapezoid">
                <a:avLst>
                  <a:gd name="adj" fmla="val 5848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rapezoid 28">
                <a:extLst>
                  <a:ext uri="{FF2B5EF4-FFF2-40B4-BE49-F238E27FC236}">
                    <a16:creationId xmlns:a16="http://schemas.microsoft.com/office/drawing/2014/main" id="{BCC31D99-8E96-AB41-BE59-827DA78DE6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4010080" y="1634835"/>
                <a:ext cx="1175648" cy="426882"/>
              </a:xfrm>
              <a:prstGeom prst="trapezoid">
                <a:avLst>
                  <a:gd name="adj" fmla="val 58486"/>
                </a:avLst>
              </a:prstGeom>
              <a:blipFill>
                <a:blip r:embed="rId11"/>
                <a:stretch>
                  <a:fillRect t="-57143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1DD1B62B-6F93-5741-85F4-8158B85D3E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95400" y="3607269"/>
                <a:ext cx="10134600" cy="21077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2400" dirty="0">
                    <a:cs typeface="Arial" charset="0"/>
                  </a:rPr>
                  <a:t>Hash message to be signed, then digitally sign the hash</a:t>
                </a:r>
              </a:p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2400" b="1" dirty="0">
                    <a:cs typeface="Arial" charset="0"/>
                  </a:rPr>
                  <a:t>Theorem: </a:t>
                </a:r>
                <a:r>
                  <a:rPr lang="en-US" sz="2400" dirty="0">
                    <a:cs typeface="Arial" charset="0"/>
                  </a:rPr>
                  <a:t>If H is a random oracle, then hash &amp; sign is secure</a:t>
                </a:r>
              </a:p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2400" b="1" dirty="0">
                    <a:cs typeface="Arial" charset="0"/>
                  </a:rPr>
                  <a:t>Proof sketch:</a:t>
                </a:r>
                <a:r>
                  <a:rPr lang="en-US" sz="2400" dirty="0">
                    <a:cs typeface="Arial" charset="0"/>
                  </a:rPr>
                  <a:t> </a:t>
                </a: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be the list of Eve’s queries to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. </a:t>
                </a:r>
                <a:br>
                  <a:rPr lang="en-US" sz="2400" dirty="0"/>
                </a:br>
                <a:r>
                  <a:rPr lang="en-US" sz="2400" dirty="0"/>
                  <a:t>Either she finds a collision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, or the security of sign applies.</a:t>
                </a:r>
              </a:p>
            </p:txBody>
          </p:sp>
        </mc:Choice>
        <mc:Fallback xmlns="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1DD1B62B-6F93-5741-85F4-8158B85D3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607269"/>
                <a:ext cx="10134600" cy="2107729"/>
              </a:xfrm>
              <a:prstGeom prst="rect">
                <a:avLst/>
              </a:prstGeom>
              <a:blipFill>
                <a:blip r:embed="rId12"/>
                <a:stretch>
                  <a:fillRect l="-876" b="-8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726633A0-62C6-5A40-82C3-B86DEC7C5EA5}"/>
              </a:ext>
            </a:extLst>
          </p:cNvPr>
          <p:cNvSpPr/>
          <p:nvPr/>
        </p:nvSpPr>
        <p:spPr>
          <a:xfrm>
            <a:off x="10134600" y="5606448"/>
            <a:ext cx="228600" cy="2286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DFCD0FB-6738-052F-4C5D-1CC4B40A2050}"/>
              </a:ext>
            </a:extLst>
          </p:cNvPr>
          <p:cNvGrpSpPr/>
          <p:nvPr/>
        </p:nvGrpSpPr>
        <p:grpSpPr>
          <a:xfrm>
            <a:off x="9753600" y="3514979"/>
            <a:ext cx="2029098" cy="2324080"/>
            <a:chOff x="7004992" y="3623616"/>
            <a:chExt cx="2029098" cy="23240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ounded Rectangle 13">
                  <a:extLst>
                    <a:ext uri="{FF2B5EF4-FFF2-40B4-BE49-F238E27FC236}">
                      <a16:creationId xmlns:a16="http://schemas.microsoft.com/office/drawing/2014/main" id="{7C918B6C-77DB-3A7F-D48E-3DD01ED988E5}"/>
                    </a:ext>
                  </a:extLst>
                </p:cNvPr>
                <p:cNvSpPr/>
                <p:nvPr/>
              </p:nvSpPr>
              <p:spPr>
                <a:xfrm>
                  <a:off x="7004992" y="4380206"/>
                  <a:ext cx="2029098" cy="319714"/>
                </a:xfrm>
                <a:prstGeom prst="round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3" name="Rounded Rectangle 22">
                  <a:extLst>
                    <a:ext uri="{FF2B5EF4-FFF2-40B4-BE49-F238E27FC236}">
                      <a16:creationId xmlns:a16="http://schemas.microsoft.com/office/drawing/2014/main" id="{78DD047D-ACDD-1941-BB8E-AAA74A8F66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4992" y="4380206"/>
                  <a:ext cx="2029098" cy="319714"/>
                </a:xfrm>
                <a:prstGeom prst="round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1262ADC-3647-46F0-9BFF-2FB100863E0E}"/>
                </a:ext>
              </a:extLst>
            </p:cNvPr>
            <p:cNvGrpSpPr/>
            <p:nvPr/>
          </p:nvGrpSpPr>
          <p:grpSpPr>
            <a:xfrm rot="5400000">
              <a:off x="8082711" y="4639706"/>
              <a:ext cx="319712" cy="513806"/>
              <a:chOff x="947057" y="4391297"/>
              <a:chExt cx="568409" cy="513806"/>
            </a:xfrm>
          </p:grpSpPr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9BC27B18-60C9-11A6-2056-0BCAA1E853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057" y="4391297"/>
                <a:ext cx="568409" cy="0"/>
              </a:xfrm>
              <a:prstGeom prst="straightConnector1">
                <a:avLst/>
              </a:prstGeom>
              <a:ln w="3175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67F4BA3D-D0F9-7ED2-D002-B0B36A4C10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057" y="4562566"/>
                <a:ext cx="568409" cy="0"/>
              </a:xfrm>
              <a:prstGeom prst="straightConnector1">
                <a:avLst/>
              </a:prstGeom>
              <a:ln w="31750">
                <a:solidFill>
                  <a:schemeClr val="accent6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0E212EFA-2A75-49EB-50F2-59A3AC0C1D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057" y="4905103"/>
                <a:ext cx="568409" cy="0"/>
              </a:xfrm>
              <a:prstGeom prst="straightConnector1">
                <a:avLst/>
              </a:prstGeom>
              <a:ln w="31750">
                <a:solidFill>
                  <a:schemeClr val="accent6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5398FEEE-329B-F982-EDF6-20E72E75A0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057" y="4733835"/>
                <a:ext cx="568409" cy="0"/>
              </a:xfrm>
              <a:prstGeom prst="straightConnector1">
                <a:avLst/>
              </a:prstGeom>
              <a:ln w="3175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B1E4B7B-E799-5801-75AF-5137EBEA65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02513" y="3623616"/>
              <a:ext cx="960487" cy="758793"/>
            </a:xfrm>
            <a:prstGeom prst="rect">
              <a:avLst/>
            </a:prstGeom>
          </p:spPr>
        </p:pic>
        <p:pic>
          <p:nvPicPr>
            <p:cNvPr id="23" name="Picture 22" descr="QueenOfHearts.png">
              <a:extLst>
                <a:ext uri="{FF2B5EF4-FFF2-40B4-BE49-F238E27FC236}">
                  <a16:creationId xmlns:a16="http://schemas.microsoft.com/office/drawing/2014/main" id="{E34F5829-45AB-22CE-E70D-73E252644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868682" y="5086308"/>
              <a:ext cx="960487" cy="861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6506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DA728F-E6AA-44B9-8C90-E4A8B06893A2}"/>
              </a:ext>
            </a:extLst>
          </p:cNvPr>
          <p:cNvSpPr txBox="1">
            <a:spLocks/>
          </p:cNvSpPr>
          <p:nvPr/>
        </p:nvSpPr>
        <p:spPr>
          <a:xfrm>
            <a:off x="2133600" y="1807238"/>
            <a:ext cx="7924800" cy="4190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2400" dirty="0"/>
              <a:t>There exists a digital signature scheme that is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b="1" dirty="0"/>
              <a:t>secure</a:t>
            </a:r>
            <a:r>
              <a:rPr lang="en-US" sz="2400" dirty="0"/>
              <a:t> in the ROM, but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b="1" dirty="0"/>
              <a:t>not secure</a:t>
            </a:r>
            <a:r>
              <a:rPr lang="en-US" sz="2400" dirty="0"/>
              <a:t> if RO is instantiated with any real hash function.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endParaRPr lang="en-US" sz="2400" dirty="0"/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endParaRPr lang="en-US" sz="2400" dirty="0"/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/>
              <a:t>Very “artificial” example, no ”realistic” examples known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/>
              <a:t>Common view: ROM proof is better than no proof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7FF5BD-0A7D-468E-8429-97D9FF73DE4F}"/>
              </a:ext>
            </a:extLst>
          </p:cNvPr>
          <p:cNvSpPr txBox="1">
            <a:spLocks/>
          </p:cNvSpPr>
          <p:nvPr/>
        </p:nvSpPr>
        <p:spPr>
          <a:xfrm>
            <a:off x="1524000" y="76201"/>
            <a:ext cx="9144000" cy="95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CC0000"/>
                </a:solidFill>
                <a:latin typeface="Frutiger LT Std 55 Roman" panose="020B0602020204020204" pitchFamily="34" charset="0"/>
              </a:rPr>
              <a:t>Criticism of the Random-Oracle Model (ROM)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24B39B-D3EC-4294-B6CE-41105B4FA079}"/>
              </a:ext>
            </a:extLst>
          </p:cNvPr>
          <p:cNvCxnSpPr>
            <a:cxnSpLocks/>
          </p:cNvCxnSpPr>
          <p:nvPr/>
        </p:nvCxnSpPr>
        <p:spPr bwMode="auto">
          <a:xfrm>
            <a:off x="3581400" y="914400"/>
            <a:ext cx="5029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53F3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6D17B059-73B9-C34B-85D2-F6893DA29129}"/>
              </a:ext>
            </a:extLst>
          </p:cNvPr>
          <p:cNvSpPr txBox="1">
            <a:spLocks/>
          </p:cNvSpPr>
          <p:nvPr/>
        </p:nvSpPr>
        <p:spPr>
          <a:xfrm>
            <a:off x="76200" y="6065744"/>
            <a:ext cx="4657608" cy="432048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cs typeface="Arial" charset="0"/>
              </a:rPr>
              <a:t>[Canetti </a:t>
            </a:r>
            <a:r>
              <a:rPr lang="en-US" sz="1600" dirty="0" err="1">
                <a:solidFill>
                  <a:schemeClr val="tx1"/>
                </a:solidFill>
                <a:latin typeface="+mn-lt"/>
                <a:cs typeface="Arial" charset="0"/>
              </a:rPr>
              <a:t>Goldreich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Arial" charset="0"/>
              </a:rPr>
              <a:t> Halevi 98, slide by 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Arial" charset="0"/>
                <a:hlinkClick r:id="rId3"/>
              </a:rPr>
              <a:t>Dziembowski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Arial" charset="0"/>
              </a:rPr>
              <a:t>]</a:t>
            </a:r>
          </a:p>
        </p:txBody>
      </p:sp>
      <p:pic>
        <p:nvPicPr>
          <p:cNvPr id="11" name="Graphic 10" descr="High voltage">
            <a:extLst>
              <a:ext uri="{FF2B5EF4-FFF2-40B4-BE49-F238E27FC236}">
                <a16:creationId xmlns:a16="http://schemas.microsoft.com/office/drawing/2014/main" id="{9C60875D-C4A2-7E44-8195-4443C225D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3600" y="1802916"/>
            <a:ext cx="1101634" cy="1101634"/>
          </a:xfrm>
          <a:prstGeom prst="rect">
            <a:avLst/>
          </a:prstGeom>
        </p:spPr>
      </p:pic>
      <p:pic>
        <p:nvPicPr>
          <p:cNvPr id="18" name="Graphic 17" descr="Thumbs up sign">
            <a:extLst>
              <a:ext uri="{FF2B5EF4-FFF2-40B4-BE49-F238E27FC236}">
                <a16:creationId xmlns:a16="http://schemas.microsoft.com/office/drawing/2014/main" id="{7B98187F-14F4-394E-AC42-5C33091E37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8305800" y="1485418"/>
            <a:ext cx="1101634" cy="1101634"/>
          </a:xfrm>
          <a:prstGeom prst="rect">
            <a:avLst/>
          </a:prstGeom>
        </p:spPr>
      </p:pic>
      <p:pic>
        <p:nvPicPr>
          <p:cNvPr id="41" name="Graphic 40" descr="Thumbs up sign">
            <a:extLst>
              <a:ext uri="{FF2B5EF4-FFF2-40B4-BE49-F238E27FC236}">
                <a16:creationId xmlns:a16="http://schemas.microsoft.com/office/drawing/2014/main" id="{A3B7E3F7-0BF8-924F-8D58-AFAFAE1561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57064" y="4494619"/>
            <a:ext cx="1101634" cy="1101634"/>
          </a:xfrm>
          <a:prstGeom prst="rect">
            <a:avLst/>
          </a:prstGeom>
        </p:spPr>
      </p:pic>
      <p:sp>
        <p:nvSpPr>
          <p:cNvPr id="2" name="Rectangle 298">
            <a:extLst>
              <a:ext uri="{FF2B5EF4-FFF2-40B4-BE49-F238E27FC236}">
                <a16:creationId xmlns:a16="http://schemas.microsoft.com/office/drawing/2014/main" id="{9E429B3E-6E3E-D5AF-EA5B-15CFB2A30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345279"/>
            <a:ext cx="1099431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de-CH" sz="1600" dirty="0">
                <a:solidFill>
                  <a:schemeClr val="tx1"/>
                </a:solidFill>
                <a:latin typeface="+mn-lt"/>
                <a:cs typeface="Arial" charset="0"/>
              </a:rPr>
              <a:t>[Matthew Green: </a:t>
            </a:r>
            <a:r>
              <a:rPr lang="de-CH" sz="1600" dirty="0">
                <a:solidFill>
                  <a:schemeClr val="tx1"/>
                </a:solidFill>
                <a:latin typeface="+mn-lt"/>
                <a:cs typeface="Arial" charset="0"/>
                <a:hlinkClick r:id="rId10"/>
              </a:rPr>
              <a:t>https://blog.cryptographyengineering.com/2011/11/02/what-is-random-oracle-model-and-why/</a:t>
            </a:r>
            <a:r>
              <a:rPr lang="de-CH" sz="1600" dirty="0">
                <a:solidFill>
                  <a:schemeClr val="tx1"/>
                </a:solidFill>
                <a:latin typeface="+mn-lt"/>
                <a:cs typeface="Arial" charset="0"/>
              </a:rPr>
              <a:t>  ]</a:t>
            </a:r>
          </a:p>
          <a:p>
            <a:pPr algn="l">
              <a:spcBef>
                <a:spcPct val="20000"/>
              </a:spcBef>
              <a:buClr>
                <a:schemeClr val="accent1"/>
              </a:buClr>
              <a:buSzPct val="65000"/>
            </a:pPr>
            <a:endParaRPr lang="de-CH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747EEBFD-14CC-A095-6479-5787E7520E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750" y="312229"/>
            <a:ext cx="3397250" cy="156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88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D7FF5BD-0A7D-468E-8429-97D9FF73DE4F}"/>
              </a:ext>
            </a:extLst>
          </p:cNvPr>
          <p:cNvSpPr txBox="1">
            <a:spLocks/>
          </p:cNvSpPr>
          <p:nvPr/>
        </p:nvSpPr>
        <p:spPr>
          <a:xfrm>
            <a:off x="1524000" y="76201"/>
            <a:ext cx="9144000" cy="95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CC0000"/>
                </a:solidFill>
                <a:latin typeface="Frutiger LT Std 55 Roman" panose="020B0602020204020204" pitchFamily="34" charset="0"/>
              </a:rPr>
              <a:t>Classical Random-Oracle Model in Practice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24B39B-D3EC-4294-B6CE-41105B4FA079}"/>
              </a:ext>
            </a:extLst>
          </p:cNvPr>
          <p:cNvCxnSpPr>
            <a:cxnSpLocks/>
          </p:cNvCxnSpPr>
          <p:nvPr/>
        </p:nvCxnSpPr>
        <p:spPr bwMode="auto">
          <a:xfrm>
            <a:off x="3581400" y="838200"/>
            <a:ext cx="5029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53F3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100643F-146D-18A3-8ED7-B8836165F16D}"/>
              </a:ext>
            </a:extLst>
          </p:cNvPr>
          <p:cNvSpPr txBox="1">
            <a:spLocks/>
          </p:cNvSpPr>
          <p:nvPr/>
        </p:nvSpPr>
        <p:spPr>
          <a:xfrm>
            <a:off x="875542" y="1285874"/>
            <a:ext cx="7924800" cy="4286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b="1" dirty="0"/>
              <a:t>Digital Signatures: </a:t>
            </a:r>
            <a:r>
              <a:rPr lang="en-US" sz="2400" dirty="0"/>
              <a:t>Fiat-Shamir Heuristic used by </a:t>
            </a:r>
            <a:br>
              <a:rPr lang="en-US" sz="2400" dirty="0"/>
            </a:br>
            <a:r>
              <a:rPr lang="en-US" sz="2400" dirty="0"/>
              <a:t>CRYSTALS-</a:t>
            </a:r>
            <a:r>
              <a:rPr lang="en-US" sz="2400" dirty="0" err="1"/>
              <a:t>Dilithium</a:t>
            </a:r>
            <a:r>
              <a:rPr lang="en-US" sz="2400" dirty="0"/>
              <a:t>, FALCON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b="1" dirty="0"/>
              <a:t>Public-Key Encryption: </a:t>
            </a:r>
            <a:r>
              <a:rPr lang="en-US" sz="2400" dirty="0"/>
              <a:t>KEMs are often built using the Fujisaki-Okamoto transform</a:t>
            </a:r>
            <a:br>
              <a:rPr lang="en-US" sz="2400" dirty="0"/>
            </a:br>
            <a:r>
              <a:rPr lang="en-US" sz="2400" dirty="0"/>
              <a:t>like in CRYSTALS-</a:t>
            </a:r>
            <a:r>
              <a:rPr lang="en-US" sz="2400" dirty="0" err="1"/>
              <a:t>Kyber</a:t>
            </a:r>
            <a:endParaRPr lang="en-US" sz="2400" dirty="0"/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b="1" dirty="0"/>
              <a:t>Indifferentiability proofs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/>
              <a:t>Etc.</a:t>
            </a:r>
          </a:p>
        </p:txBody>
      </p:sp>
      <p:pic>
        <p:nvPicPr>
          <p:cNvPr id="2050" name="Picture 2" descr="Kyber">
            <a:extLst>
              <a:ext uri="{FF2B5EF4-FFF2-40B4-BE49-F238E27FC236}">
                <a16:creationId xmlns:a16="http://schemas.microsoft.com/office/drawing/2014/main" id="{66AC37A4-A029-025C-F6E7-729296650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656" y="2667000"/>
            <a:ext cx="2945344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lithium">
            <a:extLst>
              <a:ext uri="{FF2B5EF4-FFF2-40B4-BE49-F238E27FC236}">
                <a16:creationId xmlns:a16="http://schemas.microsoft.com/office/drawing/2014/main" id="{18BE0BE0-1C41-3088-1F9E-F6EB2FAB1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3758" y="1079640"/>
            <a:ext cx="2311753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alcon">
            <a:extLst>
              <a:ext uri="{FF2B5EF4-FFF2-40B4-BE49-F238E27FC236}">
                <a16:creationId xmlns:a16="http://schemas.microsoft.com/office/drawing/2014/main" id="{8CF6DDE8-8115-D628-2774-2FF91D67A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0" y="1228726"/>
            <a:ext cx="1846645" cy="83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1146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C1DE37-3EAA-4520-8D9F-4D4E568EF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4140636"/>
            <a:ext cx="2514600" cy="140237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09DA1FF-240B-4247-AB8B-02EB665C3D99}"/>
              </a:ext>
            </a:extLst>
          </p:cNvPr>
          <p:cNvSpPr txBox="1">
            <a:spLocks/>
          </p:cNvSpPr>
          <p:nvPr/>
        </p:nvSpPr>
        <p:spPr>
          <a:xfrm>
            <a:off x="1524000" y="762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CC0000"/>
                </a:solidFill>
                <a:latin typeface="Frutiger LT Std 55 Roman" panose="020B0602020204020204" pitchFamily="34" charset="0"/>
              </a:rPr>
              <a:t>What will you Learn from this Talk?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7EF9817-BB8B-439A-ABC4-C70B9CFD1E0C}"/>
              </a:ext>
            </a:extLst>
          </p:cNvPr>
          <p:cNvCxnSpPr>
            <a:cxnSpLocks/>
          </p:cNvCxnSpPr>
          <p:nvPr/>
        </p:nvCxnSpPr>
        <p:spPr bwMode="auto">
          <a:xfrm>
            <a:off x="3581400" y="1295400"/>
            <a:ext cx="5029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53F3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3">
            <a:extLst>
              <a:ext uri="{FF2B5EF4-FFF2-40B4-BE49-F238E27FC236}">
                <a16:creationId xmlns:a16="http://schemas.microsoft.com/office/drawing/2014/main" id="{2254C1C0-66DA-1A44-8795-EC881D62084B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0" y="1767058"/>
            <a:ext cx="5719148" cy="345640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l" eaLnBrk="1" hangingPunct="1">
              <a:lnSpc>
                <a:spcPct val="13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 charset="0"/>
              </a:rPr>
              <a:t>Classical Random-Oracle Model</a:t>
            </a:r>
          </a:p>
          <a:p>
            <a:pPr marL="257175" indent="-257175" algn="l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 charset="0"/>
              </a:rPr>
              <a:t>Quantum Access</a:t>
            </a:r>
          </a:p>
          <a:p>
            <a:pPr marL="257175" indent="-257175" algn="l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 charset="0"/>
              </a:rPr>
              <a:t>A Crucial Insight</a:t>
            </a:r>
          </a:p>
          <a:p>
            <a:pPr marL="257175" indent="-257175" algn="l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 charset="0"/>
              </a:rPr>
              <a:t>Applications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DF79B1-4016-A64A-9590-83185B3DB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419" y="1378833"/>
            <a:ext cx="2895597" cy="289559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037DE17-CCC1-E741-91E5-C181BE7E9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7316" y="2362200"/>
            <a:ext cx="2971800" cy="53690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30015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DA728F-E6AA-44B9-8C90-E4A8B06893A2}"/>
              </a:ext>
            </a:extLst>
          </p:cNvPr>
          <p:cNvSpPr txBox="1">
            <a:spLocks/>
          </p:cNvSpPr>
          <p:nvPr/>
        </p:nvSpPr>
        <p:spPr>
          <a:xfrm>
            <a:off x="762000" y="1028701"/>
            <a:ext cx="7887244" cy="4762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>
                <a:solidFill>
                  <a:srgbClr val="CC0000"/>
                </a:solidFill>
              </a:rPr>
              <a:t>Post-quantum cryptography </a:t>
            </a:r>
            <a:r>
              <a:rPr lang="en-US" sz="2400" dirty="0"/>
              <a:t>or </a:t>
            </a:r>
            <a:r>
              <a:rPr lang="en-US" sz="2400" dirty="0">
                <a:solidFill>
                  <a:srgbClr val="CC0000"/>
                </a:solidFill>
              </a:rPr>
              <a:t>quantum-safe cryptography </a:t>
            </a:r>
            <a:r>
              <a:rPr lang="en-US" sz="2400" dirty="0"/>
              <a:t>studies quantum attackers on classical crypto.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/>
              <a:t>Attacker can look up description of hash function on Wikipedia, then run it in superposition on her quantum computer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/>
              <a:t>We need to allow attacker </a:t>
            </a:r>
            <a:r>
              <a:rPr lang="en-US" sz="2400" dirty="0">
                <a:solidFill>
                  <a:srgbClr val="CC0000"/>
                </a:solidFill>
              </a:rPr>
              <a:t>quantum (superposition) access </a:t>
            </a:r>
            <a:r>
              <a:rPr lang="en-US" sz="2400" dirty="0"/>
              <a:t>to the random oracle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7FF5BD-0A7D-468E-8429-97D9FF73DE4F}"/>
              </a:ext>
            </a:extLst>
          </p:cNvPr>
          <p:cNvSpPr txBox="1">
            <a:spLocks/>
          </p:cNvSpPr>
          <p:nvPr/>
        </p:nvSpPr>
        <p:spPr>
          <a:xfrm>
            <a:off x="1524000" y="76201"/>
            <a:ext cx="9144000" cy="95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CC0000"/>
                </a:solidFill>
                <a:latin typeface="Frutiger LT Std 55 Roman" panose="020B0602020204020204" pitchFamily="34" charset="0"/>
              </a:rPr>
              <a:t>Quantum-Random-Oracle Model (QROM)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24B39B-D3EC-4294-B6CE-41105B4FA079}"/>
              </a:ext>
            </a:extLst>
          </p:cNvPr>
          <p:cNvCxnSpPr>
            <a:cxnSpLocks/>
          </p:cNvCxnSpPr>
          <p:nvPr/>
        </p:nvCxnSpPr>
        <p:spPr bwMode="auto">
          <a:xfrm>
            <a:off x="3581400" y="914400"/>
            <a:ext cx="5029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53F3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54B1599-9EEB-8049-9023-534E8F41D32B}"/>
              </a:ext>
            </a:extLst>
          </p:cNvPr>
          <p:cNvSpPr txBox="1">
            <a:spLocks/>
          </p:cNvSpPr>
          <p:nvPr/>
        </p:nvSpPr>
        <p:spPr>
          <a:xfrm>
            <a:off x="381000" y="6096000"/>
            <a:ext cx="4953000" cy="432048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1600" dirty="0">
                <a:solidFill>
                  <a:schemeClr val="tx1"/>
                </a:solidFill>
                <a:latin typeface="+mn-lt"/>
                <a:cs typeface="Arial" charset="0"/>
              </a:rPr>
              <a:t>[</a:t>
            </a:r>
            <a:r>
              <a:rPr lang="de" sz="1600" dirty="0" err="1">
                <a:solidFill>
                  <a:schemeClr val="tx1"/>
                </a:solidFill>
                <a:latin typeface="+mn-lt"/>
                <a:cs typeface="Arial" charset="0"/>
              </a:rPr>
              <a:t>Boneh</a:t>
            </a:r>
            <a:r>
              <a:rPr lang="de" sz="1600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e" sz="1600" dirty="0" err="1">
                <a:solidFill>
                  <a:schemeClr val="tx1"/>
                </a:solidFill>
                <a:latin typeface="+mn-lt"/>
                <a:cs typeface="Arial" charset="0"/>
              </a:rPr>
              <a:t>Dagdelen</a:t>
            </a:r>
            <a:r>
              <a:rPr lang="de" sz="1600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e" sz="1600" dirty="0" err="1">
                <a:solidFill>
                  <a:schemeClr val="tx1"/>
                </a:solidFill>
                <a:latin typeface="+mn-lt"/>
                <a:cs typeface="Arial" charset="0"/>
              </a:rPr>
              <a:t>Fischlin</a:t>
            </a:r>
            <a:r>
              <a:rPr lang="de" sz="1600" dirty="0">
                <a:solidFill>
                  <a:schemeClr val="tx1"/>
                </a:solidFill>
                <a:latin typeface="+mn-lt"/>
                <a:cs typeface="Arial" charset="0"/>
              </a:rPr>
              <a:t> Lehmann Schaffner </a:t>
            </a:r>
            <a:r>
              <a:rPr lang="de" sz="1600" dirty="0" err="1">
                <a:solidFill>
                  <a:schemeClr val="tx1"/>
                </a:solidFill>
                <a:latin typeface="+mn-lt"/>
                <a:cs typeface="Arial" charset="0"/>
              </a:rPr>
              <a:t>Zhandry</a:t>
            </a:r>
            <a:r>
              <a:rPr lang="de" sz="1600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Arial" charset="0"/>
              </a:rPr>
              <a:t>11]</a:t>
            </a:r>
          </a:p>
        </p:txBody>
      </p:sp>
      <p:pic>
        <p:nvPicPr>
          <p:cNvPr id="9" name="Picture 8" descr="QueenOfHearts.png">
            <a:extLst>
              <a:ext uri="{FF2B5EF4-FFF2-40B4-BE49-F238E27FC236}">
                <a16:creationId xmlns:a16="http://schemas.microsoft.com/office/drawing/2014/main" id="{2464D99C-0004-204F-89DB-3FBC8C8C6AE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06000" y="2158664"/>
            <a:ext cx="960487" cy="8613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loud Callout 10">
                <a:extLst>
                  <a:ext uri="{FF2B5EF4-FFF2-40B4-BE49-F238E27FC236}">
                    <a16:creationId xmlns:a16="http://schemas.microsoft.com/office/drawing/2014/main" id="{77BEA462-173E-5B44-AA30-8BB20FF87082}"/>
                  </a:ext>
                </a:extLst>
              </p:cNvPr>
              <p:cNvSpPr/>
              <p:nvPr/>
            </p:nvSpPr>
            <p:spPr>
              <a:xfrm>
                <a:off x="9099821" y="1076291"/>
                <a:ext cx="1851842" cy="800463"/>
              </a:xfrm>
              <a:prstGeom prst="cloudCallout">
                <a:avLst>
                  <a:gd name="adj1" fmla="val 11132"/>
                  <a:gd name="adj2" fmla="val 82083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/>
                  <a:t>“knows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800" dirty="0"/>
                  <a:t>”</a:t>
                </a:r>
              </a:p>
            </p:txBody>
          </p:sp>
        </mc:Choice>
        <mc:Fallback xmlns="">
          <p:sp>
            <p:nvSpPr>
              <p:cNvPr id="11" name="Cloud Callout 10">
                <a:extLst>
                  <a:ext uri="{FF2B5EF4-FFF2-40B4-BE49-F238E27FC236}">
                    <a16:creationId xmlns:a16="http://schemas.microsoft.com/office/drawing/2014/main" id="{77BEA462-173E-5B44-AA30-8BB20FF870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821" y="1076291"/>
                <a:ext cx="1851842" cy="800463"/>
              </a:xfrm>
              <a:prstGeom prst="cloudCallout">
                <a:avLst>
                  <a:gd name="adj1" fmla="val 11132"/>
                  <a:gd name="adj2" fmla="val 82083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61980053-BBB6-7F4C-A9B2-54D2AD5D2F9D}"/>
              </a:ext>
            </a:extLst>
          </p:cNvPr>
          <p:cNvGrpSpPr/>
          <p:nvPr/>
        </p:nvGrpSpPr>
        <p:grpSpPr>
          <a:xfrm>
            <a:off x="9099821" y="3295661"/>
            <a:ext cx="2029098" cy="2324080"/>
            <a:chOff x="7004992" y="3623616"/>
            <a:chExt cx="2029098" cy="23240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ounded Rectangle 22">
                  <a:extLst>
                    <a:ext uri="{FF2B5EF4-FFF2-40B4-BE49-F238E27FC236}">
                      <a16:creationId xmlns:a16="http://schemas.microsoft.com/office/drawing/2014/main" id="{78DD047D-ACDD-1941-BB8E-AAA74A8F66C1}"/>
                    </a:ext>
                  </a:extLst>
                </p:cNvPr>
                <p:cNvSpPr/>
                <p:nvPr/>
              </p:nvSpPr>
              <p:spPr>
                <a:xfrm>
                  <a:off x="7004992" y="4380206"/>
                  <a:ext cx="2029098" cy="319714"/>
                </a:xfrm>
                <a:prstGeom prst="round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3" name="Rounded Rectangle 22">
                  <a:extLst>
                    <a:ext uri="{FF2B5EF4-FFF2-40B4-BE49-F238E27FC236}">
                      <a16:creationId xmlns:a16="http://schemas.microsoft.com/office/drawing/2014/main" id="{78DD047D-ACDD-1941-BB8E-AAA74A8F66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4992" y="4380206"/>
                  <a:ext cx="2029098" cy="319714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DE5CBF6-E81C-7844-A926-798331A0F54E}"/>
                </a:ext>
              </a:extLst>
            </p:cNvPr>
            <p:cNvGrpSpPr/>
            <p:nvPr/>
          </p:nvGrpSpPr>
          <p:grpSpPr>
            <a:xfrm rot="5400000">
              <a:off x="8082711" y="4639706"/>
              <a:ext cx="319712" cy="513806"/>
              <a:chOff x="947057" y="4391297"/>
              <a:chExt cx="568409" cy="513806"/>
            </a:xfrm>
          </p:grpSpPr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3DF3C026-85DC-5747-8594-A6B02267CC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057" y="4391297"/>
                <a:ext cx="568409" cy="0"/>
              </a:xfrm>
              <a:prstGeom prst="straightConnector1">
                <a:avLst/>
              </a:prstGeom>
              <a:ln w="3175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408DA94E-BBAE-2840-BEDE-C49DBEF51A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057" y="4562566"/>
                <a:ext cx="568409" cy="0"/>
              </a:xfrm>
              <a:prstGeom prst="straightConnector1">
                <a:avLst/>
              </a:prstGeom>
              <a:ln w="31750">
                <a:solidFill>
                  <a:schemeClr val="accent6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86358360-988A-834A-9EE8-C29686E1A5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057" y="4905103"/>
                <a:ext cx="568409" cy="0"/>
              </a:xfrm>
              <a:prstGeom prst="straightConnector1">
                <a:avLst/>
              </a:prstGeom>
              <a:ln w="31750">
                <a:solidFill>
                  <a:schemeClr val="accent6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DC95B34A-9B41-E148-8273-7A3B2D4FCF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057" y="4733835"/>
                <a:ext cx="568409" cy="0"/>
              </a:xfrm>
              <a:prstGeom prst="straightConnector1">
                <a:avLst/>
              </a:prstGeom>
              <a:ln w="3175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5BD22E4-014B-F446-9CA6-080AD2B43F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02513" y="3623616"/>
              <a:ext cx="960487" cy="758793"/>
            </a:xfrm>
            <a:prstGeom prst="rect">
              <a:avLst/>
            </a:prstGeom>
          </p:spPr>
        </p:pic>
        <p:pic>
          <p:nvPicPr>
            <p:cNvPr id="33" name="Picture 32" descr="QueenOfHearts.png">
              <a:extLst>
                <a:ext uri="{FF2B5EF4-FFF2-40B4-BE49-F238E27FC236}">
                  <a16:creationId xmlns:a16="http://schemas.microsoft.com/office/drawing/2014/main" id="{56BABA72-40EE-DE48-ACD1-AD0E0953C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868682" y="5086308"/>
              <a:ext cx="960487" cy="861388"/>
            </a:xfrm>
            <a:prstGeom prst="rect">
              <a:avLst/>
            </a:prstGeom>
          </p:spPr>
        </p:pic>
        <p:pic>
          <p:nvPicPr>
            <p:cNvPr id="3" name="Graphic 2" descr="Atom">
              <a:extLst>
                <a:ext uri="{FF2B5EF4-FFF2-40B4-BE49-F238E27FC236}">
                  <a16:creationId xmlns:a16="http://schemas.microsoft.com/office/drawing/2014/main" id="{A14188A8-9DCA-2A41-AA6B-A43C361E07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285131" y="4690978"/>
              <a:ext cx="691149" cy="691149"/>
            </a:xfrm>
            <a:prstGeom prst="rect">
              <a:avLst/>
            </a:prstGeom>
          </p:spPr>
        </p:pic>
      </p:grp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A329818C-0178-86D3-9B05-02E1114AD488}"/>
              </a:ext>
            </a:extLst>
          </p:cNvPr>
          <p:cNvCxnSpPr>
            <a:cxnSpLocks/>
          </p:cNvCxnSpPr>
          <p:nvPr/>
        </p:nvCxnSpPr>
        <p:spPr>
          <a:xfrm>
            <a:off x="8649244" y="3124200"/>
            <a:ext cx="3314156" cy="0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198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5DA728F-E6AA-44B9-8C90-E4A8B06893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0100" y="1105000"/>
                <a:ext cx="10591799" cy="47625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2400" dirty="0"/>
                  <a:t>Quantum attacker may query RO in superposition:</a:t>
                </a:r>
              </a:p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endParaRPr lang="en-US" sz="2400" dirty="0"/>
              </a:p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endParaRPr lang="en-US" sz="2400" dirty="0"/>
              </a:p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endParaRPr lang="en-US" sz="2400" dirty="0"/>
              </a:p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2400" dirty="0"/>
                  <a:t>Example: </a:t>
                </a:r>
                <a:r>
                  <a:rPr lang="en-US" sz="2400" dirty="0">
                    <a:solidFill>
                      <a:srgbClr val="CC0000"/>
                    </a:solidFill>
                  </a:rPr>
                  <a:t>superposition</a:t>
                </a:r>
                <a:r>
                  <a:rPr lang="en-US" sz="2400" dirty="0"/>
                  <a:t> over all inputs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  <m:sup/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sz="2400" i="1" dirty="0">
                        <a:latin typeface="Cambria Math" panose="02040503050406030204" pitchFamily="18" charset="0"/>
                      </a:rPr>
                      <m:t>|0⟩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↦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  <m:sup/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en-US" sz="2400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)⟩</m:t>
                    </m:r>
                  </m:oMath>
                </a14:m>
                <a:endParaRPr lang="en-US" sz="2400" dirty="0"/>
              </a:p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2400" dirty="0"/>
                  <a:t>With a single quantum query, Eve can access </a:t>
                </a:r>
                <a:r>
                  <a:rPr lang="en-US" sz="2400" dirty="0">
                    <a:solidFill>
                      <a:srgbClr val="CC0000"/>
                    </a:solidFill>
                  </a:rPr>
                  <a:t>all function values in superposition. 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5DA728F-E6AA-44B9-8C90-E4A8B0689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1105000"/>
                <a:ext cx="10591799" cy="4762501"/>
              </a:xfrm>
              <a:prstGeom prst="rect">
                <a:avLst/>
              </a:prstGeom>
              <a:blipFill>
                <a:blip r:embed="rId3"/>
                <a:stretch>
                  <a:fillRect l="-718" b="-19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FD7FF5BD-0A7D-468E-8429-97D9FF73DE4F}"/>
              </a:ext>
            </a:extLst>
          </p:cNvPr>
          <p:cNvSpPr txBox="1">
            <a:spLocks/>
          </p:cNvSpPr>
          <p:nvPr/>
        </p:nvSpPr>
        <p:spPr>
          <a:xfrm>
            <a:off x="1524000" y="76201"/>
            <a:ext cx="9144000" cy="95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CC0000"/>
                </a:solidFill>
                <a:latin typeface="Frutiger LT Std 55 Roman" panose="020B0602020204020204" pitchFamily="34" charset="0"/>
              </a:rPr>
              <a:t>Quantum Superposition Access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24B39B-D3EC-4294-B6CE-41105B4FA079}"/>
              </a:ext>
            </a:extLst>
          </p:cNvPr>
          <p:cNvCxnSpPr>
            <a:cxnSpLocks/>
          </p:cNvCxnSpPr>
          <p:nvPr/>
        </p:nvCxnSpPr>
        <p:spPr bwMode="auto">
          <a:xfrm>
            <a:off x="3581400" y="914400"/>
            <a:ext cx="5029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53F3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6452045B-258A-5B46-BFE6-518CB27EB7BF}"/>
              </a:ext>
            </a:extLst>
          </p:cNvPr>
          <p:cNvGrpSpPr/>
          <p:nvPr/>
        </p:nvGrpSpPr>
        <p:grpSpPr>
          <a:xfrm>
            <a:off x="9166759" y="731620"/>
            <a:ext cx="2029098" cy="2324080"/>
            <a:chOff x="7004992" y="3623616"/>
            <a:chExt cx="2029098" cy="23240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ounded Rectangle 7">
                  <a:extLst>
                    <a:ext uri="{FF2B5EF4-FFF2-40B4-BE49-F238E27FC236}">
                      <a16:creationId xmlns:a16="http://schemas.microsoft.com/office/drawing/2014/main" id="{839537CA-9F4F-D34F-8A62-8A789239ECC1}"/>
                    </a:ext>
                  </a:extLst>
                </p:cNvPr>
                <p:cNvSpPr/>
                <p:nvPr/>
              </p:nvSpPr>
              <p:spPr>
                <a:xfrm>
                  <a:off x="7004992" y="4380206"/>
                  <a:ext cx="2029098" cy="319714"/>
                </a:xfrm>
                <a:prstGeom prst="round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8" name="Rounded Rectangle 7">
                  <a:extLst>
                    <a:ext uri="{FF2B5EF4-FFF2-40B4-BE49-F238E27FC236}">
                      <a16:creationId xmlns:a16="http://schemas.microsoft.com/office/drawing/2014/main" id="{839537CA-9F4F-D34F-8A62-8A789239EC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4992" y="4380206"/>
                  <a:ext cx="2029098" cy="319714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E6CF990-B31A-2641-BFB6-302FD2EFB658}"/>
                </a:ext>
              </a:extLst>
            </p:cNvPr>
            <p:cNvGrpSpPr/>
            <p:nvPr/>
          </p:nvGrpSpPr>
          <p:grpSpPr>
            <a:xfrm rot="5400000">
              <a:off x="8082711" y="4639706"/>
              <a:ext cx="319712" cy="513806"/>
              <a:chOff x="947057" y="4391297"/>
              <a:chExt cx="568409" cy="513806"/>
            </a:xfrm>
          </p:grpSpPr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CEED02DC-C4AD-984A-81C8-0E1984ABAD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057" y="4391297"/>
                <a:ext cx="568409" cy="0"/>
              </a:xfrm>
              <a:prstGeom prst="straightConnector1">
                <a:avLst/>
              </a:prstGeom>
              <a:ln w="3175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CEAC6197-3992-D643-B886-BF3D97FAF6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057" y="4562566"/>
                <a:ext cx="568409" cy="0"/>
              </a:xfrm>
              <a:prstGeom prst="straightConnector1">
                <a:avLst/>
              </a:prstGeom>
              <a:ln w="31750">
                <a:solidFill>
                  <a:schemeClr val="accent6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53E4FF5B-8317-1644-9002-29B934F65F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057" y="4905103"/>
                <a:ext cx="568409" cy="0"/>
              </a:xfrm>
              <a:prstGeom prst="straightConnector1">
                <a:avLst/>
              </a:prstGeom>
              <a:ln w="31750">
                <a:solidFill>
                  <a:schemeClr val="accent6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32FFDFA-2C87-3C44-A850-22127D1E94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057" y="4733835"/>
                <a:ext cx="568409" cy="0"/>
              </a:xfrm>
              <a:prstGeom prst="straightConnector1">
                <a:avLst/>
              </a:prstGeom>
              <a:ln w="3175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9ED445D-58B2-AA44-8BC0-BA82A6075F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02513" y="3623616"/>
              <a:ext cx="960487" cy="758793"/>
            </a:xfrm>
            <a:prstGeom prst="rect">
              <a:avLst/>
            </a:prstGeom>
          </p:spPr>
        </p:pic>
        <p:pic>
          <p:nvPicPr>
            <p:cNvPr id="12" name="Picture 11" descr="QueenOfHearts.png">
              <a:extLst>
                <a:ext uri="{FF2B5EF4-FFF2-40B4-BE49-F238E27FC236}">
                  <a16:creationId xmlns:a16="http://schemas.microsoft.com/office/drawing/2014/main" id="{D103CB3E-4CC3-084B-99E4-459FE626C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868682" y="5086308"/>
              <a:ext cx="960487" cy="861388"/>
            </a:xfrm>
            <a:prstGeom prst="rect">
              <a:avLst/>
            </a:prstGeom>
          </p:spPr>
        </p:pic>
        <p:pic>
          <p:nvPicPr>
            <p:cNvPr id="13" name="Graphic 12" descr="Atom">
              <a:extLst>
                <a:ext uri="{FF2B5EF4-FFF2-40B4-BE49-F238E27FC236}">
                  <a16:creationId xmlns:a16="http://schemas.microsoft.com/office/drawing/2014/main" id="{92370D20-CC7E-2248-AD24-316C4A2C7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285131" y="4690978"/>
              <a:ext cx="691149" cy="69114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17F2463B-73F0-FB49-83A6-817342965E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3468" y="1607911"/>
                <a:ext cx="7924800" cy="5714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2400" dirty="0"/>
                  <a:t>Standard oracle (</a:t>
                </a:r>
                <a:r>
                  <a:rPr lang="en-US" sz="2400" dirty="0" err="1"/>
                  <a:t>StO</a:t>
                </a:r>
                <a:r>
                  <a:rPr lang="en-US" sz="2400" dirty="0"/>
                  <a:t>):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↦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⊕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17F2463B-73F0-FB49-83A6-817342965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468" y="1607911"/>
                <a:ext cx="7924800" cy="571499"/>
              </a:xfrm>
              <a:prstGeom prst="rect">
                <a:avLst/>
              </a:prstGeom>
              <a:blipFill>
                <a:blip r:embed="rId9"/>
                <a:stretch>
                  <a:fillRect l="-960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2F7AA7B8-8232-A1F5-547E-168F9B0FD5C8}"/>
              </a:ext>
            </a:extLst>
          </p:cNvPr>
          <p:cNvGrpSpPr/>
          <p:nvPr/>
        </p:nvGrpSpPr>
        <p:grpSpPr>
          <a:xfrm>
            <a:off x="5043547" y="2239170"/>
            <a:ext cx="3865530" cy="962254"/>
            <a:chOff x="1928526" y="3464041"/>
            <a:chExt cx="3865530" cy="962254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A069B486-B9F7-8CCA-5E5D-92511C094E8C}"/>
                </a:ext>
              </a:extLst>
            </p:cNvPr>
            <p:cNvCxnSpPr>
              <a:cxnSpLocks/>
            </p:cNvCxnSpPr>
            <p:nvPr/>
          </p:nvCxnSpPr>
          <p:spPr>
            <a:xfrm>
              <a:off x="2438400" y="3733800"/>
              <a:ext cx="381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9D374B3-8FDE-AD00-3A83-315ECE2594C5}"/>
                    </a:ext>
                  </a:extLst>
                </p:cNvPr>
                <p:cNvSpPr txBox="1"/>
                <p:nvPr/>
              </p:nvSpPr>
              <p:spPr>
                <a:xfrm>
                  <a:off x="1928526" y="3472060"/>
                  <a:ext cx="533400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09D374B3-8FDE-AD00-3A83-315ECE2594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8526" y="3472060"/>
                  <a:ext cx="533400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15909" r="-4545" b="-16216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C48A5F7-89EE-256A-BDA1-ECA36D31C867}"/>
                    </a:ext>
                  </a:extLst>
                </p:cNvPr>
                <p:cNvSpPr txBox="1"/>
                <p:nvPr/>
              </p:nvSpPr>
              <p:spPr>
                <a:xfrm>
                  <a:off x="1949233" y="3928187"/>
                  <a:ext cx="533400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C48A5F7-89EE-256A-BDA1-ECA36D31C8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9233" y="3928187"/>
                  <a:ext cx="533400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18605" r="-6977" b="-15789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966D766-F666-9CF5-4BA8-C7FED8C93E87}"/>
                </a:ext>
              </a:extLst>
            </p:cNvPr>
            <p:cNvSpPr/>
            <p:nvPr/>
          </p:nvSpPr>
          <p:spPr>
            <a:xfrm>
              <a:off x="2819400" y="3561967"/>
              <a:ext cx="914400" cy="8643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288A3B5-B1BF-51DF-4135-456F7C382B31}"/>
                    </a:ext>
                  </a:extLst>
                </p:cNvPr>
                <p:cNvSpPr txBox="1"/>
                <p:nvPr/>
              </p:nvSpPr>
              <p:spPr>
                <a:xfrm>
                  <a:off x="2944689" y="3718988"/>
                  <a:ext cx="747128" cy="4912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288A3B5-B1BF-51DF-4135-456F7C382B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4689" y="3718988"/>
                  <a:ext cx="747128" cy="491288"/>
                </a:xfrm>
                <a:prstGeom prst="rect">
                  <a:avLst/>
                </a:prstGeom>
                <a:blipFill>
                  <a:blip r:embed="rId12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F18D06D-C516-0BE7-0A1C-1763E8F02EAB}"/>
                </a:ext>
              </a:extLst>
            </p:cNvPr>
            <p:cNvCxnSpPr>
              <a:cxnSpLocks/>
            </p:cNvCxnSpPr>
            <p:nvPr/>
          </p:nvCxnSpPr>
          <p:spPr>
            <a:xfrm>
              <a:off x="3741821" y="3733800"/>
              <a:ext cx="37297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6CC4A60-6D1A-5136-EC64-D43AA501402B}"/>
                </a:ext>
              </a:extLst>
            </p:cNvPr>
            <p:cNvCxnSpPr>
              <a:cxnSpLocks/>
            </p:cNvCxnSpPr>
            <p:nvPr/>
          </p:nvCxnSpPr>
          <p:spPr>
            <a:xfrm>
              <a:off x="3741821" y="4197948"/>
              <a:ext cx="37297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0C2D3D3-DC55-1FD5-951D-65E81CF4BD5B}"/>
                </a:ext>
              </a:extLst>
            </p:cNvPr>
            <p:cNvCxnSpPr>
              <a:cxnSpLocks/>
            </p:cNvCxnSpPr>
            <p:nvPr/>
          </p:nvCxnSpPr>
          <p:spPr>
            <a:xfrm>
              <a:off x="2438400" y="4197948"/>
              <a:ext cx="381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0C14D45-C848-EA1E-F223-F6FDF514F8FD}"/>
                    </a:ext>
                  </a:extLst>
                </p:cNvPr>
                <p:cNvSpPr txBox="1"/>
                <p:nvPr/>
              </p:nvSpPr>
              <p:spPr>
                <a:xfrm>
                  <a:off x="4132230" y="3932401"/>
                  <a:ext cx="1661826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F0C14D45-C848-EA1E-F223-F6FDF514F8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2230" y="3932401"/>
                  <a:ext cx="1661826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3030" b="-16216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6EA645E-6AEE-914C-B0B3-EBE367C04EFF}"/>
                    </a:ext>
                  </a:extLst>
                </p:cNvPr>
                <p:cNvSpPr txBox="1"/>
                <p:nvPr/>
              </p:nvSpPr>
              <p:spPr>
                <a:xfrm>
                  <a:off x="4175590" y="3464041"/>
                  <a:ext cx="533400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6EA645E-6AEE-914C-B0B3-EBE367C04E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5590" y="3464041"/>
                  <a:ext cx="533400" cy="461665"/>
                </a:xfrm>
                <a:prstGeom prst="rect">
                  <a:avLst/>
                </a:prstGeom>
                <a:blipFill>
                  <a:blip r:embed="rId14"/>
                  <a:stretch>
                    <a:fillRect l="-19048" r="-7143" b="-18919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10798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DA728F-E6AA-44B9-8C90-E4A8B06893A2}"/>
              </a:ext>
            </a:extLst>
          </p:cNvPr>
          <p:cNvSpPr txBox="1">
            <a:spLocks/>
          </p:cNvSpPr>
          <p:nvPr/>
        </p:nvSpPr>
        <p:spPr>
          <a:xfrm>
            <a:off x="658177" y="1009650"/>
            <a:ext cx="9646920" cy="36147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b="1" dirty="0"/>
              <a:t>Many classical ROM proofs </a:t>
            </a:r>
            <a:r>
              <a:rPr lang="en-US" sz="2400" b="1" dirty="0">
                <a:solidFill>
                  <a:srgbClr val="CC0000"/>
                </a:solidFill>
              </a:rPr>
              <a:t>break down </a:t>
            </a:r>
            <a:r>
              <a:rPr lang="en-US" sz="2400" b="1" dirty="0"/>
              <a:t>in the QROM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>
                <a:solidFill>
                  <a:srgbClr val="CC0000"/>
                </a:solidFill>
              </a:rPr>
              <a:t>Efficient simulation</a:t>
            </a:r>
            <a:r>
              <a:rPr lang="en-US" sz="2400" dirty="0"/>
              <a:t>: how to emulate a ROM towards an adversary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>
                <a:solidFill>
                  <a:srgbClr val="CC0000"/>
                </a:solidFill>
              </a:rPr>
              <a:t>Adaptive programmability</a:t>
            </a:r>
            <a:r>
              <a:rPr lang="en-US" sz="2400" dirty="0"/>
              <a:t>: depending on the adversary’s queries, </a:t>
            </a:r>
            <a:br>
              <a:rPr lang="en-US" sz="2400" dirty="0"/>
            </a:br>
            <a:r>
              <a:rPr lang="en-US" sz="2400" dirty="0"/>
              <a:t>plant a challenge in the answer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>
                <a:solidFill>
                  <a:srgbClr val="CC0000"/>
                </a:solidFill>
              </a:rPr>
              <a:t>Extractability</a:t>
            </a:r>
            <a:r>
              <a:rPr lang="en-US" sz="2400" dirty="0"/>
              <a:t>: Simulator learns pre-images of adversary’s queries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>
                <a:solidFill>
                  <a:srgbClr val="CC0000"/>
                </a:solidFill>
              </a:rPr>
              <a:t>Rewinding</a:t>
            </a:r>
            <a:r>
              <a:rPr lang="en-US" sz="2400" dirty="0"/>
              <a:t>: replaying some hash values but changing some outputs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7FF5BD-0A7D-468E-8429-97D9FF73DE4F}"/>
              </a:ext>
            </a:extLst>
          </p:cNvPr>
          <p:cNvSpPr txBox="1">
            <a:spLocks/>
          </p:cNvSpPr>
          <p:nvPr/>
        </p:nvSpPr>
        <p:spPr>
          <a:xfrm>
            <a:off x="1524000" y="76201"/>
            <a:ext cx="9144000" cy="95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CC0000"/>
                </a:solidFill>
                <a:latin typeface="Frutiger LT Std 55 Roman" panose="020B0602020204020204" pitchFamily="34" charset="0"/>
              </a:rPr>
              <a:t>Trouble in the QROM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24B39B-D3EC-4294-B6CE-41105B4FA079}"/>
              </a:ext>
            </a:extLst>
          </p:cNvPr>
          <p:cNvCxnSpPr>
            <a:cxnSpLocks/>
          </p:cNvCxnSpPr>
          <p:nvPr/>
        </p:nvCxnSpPr>
        <p:spPr bwMode="auto">
          <a:xfrm>
            <a:off x="3581400" y="914400"/>
            <a:ext cx="5029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53F3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Graphic 6" descr="High voltage">
            <a:extLst>
              <a:ext uri="{FF2B5EF4-FFF2-40B4-BE49-F238E27FC236}">
                <a16:creationId xmlns:a16="http://schemas.microsoft.com/office/drawing/2014/main" id="{F7122685-2456-3D45-A258-8F663814C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94681" y="552450"/>
            <a:ext cx="1497420" cy="1497420"/>
          </a:xfrm>
          <a:prstGeom prst="rect">
            <a:avLst/>
          </a:prstGeom>
        </p:spPr>
      </p:pic>
      <p:pic>
        <p:nvPicPr>
          <p:cNvPr id="8" name="Graphic 7" descr="Atom">
            <a:extLst>
              <a:ext uri="{FF2B5EF4-FFF2-40B4-BE49-F238E27FC236}">
                <a16:creationId xmlns:a16="http://schemas.microsoft.com/office/drawing/2014/main" id="{54DEC016-8B39-4345-80F9-3DBC5E6919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47137" y="1805785"/>
            <a:ext cx="691149" cy="69114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6CABD7F-4483-33C9-EE51-E32BD39275DD}"/>
              </a:ext>
            </a:extLst>
          </p:cNvPr>
          <p:cNvGrpSpPr/>
          <p:nvPr/>
        </p:nvGrpSpPr>
        <p:grpSpPr>
          <a:xfrm>
            <a:off x="7543800" y="5132433"/>
            <a:ext cx="4183537" cy="1490582"/>
            <a:chOff x="2254064" y="4110446"/>
            <a:chExt cx="4183537" cy="149058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A37D976-9C1E-A0D2-704F-542BE9B3D4EA}"/>
                </a:ext>
              </a:extLst>
            </p:cNvPr>
            <p:cNvSpPr/>
            <p:nvPr/>
          </p:nvSpPr>
          <p:spPr>
            <a:xfrm>
              <a:off x="4267200" y="4110446"/>
              <a:ext cx="2170401" cy="1219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US" sz="2000" dirty="0"/>
                <a:t>protocol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7AE91ECE-FE92-2DBA-FCCF-0BFDB95D885D}"/>
                </a:ext>
              </a:extLst>
            </p:cNvPr>
            <p:cNvSpPr/>
            <p:nvPr/>
          </p:nvSpPr>
          <p:spPr>
            <a:xfrm>
              <a:off x="4572000" y="4391298"/>
              <a:ext cx="609600" cy="6096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QueenOfHearts.png">
              <a:extLst>
                <a:ext uri="{FF2B5EF4-FFF2-40B4-BE49-F238E27FC236}">
                  <a16:creationId xmlns:a16="http://schemas.microsoft.com/office/drawing/2014/main" id="{AC6354DB-7060-4E0D-AC7B-4426A45A3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254064" y="4739640"/>
              <a:ext cx="960487" cy="861388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C72E7AD-F5E7-6CA3-BA9A-C6A3D605D30A}"/>
                </a:ext>
              </a:extLst>
            </p:cNvPr>
            <p:cNvGrpSpPr/>
            <p:nvPr/>
          </p:nvGrpSpPr>
          <p:grpSpPr>
            <a:xfrm>
              <a:off x="3429000" y="4739640"/>
              <a:ext cx="568409" cy="513806"/>
              <a:chOff x="3429000" y="4739640"/>
              <a:chExt cx="568409" cy="513806"/>
            </a:xfrm>
          </p:grpSpPr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56BEB3C4-2859-64D2-9256-5689379A97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29000" y="4739640"/>
                <a:ext cx="568409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1FEA91CD-8EB6-62D2-25E9-F411425F31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29000" y="4910909"/>
                <a:ext cx="568409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1D81E813-4F21-6013-2DE3-3FDD53E675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29000" y="5253446"/>
                <a:ext cx="568409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8400E0A9-E641-4DF8-3F34-921A08A789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29000" y="5082178"/>
                <a:ext cx="568409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8F331AB-50DB-8656-D5B2-F4E5B867AB54}"/>
              </a:ext>
            </a:extLst>
          </p:cNvPr>
          <p:cNvGrpSpPr/>
          <p:nvPr/>
        </p:nvGrpSpPr>
        <p:grpSpPr>
          <a:xfrm>
            <a:off x="6746275" y="4266602"/>
            <a:ext cx="3267858" cy="1463939"/>
            <a:chOff x="1456542" y="3244612"/>
            <a:chExt cx="3267858" cy="14639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ounded Rectangle 18">
                  <a:extLst>
                    <a:ext uri="{FF2B5EF4-FFF2-40B4-BE49-F238E27FC236}">
                      <a16:creationId xmlns:a16="http://schemas.microsoft.com/office/drawing/2014/main" id="{CA907C60-1071-7D40-FFA0-1DCEE105699C}"/>
                    </a:ext>
                  </a:extLst>
                </p:cNvPr>
                <p:cNvSpPr/>
                <p:nvPr/>
              </p:nvSpPr>
              <p:spPr>
                <a:xfrm>
                  <a:off x="1456542" y="4001202"/>
                  <a:ext cx="2029098" cy="319714"/>
                </a:xfrm>
                <a:prstGeom prst="round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8" name="Rounded Rectangle 27">
                  <a:extLst>
                    <a:ext uri="{FF2B5EF4-FFF2-40B4-BE49-F238E27FC236}">
                      <a16:creationId xmlns:a16="http://schemas.microsoft.com/office/drawing/2014/main" id="{D39DBFE9-01D2-434C-A194-0D22918EF5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6542" y="4001202"/>
                  <a:ext cx="2029098" cy="319714"/>
                </a:xfrm>
                <a:prstGeom prst="round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33A6147-4953-CB39-934A-3345E3064EAF}"/>
                </a:ext>
              </a:extLst>
            </p:cNvPr>
            <p:cNvGrpSpPr/>
            <p:nvPr/>
          </p:nvGrpSpPr>
          <p:grpSpPr>
            <a:xfrm rot="5400000">
              <a:off x="2534261" y="4260702"/>
              <a:ext cx="319712" cy="513806"/>
              <a:chOff x="947057" y="4391297"/>
              <a:chExt cx="568409" cy="513806"/>
            </a:xfrm>
          </p:grpSpPr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A208DBA2-EAEB-B4EC-D4BF-732B4D84EF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057" y="4391297"/>
                <a:ext cx="568409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12C280F2-E2CC-7095-49F1-73B5F8F449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057" y="4562566"/>
                <a:ext cx="568409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443FEFBA-6A32-742A-AE72-B6FC1C123F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057" y="4905103"/>
                <a:ext cx="568409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680F6519-6B2A-E53C-BB3C-4C66C8E36B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057" y="4733835"/>
                <a:ext cx="568409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1370901-89A8-0D03-B0DD-7E40850A8B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54063" y="3244612"/>
              <a:ext cx="960487" cy="758793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FCCED36-BBB4-EB04-2D9D-B1E4CB82607A}"/>
                </a:ext>
              </a:extLst>
            </p:cNvPr>
            <p:cNvGrpSpPr/>
            <p:nvPr/>
          </p:nvGrpSpPr>
          <p:grpSpPr>
            <a:xfrm>
              <a:off x="3192148" y="3624009"/>
              <a:ext cx="1532252" cy="1084542"/>
              <a:chOff x="3192148" y="3624009"/>
              <a:chExt cx="1532252" cy="1084542"/>
            </a:xfrm>
          </p:grpSpPr>
          <p:cxnSp>
            <p:nvCxnSpPr>
              <p:cNvPr id="23" name="Curved Connector 22">
                <a:extLst>
                  <a:ext uri="{FF2B5EF4-FFF2-40B4-BE49-F238E27FC236}">
                    <a16:creationId xmlns:a16="http://schemas.microsoft.com/office/drawing/2014/main" id="{F20681D6-37C3-3EDB-3D3F-7649375D28E3}"/>
                  </a:ext>
                </a:extLst>
              </p:cNvPr>
              <p:cNvCxnSpPr>
                <a:stCxn id="21" idx="3"/>
              </p:cNvCxnSpPr>
              <p:nvPr/>
            </p:nvCxnSpPr>
            <p:spPr>
              <a:xfrm>
                <a:off x="3214550" y="3624009"/>
                <a:ext cx="1509850" cy="893596"/>
              </a:xfrm>
              <a:prstGeom prst="curvedConnector3">
                <a:avLst>
                  <a:gd name="adj1" fmla="val 55768"/>
                </a:avLst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urved Connector 23">
                <a:extLst>
                  <a:ext uri="{FF2B5EF4-FFF2-40B4-BE49-F238E27FC236}">
                    <a16:creationId xmlns:a16="http://schemas.microsoft.com/office/drawing/2014/main" id="{903B2D1A-06E3-FA9C-4B94-85F62CC56951}"/>
                  </a:ext>
                </a:extLst>
              </p:cNvPr>
              <p:cNvCxnSpPr/>
              <p:nvPr/>
            </p:nvCxnSpPr>
            <p:spPr>
              <a:xfrm>
                <a:off x="3192148" y="3814955"/>
                <a:ext cx="1509850" cy="893596"/>
              </a:xfrm>
              <a:prstGeom prst="curvedConnector3">
                <a:avLst>
                  <a:gd name="adj1" fmla="val 45963"/>
                </a:avLst>
              </a:prstGeom>
              <a:ln w="3175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0" name="Graphic 29" descr="Atom">
            <a:extLst>
              <a:ext uri="{FF2B5EF4-FFF2-40B4-BE49-F238E27FC236}">
                <a16:creationId xmlns:a16="http://schemas.microsoft.com/office/drawing/2014/main" id="{0C3EB0E1-3AA0-0310-5F99-0670240022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20267" y="5268780"/>
            <a:ext cx="579563" cy="579563"/>
          </a:xfrm>
          <a:prstGeom prst="rect">
            <a:avLst/>
          </a:prstGeom>
        </p:spPr>
      </p:pic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6F83DECC-F0A1-F74C-01C7-8DE460E4EF7C}"/>
              </a:ext>
            </a:extLst>
          </p:cNvPr>
          <p:cNvSpPr txBox="1">
            <a:spLocks/>
          </p:cNvSpPr>
          <p:nvPr/>
        </p:nvSpPr>
        <p:spPr>
          <a:xfrm>
            <a:off x="381000" y="6096000"/>
            <a:ext cx="4953000" cy="432048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1600" dirty="0">
                <a:solidFill>
                  <a:schemeClr val="tx1"/>
                </a:solidFill>
                <a:latin typeface="+mn-lt"/>
                <a:cs typeface="Arial" charset="0"/>
              </a:rPr>
              <a:t>[</a:t>
            </a:r>
            <a:r>
              <a:rPr lang="de" sz="1600" dirty="0" err="1">
                <a:solidFill>
                  <a:schemeClr val="tx1"/>
                </a:solidFill>
                <a:latin typeface="+mn-lt"/>
                <a:cs typeface="Arial" charset="0"/>
              </a:rPr>
              <a:t>Boneh</a:t>
            </a:r>
            <a:r>
              <a:rPr lang="de" sz="1600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e" sz="1600" dirty="0" err="1">
                <a:solidFill>
                  <a:schemeClr val="tx1"/>
                </a:solidFill>
                <a:latin typeface="+mn-lt"/>
                <a:cs typeface="Arial" charset="0"/>
              </a:rPr>
              <a:t>Dagdelen</a:t>
            </a:r>
            <a:r>
              <a:rPr lang="de" sz="1600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e" sz="1600" dirty="0" err="1">
                <a:solidFill>
                  <a:schemeClr val="tx1"/>
                </a:solidFill>
                <a:latin typeface="+mn-lt"/>
                <a:cs typeface="Arial" charset="0"/>
              </a:rPr>
              <a:t>Fischlin</a:t>
            </a:r>
            <a:r>
              <a:rPr lang="de" sz="1600" dirty="0">
                <a:solidFill>
                  <a:schemeClr val="tx1"/>
                </a:solidFill>
                <a:latin typeface="+mn-lt"/>
                <a:cs typeface="Arial" charset="0"/>
              </a:rPr>
              <a:t> Lehmann Schaffner </a:t>
            </a:r>
            <a:r>
              <a:rPr lang="de" sz="1600" dirty="0" err="1">
                <a:solidFill>
                  <a:schemeClr val="tx1"/>
                </a:solidFill>
                <a:latin typeface="+mn-lt"/>
                <a:cs typeface="Arial" charset="0"/>
              </a:rPr>
              <a:t>Zhandry</a:t>
            </a:r>
            <a:r>
              <a:rPr lang="de" sz="1600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Arial" charset="0"/>
              </a:rPr>
              <a:t>11]</a:t>
            </a:r>
          </a:p>
        </p:txBody>
      </p:sp>
    </p:spTree>
    <p:extLst>
      <p:ext uri="{BB962C8B-B14F-4D97-AF65-F5344CB8AC3E}">
        <p14:creationId xmlns:p14="http://schemas.microsoft.com/office/powerpoint/2010/main" val="2482845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C1DE37-3EAA-4520-8D9F-4D4E568EF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4140636"/>
            <a:ext cx="2514600" cy="140237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09DA1FF-240B-4247-AB8B-02EB665C3D99}"/>
              </a:ext>
            </a:extLst>
          </p:cNvPr>
          <p:cNvSpPr txBox="1">
            <a:spLocks/>
          </p:cNvSpPr>
          <p:nvPr/>
        </p:nvSpPr>
        <p:spPr>
          <a:xfrm>
            <a:off x="1524000" y="762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CC0000"/>
                </a:solidFill>
                <a:latin typeface="Frutiger LT Std 55 Roman" panose="020B0602020204020204" pitchFamily="34" charset="0"/>
              </a:rPr>
              <a:t>What will you Learn from this Talk?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7EF9817-BB8B-439A-ABC4-C70B9CFD1E0C}"/>
              </a:ext>
            </a:extLst>
          </p:cNvPr>
          <p:cNvCxnSpPr>
            <a:cxnSpLocks/>
          </p:cNvCxnSpPr>
          <p:nvPr/>
        </p:nvCxnSpPr>
        <p:spPr bwMode="auto">
          <a:xfrm>
            <a:off x="3581400" y="1295400"/>
            <a:ext cx="5029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53F3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3">
            <a:extLst>
              <a:ext uri="{FF2B5EF4-FFF2-40B4-BE49-F238E27FC236}">
                <a16:creationId xmlns:a16="http://schemas.microsoft.com/office/drawing/2014/main" id="{2254C1C0-66DA-1A44-8795-EC881D62084B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0" y="1767058"/>
            <a:ext cx="5719148" cy="345640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l" eaLnBrk="1" hangingPunct="1">
              <a:lnSpc>
                <a:spcPct val="13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 charset="0"/>
              </a:rPr>
              <a:t>Classical Random-Oracle Model</a:t>
            </a:r>
          </a:p>
          <a:p>
            <a:pPr marL="342900" indent="-342900" algn="l" eaLnBrk="1" hangingPunct="1">
              <a:lnSpc>
                <a:spcPct val="13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 charset="0"/>
              </a:rPr>
              <a:t>Quantum Access</a:t>
            </a:r>
          </a:p>
          <a:p>
            <a:pPr marL="257175" indent="-257175" algn="l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 charset="0"/>
              </a:rPr>
              <a:t>A Crucial Insight</a:t>
            </a:r>
          </a:p>
          <a:p>
            <a:pPr marL="257175" indent="-257175" algn="l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 charset="0"/>
              </a:rPr>
              <a:t>Applications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DF79B1-4016-A64A-9590-83185B3DB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419" y="1378833"/>
            <a:ext cx="2895597" cy="289559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CCFDBB-D405-E93A-A98C-3BD539246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605" y="3016956"/>
            <a:ext cx="2971800" cy="53690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25843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CDF26D5-5C32-0649-B9D6-75758CAAF6EA}"/>
              </a:ext>
            </a:extLst>
          </p:cNvPr>
          <p:cNvSpPr txBox="1">
            <a:spLocks/>
          </p:cNvSpPr>
          <p:nvPr/>
        </p:nvSpPr>
        <p:spPr>
          <a:xfrm>
            <a:off x="1536281" y="4181300"/>
            <a:ext cx="9144000" cy="575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/>
              <a:t>What is the resulting quantum state?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DA728F-E6AA-44B9-8C90-E4A8B06893A2}"/>
              </a:ext>
            </a:extLst>
          </p:cNvPr>
          <p:cNvSpPr txBox="1">
            <a:spLocks/>
          </p:cNvSpPr>
          <p:nvPr/>
        </p:nvSpPr>
        <p:spPr>
          <a:xfrm>
            <a:off x="2209800" y="1028701"/>
            <a:ext cx="7924800" cy="4762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7FF5BD-0A7D-468E-8429-97D9FF73DE4F}"/>
              </a:ext>
            </a:extLst>
          </p:cNvPr>
          <p:cNvSpPr txBox="1">
            <a:spLocks/>
          </p:cNvSpPr>
          <p:nvPr/>
        </p:nvSpPr>
        <p:spPr>
          <a:xfrm>
            <a:off x="1524000" y="76201"/>
            <a:ext cx="9144000" cy="95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CC0000"/>
                </a:solidFill>
                <a:latin typeface="Frutiger LT Std 55 Roman" panose="020B0602020204020204" pitchFamily="34" charset="0"/>
              </a:rPr>
              <a:t>Quantum: Warm-Up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24B39B-D3EC-4294-B6CE-41105B4FA079}"/>
              </a:ext>
            </a:extLst>
          </p:cNvPr>
          <p:cNvCxnSpPr>
            <a:cxnSpLocks/>
          </p:cNvCxnSpPr>
          <p:nvPr/>
        </p:nvCxnSpPr>
        <p:spPr bwMode="auto">
          <a:xfrm>
            <a:off x="3581400" y="914400"/>
            <a:ext cx="5029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53F3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2F71393-343C-03C4-494D-F9BBB497BF63}"/>
              </a:ext>
            </a:extLst>
          </p:cNvPr>
          <p:cNvCxnSpPr>
            <a:cxnSpLocks/>
          </p:cNvCxnSpPr>
          <p:nvPr/>
        </p:nvCxnSpPr>
        <p:spPr>
          <a:xfrm>
            <a:off x="4070385" y="2704161"/>
            <a:ext cx="181053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407D15D-1130-DF1F-ED82-EE683F14E403}"/>
              </a:ext>
            </a:extLst>
          </p:cNvPr>
          <p:cNvCxnSpPr>
            <a:cxnSpLocks/>
          </p:cNvCxnSpPr>
          <p:nvPr/>
        </p:nvCxnSpPr>
        <p:spPr>
          <a:xfrm>
            <a:off x="4070385" y="3161361"/>
            <a:ext cx="181053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8438DF0-1BC8-50D2-4EC9-87CC67AB74D0}"/>
              </a:ext>
            </a:extLst>
          </p:cNvPr>
          <p:cNvCxnSpPr>
            <a:cxnSpLocks/>
            <a:stCxn id="32" idx="4"/>
          </p:cNvCxnSpPr>
          <p:nvPr/>
        </p:nvCxnSpPr>
        <p:spPr>
          <a:xfrm flipV="1">
            <a:off x="5355432" y="2704161"/>
            <a:ext cx="0" cy="556807"/>
          </a:xfrm>
          <a:prstGeom prst="line">
            <a:avLst/>
          </a:prstGeom>
          <a:ln w="15875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CD37BA16-0315-DB7D-E426-7107E19BAA4D}"/>
              </a:ext>
            </a:extLst>
          </p:cNvPr>
          <p:cNvSpPr/>
          <p:nvPr/>
        </p:nvSpPr>
        <p:spPr>
          <a:xfrm>
            <a:off x="5250283" y="3050670"/>
            <a:ext cx="210298" cy="210298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BED01AA-F6C4-CE86-928D-0363B107F7A9}"/>
              </a:ext>
            </a:extLst>
          </p:cNvPr>
          <p:cNvSpPr txBox="1"/>
          <p:nvPr/>
        </p:nvSpPr>
        <p:spPr>
          <a:xfrm>
            <a:off x="4946277" y="2189751"/>
            <a:ext cx="1280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CNOT gate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43D2038-0556-3976-57BA-86C48EAA3318}"/>
                  </a:ext>
                </a:extLst>
              </p:cNvPr>
              <p:cNvSpPr txBox="1"/>
              <p:nvPr/>
            </p:nvSpPr>
            <p:spPr>
              <a:xfrm>
                <a:off x="3442234" y="2476653"/>
                <a:ext cx="533400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43D2038-0556-3976-57BA-86C48EAA3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234" y="2476653"/>
                <a:ext cx="533400" cy="461665"/>
              </a:xfrm>
              <a:prstGeom prst="rect">
                <a:avLst/>
              </a:prstGeom>
              <a:blipFill>
                <a:blip r:embed="rId3"/>
                <a:stretch>
                  <a:fillRect l="-19048" r="-7143" b="-18421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041C4EA-61B5-492D-871F-B2EEC4CBEF14}"/>
                  </a:ext>
                </a:extLst>
              </p:cNvPr>
              <p:cNvSpPr txBox="1"/>
              <p:nvPr/>
            </p:nvSpPr>
            <p:spPr>
              <a:xfrm>
                <a:off x="4437866" y="2493930"/>
                <a:ext cx="417226" cy="461665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041C4EA-61B5-492D-871F-B2EEC4CBE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866" y="2493930"/>
                <a:ext cx="41722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58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B596A25-2A07-BAA4-7ED3-5533A554EC76}"/>
                  </a:ext>
                </a:extLst>
              </p:cNvPr>
              <p:cNvSpPr txBox="1"/>
              <p:nvPr/>
            </p:nvSpPr>
            <p:spPr>
              <a:xfrm>
                <a:off x="3442234" y="2921153"/>
                <a:ext cx="533400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B596A25-2A07-BAA4-7ED3-5533A554E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234" y="2921153"/>
                <a:ext cx="533400" cy="461665"/>
              </a:xfrm>
              <a:prstGeom prst="rect">
                <a:avLst/>
              </a:prstGeom>
              <a:blipFill>
                <a:blip r:embed="rId5"/>
                <a:stretch>
                  <a:fillRect l="-19048" r="-7143" b="-15789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">
            <a:extLst>
              <a:ext uri="{FF2B5EF4-FFF2-40B4-BE49-F238E27FC236}">
                <a16:creationId xmlns:a16="http://schemas.microsoft.com/office/drawing/2014/main" id="{395D0A7C-FDDD-EA6E-1338-A9A4E76A9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853" y="15391"/>
            <a:ext cx="2552699" cy="255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C44BF64-A6C1-B49F-408E-D2FB02A51DE4}"/>
              </a:ext>
            </a:extLst>
          </p:cNvPr>
          <p:cNvSpPr txBox="1">
            <a:spLocks/>
          </p:cNvSpPr>
          <p:nvPr/>
        </p:nvSpPr>
        <p:spPr>
          <a:xfrm>
            <a:off x="7861509" y="5335479"/>
            <a:ext cx="4546181" cy="5714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2400" dirty="0">
                <a:hlinkClick r:id="rId7"/>
              </a:rPr>
              <a:t>https://app.wooclap.com/QROM</a:t>
            </a:r>
            <a:r>
              <a:rPr lang="en-US" sz="2400" dirty="0"/>
              <a:t> </a:t>
            </a:r>
            <a:endParaRPr lang="en-US" sz="2000" dirty="0"/>
          </a:p>
        </p:txBody>
      </p:sp>
      <p:pic>
        <p:nvPicPr>
          <p:cNvPr id="2" name="Graphic 1" descr="Atom">
            <a:extLst>
              <a:ext uri="{FF2B5EF4-FFF2-40B4-BE49-F238E27FC236}">
                <a16:creationId xmlns:a16="http://schemas.microsoft.com/office/drawing/2014/main" id="{00AE4410-68B0-F781-AA4D-803C6CFB85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81400" y="149726"/>
            <a:ext cx="691149" cy="69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32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CDF26D5-5C32-0649-B9D6-75758CAAF6EA}"/>
              </a:ext>
            </a:extLst>
          </p:cNvPr>
          <p:cNvSpPr txBox="1">
            <a:spLocks/>
          </p:cNvSpPr>
          <p:nvPr/>
        </p:nvSpPr>
        <p:spPr>
          <a:xfrm>
            <a:off x="1536281" y="4181300"/>
            <a:ext cx="9144000" cy="575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/>
              <a:t>What is the resulting quantum state?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DA728F-E6AA-44B9-8C90-E4A8B06893A2}"/>
              </a:ext>
            </a:extLst>
          </p:cNvPr>
          <p:cNvSpPr txBox="1">
            <a:spLocks/>
          </p:cNvSpPr>
          <p:nvPr/>
        </p:nvSpPr>
        <p:spPr>
          <a:xfrm>
            <a:off x="2209800" y="1028701"/>
            <a:ext cx="7924800" cy="4762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endParaRPr lang="en-US" sz="24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24B39B-D3EC-4294-B6CE-41105B4FA079}"/>
              </a:ext>
            </a:extLst>
          </p:cNvPr>
          <p:cNvCxnSpPr>
            <a:cxnSpLocks/>
          </p:cNvCxnSpPr>
          <p:nvPr/>
        </p:nvCxnSpPr>
        <p:spPr bwMode="auto">
          <a:xfrm>
            <a:off x="3581400" y="914400"/>
            <a:ext cx="5029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53F3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2F71393-343C-03C4-494D-F9BBB497BF63}"/>
              </a:ext>
            </a:extLst>
          </p:cNvPr>
          <p:cNvCxnSpPr>
            <a:cxnSpLocks/>
          </p:cNvCxnSpPr>
          <p:nvPr/>
        </p:nvCxnSpPr>
        <p:spPr>
          <a:xfrm>
            <a:off x="4070385" y="2704161"/>
            <a:ext cx="181053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407D15D-1130-DF1F-ED82-EE683F14E403}"/>
              </a:ext>
            </a:extLst>
          </p:cNvPr>
          <p:cNvCxnSpPr>
            <a:cxnSpLocks/>
          </p:cNvCxnSpPr>
          <p:nvPr/>
        </p:nvCxnSpPr>
        <p:spPr>
          <a:xfrm>
            <a:off x="4070385" y="3161361"/>
            <a:ext cx="181053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8438DF0-1BC8-50D2-4EC9-87CC67AB74D0}"/>
              </a:ext>
            </a:extLst>
          </p:cNvPr>
          <p:cNvCxnSpPr>
            <a:cxnSpLocks/>
            <a:stCxn id="32" idx="4"/>
          </p:cNvCxnSpPr>
          <p:nvPr/>
        </p:nvCxnSpPr>
        <p:spPr>
          <a:xfrm flipV="1">
            <a:off x="5355432" y="2704161"/>
            <a:ext cx="0" cy="556807"/>
          </a:xfrm>
          <a:prstGeom prst="line">
            <a:avLst/>
          </a:prstGeom>
          <a:ln w="15875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CD37BA16-0315-DB7D-E426-7107E19BAA4D}"/>
              </a:ext>
            </a:extLst>
          </p:cNvPr>
          <p:cNvSpPr/>
          <p:nvPr/>
        </p:nvSpPr>
        <p:spPr>
          <a:xfrm>
            <a:off x="5250283" y="3050670"/>
            <a:ext cx="210298" cy="210298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BED01AA-F6C4-CE86-928D-0363B107F7A9}"/>
              </a:ext>
            </a:extLst>
          </p:cNvPr>
          <p:cNvSpPr txBox="1"/>
          <p:nvPr/>
        </p:nvSpPr>
        <p:spPr>
          <a:xfrm>
            <a:off x="4946277" y="2189751"/>
            <a:ext cx="1280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CNOT gate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43D2038-0556-3976-57BA-86C48EAA3318}"/>
                  </a:ext>
                </a:extLst>
              </p:cNvPr>
              <p:cNvSpPr txBox="1"/>
              <p:nvPr/>
            </p:nvSpPr>
            <p:spPr>
              <a:xfrm>
                <a:off x="3442234" y="2476653"/>
                <a:ext cx="533400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43D2038-0556-3976-57BA-86C48EAA3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234" y="2476653"/>
                <a:ext cx="533400" cy="461665"/>
              </a:xfrm>
              <a:prstGeom prst="rect">
                <a:avLst/>
              </a:prstGeom>
              <a:blipFill>
                <a:blip r:embed="rId3"/>
                <a:stretch>
                  <a:fillRect l="-19048" r="-7143" b="-18421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041C4EA-61B5-492D-871F-B2EEC4CBEF14}"/>
                  </a:ext>
                </a:extLst>
              </p:cNvPr>
              <p:cNvSpPr txBox="1"/>
              <p:nvPr/>
            </p:nvSpPr>
            <p:spPr>
              <a:xfrm>
                <a:off x="4437866" y="2493930"/>
                <a:ext cx="417226" cy="461665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041C4EA-61B5-492D-871F-B2EEC4CBE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866" y="2493930"/>
                <a:ext cx="41722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58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B596A25-2A07-BAA4-7ED3-5533A554EC76}"/>
                  </a:ext>
                </a:extLst>
              </p:cNvPr>
              <p:cNvSpPr txBox="1"/>
              <p:nvPr/>
            </p:nvSpPr>
            <p:spPr>
              <a:xfrm>
                <a:off x="3442234" y="2921153"/>
                <a:ext cx="533400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B596A25-2A07-BAA4-7ED3-5533A554E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234" y="2921153"/>
                <a:ext cx="533400" cy="461665"/>
              </a:xfrm>
              <a:prstGeom prst="rect">
                <a:avLst/>
              </a:prstGeom>
              <a:blipFill>
                <a:blip r:embed="rId5"/>
                <a:stretch>
                  <a:fillRect l="-19048" r="-7143" b="-15789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8092AC3-E922-77C2-970E-3C18072BA2B9}"/>
                  </a:ext>
                </a:extLst>
              </p:cNvPr>
              <p:cNvSpPr txBox="1"/>
              <p:nvPr/>
            </p:nvSpPr>
            <p:spPr>
              <a:xfrm>
                <a:off x="7021456" y="2476653"/>
                <a:ext cx="1595939" cy="87620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⟩"/>
                              <m:ctrlPr>
                                <a:rPr lang="nl-NL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e>
                          </m:d>
                          <m:r>
                            <a:rPr lang="nl-N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+|11⟩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l-NL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8092AC3-E922-77C2-970E-3C18072B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456" y="2476653"/>
                <a:ext cx="1595939" cy="876202"/>
              </a:xfrm>
              <a:prstGeom prst="rect">
                <a:avLst/>
              </a:prstGeom>
              <a:blipFill>
                <a:blip r:embed="rId6"/>
                <a:stretch>
                  <a:fillRect r="-2362" b="-2857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">
            <a:extLst>
              <a:ext uri="{FF2B5EF4-FFF2-40B4-BE49-F238E27FC236}">
                <a16:creationId xmlns:a16="http://schemas.microsoft.com/office/drawing/2014/main" id="{395D0A7C-FDDD-EA6E-1338-A9A4E76A9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853" y="15391"/>
            <a:ext cx="2552699" cy="255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C44BF64-A6C1-B49F-408E-D2FB02A51DE4}"/>
              </a:ext>
            </a:extLst>
          </p:cNvPr>
          <p:cNvSpPr txBox="1">
            <a:spLocks/>
          </p:cNvSpPr>
          <p:nvPr/>
        </p:nvSpPr>
        <p:spPr>
          <a:xfrm>
            <a:off x="7861509" y="5335479"/>
            <a:ext cx="4546181" cy="5714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2400" dirty="0">
                <a:hlinkClick r:id="rId8"/>
              </a:rPr>
              <a:t>https://app.wooclap.com/QROM</a:t>
            </a:r>
            <a:r>
              <a:rPr lang="en-US" sz="2400" dirty="0"/>
              <a:t> </a:t>
            </a: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BE164E-6D17-2DE3-57CB-245C2FBA4961}"/>
              </a:ext>
            </a:extLst>
          </p:cNvPr>
          <p:cNvSpPr txBox="1">
            <a:spLocks/>
          </p:cNvSpPr>
          <p:nvPr/>
        </p:nvSpPr>
        <p:spPr>
          <a:xfrm>
            <a:off x="1524000" y="76201"/>
            <a:ext cx="9144000" cy="95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CC0000"/>
                </a:solidFill>
                <a:latin typeface="Frutiger LT Std 55 Roman" panose="020B0602020204020204" pitchFamily="34" charset="0"/>
              </a:rPr>
              <a:t>Quantum: Warm-Up</a:t>
            </a:r>
          </a:p>
        </p:txBody>
      </p:sp>
      <p:pic>
        <p:nvPicPr>
          <p:cNvPr id="3" name="Graphic 2" descr="Atom">
            <a:extLst>
              <a:ext uri="{FF2B5EF4-FFF2-40B4-BE49-F238E27FC236}">
                <a16:creationId xmlns:a16="http://schemas.microsoft.com/office/drawing/2014/main" id="{DCB654DC-B124-46A6-1E56-7AF39861D2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81400" y="149726"/>
            <a:ext cx="691149" cy="69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454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C1DE37-3EAA-4520-8D9F-4D4E568EF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4140636"/>
            <a:ext cx="2514600" cy="140237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09DA1FF-240B-4247-AB8B-02EB665C3D99}"/>
              </a:ext>
            </a:extLst>
          </p:cNvPr>
          <p:cNvSpPr txBox="1">
            <a:spLocks/>
          </p:cNvSpPr>
          <p:nvPr/>
        </p:nvSpPr>
        <p:spPr>
          <a:xfrm>
            <a:off x="1524000" y="762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CC0000"/>
                </a:solidFill>
                <a:latin typeface="Frutiger LT Std 55 Roman" panose="020B0602020204020204" pitchFamily="34" charset="0"/>
              </a:rPr>
              <a:t>What will you Learn from this Talk?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7EF9817-BB8B-439A-ABC4-C70B9CFD1E0C}"/>
              </a:ext>
            </a:extLst>
          </p:cNvPr>
          <p:cNvCxnSpPr>
            <a:cxnSpLocks/>
          </p:cNvCxnSpPr>
          <p:nvPr/>
        </p:nvCxnSpPr>
        <p:spPr bwMode="auto">
          <a:xfrm>
            <a:off x="3581400" y="1295400"/>
            <a:ext cx="5029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53F3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3">
            <a:extLst>
              <a:ext uri="{FF2B5EF4-FFF2-40B4-BE49-F238E27FC236}">
                <a16:creationId xmlns:a16="http://schemas.microsoft.com/office/drawing/2014/main" id="{2254C1C0-66DA-1A44-8795-EC881D62084B}"/>
              </a:ext>
            </a:extLst>
          </p:cNvPr>
          <p:cNvSpPr txBox="1">
            <a:spLocks noChangeArrowheads="1"/>
          </p:cNvSpPr>
          <p:nvPr/>
        </p:nvSpPr>
        <p:spPr>
          <a:xfrm>
            <a:off x="1187766" y="1549046"/>
            <a:ext cx="5719148" cy="345640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57175" indent="-257175" algn="l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75" dirty="0">
                <a:solidFill>
                  <a:schemeClr val="tx1"/>
                </a:solidFill>
                <a:latin typeface="+mn-lt"/>
                <a:cs typeface="Arial" charset="0"/>
              </a:rPr>
              <a:t>Classical Random-Oracle Model</a:t>
            </a:r>
          </a:p>
          <a:p>
            <a:pPr marL="257175" indent="-257175" algn="l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75" dirty="0">
                <a:solidFill>
                  <a:schemeClr val="tx1"/>
                </a:solidFill>
                <a:latin typeface="+mn-lt"/>
                <a:cs typeface="Arial" charset="0"/>
              </a:rPr>
              <a:t>Quantum Access</a:t>
            </a:r>
          </a:p>
          <a:p>
            <a:pPr marL="257175" indent="-257175" algn="l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75" dirty="0">
                <a:solidFill>
                  <a:schemeClr val="tx1"/>
                </a:solidFill>
                <a:latin typeface="+mn-lt"/>
                <a:cs typeface="Arial" charset="0"/>
              </a:rPr>
              <a:t>A Crucial Insight</a:t>
            </a:r>
          </a:p>
          <a:p>
            <a:pPr marL="257175" indent="-257175" algn="l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75" dirty="0">
                <a:solidFill>
                  <a:schemeClr val="tx1"/>
                </a:solidFill>
                <a:latin typeface="+mn-lt"/>
                <a:cs typeface="Arial" charset="0"/>
              </a:rPr>
              <a:t>Applications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DF79B1-4016-A64A-9590-83185B3DB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1400" y="1447800"/>
            <a:ext cx="2895597" cy="289559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621EF2D-3A6F-124D-8BE6-B13099D0E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079" y="1543899"/>
            <a:ext cx="4572000" cy="59514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0291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DA728F-E6AA-44B9-8C90-E4A8B06893A2}"/>
              </a:ext>
            </a:extLst>
          </p:cNvPr>
          <p:cNvSpPr txBox="1">
            <a:spLocks/>
          </p:cNvSpPr>
          <p:nvPr/>
        </p:nvSpPr>
        <p:spPr>
          <a:xfrm>
            <a:off x="2209800" y="1028701"/>
            <a:ext cx="7924800" cy="4762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7FF5BD-0A7D-468E-8429-97D9FF73DE4F}"/>
              </a:ext>
            </a:extLst>
          </p:cNvPr>
          <p:cNvSpPr txBox="1">
            <a:spLocks/>
          </p:cNvSpPr>
          <p:nvPr/>
        </p:nvSpPr>
        <p:spPr>
          <a:xfrm>
            <a:off x="1524000" y="76201"/>
            <a:ext cx="9144000" cy="95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CC0000"/>
                </a:solidFill>
                <a:latin typeface="Frutiger LT Std 55 Roman" panose="020B0602020204020204" pitchFamily="34" charset="0"/>
              </a:rPr>
              <a:t>Quantum Circuit Identity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24B39B-D3EC-4294-B6CE-41105B4FA079}"/>
              </a:ext>
            </a:extLst>
          </p:cNvPr>
          <p:cNvCxnSpPr>
            <a:cxnSpLocks/>
          </p:cNvCxnSpPr>
          <p:nvPr/>
        </p:nvCxnSpPr>
        <p:spPr bwMode="auto">
          <a:xfrm>
            <a:off x="3581400" y="914400"/>
            <a:ext cx="5029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53F3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2F71393-343C-03C4-494D-F9BBB497BF63}"/>
              </a:ext>
            </a:extLst>
          </p:cNvPr>
          <p:cNvCxnSpPr>
            <a:cxnSpLocks/>
          </p:cNvCxnSpPr>
          <p:nvPr/>
        </p:nvCxnSpPr>
        <p:spPr>
          <a:xfrm>
            <a:off x="2770726" y="1754838"/>
            <a:ext cx="117316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407D15D-1130-DF1F-ED82-EE683F14E403}"/>
              </a:ext>
            </a:extLst>
          </p:cNvPr>
          <p:cNvCxnSpPr>
            <a:cxnSpLocks/>
          </p:cNvCxnSpPr>
          <p:nvPr/>
        </p:nvCxnSpPr>
        <p:spPr>
          <a:xfrm>
            <a:off x="2770726" y="2212038"/>
            <a:ext cx="116569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8438DF0-1BC8-50D2-4EC9-87CC67AB74D0}"/>
              </a:ext>
            </a:extLst>
          </p:cNvPr>
          <p:cNvCxnSpPr>
            <a:cxnSpLocks/>
            <a:stCxn id="32" idx="4"/>
          </p:cNvCxnSpPr>
          <p:nvPr/>
        </p:nvCxnSpPr>
        <p:spPr>
          <a:xfrm flipV="1">
            <a:off x="3410934" y="1754838"/>
            <a:ext cx="0" cy="556807"/>
          </a:xfrm>
          <a:prstGeom prst="line">
            <a:avLst/>
          </a:prstGeom>
          <a:ln w="15875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CD37BA16-0315-DB7D-E426-7107E19BAA4D}"/>
              </a:ext>
            </a:extLst>
          </p:cNvPr>
          <p:cNvSpPr/>
          <p:nvPr/>
        </p:nvSpPr>
        <p:spPr>
          <a:xfrm>
            <a:off x="3305785" y="2101347"/>
            <a:ext cx="210298" cy="210298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BED01AA-F6C4-CE86-928D-0363B107F7A9}"/>
              </a:ext>
            </a:extLst>
          </p:cNvPr>
          <p:cNvSpPr txBox="1"/>
          <p:nvPr/>
        </p:nvSpPr>
        <p:spPr>
          <a:xfrm>
            <a:off x="2770726" y="1240428"/>
            <a:ext cx="1280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CNOT gate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4049924-77CC-0456-AAF3-42F7B21C7C89}"/>
                  </a:ext>
                </a:extLst>
              </p:cNvPr>
              <p:cNvSpPr txBox="1"/>
              <p:nvPr/>
            </p:nvSpPr>
            <p:spPr>
              <a:xfrm>
                <a:off x="4843667" y="1269652"/>
                <a:ext cx="1526700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e>
                      </m:d>
                      <m:r>
                        <a:rPr lang="nl-NL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begChr m:val="|"/>
                          <m:endChr m:val="⟩"/>
                          <m:ctrlP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e>
                      </m:d>
                      <m:r>
                        <a:rPr lang="nl-NL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begChr m:val="|"/>
                          <m:endChr m:val="⟩"/>
                          <m:ctrlP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nl-NL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begChr m:val="|"/>
                          <m:endChr m:val="⟩"/>
                          <m:ctrlP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d>
                      <m:r>
                        <a:rPr lang="nl-NL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begChr m:val="|"/>
                          <m:endChr m:val="⟩"/>
                          <m:ctrlP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4049924-77CC-0456-AAF3-42F7B21C7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667" y="1269652"/>
                <a:ext cx="15267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4CEA559-59F4-9B15-24E4-A248415BFDC1}"/>
                  </a:ext>
                </a:extLst>
              </p:cNvPr>
              <p:cNvSpPr txBox="1"/>
              <p:nvPr/>
            </p:nvSpPr>
            <p:spPr>
              <a:xfrm>
                <a:off x="6932921" y="1281899"/>
                <a:ext cx="189558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++</m:t>
                          </m:r>
                        </m:e>
                      </m:d>
                      <m:r>
                        <a:rPr lang="nl-NL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begChr m:val="|"/>
                          <m:endChr m:val="⟩"/>
                          <m:ctrlP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++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+−</m:t>
                          </m:r>
                        </m:e>
                      </m:d>
                      <m:r>
                        <a:rPr lang="nl-NL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begChr m:val="|"/>
                          <m:endChr m:val="⟩"/>
                          <m:ctrlP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−−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−+</m:t>
                          </m:r>
                        </m:e>
                      </m:d>
                      <m:r>
                        <a:rPr lang="nl-NL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begChr m:val="|"/>
                          <m:endChr m:val="⟩"/>
                          <m:ctrlP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−+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−−</m:t>
                          </m:r>
                        </m:e>
                      </m:d>
                      <m:r>
                        <a:rPr lang="nl-NL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begChr m:val="|"/>
                          <m:endChr m:val="⟩"/>
                          <m:ctrlP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+−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4CEA559-59F4-9B15-24E4-A248415BF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921" y="1281899"/>
                <a:ext cx="1895584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8" name="Picture 2">
            <a:extLst>
              <a:ext uri="{FF2B5EF4-FFF2-40B4-BE49-F238E27FC236}">
                <a16:creationId xmlns:a16="http://schemas.microsoft.com/office/drawing/2014/main" id="{200FD629-B1DF-94AA-D09E-AE48933AE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853" y="15391"/>
            <a:ext cx="2552699" cy="255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109B919-8248-7333-2C4C-1B2C4B49C88B}"/>
              </a:ext>
            </a:extLst>
          </p:cNvPr>
          <p:cNvGrpSpPr/>
          <p:nvPr/>
        </p:nvGrpSpPr>
        <p:grpSpPr>
          <a:xfrm>
            <a:off x="2334247" y="3389589"/>
            <a:ext cx="7343153" cy="2048865"/>
            <a:chOff x="2334247" y="3389589"/>
            <a:chExt cx="7343153" cy="2048865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C55D83EB-D2A3-40A5-CC15-BE9218C9EAE9}"/>
                </a:ext>
              </a:extLst>
            </p:cNvPr>
            <p:cNvCxnSpPr>
              <a:cxnSpLocks/>
            </p:cNvCxnSpPr>
            <p:nvPr/>
          </p:nvCxnSpPr>
          <p:spPr>
            <a:xfrm>
              <a:off x="2334247" y="3891781"/>
              <a:ext cx="18415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5F831B2-9669-62A4-914E-D9C9A797BD8A}"/>
                </a:ext>
              </a:extLst>
            </p:cNvPr>
            <p:cNvCxnSpPr>
              <a:cxnSpLocks/>
            </p:cNvCxnSpPr>
            <p:nvPr/>
          </p:nvCxnSpPr>
          <p:spPr>
            <a:xfrm>
              <a:off x="2334247" y="4348981"/>
              <a:ext cx="18415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7D2F17A-CF04-ACA5-011D-97A2D123D92C}"/>
                </a:ext>
              </a:extLst>
            </p:cNvPr>
            <p:cNvCxnSpPr>
              <a:cxnSpLocks/>
              <a:stCxn id="90" idx="4"/>
            </p:cNvCxnSpPr>
            <p:nvPr/>
          </p:nvCxnSpPr>
          <p:spPr>
            <a:xfrm flipV="1">
              <a:off x="3303095" y="3891781"/>
              <a:ext cx="0" cy="556807"/>
            </a:xfrm>
            <a:prstGeom prst="line">
              <a:avLst/>
            </a:prstGeom>
            <a:ln w="15875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2BC7243-DF1B-7D6D-9D03-2B7DB1D91180}"/>
                </a:ext>
              </a:extLst>
            </p:cNvPr>
            <p:cNvSpPr/>
            <p:nvPr/>
          </p:nvSpPr>
          <p:spPr>
            <a:xfrm>
              <a:off x="3197946" y="4238290"/>
              <a:ext cx="210298" cy="21029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8A3357E7-A3C4-FAC1-7BFE-79E8004E910F}"/>
                    </a:ext>
                  </a:extLst>
                </p:cNvPr>
                <p:cNvSpPr txBox="1"/>
                <p:nvPr/>
              </p:nvSpPr>
              <p:spPr>
                <a:xfrm>
                  <a:off x="3589866" y="3657559"/>
                  <a:ext cx="417226" cy="461665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8A3357E7-A3C4-FAC1-7BFE-79E8004E91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9866" y="3657559"/>
                  <a:ext cx="417226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2857"/>
                  </a:stretch>
                </a:blipFill>
                <a:ln w="158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23CD03C0-4487-6E53-DBAF-57152C5CA06E}"/>
                    </a:ext>
                  </a:extLst>
                </p:cNvPr>
                <p:cNvSpPr txBox="1"/>
                <p:nvPr/>
              </p:nvSpPr>
              <p:spPr>
                <a:xfrm>
                  <a:off x="2586482" y="3635697"/>
                  <a:ext cx="417226" cy="461665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23CD03C0-4487-6E53-DBAF-57152C5CA0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482" y="3635697"/>
                  <a:ext cx="417226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2857"/>
                  </a:stretch>
                </a:blipFill>
                <a:ln w="158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81AB44EE-D817-23B2-981E-63D7324FAA6A}"/>
                    </a:ext>
                  </a:extLst>
                </p:cNvPr>
                <p:cNvSpPr txBox="1"/>
                <p:nvPr/>
              </p:nvSpPr>
              <p:spPr>
                <a:xfrm>
                  <a:off x="2586482" y="4164483"/>
                  <a:ext cx="417226" cy="461665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81AB44EE-D817-23B2-981E-63D7324FAA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482" y="4164483"/>
                  <a:ext cx="417226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2857"/>
                  </a:stretch>
                </a:blipFill>
                <a:ln w="158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C9C65DE2-A332-A1DB-850B-79DC421406C2}"/>
                    </a:ext>
                  </a:extLst>
                </p:cNvPr>
                <p:cNvSpPr txBox="1"/>
                <p:nvPr/>
              </p:nvSpPr>
              <p:spPr>
                <a:xfrm>
                  <a:off x="3602482" y="4164483"/>
                  <a:ext cx="417226" cy="461665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C9C65DE2-A332-A1DB-850B-79DC421406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2482" y="4164483"/>
                  <a:ext cx="417226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2857"/>
                  </a:stretch>
                </a:blipFill>
                <a:ln w="158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8D2E6954-062B-1938-B91C-158B8475DFEB}"/>
                    </a:ext>
                  </a:extLst>
                </p:cNvPr>
                <p:cNvSpPr txBox="1"/>
                <p:nvPr/>
              </p:nvSpPr>
              <p:spPr>
                <a:xfrm>
                  <a:off x="4359385" y="3838743"/>
                  <a:ext cx="92845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nl-NL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dirty="0">
                      <a:solidFill>
                        <a:schemeClr val="tx1"/>
                      </a:solidFill>
                    </a:rPr>
                    <a:t>  </a:t>
                  </a:r>
                  <a:r>
                    <a:rPr lang="en-US" dirty="0">
                      <a:solidFill>
                        <a:schemeClr val="tx1"/>
                      </a:solidFill>
                      <a:latin typeface="+mn-lt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8D2E6954-062B-1938-B91C-158B8475DF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9385" y="3838743"/>
                  <a:ext cx="928459" cy="584775"/>
                </a:xfrm>
                <a:prstGeom prst="rect">
                  <a:avLst/>
                </a:prstGeom>
                <a:blipFill>
                  <a:blip r:embed="rId10"/>
                  <a:stretch>
                    <a:fillRect t="-12766" r="-16216" b="-29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2841DE0-94A0-166A-090E-3D839D91E259}"/>
                </a:ext>
              </a:extLst>
            </p:cNvPr>
            <p:cNvCxnSpPr>
              <a:cxnSpLocks/>
            </p:cNvCxnSpPr>
            <p:nvPr/>
          </p:nvCxnSpPr>
          <p:spPr>
            <a:xfrm>
              <a:off x="8443688" y="3494738"/>
              <a:ext cx="1173165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B8C0AE05-2DAA-9335-9F9E-EE7C08AE8918}"/>
                </a:ext>
              </a:extLst>
            </p:cNvPr>
            <p:cNvCxnSpPr>
              <a:cxnSpLocks/>
            </p:cNvCxnSpPr>
            <p:nvPr/>
          </p:nvCxnSpPr>
          <p:spPr>
            <a:xfrm>
              <a:off x="8443688" y="3951938"/>
              <a:ext cx="1165695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8AF9B449-6D2D-C474-C7DE-BEEDE63C84CB}"/>
                </a:ext>
              </a:extLst>
            </p:cNvPr>
            <p:cNvCxnSpPr>
              <a:cxnSpLocks/>
              <a:stCxn id="104" idx="0"/>
            </p:cNvCxnSpPr>
            <p:nvPr/>
          </p:nvCxnSpPr>
          <p:spPr>
            <a:xfrm>
              <a:off x="9062583" y="3389589"/>
              <a:ext cx="0" cy="562349"/>
            </a:xfrm>
            <a:prstGeom prst="line">
              <a:avLst/>
            </a:prstGeom>
            <a:ln w="15875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CE43FC4C-7A55-DEE8-5A10-88F7ADAD5588}"/>
                </a:ext>
              </a:extLst>
            </p:cNvPr>
            <p:cNvSpPr/>
            <p:nvPr/>
          </p:nvSpPr>
          <p:spPr>
            <a:xfrm>
              <a:off x="8957434" y="3389589"/>
              <a:ext cx="210298" cy="21029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864A80AA-C6AE-8C22-C5CB-2F9AE0417214}"/>
                </a:ext>
              </a:extLst>
            </p:cNvPr>
            <p:cNvCxnSpPr>
              <a:cxnSpLocks/>
            </p:cNvCxnSpPr>
            <p:nvPr/>
          </p:nvCxnSpPr>
          <p:spPr>
            <a:xfrm>
              <a:off x="6458940" y="3494738"/>
              <a:ext cx="1173165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C906F99-8DAD-CCF8-E476-835BE957FEEE}"/>
                </a:ext>
              </a:extLst>
            </p:cNvPr>
            <p:cNvCxnSpPr>
              <a:cxnSpLocks/>
            </p:cNvCxnSpPr>
            <p:nvPr/>
          </p:nvCxnSpPr>
          <p:spPr>
            <a:xfrm>
              <a:off x="6458940" y="3951938"/>
              <a:ext cx="1165695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8F43746-AB52-069F-32AD-6B58B94C689E}"/>
                </a:ext>
              </a:extLst>
            </p:cNvPr>
            <p:cNvCxnSpPr>
              <a:cxnSpLocks/>
              <a:stCxn id="112" idx="4"/>
            </p:cNvCxnSpPr>
            <p:nvPr/>
          </p:nvCxnSpPr>
          <p:spPr>
            <a:xfrm flipV="1">
              <a:off x="7026098" y="3494738"/>
              <a:ext cx="0" cy="552072"/>
            </a:xfrm>
            <a:prstGeom prst="line">
              <a:avLst/>
            </a:prstGeom>
            <a:ln w="15875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0099699C-66A5-D1B8-301C-0623676BBAA7}"/>
                </a:ext>
              </a:extLst>
            </p:cNvPr>
            <p:cNvSpPr/>
            <p:nvPr/>
          </p:nvSpPr>
          <p:spPr>
            <a:xfrm>
              <a:off x="6920949" y="3836512"/>
              <a:ext cx="210298" cy="21029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338C5E9E-E34A-6877-FA86-BE1AECA74A57}"/>
                </a:ext>
              </a:extLst>
            </p:cNvPr>
            <p:cNvCxnSpPr>
              <a:cxnSpLocks/>
            </p:cNvCxnSpPr>
            <p:nvPr/>
          </p:nvCxnSpPr>
          <p:spPr>
            <a:xfrm>
              <a:off x="8443688" y="4772453"/>
              <a:ext cx="1233712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EEBF81BC-0A0B-C589-BAB2-80EEBED236E1}"/>
                </a:ext>
              </a:extLst>
            </p:cNvPr>
            <p:cNvCxnSpPr>
              <a:cxnSpLocks/>
            </p:cNvCxnSpPr>
            <p:nvPr/>
          </p:nvCxnSpPr>
          <p:spPr>
            <a:xfrm>
              <a:off x="8443688" y="5229653"/>
              <a:ext cx="1233712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6D9E1078-DF28-3CF1-0F1B-297D22A0CE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60544" y="4772453"/>
              <a:ext cx="0" cy="556807"/>
            </a:xfrm>
            <a:prstGeom prst="line">
              <a:avLst/>
            </a:prstGeom>
            <a:ln w="15875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57990801-F80E-F9F1-CF49-7ABA9741DADF}"/>
                    </a:ext>
                  </a:extLst>
                </p:cNvPr>
                <p:cNvSpPr txBox="1"/>
                <p:nvPr/>
              </p:nvSpPr>
              <p:spPr>
                <a:xfrm>
                  <a:off x="8839200" y="4976789"/>
                  <a:ext cx="417226" cy="461665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nl-NL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57990801-F80E-F9F1-CF49-7ABA9741DA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9200" y="4976789"/>
                  <a:ext cx="417226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58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3667BDD6-F866-0E2B-F926-764924D2236E}"/>
                </a:ext>
              </a:extLst>
            </p:cNvPr>
            <p:cNvCxnSpPr>
              <a:cxnSpLocks/>
            </p:cNvCxnSpPr>
            <p:nvPr/>
          </p:nvCxnSpPr>
          <p:spPr>
            <a:xfrm>
              <a:off x="6136396" y="4763907"/>
              <a:ext cx="18415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6BB06742-B5F7-3A4D-BE4F-524B90975546}"/>
                </a:ext>
              </a:extLst>
            </p:cNvPr>
            <p:cNvCxnSpPr>
              <a:cxnSpLocks/>
            </p:cNvCxnSpPr>
            <p:nvPr/>
          </p:nvCxnSpPr>
          <p:spPr>
            <a:xfrm>
              <a:off x="6136396" y="5221107"/>
              <a:ext cx="18415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ABD9D33-5193-1231-97AE-43CB75B79EBA}"/>
                </a:ext>
              </a:extLst>
            </p:cNvPr>
            <p:cNvCxnSpPr>
              <a:cxnSpLocks/>
              <a:stCxn id="127" idx="4"/>
            </p:cNvCxnSpPr>
            <p:nvPr/>
          </p:nvCxnSpPr>
          <p:spPr>
            <a:xfrm flipV="1">
              <a:off x="7105244" y="4763907"/>
              <a:ext cx="0" cy="556807"/>
            </a:xfrm>
            <a:prstGeom prst="line">
              <a:avLst/>
            </a:prstGeom>
            <a:ln w="15875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3FBD1FAF-BFD8-0184-36D9-1B9856E528C1}"/>
                </a:ext>
              </a:extLst>
            </p:cNvPr>
            <p:cNvSpPr/>
            <p:nvPr/>
          </p:nvSpPr>
          <p:spPr>
            <a:xfrm>
              <a:off x="7000095" y="5110416"/>
              <a:ext cx="210298" cy="21029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B4AEB619-AFAA-CE2E-EABA-AA5AEF9042F1}"/>
                    </a:ext>
                  </a:extLst>
                </p:cNvPr>
                <p:cNvSpPr txBox="1"/>
                <p:nvPr/>
              </p:nvSpPr>
              <p:spPr>
                <a:xfrm>
                  <a:off x="7392015" y="4529685"/>
                  <a:ext cx="417226" cy="461665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B4AEB619-AFAA-CE2E-EABA-AA5AEF9042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2015" y="4529685"/>
                  <a:ext cx="417226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158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9EA2BF04-0007-2E3A-A028-A99A691ACED9}"/>
                    </a:ext>
                  </a:extLst>
                </p:cNvPr>
                <p:cNvSpPr txBox="1"/>
                <p:nvPr/>
              </p:nvSpPr>
              <p:spPr>
                <a:xfrm>
                  <a:off x="6388631" y="4507823"/>
                  <a:ext cx="417226" cy="461665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9EA2BF04-0007-2E3A-A028-A99A691ACE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8631" y="4507823"/>
                  <a:ext cx="417226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58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3" name="Content Placeholder 2">
            <a:extLst>
              <a:ext uri="{FF2B5EF4-FFF2-40B4-BE49-F238E27FC236}">
                <a16:creationId xmlns:a16="http://schemas.microsoft.com/office/drawing/2014/main" id="{FFBF43F9-E6CF-CA92-EE4F-53039BD04279}"/>
              </a:ext>
            </a:extLst>
          </p:cNvPr>
          <p:cNvSpPr txBox="1">
            <a:spLocks/>
          </p:cNvSpPr>
          <p:nvPr/>
        </p:nvSpPr>
        <p:spPr>
          <a:xfrm>
            <a:off x="7880713" y="5422451"/>
            <a:ext cx="4546181" cy="5714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2400" dirty="0">
                <a:hlinkClick r:id="rId14"/>
              </a:rPr>
              <a:t>https://app.wooclap.com/QROM</a:t>
            </a:r>
            <a:r>
              <a:rPr lang="en-US" sz="2400" dirty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0213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8D5A8B80-89B2-709D-97BE-F648432D9393}"/>
              </a:ext>
            </a:extLst>
          </p:cNvPr>
          <p:cNvSpPr/>
          <p:nvPr/>
        </p:nvSpPr>
        <p:spPr>
          <a:xfrm>
            <a:off x="8099778" y="3231039"/>
            <a:ext cx="1841496" cy="10216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DA728F-E6AA-44B9-8C90-E4A8B06893A2}"/>
              </a:ext>
            </a:extLst>
          </p:cNvPr>
          <p:cNvSpPr txBox="1">
            <a:spLocks/>
          </p:cNvSpPr>
          <p:nvPr/>
        </p:nvSpPr>
        <p:spPr>
          <a:xfrm>
            <a:off x="2209800" y="1028701"/>
            <a:ext cx="7924800" cy="4762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7FF5BD-0A7D-468E-8429-97D9FF73DE4F}"/>
              </a:ext>
            </a:extLst>
          </p:cNvPr>
          <p:cNvSpPr txBox="1">
            <a:spLocks/>
          </p:cNvSpPr>
          <p:nvPr/>
        </p:nvSpPr>
        <p:spPr>
          <a:xfrm>
            <a:off x="1524000" y="76201"/>
            <a:ext cx="9144000" cy="95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CC0000"/>
                </a:solidFill>
                <a:latin typeface="Frutiger LT Std 55 Roman" panose="020B0602020204020204" pitchFamily="34" charset="0"/>
              </a:rPr>
              <a:t>Quantum Circuit Identity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24B39B-D3EC-4294-B6CE-41105B4FA079}"/>
              </a:ext>
            </a:extLst>
          </p:cNvPr>
          <p:cNvCxnSpPr>
            <a:cxnSpLocks/>
          </p:cNvCxnSpPr>
          <p:nvPr/>
        </p:nvCxnSpPr>
        <p:spPr bwMode="auto">
          <a:xfrm>
            <a:off x="3581400" y="914400"/>
            <a:ext cx="5029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53F3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2F71393-343C-03C4-494D-F9BBB497BF63}"/>
              </a:ext>
            </a:extLst>
          </p:cNvPr>
          <p:cNvCxnSpPr>
            <a:cxnSpLocks/>
          </p:cNvCxnSpPr>
          <p:nvPr/>
        </p:nvCxnSpPr>
        <p:spPr>
          <a:xfrm>
            <a:off x="2770726" y="1754838"/>
            <a:ext cx="117316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407D15D-1130-DF1F-ED82-EE683F14E403}"/>
              </a:ext>
            </a:extLst>
          </p:cNvPr>
          <p:cNvCxnSpPr>
            <a:cxnSpLocks/>
          </p:cNvCxnSpPr>
          <p:nvPr/>
        </p:nvCxnSpPr>
        <p:spPr>
          <a:xfrm>
            <a:off x="2770726" y="2212038"/>
            <a:ext cx="116569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8438DF0-1BC8-50D2-4EC9-87CC67AB74D0}"/>
              </a:ext>
            </a:extLst>
          </p:cNvPr>
          <p:cNvCxnSpPr>
            <a:cxnSpLocks/>
            <a:stCxn id="32" idx="4"/>
          </p:cNvCxnSpPr>
          <p:nvPr/>
        </p:nvCxnSpPr>
        <p:spPr>
          <a:xfrm flipV="1">
            <a:off x="3410934" y="1754838"/>
            <a:ext cx="0" cy="556807"/>
          </a:xfrm>
          <a:prstGeom prst="line">
            <a:avLst/>
          </a:prstGeom>
          <a:ln w="15875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CD37BA16-0315-DB7D-E426-7107E19BAA4D}"/>
              </a:ext>
            </a:extLst>
          </p:cNvPr>
          <p:cNvSpPr/>
          <p:nvPr/>
        </p:nvSpPr>
        <p:spPr>
          <a:xfrm>
            <a:off x="3305785" y="2101347"/>
            <a:ext cx="210298" cy="210298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BED01AA-F6C4-CE86-928D-0363B107F7A9}"/>
              </a:ext>
            </a:extLst>
          </p:cNvPr>
          <p:cNvSpPr txBox="1"/>
          <p:nvPr/>
        </p:nvSpPr>
        <p:spPr>
          <a:xfrm>
            <a:off x="2770726" y="1240428"/>
            <a:ext cx="1280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CNOT gate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4CEA559-59F4-9B15-24E4-A248415BFDC1}"/>
                  </a:ext>
                </a:extLst>
              </p:cNvPr>
              <p:cNvSpPr txBox="1"/>
              <p:nvPr/>
            </p:nvSpPr>
            <p:spPr>
              <a:xfrm>
                <a:off x="6932921" y="1281899"/>
                <a:ext cx="189558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++</m:t>
                          </m:r>
                        </m:e>
                      </m:d>
                      <m:r>
                        <a:rPr lang="nl-NL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begChr m:val="|"/>
                          <m:endChr m:val="⟩"/>
                          <m:ctrlP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++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+−</m:t>
                          </m:r>
                        </m:e>
                      </m:d>
                      <m:r>
                        <a:rPr lang="nl-NL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begChr m:val="|"/>
                          <m:endChr m:val="⟩"/>
                          <m:ctrlP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−−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−+</m:t>
                          </m:r>
                        </m:e>
                      </m:d>
                      <m:r>
                        <a:rPr lang="nl-NL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begChr m:val="|"/>
                          <m:endChr m:val="⟩"/>
                          <m:ctrlP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−+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−−</m:t>
                          </m:r>
                        </m:e>
                      </m:d>
                      <m:r>
                        <a:rPr lang="nl-NL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begChr m:val="|"/>
                          <m:endChr m:val="⟩"/>
                          <m:ctrlP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+−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4CEA559-59F4-9B15-24E4-A248415BF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921" y="1281899"/>
                <a:ext cx="1895584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8" name="Picture 2">
            <a:extLst>
              <a:ext uri="{FF2B5EF4-FFF2-40B4-BE49-F238E27FC236}">
                <a16:creationId xmlns:a16="http://schemas.microsoft.com/office/drawing/2014/main" id="{200FD629-B1DF-94AA-D09E-AE48933AE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6853" y="15391"/>
            <a:ext cx="2552699" cy="255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Content Placeholder 2">
            <a:extLst>
              <a:ext uri="{FF2B5EF4-FFF2-40B4-BE49-F238E27FC236}">
                <a16:creationId xmlns:a16="http://schemas.microsoft.com/office/drawing/2014/main" id="{FFBF43F9-E6CF-CA92-EE4F-53039BD04279}"/>
              </a:ext>
            </a:extLst>
          </p:cNvPr>
          <p:cNvSpPr txBox="1">
            <a:spLocks/>
          </p:cNvSpPr>
          <p:nvPr/>
        </p:nvSpPr>
        <p:spPr>
          <a:xfrm>
            <a:off x="7880713" y="5422451"/>
            <a:ext cx="4546181" cy="5714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2400" dirty="0">
                <a:hlinkClick r:id="rId5"/>
              </a:rPr>
              <a:t>https://app.wooclap.com/QROM</a:t>
            </a:r>
            <a:r>
              <a:rPr lang="en-US" sz="2400" dirty="0"/>
              <a:t>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3AA7D286-F086-93E0-D61D-85B4BCBFFBED}"/>
                  </a:ext>
                </a:extLst>
              </p:cNvPr>
              <p:cNvSpPr txBox="1"/>
              <p:nvPr/>
            </p:nvSpPr>
            <p:spPr>
              <a:xfrm>
                <a:off x="4843667" y="1269652"/>
                <a:ext cx="1526700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e>
                      </m:d>
                      <m:r>
                        <a:rPr lang="nl-NL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begChr m:val="|"/>
                          <m:endChr m:val="⟩"/>
                          <m:ctrlP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e>
                      </m:d>
                      <m:r>
                        <a:rPr lang="nl-NL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begChr m:val="|"/>
                          <m:endChr m:val="⟩"/>
                          <m:ctrlP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nl-NL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begChr m:val="|"/>
                          <m:endChr m:val="⟩"/>
                          <m:ctrlP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d>
                      <m:r>
                        <a:rPr lang="nl-NL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begChr m:val="|"/>
                          <m:endChr m:val="⟩"/>
                          <m:ctrlP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3AA7D286-F086-93E0-D61D-85B4BCBFF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667" y="1269652"/>
                <a:ext cx="1526700" cy="132343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43647B70-066D-4A25-9B78-AC8DA5172477}"/>
              </a:ext>
            </a:extLst>
          </p:cNvPr>
          <p:cNvGrpSpPr/>
          <p:nvPr/>
        </p:nvGrpSpPr>
        <p:grpSpPr>
          <a:xfrm>
            <a:off x="2334247" y="3389589"/>
            <a:ext cx="7343153" cy="2048865"/>
            <a:chOff x="2334247" y="3389589"/>
            <a:chExt cx="7343153" cy="204886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2128B9D-CFF3-E705-9264-C450A8C18413}"/>
                </a:ext>
              </a:extLst>
            </p:cNvPr>
            <p:cNvCxnSpPr>
              <a:cxnSpLocks/>
            </p:cNvCxnSpPr>
            <p:nvPr/>
          </p:nvCxnSpPr>
          <p:spPr>
            <a:xfrm>
              <a:off x="2334247" y="3891781"/>
              <a:ext cx="18415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A50204D-C66F-1479-9E28-8C6D189B2365}"/>
                </a:ext>
              </a:extLst>
            </p:cNvPr>
            <p:cNvCxnSpPr>
              <a:cxnSpLocks/>
            </p:cNvCxnSpPr>
            <p:nvPr/>
          </p:nvCxnSpPr>
          <p:spPr>
            <a:xfrm>
              <a:off x="2334247" y="4348981"/>
              <a:ext cx="18415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45733E5-4E2B-8E06-F81E-D548F8BE3E9C}"/>
                </a:ext>
              </a:extLst>
            </p:cNvPr>
            <p:cNvCxnSpPr>
              <a:cxnSpLocks/>
              <a:stCxn id="8" idx="4"/>
            </p:cNvCxnSpPr>
            <p:nvPr/>
          </p:nvCxnSpPr>
          <p:spPr>
            <a:xfrm flipV="1">
              <a:off x="3303095" y="3891781"/>
              <a:ext cx="0" cy="556807"/>
            </a:xfrm>
            <a:prstGeom prst="line">
              <a:avLst/>
            </a:prstGeom>
            <a:ln w="15875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6D2AADC-6DB9-48CA-F549-3353C0F4AFF6}"/>
                </a:ext>
              </a:extLst>
            </p:cNvPr>
            <p:cNvSpPr/>
            <p:nvPr/>
          </p:nvSpPr>
          <p:spPr>
            <a:xfrm>
              <a:off x="3197946" y="4238290"/>
              <a:ext cx="210298" cy="21029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80D2269-A6D0-EC49-916A-4455D2EB0841}"/>
                    </a:ext>
                  </a:extLst>
                </p:cNvPr>
                <p:cNvSpPr txBox="1"/>
                <p:nvPr/>
              </p:nvSpPr>
              <p:spPr>
                <a:xfrm>
                  <a:off x="3589866" y="3657559"/>
                  <a:ext cx="417226" cy="461665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8A3357E7-A3C4-FAC1-7BFE-79E8004E91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9866" y="3657559"/>
                  <a:ext cx="417226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2857"/>
                  </a:stretch>
                </a:blipFill>
                <a:ln w="158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B905526-994E-6BB7-1AC8-C5B0344446B0}"/>
                    </a:ext>
                  </a:extLst>
                </p:cNvPr>
                <p:cNvSpPr txBox="1"/>
                <p:nvPr/>
              </p:nvSpPr>
              <p:spPr>
                <a:xfrm>
                  <a:off x="2586482" y="3635697"/>
                  <a:ext cx="417226" cy="461665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23CD03C0-4487-6E53-DBAF-57152C5CA0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482" y="3635697"/>
                  <a:ext cx="417226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2857"/>
                  </a:stretch>
                </a:blipFill>
                <a:ln w="158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7228ECC-0D80-EB1E-33E8-E210BCB4CFFD}"/>
                    </a:ext>
                  </a:extLst>
                </p:cNvPr>
                <p:cNvSpPr txBox="1"/>
                <p:nvPr/>
              </p:nvSpPr>
              <p:spPr>
                <a:xfrm>
                  <a:off x="2586482" y="4164483"/>
                  <a:ext cx="417226" cy="461665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81AB44EE-D817-23B2-981E-63D7324FAA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482" y="4164483"/>
                  <a:ext cx="417226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2857"/>
                  </a:stretch>
                </a:blipFill>
                <a:ln w="158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6FA97E5-1779-C8AE-E840-984395018C5C}"/>
                    </a:ext>
                  </a:extLst>
                </p:cNvPr>
                <p:cNvSpPr txBox="1"/>
                <p:nvPr/>
              </p:nvSpPr>
              <p:spPr>
                <a:xfrm>
                  <a:off x="3602482" y="4164483"/>
                  <a:ext cx="417226" cy="461665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C9C65DE2-A332-A1DB-850B-79DC421406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2482" y="4164483"/>
                  <a:ext cx="417226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2857"/>
                  </a:stretch>
                </a:blipFill>
                <a:ln w="158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4CDF985-47B0-2BE1-E2E1-2D509F82E9B1}"/>
                    </a:ext>
                  </a:extLst>
                </p:cNvPr>
                <p:cNvSpPr txBox="1"/>
                <p:nvPr/>
              </p:nvSpPr>
              <p:spPr>
                <a:xfrm>
                  <a:off x="4359385" y="3838743"/>
                  <a:ext cx="92845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nl-NL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dirty="0">
                      <a:solidFill>
                        <a:schemeClr val="tx1"/>
                      </a:solidFill>
                    </a:rPr>
                    <a:t>  </a:t>
                  </a:r>
                  <a:r>
                    <a:rPr lang="en-US" dirty="0">
                      <a:solidFill>
                        <a:schemeClr val="tx1"/>
                      </a:solidFill>
                      <a:latin typeface="+mn-lt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8D2E6954-062B-1938-B91C-158B8475DF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9385" y="3838743"/>
                  <a:ext cx="928459" cy="584775"/>
                </a:xfrm>
                <a:prstGeom prst="rect">
                  <a:avLst/>
                </a:prstGeom>
                <a:blipFill>
                  <a:blip r:embed="rId10"/>
                  <a:stretch>
                    <a:fillRect t="-12766" r="-16216" b="-297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AF2A306-0110-D9FD-E1D6-5D7EFFD6A993}"/>
                </a:ext>
              </a:extLst>
            </p:cNvPr>
            <p:cNvCxnSpPr>
              <a:cxnSpLocks/>
            </p:cNvCxnSpPr>
            <p:nvPr/>
          </p:nvCxnSpPr>
          <p:spPr>
            <a:xfrm>
              <a:off x="8443688" y="3494738"/>
              <a:ext cx="1173165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F1A126A-8D27-C130-DD99-C29C53562FC0}"/>
                </a:ext>
              </a:extLst>
            </p:cNvPr>
            <p:cNvCxnSpPr>
              <a:cxnSpLocks/>
            </p:cNvCxnSpPr>
            <p:nvPr/>
          </p:nvCxnSpPr>
          <p:spPr>
            <a:xfrm>
              <a:off x="8443688" y="3951938"/>
              <a:ext cx="1165695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A061A70-C293-BFB1-C40E-AC8762450D29}"/>
                </a:ext>
              </a:extLst>
            </p:cNvPr>
            <p:cNvCxnSpPr>
              <a:cxnSpLocks/>
              <a:stCxn id="18" idx="0"/>
            </p:cNvCxnSpPr>
            <p:nvPr/>
          </p:nvCxnSpPr>
          <p:spPr>
            <a:xfrm>
              <a:off x="9062583" y="3389589"/>
              <a:ext cx="0" cy="562349"/>
            </a:xfrm>
            <a:prstGeom prst="line">
              <a:avLst/>
            </a:prstGeom>
            <a:ln w="15875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A41C6CD-8F60-634B-8A49-7A65759E37E6}"/>
                </a:ext>
              </a:extLst>
            </p:cNvPr>
            <p:cNvSpPr/>
            <p:nvPr/>
          </p:nvSpPr>
          <p:spPr>
            <a:xfrm>
              <a:off x="8957434" y="3389589"/>
              <a:ext cx="210298" cy="21029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CB7E361-E63A-ED7B-918A-B60D648A3CE2}"/>
                </a:ext>
              </a:extLst>
            </p:cNvPr>
            <p:cNvCxnSpPr>
              <a:cxnSpLocks/>
            </p:cNvCxnSpPr>
            <p:nvPr/>
          </p:nvCxnSpPr>
          <p:spPr>
            <a:xfrm>
              <a:off x="6458940" y="3494738"/>
              <a:ext cx="1173165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D44FB31-6368-1C86-0BCB-DC77C2E755D0}"/>
                </a:ext>
              </a:extLst>
            </p:cNvPr>
            <p:cNvCxnSpPr>
              <a:cxnSpLocks/>
            </p:cNvCxnSpPr>
            <p:nvPr/>
          </p:nvCxnSpPr>
          <p:spPr>
            <a:xfrm>
              <a:off x="6458940" y="3951938"/>
              <a:ext cx="1165695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3EB90E1-6424-73B0-FDBE-3CC55F29B68A}"/>
                </a:ext>
              </a:extLst>
            </p:cNvPr>
            <p:cNvCxnSpPr>
              <a:cxnSpLocks/>
              <a:stCxn id="22" idx="4"/>
            </p:cNvCxnSpPr>
            <p:nvPr/>
          </p:nvCxnSpPr>
          <p:spPr>
            <a:xfrm flipV="1">
              <a:off x="7026098" y="3494738"/>
              <a:ext cx="0" cy="552072"/>
            </a:xfrm>
            <a:prstGeom prst="line">
              <a:avLst/>
            </a:prstGeom>
            <a:ln w="15875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676623C-D726-CFB9-9625-4198F78091C4}"/>
                </a:ext>
              </a:extLst>
            </p:cNvPr>
            <p:cNvSpPr/>
            <p:nvPr/>
          </p:nvSpPr>
          <p:spPr>
            <a:xfrm>
              <a:off x="6920949" y="3836512"/>
              <a:ext cx="210298" cy="21029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855E5FC-AD7E-2582-C385-F1E0B8B12A45}"/>
                </a:ext>
              </a:extLst>
            </p:cNvPr>
            <p:cNvCxnSpPr>
              <a:cxnSpLocks/>
            </p:cNvCxnSpPr>
            <p:nvPr/>
          </p:nvCxnSpPr>
          <p:spPr>
            <a:xfrm>
              <a:off x="8443688" y="4772453"/>
              <a:ext cx="1233712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8FA0B0E-EFBB-3B67-B7E0-AAD89CC8B099}"/>
                </a:ext>
              </a:extLst>
            </p:cNvPr>
            <p:cNvCxnSpPr>
              <a:cxnSpLocks/>
            </p:cNvCxnSpPr>
            <p:nvPr/>
          </p:nvCxnSpPr>
          <p:spPr>
            <a:xfrm>
              <a:off x="8443688" y="5229653"/>
              <a:ext cx="1233712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6A63692-C739-907E-47F8-738113F979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60544" y="4772453"/>
              <a:ext cx="0" cy="556807"/>
            </a:xfrm>
            <a:prstGeom prst="line">
              <a:avLst/>
            </a:prstGeom>
            <a:ln w="15875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BCDD155-E973-7EA8-BD0B-BE9C73A5D068}"/>
                    </a:ext>
                  </a:extLst>
                </p:cNvPr>
                <p:cNvSpPr txBox="1"/>
                <p:nvPr/>
              </p:nvSpPr>
              <p:spPr>
                <a:xfrm>
                  <a:off x="8839200" y="4976789"/>
                  <a:ext cx="417226" cy="461665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nl-NL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BCDD155-E973-7EA8-BD0B-BE9C73A5D0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9200" y="4976789"/>
                  <a:ext cx="417226" cy="4616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158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AF5AD44-16A3-A8A1-280D-F8997827271C}"/>
                </a:ext>
              </a:extLst>
            </p:cNvPr>
            <p:cNvCxnSpPr>
              <a:cxnSpLocks/>
            </p:cNvCxnSpPr>
            <p:nvPr/>
          </p:nvCxnSpPr>
          <p:spPr>
            <a:xfrm>
              <a:off x="6136396" y="4763907"/>
              <a:ext cx="18415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5605D0B-8535-C740-6622-E898592734B6}"/>
                </a:ext>
              </a:extLst>
            </p:cNvPr>
            <p:cNvCxnSpPr>
              <a:cxnSpLocks/>
            </p:cNvCxnSpPr>
            <p:nvPr/>
          </p:nvCxnSpPr>
          <p:spPr>
            <a:xfrm>
              <a:off x="6136396" y="5221107"/>
              <a:ext cx="18415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00CBD64-E047-279C-0CE4-AC9243060A92}"/>
                </a:ext>
              </a:extLst>
            </p:cNvPr>
            <p:cNvCxnSpPr>
              <a:cxnSpLocks/>
              <a:stCxn id="34" idx="4"/>
            </p:cNvCxnSpPr>
            <p:nvPr/>
          </p:nvCxnSpPr>
          <p:spPr>
            <a:xfrm flipV="1">
              <a:off x="7105244" y="4763907"/>
              <a:ext cx="0" cy="556807"/>
            </a:xfrm>
            <a:prstGeom prst="line">
              <a:avLst/>
            </a:prstGeom>
            <a:ln w="15875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5634EE9-6295-5A4A-9AC1-BC360BA04A79}"/>
                </a:ext>
              </a:extLst>
            </p:cNvPr>
            <p:cNvSpPr/>
            <p:nvPr/>
          </p:nvSpPr>
          <p:spPr>
            <a:xfrm>
              <a:off x="7000095" y="5110416"/>
              <a:ext cx="210298" cy="21029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5920BB4A-C516-CFC6-DD32-5EBEE57B88C5}"/>
                    </a:ext>
                  </a:extLst>
                </p:cNvPr>
                <p:cNvSpPr txBox="1"/>
                <p:nvPr/>
              </p:nvSpPr>
              <p:spPr>
                <a:xfrm>
                  <a:off x="7392015" y="4529685"/>
                  <a:ext cx="417226" cy="461665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B4AEB619-AFAA-CE2E-EABA-AA5AEF9042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2015" y="4529685"/>
                  <a:ext cx="417226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158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833618A1-5310-9CC0-1688-7C8E91D61C91}"/>
                    </a:ext>
                  </a:extLst>
                </p:cNvPr>
                <p:cNvSpPr txBox="1"/>
                <p:nvPr/>
              </p:nvSpPr>
              <p:spPr>
                <a:xfrm>
                  <a:off x="6388631" y="4507823"/>
                  <a:ext cx="417226" cy="461665"/>
                </a:xfrm>
                <a:prstGeom prst="rect">
                  <a:avLst/>
                </a:prstGeom>
                <a:solidFill>
                  <a:schemeClr val="bg1"/>
                </a:solidFill>
                <a:ln w="15875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9EA2BF04-0007-2E3A-A028-A99A691ACE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8631" y="4507823"/>
                  <a:ext cx="417226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 w="15875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92147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E05C4B6-EBDE-BA2E-DF11-FF91749C0176}"/>
              </a:ext>
            </a:extLst>
          </p:cNvPr>
          <p:cNvSpPr/>
          <p:nvPr/>
        </p:nvSpPr>
        <p:spPr>
          <a:xfrm>
            <a:off x="2971800" y="2971800"/>
            <a:ext cx="5410200" cy="1447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CDF26D5-5C32-0649-B9D6-75758CAAF6EA}"/>
              </a:ext>
            </a:extLst>
          </p:cNvPr>
          <p:cNvSpPr txBox="1">
            <a:spLocks/>
          </p:cNvSpPr>
          <p:nvPr/>
        </p:nvSpPr>
        <p:spPr>
          <a:xfrm>
            <a:off x="443417" y="4632658"/>
            <a:ext cx="11445224" cy="794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/>
              <a:t>When viewed “in the Hadamard basis”, the </a:t>
            </a:r>
            <a:r>
              <a:rPr lang="en-US" sz="2400" dirty="0">
                <a:solidFill>
                  <a:srgbClr val="CC0000"/>
                </a:solidFill>
              </a:rPr>
              <a:t>control and target of the CNOT are swapped</a:t>
            </a:r>
            <a:r>
              <a:rPr lang="en-US" sz="2400" dirty="0"/>
              <a:t>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DA728F-E6AA-44B9-8C90-E4A8B06893A2}"/>
              </a:ext>
            </a:extLst>
          </p:cNvPr>
          <p:cNvSpPr txBox="1">
            <a:spLocks/>
          </p:cNvSpPr>
          <p:nvPr/>
        </p:nvSpPr>
        <p:spPr>
          <a:xfrm>
            <a:off x="2209800" y="1028701"/>
            <a:ext cx="7924800" cy="4762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7FF5BD-0A7D-468E-8429-97D9FF73DE4F}"/>
              </a:ext>
            </a:extLst>
          </p:cNvPr>
          <p:cNvSpPr txBox="1">
            <a:spLocks/>
          </p:cNvSpPr>
          <p:nvPr/>
        </p:nvSpPr>
        <p:spPr>
          <a:xfrm>
            <a:off x="1524000" y="76201"/>
            <a:ext cx="9144000" cy="95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CC0000"/>
                </a:solidFill>
                <a:latin typeface="Frutiger LT Std 55 Roman" panose="020B0602020204020204" pitchFamily="34" charset="0"/>
              </a:rPr>
              <a:t>Quantum Circuit Identity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24B39B-D3EC-4294-B6CE-41105B4FA079}"/>
              </a:ext>
            </a:extLst>
          </p:cNvPr>
          <p:cNvCxnSpPr>
            <a:cxnSpLocks/>
          </p:cNvCxnSpPr>
          <p:nvPr/>
        </p:nvCxnSpPr>
        <p:spPr bwMode="auto">
          <a:xfrm>
            <a:off x="3581400" y="914400"/>
            <a:ext cx="5029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53F3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2F71393-343C-03C4-494D-F9BBB497BF63}"/>
              </a:ext>
            </a:extLst>
          </p:cNvPr>
          <p:cNvCxnSpPr>
            <a:cxnSpLocks/>
          </p:cNvCxnSpPr>
          <p:nvPr/>
        </p:nvCxnSpPr>
        <p:spPr>
          <a:xfrm>
            <a:off x="2770726" y="1754838"/>
            <a:ext cx="117316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407D15D-1130-DF1F-ED82-EE683F14E403}"/>
              </a:ext>
            </a:extLst>
          </p:cNvPr>
          <p:cNvCxnSpPr>
            <a:cxnSpLocks/>
          </p:cNvCxnSpPr>
          <p:nvPr/>
        </p:nvCxnSpPr>
        <p:spPr>
          <a:xfrm>
            <a:off x="2770726" y="2212038"/>
            <a:ext cx="116569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8438DF0-1BC8-50D2-4EC9-87CC67AB74D0}"/>
              </a:ext>
            </a:extLst>
          </p:cNvPr>
          <p:cNvCxnSpPr>
            <a:cxnSpLocks/>
            <a:stCxn id="32" idx="4"/>
          </p:cNvCxnSpPr>
          <p:nvPr/>
        </p:nvCxnSpPr>
        <p:spPr>
          <a:xfrm flipV="1">
            <a:off x="3410934" y="1754838"/>
            <a:ext cx="0" cy="556807"/>
          </a:xfrm>
          <a:prstGeom prst="line">
            <a:avLst/>
          </a:prstGeom>
          <a:ln w="15875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CD37BA16-0315-DB7D-E426-7107E19BAA4D}"/>
              </a:ext>
            </a:extLst>
          </p:cNvPr>
          <p:cNvSpPr/>
          <p:nvPr/>
        </p:nvSpPr>
        <p:spPr>
          <a:xfrm>
            <a:off x="3305785" y="2101347"/>
            <a:ext cx="210298" cy="210298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BED01AA-F6C4-CE86-928D-0363B107F7A9}"/>
              </a:ext>
            </a:extLst>
          </p:cNvPr>
          <p:cNvSpPr txBox="1"/>
          <p:nvPr/>
        </p:nvSpPr>
        <p:spPr>
          <a:xfrm>
            <a:off x="2770726" y="1240428"/>
            <a:ext cx="1280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CNOT gate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4CEA559-59F4-9B15-24E4-A248415BFDC1}"/>
                  </a:ext>
                </a:extLst>
              </p:cNvPr>
              <p:cNvSpPr txBox="1"/>
              <p:nvPr/>
            </p:nvSpPr>
            <p:spPr>
              <a:xfrm>
                <a:off x="6932921" y="1281899"/>
                <a:ext cx="1895584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++</m:t>
                          </m:r>
                        </m:e>
                      </m:d>
                      <m:r>
                        <a:rPr lang="nl-NL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begChr m:val="|"/>
                          <m:endChr m:val="⟩"/>
                          <m:ctrlP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++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+−</m:t>
                          </m:r>
                        </m:e>
                      </m:d>
                      <m:r>
                        <a:rPr lang="nl-NL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begChr m:val="|"/>
                          <m:endChr m:val="⟩"/>
                          <m:ctrlP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−−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−+</m:t>
                          </m:r>
                        </m:e>
                      </m:d>
                      <m:r>
                        <a:rPr lang="nl-NL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begChr m:val="|"/>
                          <m:endChr m:val="⟩"/>
                          <m:ctrlP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−+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−−</m:t>
                          </m:r>
                        </m:e>
                      </m:d>
                      <m:r>
                        <a:rPr lang="nl-NL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begChr m:val="|"/>
                          <m:endChr m:val="⟩"/>
                          <m:ctrlP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+−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4CEA559-59F4-9B15-24E4-A248415BF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921" y="1281899"/>
                <a:ext cx="1895584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C55D83EB-D2A3-40A5-CC15-BE9218C9EAE9}"/>
              </a:ext>
            </a:extLst>
          </p:cNvPr>
          <p:cNvCxnSpPr>
            <a:cxnSpLocks/>
          </p:cNvCxnSpPr>
          <p:nvPr/>
        </p:nvCxnSpPr>
        <p:spPr>
          <a:xfrm>
            <a:off x="3120552" y="3482038"/>
            <a:ext cx="18415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5F831B2-9669-62A4-914E-D9C9A797BD8A}"/>
              </a:ext>
            </a:extLst>
          </p:cNvPr>
          <p:cNvCxnSpPr>
            <a:cxnSpLocks/>
          </p:cNvCxnSpPr>
          <p:nvPr/>
        </p:nvCxnSpPr>
        <p:spPr>
          <a:xfrm>
            <a:off x="3120552" y="3939238"/>
            <a:ext cx="18415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A7D2F17A-CF04-ACA5-011D-97A2D123D92C}"/>
              </a:ext>
            </a:extLst>
          </p:cNvPr>
          <p:cNvCxnSpPr>
            <a:cxnSpLocks/>
            <a:stCxn id="90" idx="4"/>
          </p:cNvCxnSpPr>
          <p:nvPr/>
        </p:nvCxnSpPr>
        <p:spPr>
          <a:xfrm flipV="1">
            <a:off x="4089400" y="3482038"/>
            <a:ext cx="0" cy="556807"/>
          </a:xfrm>
          <a:prstGeom prst="line">
            <a:avLst/>
          </a:prstGeom>
          <a:ln w="15875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E2BC7243-DF1B-7D6D-9D03-2B7DB1D91180}"/>
              </a:ext>
            </a:extLst>
          </p:cNvPr>
          <p:cNvSpPr/>
          <p:nvPr/>
        </p:nvSpPr>
        <p:spPr>
          <a:xfrm>
            <a:off x="3984251" y="3828547"/>
            <a:ext cx="210298" cy="210298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A3357E7-A3C4-FAC1-7BFE-79E8004E910F}"/>
                  </a:ext>
                </a:extLst>
              </p:cNvPr>
              <p:cNvSpPr txBox="1"/>
              <p:nvPr/>
            </p:nvSpPr>
            <p:spPr>
              <a:xfrm>
                <a:off x="4376171" y="3247816"/>
                <a:ext cx="417226" cy="461665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A3357E7-A3C4-FAC1-7BFE-79E8004E9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171" y="3247816"/>
                <a:ext cx="417226" cy="461665"/>
              </a:xfrm>
              <a:prstGeom prst="rect">
                <a:avLst/>
              </a:prstGeom>
              <a:blipFill>
                <a:blip r:embed="rId4"/>
                <a:stretch>
                  <a:fillRect l="-2857"/>
                </a:stretch>
              </a:blipFill>
              <a:ln w="158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3CD03C0-4487-6E53-DBAF-57152C5CA06E}"/>
                  </a:ext>
                </a:extLst>
              </p:cNvPr>
              <p:cNvSpPr txBox="1"/>
              <p:nvPr/>
            </p:nvSpPr>
            <p:spPr>
              <a:xfrm>
                <a:off x="3372787" y="3225954"/>
                <a:ext cx="417226" cy="461665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3CD03C0-4487-6E53-DBAF-57152C5CA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787" y="3225954"/>
                <a:ext cx="41722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58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81AB44EE-D817-23B2-981E-63D7324FAA6A}"/>
                  </a:ext>
                </a:extLst>
              </p:cNvPr>
              <p:cNvSpPr txBox="1"/>
              <p:nvPr/>
            </p:nvSpPr>
            <p:spPr>
              <a:xfrm>
                <a:off x="3372787" y="3754740"/>
                <a:ext cx="417226" cy="461665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81AB44EE-D817-23B2-981E-63D7324FA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787" y="3754740"/>
                <a:ext cx="41722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58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9C65DE2-A332-A1DB-850B-79DC421406C2}"/>
                  </a:ext>
                </a:extLst>
              </p:cNvPr>
              <p:cNvSpPr txBox="1"/>
              <p:nvPr/>
            </p:nvSpPr>
            <p:spPr>
              <a:xfrm>
                <a:off x="4388787" y="3754740"/>
                <a:ext cx="417226" cy="461665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9C65DE2-A332-A1DB-850B-79DC42140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787" y="3754740"/>
                <a:ext cx="417226" cy="461665"/>
              </a:xfrm>
              <a:prstGeom prst="rect">
                <a:avLst/>
              </a:prstGeom>
              <a:blipFill>
                <a:blip r:embed="rId7"/>
                <a:stretch>
                  <a:fillRect l="-2857"/>
                </a:stretch>
              </a:blipFill>
              <a:ln w="158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8D2E6954-062B-1938-B91C-158B8475DFEB}"/>
                  </a:ext>
                </a:extLst>
              </p:cNvPr>
              <p:cNvSpPr txBox="1"/>
              <p:nvPr/>
            </p:nvSpPr>
            <p:spPr>
              <a:xfrm>
                <a:off x="5551758" y="3440379"/>
                <a:ext cx="6142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8D2E6954-062B-1938-B91C-158B8475D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758" y="3440379"/>
                <a:ext cx="614271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2841DE0-94A0-166A-090E-3D839D91E259}"/>
              </a:ext>
            </a:extLst>
          </p:cNvPr>
          <p:cNvCxnSpPr>
            <a:cxnSpLocks/>
          </p:cNvCxnSpPr>
          <p:nvPr/>
        </p:nvCxnSpPr>
        <p:spPr>
          <a:xfrm>
            <a:off x="6932921" y="3494738"/>
            <a:ext cx="117316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8C0AE05-2DAA-9335-9F9E-EE7C08AE8918}"/>
              </a:ext>
            </a:extLst>
          </p:cNvPr>
          <p:cNvCxnSpPr>
            <a:cxnSpLocks/>
          </p:cNvCxnSpPr>
          <p:nvPr/>
        </p:nvCxnSpPr>
        <p:spPr>
          <a:xfrm>
            <a:off x="6932921" y="3951938"/>
            <a:ext cx="1165695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8AF9B449-6D2D-C474-C7DE-BEEDE63C84CB}"/>
              </a:ext>
            </a:extLst>
          </p:cNvPr>
          <p:cNvCxnSpPr>
            <a:cxnSpLocks/>
            <a:stCxn id="104" idx="0"/>
          </p:cNvCxnSpPr>
          <p:nvPr/>
        </p:nvCxnSpPr>
        <p:spPr>
          <a:xfrm>
            <a:off x="7551816" y="3389589"/>
            <a:ext cx="0" cy="562349"/>
          </a:xfrm>
          <a:prstGeom prst="line">
            <a:avLst/>
          </a:prstGeom>
          <a:ln w="15875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>
            <a:extLst>
              <a:ext uri="{FF2B5EF4-FFF2-40B4-BE49-F238E27FC236}">
                <a16:creationId xmlns:a16="http://schemas.microsoft.com/office/drawing/2014/main" id="{CE43FC4C-7A55-DEE8-5A10-88F7ADAD5588}"/>
              </a:ext>
            </a:extLst>
          </p:cNvPr>
          <p:cNvSpPr/>
          <p:nvPr/>
        </p:nvSpPr>
        <p:spPr>
          <a:xfrm>
            <a:off x="7446667" y="3389589"/>
            <a:ext cx="210298" cy="210298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2E5E39-F3BF-0C92-F910-E45790FAC2BD}"/>
                  </a:ext>
                </a:extLst>
              </p:cNvPr>
              <p:cNvSpPr txBox="1"/>
              <p:nvPr/>
            </p:nvSpPr>
            <p:spPr>
              <a:xfrm>
                <a:off x="4843667" y="1269652"/>
                <a:ext cx="1526700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e>
                      </m:d>
                      <m:r>
                        <a:rPr lang="nl-NL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begChr m:val="|"/>
                          <m:endChr m:val="⟩"/>
                          <m:ctrlP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00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e>
                      </m:d>
                      <m:r>
                        <a:rPr lang="nl-NL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begChr m:val="|"/>
                          <m:endChr m:val="⟩"/>
                          <m:ctrlP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nl-NL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begChr m:val="|"/>
                          <m:endChr m:val="⟩"/>
                          <m:ctrlP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d>
                      <m:r>
                        <a:rPr lang="nl-NL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begChr m:val="|"/>
                          <m:endChr m:val="⟩"/>
                          <m:ctrlP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l-NL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2E5E39-F3BF-0C92-F910-E45790FAC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667" y="1269652"/>
                <a:ext cx="1526700" cy="132343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437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DA728F-E6AA-44B9-8C90-E4A8B06893A2}"/>
              </a:ext>
            </a:extLst>
          </p:cNvPr>
          <p:cNvSpPr txBox="1">
            <a:spLocks/>
          </p:cNvSpPr>
          <p:nvPr/>
        </p:nvSpPr>
        <p:spPr>
          <a:xfrm>
            <a:off x="2209800" y="1028701"/>
            <a:ext cx="7924800" cy="4762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7FF5BD-0A7D-468E-8429-97D9FF73DE4F}"/>
              </a:ext>
            </a:extLst>
          </p:cNvPr>
          <p:cNvSpPr txBox="1">
            <a:spLocks/>
          </p:cNvSpPr>
          <p:nvPr/>
        </p:nvSpPr>
        <p:spPr>
          <a:xfrm>
            <a:off x="1524000" y="76201"/>
            <a:ext cx="9144000" cy="95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CC0000"/>
                </a:solidFill>
                <a:latin typeface="Frutiger LT Std 55 Roman" panose="020B0602020204020204" pitchFamily="34" charset="0"/>
              </a:rPr>
              <a:t>Quantum: Warm-Up Revisited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24B39B-D3EC-4294-B6CE-41105B4FA079}"/>
              </a:ext>
            </a:extLst>
          </p:cNvPr>
          <p:cNvCxnSpPr>
            <a:cxnSpLocks/>
          </p:cNvCxnSpPr>
          <p:nvPr/>
        </p:nvCxnSpPr>
        <p:spPr bwMode="auto">
          <a:xfrm>
            <a:off x="3581400" y="914400"/>
            <a:ext cx="5029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53F3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2F71393-343C-03C4-494D-F9BBB497BF63}"/>
              </a:ext>
            </a:extLst>
          </p:cNvPr>
          <p:cNvCxnSpPr>
            <a:cxnSpLocks/>
          </p:cNvCxnSpPr>
          <p:nvPr/>
        </p:nvCxnSpPr>
        <p:spPr>
          <a:xfrm>
            <a:off x="1496700" y="2704161"/>
            <a:ext cx="181053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407D15D-1130-DF1F-ED82-EE683F14E403}"/>
              </a:ext>
            </a:extLst>
          </p:cNvPr>
          <p:cNvCxnSpPr>
            <a:cxnSpLocks/>
          </p:cNvCxnSpPr>
          <p:nvPr/>
        </p:nvCxnSpPr>
        <p:spPr>
          <a:xfrm>
            <a:off x="1496700" y="3161361"/>
            <a:ext cx="181053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8438DF0-1BC8-50D2-4EC9-87CC67AB74D0}"/>
              </a:ext>
            </a:extLst>
          </p:cNvPr>
          <p:cNvCxnSpPr>
            <a:cxnSpLocks/>
            <a:stCxn id="32" idx="4"/>
          </p:cNvCxnSpPr>
          <p:nvPr/>
        </p:nvCxnSpPr>
        <p:spPr>
          <a:xfrm flipV="1">
            <a:off x="2781747" y="2704161"/>
            <a:ext cx="0" cy="556807"/>
          </a:xfrm>
          <a:prstGeom prst="line">
            <a:avLst/>
          </a:prstGeom>
          <a:ln w="15875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CD37BA16-0315-DB7D-E426-7107E19BAA4D}"/>
              </a:ext>
            </a:extLst>
          </p:cNvPr>
          <p:cNvSpPr/>
          <p:nvPr/>
        </p:nvSpPr>
        <p:spPr>
          <a:xfrm>
            <a:off x="2676598" y="3050670"/>
            <a:ext cx="210298" cy="210298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BED01AA-F6C4-CE86-928D-0363B107F7A9}"/>
              </a:ext>
            </a:extLst>
          </p:cNvPr>
          <p:cNvSpPr txBox="1"/>
          <p:nvPr/>
        </p:nvSpPr>
        <p:spPr>
          <a:xfrm>
            <a:off x="2372592" y="2189751"/>
            <a:ext cx="1280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CNOT gate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43D2038-0556-3976-57BA-86C48EAA3318}"/>
                  </a:ext>
                </a:extLst>
              </p:cNvPr>
              <p:cNvSpPr txBox="1"/>
              <p:nvPr/>
            </p:nvSpPr>
            <p:spPr>
              <a:xfrm>
                <a:off x="868549" y="2476653"/>
                <a:ext cx="533400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43D2038-0556-3976-57BA-86C48EAA3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549" y="2476653"/>
                <a:ext cx="533400" cy="461665"/>
              </a:xfrm>
              <a:prstGeom prst="rect">
                <a:avLst/>
              </a:prstGeom>
              <a:blipFill>
                <a:blip r:embed="rId3"/>
                <a:stretch>
                  <a:fillRect l="-18605" r="-4651" b="-18421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041C4EA-61B5-492D-871F-B2EEC4CBEF14}"/>
                  </a:ext>
                </a:extLst>
              </p:cNvPr>
              <p:cNvSpPr txBox="1"/>
              <p:nvPr/>
            </p:nvSpPr>
            <p:spPr>
              <a:xfrm>
                <a:off x="1864181" y="2493930"/>
                <a:ext cx="417226" cy="461665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7041C4EA-61B5-492D-871F-B2EEC4CBE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181" y="2493930"/>
                <a:ext cx="417226" cy="461665"/>
              </a:xfrm>
              <a:prstGeom prst="rect">
                <a:avLst/>
              </a:prstGeom>
              <a:blipFill>
                <a:blip r:embed="rId4"/>
                <a:stretch>
                  <a:fillRect l="-2857"/>
                </a:stretch>
              </a:blipFill>
              <a:ln w="158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B596A25-2A07-BAA4-7ED3-5533A554EC76}"/>
                  </a:ext>
                </a:extLst>
              </p:cNvPr>
              <p:cNvSpPr txBox="1"/>
              <p:nvPr/>
            </p:nvSpPr>
            <p:spPr>
              <a:xfrm>
                <a:off x="868549" y="2921153"/>
                <a:ext cx="533400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B596A25-2A07-BAA4-7ED3-5533A554E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549" y="2921153"/>
                <a:ext cx="533400" cy="461665"/>
              </a:xfrm>
              <a:prstGeom prst="rect">
                <a:avLst/>
              </a:prstGeom>
              <a:blipFill>
                <a:blip r:embed="rId5"/>
                <a:stretch>
                  <a:fillRect l="-18605" r="-4651" b="-15789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5AF8115-4DE4-E72E-BA32-C9A44FB8AC43}"/>
              </a:ext>
            </a:extLst>
          </p:cNvPr>
          <p:cNvCxnSpPr>
            <a:cxnSpLocks/>
          </p:cNvCxnSpPr>
          <p:nvPr/>
        </p:nvCxnSpPr>
        <p:spPr>
          <a:xfrm>
            <a:off x="6626081" y="2704161"/>
            <a:ext cx="181053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5318AB6-30A6-E5B7-F882-6A90EC23B7EF}"/>
              </a:ext>
            </a:extLst>
          </p:cNvPr>
          <p:cNvCxnSpPr>
            <a:cxnSpLocks/>
          </p:cNvCxnSpPr>
          <p:nvPr/>
        </p:nvCxnSpPr>
        <p:spPr>
          <a:xfrm>
            <a:off x="6626081" y="3161361"/>
            <a:ext cx="181053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C88F15-9344-2046-2D28-283F9899BE52}"/>
                  </a:ext>
                </a:extLst>
              </p:cNvPr>
              <p:cNvSpPr txBox="1"/>
              <p:nvPr/>
            </p:nvSpPr>
            <p:spPr>
              <a:xfrm>
                <a:off x="5997930" y="2476653"/>
                <a:ext cx="533400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|+⟩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C88F15-9344-2046-2D28-283F9899B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930" y="2476653"/>
                <a:ext cx="533400" cy="461665"/>
              </a:xfrm>
              <a:prstGeom prst="rect">
                <a:avLst/>
              </a:prstGeom>
              <a:blipFill>
                <a:blip r:embed="rId6"/>
                <a:stretch>
                  <a:fillRect l="-23256" r="-9302" b="-18421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9FCC19-C398-D2E3-ACF7-70767DD720EE}"/>
                  </a:ext>
                </a:extLst>
              </p:cNvPr>
              <p:cNvSpPr txBox="1"/>
              <p:nvPr/>
            </p:nvSpPr>
            <p:spPr>
              <a:xfrm>
                <a:off x="6993562" y="2493930"/>
                <a:ext cx="417226" cy="461665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9FCC19-C398-D2E3-ACF7-70767DD72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562" y="2493930"/>
                <a:ext cx="417226" cy="461665"/>
              </a:xfrm>
              <a:prstGeom prst="rect">
                <a:avLst/>
              </a:prstGeom>
              <a:blipFill>
                <a:blip r:embed="rId7"/>
                <a:stretch>
                  <a:fillRect l="-2857"/>
                </a:stretch>
              </a:blipFill>
              <a:ln w="158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7F165E-63C5-C5B1-EF86-4F1199B1997D}"/>
                  </a:ext>
                </a:extLst>
              </p:cNvPr>
              <p:cNvSpPr txBox="1"/>
              <p:nvPr/>
            </p:nvSpPr>
            <p:spPr>
              <a:xfrm>
                <a:off x="5997930" y="2921153"/>
                <a:ext cx="533400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|+⟩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97F165E-63C5-C5B1-EF86-4F1199B19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930" y="2921153"/>
                <a:ext cx="533400" cy="461665"/>
              </a:xfrm>
              <a:prstGeom prst="rect">
                <a:avLst/>
              </a:prstGeom>
              <a:blipFill>
                <a:blip r:embed="rId8"/>
                <a:stretch>
                  <a:fillRect l="-23256" r="-9302" b="-15789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37E2900-240D-1905-E102-DC60B40F1C86}"/>
              </a:ext>
            </a:extLst>
          </p:cNvPr>
          <p:cNvCxnSpPr>
            <a:cxnSpLocks/>
            <a:stCxn id="15" idx="0"/>
          </p:cNvCxnSpPr>
          <p:nvPr/>
        </p:nvCxnSpPr>
        <p:spPr>
          <a:xfrm>
            <a:off x="7967355" y="2599012"/>
            <a:ext cx="0" cy="562349"/>
          </a:xfrm>
          <a:prstGeom prst="line">
            <a:avLst/>
          </a:prstGeom>
          <a:ln w="15875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7020F922-0D58-86A5-E4CE-B93F941793EA}"/>
              </a:ext>
            </a:extLst>
          </p:cNvPr>
          <p:cNvSpPr/>
          <p:nvPr/>
        </p:nvSpPr>
        <p:spPr>
          <a:xfrm>
            <a:off x="7862206" y="2599012"/>
            <a:ext cx="210298" cy="210298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C6DC55-205D-9B1C-C1B4-4D1EA266C4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4291" y="1171071"/>
            <a:ext cx="2150338" cy="9031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949765-5AA3-AA1A-7012-4E3368ABD2E4}"/>
                  </a:ext>
                </a:extLst>
              </p:cNvPr>
              <p:cNvSpPr txBox="1"/>
              <p:nvPr/>
            </p:nvSpPr>
            <p:spPr>
              <a:xfrm>
                <a:off x="3517900" y="2500217"/>
                <a:ext cx="1595939" cy="876202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⟩"/>
                              <m:ctrlPr>
                                <a:rPr lang="nl-NL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l-NL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e>
                          </m:d>
                          <m:r>
                            <a:rPr lang="nl-NL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+|11⟩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nl-NL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949765-5AA3-AA1A-7012-4E3368ABD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900" y="2500217"/>
                <a:ext cx="1595939" cy="876202"/>
              </a:xfrm>
              <a:prstGeom prst="rect">
                <a:avLst/>
              </a:prstGeom>
              <a:blipFill>
                <a:blip r:embed="rId10"/>
                <a:stretch>
                  <a:fillRect r="-2362" b="-2857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4D454D-E8B1-9BF1-3AEE-8277409C0B72}"/>
                  </a:ext>
                </a:extLst>
              </p:cNvPr>
              <p:cNvSpPr txBox="1"/>
              <p:nvPr/>
            </p:nvSpPr>
            <p:spPr>
              <a:xfrm>
                <a:off x="8211285" y="2512848"/>
                <a:ext cx="3584429" cy="661784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f>
                      <m:fPr>
                        <m:ctrlP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⟩"/>
                            <m:ctrlP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++</m:t>
                            </m:r>
                          </m:e>
                        </m:d>
                        <m:r>
                          <a:rPr lang="nl-NL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+|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−−</m:t>
                        </m:r>
                        <m:r>
                          <a:rPr lang="nl-NL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nl-NL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nl-NL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⟩"/>
                            <m:ctrlP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00</m:t>
                            </m:r>
                          </m:e>
                        </m:d>
                        <m:r>
                          <a:rPr lang="nl-NL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+|11⟩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4D454D-E8B1-9BF1-3AEE-8277409C0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285" y="2512848"/>
                <a:ext cx="3584429" cy="6617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phic 6" descr="Atom">
            <a:extLst>
              <a:ext uri="{FF2B5EF4-FFF2-40B4-BE49-F238E27FC236}">
                <a16:creationId xmlns:a16="http://schemas.microsoft.com/office/drawing/2014/main" id="{2380D629-CEDA-7B35-F37B-89D867BA09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26751" y="182319"/>
            <a:ext cx="691149" cy="69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41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D943CC4C-85BD-0A93-4F3B-AC4CC0CE26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1701" y="1028700"/>
                <a:ext cx="9144000" cy="41778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2400" dirty="0"/>
                  <a:t>Introduce purifying register for </a:t>
                </a:r>
                <a:r>
                  <a:rPr lang="en-US" sz="2400" dirty="0">
                    <a:solidFill>
                      <a:srgbClr val="CC0000"/>
                    </a:solidFill>
                  </a:rPr>
                  <a:t>function truth table</a:t>
                </a:r>
              </a:p>
              <a:p>
                <a:pPr marL="0" indent="0" fontAlgn="auto">
                  <a:lnSpc>
                    <a:spcPct val="120000"/>
                  </a:lnSpc>
                  <a:spcAft>
                    <a:spcPts val="0"/>
                  </a:spcAft>
                  <a:buNone/>
                </a:pPr>
                <a:r>
                  <a:rPr lang="en-US" sz="2400" dirty="0"/>
                  <a:t>	</a:t>
                </a:r>
                <a:r>
                  <a:rPr lang="en-US" sz="2400" dirty="0" err="1"/>
                  <a:t>StO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nl-NL" sz="2400" b="0" i="0" smtClean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d>
                          <m:dPr>
                            <m:begChr m:val="|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d>
                          <m:dPr>
                            <m:begChr m:val="|"/>
                            <m:endChr m:val="⟩"/>
                            <m:ctrlPr>
                              <a:rPr lang="en-US" sz="2400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↦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d>
                          <m:dPr>
                            <m:begChr m:val="|"/>
                            <m:endChr m:val="⟩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⊕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d>
                          <m:dPr>
                            <m:begChr m:val="|"/>
                            <m:endChr m:val="⟩"/>
                            <m:ctrlPr>
                              <a:rPr lang="en-US" sz="2400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nary>
                  </m:oMath>
                </a14:m>
                <a:endParaRPr lang="en-US" sz="2400" dirty="0"/>
              </a:p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endParaRPr lang="en-US" sz="2400" dirty="0"/>
              </a:p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endParaRPr lang="en-US" sz="2400" dirty="0"/>
              </a:p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endParaRPr lang="en-US" sz="2400" dirty="0"/>
              </a:p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endParaRPr lang="en-US" sz="2400" dirty="0"/>
              </a:p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2400" dirty="0"/>
                  <a:t>For a random oracle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, we have a </a:t>
                </a:r>
                <a:r>
                  <a:rPr lang="en-US" sz="2400" dirty="0">
                    <a:solidFill>
                      <a:srgbClr val="CC0000"/>
                    </a:solidFill>
                  </a:rPr>
                  <a:t>superposition over all truth tables</a:t>
                </a:r>
                <a:endParaRPr lang="en-US" sz="2400" dirty="0"/>
              </a:p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2400" dirty="0"/>
                  <a:t>From Eve’s point of view, there is no difference!</a:t>
                </a:r>
              </a:p>
            </p:txBody>
          </p:sp>
        </mc:Choice>
        <mc:Fallback xmlns="">
          <p:sp>
            <p:nvSpPr>
              <p:cNvPr id="73" name="Content Placeholder 2">
                <a:extLst>
                  <a:ext uri="{FF2B5EF4-FFF2-40B4-BE49-F238E27FC236}">
                    <a16:creationId xmlns:a16="http://schemas.microsoft.com/office/drawing/2014/main" id="{D943CC4C-85BD-0A93-4F3B-AC4CC0CE2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01" y="1028700"/>
                <a:ext cx="9144000" cy="4177861"/>
              </a:xfrm>
              <a:prstGeom prst="rect">
                <a:avLst/>
              </a:prstGeom>
              <a:blipFill>
                <a:blip r:embed="rId3"/>
                <a:stretch>
                  <a:fillRect l="-832" b="-1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DA728F-E6AA-44B9-8C90-E4A8B06893A2}"/>
              </a:ext>
            </a:extLst>
          </p:cNvPr>
          <p:cNvSpPr txBox="1">
            <a:spLocks/>
          </p:cNvSpPr>
          <p:nvPr/>
        </p:nvSpPr>
        <p:spPr>
          <a:xfrm>
            <a:off x="2209800" y="1028701"/>
            <a:ext cx="7924800" cy="4762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7FF5BD-0A7D-468E-8429-97D9FF73DE4F}"/>
              </a:ext>
            </a:extLst>
          </p:cNvPr>
          <p:cNvSpPr txBox="1">
            <a:spLocks/>
          </p:cNvSpPr>
          <p:nvPr/>
        </p:nvSpPr>
        <p:spPr>
          <a:xfrm>
            <a:off x="1524000" y="76201"/>
            <a:ext cx="9144000" cy="95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CC0000"/>
                </a:solidFill>
                <a:latin typeface="Frutiger LT Std 55 Roman" panose="020B0602020204020204" pitchFamily="34" charset="0"/>
              </a:rPr>
              <a:t>A Crucial Insight: Purification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24B39B-D3EC-4294-B6CE-41105B4FA079}"/>
              </a:ext>
            </a:extLst>
          </p:cNvPr>
          <p:cNvCxnSpPr>
            <a:cxnSpLocks/>
          </p:cNvCxnSpPr>
          <p:nvPr/>
        </p:nvCxnSpPr>
        <p:spPr bwMode="auto">
          <a:xfrm>
            <a:off x="3581400" y="914400"/>
            <a:ext cx="5029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53F3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59F5354-6A86-C04C-90AD-874D408A83E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9500" y="147613"/>
            <a:ext cx="1206500" cy="161671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AE7108D-F34D-414A-BD08-E666766D8BD1}"/>
              </a:ext>
            </a:extLst>
          </p:cNvPr>
          <p:cNvSpPr txBox="1">
            <a:spLocks/>
          </p:cNvSpPr>
          <p:nvPr/>
        </p:nvSpPr>
        <p:spPr>
          <a:xfrm>
            <a:off x="457200" y="5998796"/>
            <a:ext cx="7924800" cy="668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2400" dirty="0"/>
              <a:t>[Mark </a:t>
            </a:r>
            <a:r>
              <a:rPr lang="en-US" sz="2400" dirty="0" err="1"/>
              <a:t>Zhandry</a:t>
            </a:r>
            <a:r>
              <a:rPr lang="en-US" sz="2400" dirty="0"/>
              <a:t> 2018: How to Record Quantum Queries]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A28245D-DA9A-229A-74DE-7F073B0C41C6}"/>
              </a:ext>
            </a:extLst>
          </p:cNvPr>
          <p:cNvGrpSpPr/>
          <p:nvPr/>
        </p:nvGrpSpPr>
        <p:grpSpPr>
          <a:xfrm>
            <a:off x="1270597" y="2499071"/>
            <a:ext cx="3865530" cy="1447800"/>
            <a:chOff x="2197100" y="2819400"/>
            <a:chExt cx="3865530" cy="14478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558169C-45FF-BDAC-6751-3F848C6A3FA1}"/>
                </a:ext>
              </a:extLst>
            </p:cNvPr>
            <p:cNvCxnSpPr>
              <a:cxnSpLocks/>
            </p:cNvCxnSpPr>
            <p:nvPr/>
          </p:nvCxnSpPr>
          <p:spPr>
            <a:xfrm>
              <a:off x="2706974" y="3089159"/>
              <a:ext cx="381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03DA1EB-D65C-A720-6030-EB31AF8D6130}"/>
                    </a:ext>
                  </a:extLst>
                </p:cNvPr>
                <p:cNvSpPr txBox="1"/>
                <p:nvPr/>
              </p:nvSpPr>
              <p:spPr>
                <a:xfrm>
                  <a:off x="2197100" y="2827419"/>
                  <a:ext cx="533400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603DA1EB-D65C-A720-6030-EB31AF8D61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7100" y="2827419"/>
                  <a:ext cx="533400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15909" r="-4545" b="-18919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6ED2078-E731-D871-23D9-374D5342FC64}"/>
                    </a:ext>
                  </a:extLst>
                </p:cNvPr>
                <p:cNvSpPr txBox="1"/>
                <p:nvPr/>
              </p:nvSpPr>
              <p:spPr>
                <a:xfrm>
                  <a:off x="2217807" y="3283546"/>
                  <a:ext cx="533400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6ED2078-E731-D871-23D9-374D5342FC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7807" y="3283546"/>
                  <a:ext cx="533400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18605" r="-6977" b="-16216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43A1A4E-C32D-583A-B86F-20B72499074D}"/>
                </a:ext>
              </a:extLst>
            </p:cNvPr>
            <p:cNvSpPr/>
            <p:nvPr/>
          </p:nvSpPr>
          <p:spPr>
            <a:xfrm>
              <a:off x="3087974" y="2917326"/>
              <a:ext cx="914400" cy="1349874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E4A2CA8-0F00-6042-CD3E-3E1825262691}"/>
                    </a:ext>
                  </a:extLst>
                </p:cNvPr>
                <p:cNvSpPr txBox="1"/>
                <p:nvPr/>
              </p:nvSpPr>
              <p:spPr>
                <a:xfrm>
                  <a:off x="3213263" y="3287760"/>
                  <a:ext cx="747128" cy="4912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E4A2CA8-0F00-6042-CD3E-3E18252626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3263" y="3287760"/>
                  <a:ext cx="747128" cy="491288"/>
                </a:xfrm>
                <a:prstGeom prst="rect">
                  <a:avLst/>
                </a:prstGeom>
                <a:blipFill>
                  <a:blip r:embed="rId7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672F911-5AC7-18E0-CCA4-3C15E0F4C618}"/>
                </a:ext>
              </a:extLst>
            </p:cNvPr>
            <p:cNvCxnSpPr>
              <a:cxnSpLocks/>
            </p:cNvCxnSpPr>
            <p:nvPr/>
          </p:nvCxnSpPr>
          <p:spPr>
            <a:xfrm>
              <a:off x="4010395" y="3089159"/>
              <a:ext cx="37297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4811A16-DC1B-D807-7484-3645C79E1446}"/>
                </a:ext>
              </a:extLst>
            </p:cNvPr>
            <p:cNvCxnSpPr>
              <a:cxnSpLocks/>
            </p:cNvCxnSpPr>
            <p:nvPr/>
          </p:nvCxnSpPr>
          <p:spPr>
            <a:xfrm>
              <a:off x="4010395" y="3553307"/>
              <a:ext cx="37297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59642A0-027D-81C9-4FDB-92B7917539A9}"/>
                </a:ext>
              </a:extLst>
            </p:cNvPr>
            <p:cNvCxnSpPr>
              <a:cxnSpLocks/>
            </p:cNvCxnSpPr>
            <p:nvPr/>
          </p:nvCxnSpPr>
          <p:spPr>
            <a:xfrm>
              <a:off x="2706974" y="3553307"/>
              <a:ext cx="381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2549EF9-2255-BCE9-3E39-B9D413D11A8E}"/>
                    </a:ext>
                  </a:extLst>
                </p:cNvPr>
                <p:cNvSpPr txBox="1"/>
                <p:nvPr/>
              </p:nvSpPr>
              <p:spPr>
                <a:xfrm>
                  <a:off x="4400804" y="3287760"/>
                  <a:ext cx="1661826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A2549EF9-2255-BCE9-3E39-B9D413D11A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0804" y="3287760"/>
                  <a:ext cx="1661826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3030" b="-15789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802DD57-90E8-9C76-1A79-5A553705E460}"/>
                    </a:ext>
                  </a:extLst>
                </p:cNvPr>
                <p:cNvSpPr txBox="1"/>
                <p:nvPr/>
              </p:nvSpPr>
              <p:spPr>
                <a:xfrm>
                  <a:off x="4444164" y="2819400"/>
                  <a:ext cx="533400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802DD57-90E8-9C76-1A79-5A553705E4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4164" y="2819400"/>
                  <a:ext cx="533400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15909" r="-4545" b="-15789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A4E0CCD-BF23-AFB9-19F1-B01461339FE1}"/>
                    </a:ext>
                  </a:extLst>
                </p:cNvPr>
                <p:cNvSpPr txBox="1"/>
                <p:nvPr/>
              </p:nvSpPr>
              <p:spPr>
                <a:xfrm>
                  <a:off x="2217807" y="3740746"/>
                  <a:ext cx="533400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A4E0CCD-BF23-AFB9-19F1-B01461339F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7807" y="3740746"/>
                  <a:ext cx="533400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18605" r="-6977" b="-16216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ED7596E-9415-3191-4959-196C39465ECB}"/>
                </a:ext>
              </a:extLst>
            </p:cNvPr>
            <p:cNvCxnSpPr>
              <a:cxnSpLocks/>
            </p:cNvCxnSpPr>
            <p:nvPr/>
          </p:nvCxnSpPr>
          <p:spPr>
            <a:xfrm>
              <a:off x="2706974" y="4010507"/>
              <a:ext cx="381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BC4A7D5-F326-9361-0564-1223360A12B3}"/>
                </a:ext>
              </a:extLst>
            </p:cNvPr>
            <p:cNvCxnSpPr>
              <a:cxnSpLocks/>
            </p:cNvCxnSpPr>
            <p:nvPr/>
          </p:nvCxnSpPr>
          <p:spPr>
            <a:xfrm>
              <a:off x="4010395" y="4023207"/>
              <a:ext cx="37297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4F815A4-0451-86D6-A6ED-1C01F072422A}"/>
                    </a:ext>
                  </a:extLst>
                </p:cNvPr>
                <p:cNvSpPr txBox="1"/>
                <p:nvPr/>
              </p:nvSpPr>
              <p:spPr>
                <a:xfrm>
                  <a:off x="4400804" y="3757660"/>
                  <a:ext cx="1661826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4F815A4-0451-86D6-A6ED-1C01F07242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0804" y="3757660"/>
                  <a:ext cx="1661826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3030" b="-15789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143006D-9E79-4327-55A8-367CE3AC3533}"/>
              </a:ext>
            </a:extLst>
          </p:cNvPr>
          <p:cNvGrpSpPr/>
          <p:nvPr/>
        </p:nvGrpSpPr>
        <p:grpSpPr>
          <a:xfrm>
            <a:off x="5897816" y="1823495"/>
            <a:ext cx="5544645" cy="2547691"/>
            <a:chOff x="5622423" y="1652318"/>
            <a:chExt cx="5544645" cy="2547691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C183733-0CEC-EDFD-64A5-A394B0A7C1B2}"/>
                </a:ext>
              </a:extLst>
            </p:cNvPr>
            <p:cNvCxnSpPr>
              <a:cxnSpLocks/>
            </p:cNvCxnSpPr>
            <p:nvPr/>
          </p:nvCxnSpPr>
          <p:spPr>
            <a:xfrm>
              <a:off x="6287553" y="2527969"/>
              <a:ext cx="381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7314B49-F05A-329C-0AA2-78FC8487B046}"/>
                    </a:ext>
                  </a:extLst>
                </p:cNvPr>
                <p:cNvSpPr txBox="1"/>
                <p:nvPr/>
              </p:nvSpPr>
              <p:spPr>
                <a:xfrm>
                  <a:off x="5777679" y="2266229"/>
                  <a:ext cx="533400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7314B49-F05A-329C-0AA2-78FC8487B0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7679" y="2266229"/>
                  <a:ext cx="533400" cy="461665"/>
                </a:xfrm>
                <a:prstGeom prst="rect">
                  <a:avLst/>
                </a:prstGeom>
                <a:blipFill>
                  <a:blip r:embed="rId12"/>
                  <a:stretch>
                    <a:fillRect l="-18605" r="-4651" b="-16216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B64FC39-608E-B6E7-F9F6-1238ECE798F3}"/>
                    </a:ext>
                  </a:extLst>
                </p:cNvPr>
                <p:cNvSpPr txBox="1"/>
                <p:nvPr/>
              </p:nvSpPr>
              <p:spPr>
                <a:xfrm>
                  <a:off x="5798386" y="2722356"/>
                  <a:ext cx="533400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6B64FC39-608E-B6E7-F9F6-1238ECE798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8386" y="2722356"/>
                  <a:ext cx="533400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18605" r="-4651" b="-19444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378F161-381C-AD33-FA21-0DF527A51061}"/>
                </a:ext>
              </a:extLst>
            </p:cNvPr>
            <p:cNvSpPr/>
            <p:nvPr/>
          </p:nvSpPr>
          <p:spPr>
            <a:xfrm>
              <a:off x="6668553" y="2143607"/>
              <a:ext cx="2428850" cy="205640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30E2ED6-3883-D1F9-B9C4-9ECF585F2550}"/>
                    </a:ext>
                  </a:extLst>
                </p:cNvPr>
                <p:cNvSpPr txBox="1"/>
                <p:nvPr/>
              </p:nvSpPr>
              <p:spPr>
                <a:xfrm>
                  <a:off x="7588079" y="1652318"/>
                  <a:ext cx="747128" cy="4912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nl-NL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30E2ED6-3883-D1F9-B9C4-9ECF585F25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8079" y="1652318"/>
                  <a:ext cx="747128" cy="491288"/>
                </a:xfrm>
                <a:prstGeom prst="rect">
                  <a:avLst/>
                </a:prstGeom>
                <a:blipFill>
                  <a:blip r:embed="rId14"/>
                  <a:stretch>
                    <a:fillRect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D642F96-F72A-B155-D0E1-E901D9498803}"/>
                </a:ext>
              </a:extLst>
            </p:cNvPr>
            <p:cNvCxnSpPr>
              <a:cxnSpLocks/>
            </p:cNvCxnSpPr>
            <p:nvPr/>
          </p:nvCxnSpPr>
          <p:spPr>
            <a:xfrm>
              <a:off x="9114833" y="2527969"/>
              <a:ext cx="37297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13AEFD6-5469-9B0B-A957-3869E5B0F864}"/>
                </a:ext>
              </a:extLst>
            </p:cNvPr>
            <p:cNvCxnSpPr>
              <a:cxnSpLocks/>
            </p:cNvCxnSpPr>
            <p:nvPr/>
          </p:nvCxnSpPr>
          <p:spPr>
            <a:xfrm>
              <a:off x="9114833" y="2992117"/>
              <a:ext cx="37297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220FC29-CDD0-6F92-EF4A-CF93A919EC1E}"/>
                </a:ext>
              </a:extLst>
            </p:cNvPr>
            <p:cNvCxnSpPr>
              <a:cxnSpLocks/>
            </p:cNvCxnSpPr>
            <p:nvPr/>
          </p:nvCxnSpPr>
          <p:spPr>
            <a:xfrm>
              <a:off x="6287553" y="2992117"/>
              <a:ext cx="381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1A7ED9B-AA3F-A840-8951-5F796BEEAE2A}"/>
                    </a:ext>
                  </a:extLst>
                </p:cNvPr>
                <p:cNvSpPr txBox="1"/>
                <p:nvPr/>
              </p:nvSpPr>
              <p:spPr>
                <a:xfrm>
                  <a:off x="9505242" y="2726570"/>
                  <a:ext cx="1661826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1A7ED9B-AA3F-A840-8951-5F796BEEAE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5242" y="2726570"/>
                  <a:ext cx="1661826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2273" b="-18919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3D717C94-60F6-335C-C09F-7805293F6B79}"/>
                    </a:ext>
                  </a:extLst>
                </p:cNvPr>
                <p:cNvSpPr txBox="1"/>
                <p:nvPr/>
              </p:nvSpPr>
              <p:spPr>
                <a:xfrm>
                  <a:off x="9548602" y="2258210"/>
                  <a:ext cx="533400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3D717C94-60F6-335C-C09F-7805293F6B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8602" y="2258210"/>
                  <a:ext cx="533400" cy="461665"/>
                </a:xfrm>
                <a:prstGeom prst="rect">
                  <a:avLst/>
                </a:prstGeom>
                <a:blipFill>
                  <a:blip r:embed="rId16"/>
                  <a:stretch>
                    <a:fillRect l="-18605" r="-4651" b="-18919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71AF988-3621-6E4C-57D6-6F927BCC46D2}"/>
                    </a:ext>
                  </a:extLst>
                </p:cNvPr>
                <p:cNvSpPr txBox="1"/>
                <p:nvPr/>
              </p:nvSpPr>
              <p:spPr>
                <a:xfrm>
                  <a:off x="5622423" y="3179556"/>
                  <a:ext cx="533400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(0)⟩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71AF988-3621-6E4C-57D6-6F927BCC46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2423" y="3179556"/>
                  <a:ext cx="533400" cy="461665"/>
                </a:xfrm>
                <a:prstGeom prst="rect">
                  <a:avLst/>
                </a:prstGeom>
                <a:blipFill>
                  <a:blip r:embed="rId17"/>
                  <a:stretch>
                    <a:fillRect l="-58140" r="-44186" b="-19444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E72DFF3-6711-1078-6879-344D77BA1C27}"/>
                </a:ext>
              </a:extLst>
            </p:cNvPr>
            <p:cNvCxnSpPr>
              <a:cxnSpLocks/>
            </p:cNvCxnSpPr>
            <p:nvPr/>
          </p:nvCxnSpPr>
          <p:spPr>
            <a:xfrm>
              <a:off x="6287553" y="3449317"/>
              <a:ext cx="381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8A10D5D-D442-7CC3-31A5-B01FCFB332FE}"/>
                </a:ext>
              </a:extLst>
            </p:cNvPr>
            <p:cNvCxnSpPr>
              <a:cxnSpLocks/>
            </p:cNvCxnSpPr>
            <p:nvPr/>
          </p:nvCxnSpPr>
          <p:spPr>
            <a:xfrm>
              <a:off x="9114833" y="3462017"/>
              <a:ext cx="37297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9DB3164B-9040-DB82-8314-D854D1D6A4A6}"/>
                    </a:ext>
                  </a:extLst>
                </p:cNvPr>
                <p:cNvSpPr txBox="1"/>
                <p:nvPr/>
              </p:nvSpPr>
              <p:spPr>
                <a:xfrm>
                  <a:off x="9505242" y="3196470"/>
                  <a:ext cx="1661826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(0)⟩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9DB3164B-9040-DB82-8314-D854D1D6A4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5242" y="3196470"/>
                  <a:ext cx="1661826" cy="461665"/>
                </a:xfrm>
                <a:prstGeom prst="rect">
                  <a:avLst/>
                </a:prstGeom>
                <a:blipFill>
                  <a:blip r:embed="rId18"/>
                  <a:stretch>
                    <a:fillRect l="-2273" b="-18421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5EB0C56-B2CD-0245-0E8C-4F50271FED6A}"/>
                    </a:ext>
                  </a:extLst>
                </p:cNvPr>
                <p:cNvSpPr txBox="1"/>
                <p:nvPr/>
              </p:nvSpPr>
              <p:spPr>
                <a:xfrm>
                  <a:off x="5656855" y="3661463"/>
                  <a:ext cx="533400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(1)⟩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5EB0C56-B2CD-0245-0E8C-4F50271FED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6855" y="3661463"/>
                  <a:ext cx="533400" cy="461665"/>
                </a:xfrm>
                <a:prstGeom prst="rect">
                  <a:avLst/>
                </a:prstGeom>
                <a:blipFill>
                  <a:blip r:embed="rId19"/>
                  <a:stretch>
                    <a:fillRect l="-58140" r="-44186" b="-18919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4222000-8F63-6B68-6637-DE3B3DE6D0DA}"/>
                </a:ext>
              </a:extLst>
            </p:cNvPr>
            <p:cNvCxnSpPr>
              <a:cxnSpLocks/>
            </p:cNvCxnSpPr>
            <p:nvPr/>
          </p:nvCxnSpPr>
          <p:spPr>
            <a:xfrm>
              <a:off x="6287553" y="3913675"/>
              <a:ext cx="381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07CB82-048A-73E0-1B17-E1AC6F857A40}"/>
                </a:ext>
              </a:extLst>
            </p:cNvPr>
            <p:cNvCxnSpPr>
              <a:cxnSpLocks/>
            </p:cNvCxnSpPr>
            <p:nvPr/>
          </p:nvCxnSpPr>
          <p:spPr>
            <a:xfrm>
              <a:off x="9114833" y="3916942"/>
              <a:ext cx="37297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3E0ABB9-D9E7-05C0-4D45-006E72EF76AF}"/>
                    </a:ext>
                  </a:extLst>
                </p:cNvPr>
                <p:cNvSpPr txBox="1"/>
                <p:nvPr/>
              </p:nvSpPr>
              <p:spPr>
                <a:xfrm>
                  <a:off x="9505242" y="3651395"/>
                  <a:ext cx="1661826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(1)⟩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3E0ABB9-D9E7-05C0-4D45-006E72EF76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5242" y="3651395"/>
                  <a:ext cx="1661826" cy="461665"/>
                </a:xfrm>
                <a:prstGeom prst="rect">
                  <a:avLst/>
                </a:prstGeom>
                <a:blipFill>
                  <a:blip r:embed="rId20"/>
                  <a:stretch>
                    <a:fillRect l="-2273" b="-15789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C3BB385-BC5F-C861-B030-1933851E74B0}"/>
                </a:ext>
              </a:extLst>
            </p:cNvPr>
            <p:cNvCxnSpPr>
              <a:cxnSpLocks/>
            </p:cNvCxnSpPr>
            <p:nvPr/>
          </p:nvCxnSpPr>
          <p:spPr>
            <a:xfrm>
              <a:off x="6782853" y="2992117"/>
              <a:ext cx="223585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53EA4495-7A8B-B992-3049-11040A74BF40}"/>
                </a:ext>
              </a:extLst>
            </p:cNvPr>
            <p:cNvCxnSpPr>
              <a:cxnSpLocks/>
            </p:cNvCxnSpPr>
            <p:nvPr/>
          </p:nvCxnSpPr>
          <p:spPr>
            <a:xfrm>
              <a:off x="6782853" y="3449317"/>
              <a:ext cx="223585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8BFB04C-462A-D342-FDBF-D19BF86594A5}"/>
                </a:ext>
              </a:extLst>
            </p:cNvPr>
            <p:cNvCxnSpPr>
              <a:cxnSpLocks/>
            </p:cNvCxnSpPr>
            <p:nvPr/>
          </p:nvCxnSpPr>
          <p:spPr>
            <a:xfrm>
              <a:off x="6782853" y="3913675"/>
              <a:ext cx="2235858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11C88DF-5A46-95F8-529D-8E40C9BE6D6F}"/>
                </a:ext>
              </a:extLst>
            </p:cNvPr>
            <p:cNvCxnSpPr>
              <a:cxnSpLocks/>
              <a:stCxn id="54" idx="0"/>
            </p:cNvCxnSpPr>
            <p:nvPr/>
          </p:nvCxnSpPr>
          <p:spPr>
            <a:xfrm>
              <a:off x="7362743" y="2894003"/>
              <a:ext cx="0" cy="549772"/>
            </a:xfrm>
            <a:prstGeom prst="line">
              <a:avLst/>
            </a:prstGeom>
            <a:ln w="15875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2CC0F7F-D62A-AFF2-21E6-508C982FB751}"/>
                </a:ext>
              </a:extLst>
            </p:cNvPr>
            <p:cNvSpPr/>
            <p:nvPr/>
          </p:nvSpPr>
          <p:spPr>
            <a:xfrm>
              <a:off x="7257594" y="2894003"/>
              <a:ext cx="210298" cy="21029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8795538-3A9E-C158-60AC-6740D0FA28D4}"/>
                </a:ext>
              </a:extLst>
            </p:cNvPr>
            <p:cNvCxnSpPr>
              <a:cxnSpLocks/>
              <a:stCxn id="57" idx="0"/>
            </p:cNvCxnSpPr>
            <p:nvPr/>
          </p:nvCxnSpPr>
          <p:spPr>
            <a:xfrm>
              <a:off x="8190727" y="2894003"/>
              <a:ext cx="0" cy="1019672"/>
            </a:xfrm>
            <a:prstGeom prst="line">
              <a:avLst/>
            </a:prstGeom>
            <a:ln w="15875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3DC5810E-947E-6BF6-FA09-58FC062D32AE}"/>
                </a:ext>
              </a:extLst>
            </p:cNvPr>
            <p:cNvSpPr/>
            <p:nvPr/>
          </p:nvSpPr>
          <p:spPr>
            <a:xfrm>
              <a:off x="8085578" y="2894003"/>
              <a:ext cx="210298" cy="21029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8920F555-9189-F96B-694B-C81586DBB900}"/>
                    </a:ext>
                  </a:extLst>
                </p:cNvPr>
                <p:cNvSpPr txBox="1"/>
                <p:nvPr/>
              </p:nvSpPr>
              <p:spPr>
                <a:xfrm>
                  <a:off x="7877409" y="2343455"/>
                  <a:ext cx="8379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8920F555-9189-F96B-694B-C81586DBB9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7409" y="2343455"/>
                  <a:ext cx="837922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B697D9F0-391C-D745-7477-8EE21DB2E28D}"/>
                    </a:ext>
                  </a:extLst>
                </p:cNvPr>
                <p:cNvSpPr txBox="1"/>
                <p:nvPr/>
              </p:nvSpPr>
              <p:spPr>
                <a:xfrm>
                  <a:off x="6989253" y="2368272"/>
                  <a:ext cx="8379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l-NL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B697D9F0-391C-D745-7477-8EE21DB2E2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9253" y="2368272"/>
                  <a:ext cx="837922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9D28C1F-8031-006D-2865-A7766B8CE3C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390226" y="4692025"/>
            <a:ext cx="2150338" cy="90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26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D7FF5BD-0A7D-468E-8429-97D9FF73DE4F}"/>
              </a:ext>
            </a:extLst>
          </p:cNvPr>
          <p:cNvSpPr txBox="1">
            <a:spLocks/>
          </p:cNvSpPr>
          <p:nvPr/>
        </p:nvSpPr>
        <p:spPr>
          <a:xfrm>
            <a:off x="1524000" y="76201"/>
            <a:ext cx="9144000" cy="95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CC0000"/>
                </a:solidFill>
                <a:latin typeface="Frutiger LT Std 55 Roman" panose="020B0602020204020204" pitchFamily="34" charset="0"/>
              </a:rPr>
              <a:t>Change of Viewpoint: Fourier Oracle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24B39B-D3EC-4294-B6CE-41105B4FA079}"/>
              </a:ext>
            </a:extLst>
          </p:cNvPr>
          <p:cNvCxnSpPr>
            <a:cxnSpLocks/>
          </p:cNvCxnSpPr>
          <p:nvPr/>
        </p:nvCxnSpPr>
        <p:spPr bwMode="auto">
          <a:xfrm>
            <a:off x="3581400" y="914400"/>
            <a:ext cx="5029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53F3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3BB6FF2-7BB4-CA76-917C-EF05D264D6FB}"/>
              </a:ext>
            </a:extLst>
          </p:cNvPr>
          <p:cNvCxnSpPr>
            <a:cxnSpLocks/>
          </p:cNvCxnSpPr>
          <p:nvPr/>
        </p:nvCxnSpPr>
        <p:spPr>
          <a:xfrm>
            <a:off x="1143001" y="2251261"/>
            <a:ext cx="381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06195B9-FF8C-4523-198E-6D094B1F2901}"/>
                  </a:ext>
                </a:extLst>
              </p:cNvPr>
              <p:cNvSpPr txBox="1"/>
              <p:nvPr/>
            </p:nvSpPr>
            <p:spPr>
              <a:xfrm>
                <a:off x="633127" y="1989521"/>
                <a:ext cx="533400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06195B9-FF8C-4523-198E-6D094B1F2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27" y="1989521"/>
                <a:ext cx="533400" cy="461665"/>
              </a:xfrm>
              <a:prstGeom prst="rect">
                <a:avLst/>
              </a:prstGeom>
              <a:blipFill>
                <a:blip r:embed="rId3"/>
                <a:stretch>
                  <a:fillRect l="-16279" r="-6977" b="-18919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8ED5572-CABD-8B2D-44E9-6365C5DE5CF4}"/>
                  </a:ext>
                </a:extLst>
              </p:cNvPr>
              <p:cNvSpPr txBox="1"/>
              <p:nvPr/>
            </p:nvSpPr>
            <p:spPr>
              <a:xfrm>
                <a:off x="653834" y="2445648"/>
                <a:ext cx="533400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8ED5572-CABD-8B2D-44E9-6365C5DE5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34" y="2445648"/>
                <a:ext cx="533400" cy="461665"/>
              </a:xfrm>
              <a:prstGeom prst="rect">
                <a:avLst/>
              </a:prstGeom>
              <a:blipFill>
                <a:blip r:embed="rId4"/>
                <a:stretch>
                  <a:fillRect l="-18605" r="-4651" b="-18919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 54">
            <a:extLst>
              <a:ext uri="{FF2B5EF4-FFF2-40B4-BE49-F238E27FC236}">
                <a16:creationId xmlns:a16="http://schemas.microsoft.com/office/drawing/2014/main" id="{41288A85-7D1B-071D-3DB3-234AE27DCB67}"/>
              </a:ext>
            </a:extLst>
          </p:cNvPr>
          <p:cNvSpPr/>
          <p:nvPr/>
        </p:nvSpPr>
        <p:spPr>
          <a:xfrm>
            <a:off x="1524000" y="1866899"/>
            <a:ext cx="3190231" cy="205640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751DEAD-241F-33F6-FA73-18C66D821D1F}"/>
              </a:ext>
            </a:extLst>
          </p:cNvPr>
          <p:cNvCxnSpPr>
            <a:cxnSpLocks/>
          </p:cNvCxnSpPr>
          <p:nvPr/>
        </p:nvCxnSpPr>
        <p:spPr>
          <a:xfrm>
            <a:off x="4731662" y="2251261"/>
            <a:ext cx="372979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827CFA6-4EB7-F6CB-5EE7-0F6AA855E648}"/>
              </a:ext>
            </a:extLst>
          </p:cNvPr>
          <p:cNvCxnSpPr>
            <a:cxnSpLocks/>
          </p:cNvCxnSpPr>
          <p:nvPr/>
        </p:nvCxnSpPr>
        <p:spPr>
          <a:xfrm>
            <a:off x="4731662" y="2715409"/>
            <a:ext cx="372979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5F91274-D0E6-2D81-5314-FB1155A77259}"/>
              </a:ext>
            </a:extLst>
          </p:cNvPr>
          <p:cNvCxnSpPr>
            <a:cxnSpLocks/>
          </p:cNvCxnSpPr>
          <p:nvPr/>
        </p:nvCxnSpPr>
        <p:spPr>
          <a:xfrm>
            <a:off x="1143001" y="2715409"/>
            <a:ext cx="381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C9CB382-828C-8DAB-77FD-A21F2EBB4747}"/>
                  </a:ext>
                </a:extLst>
              </p:cNvPr>
              <p:cNvSpPr txBox="1"/>
              <p:nvPr/>
            </p:nvSpPr>
            <p:spPr>
              <a:xfrm>
                <a:off x="5122071" y="2449862"/>
                <a:ext cx="1661826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)⟩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C9CB382-828C-8DAB-77FD-A21F2EBB4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071" y="2449862"/>
                <a:ext cx="1661826" cy="461665"/>
              </a:xfrm>
              <a:prstGeom prst="rect">
                <a:avLst/>
              </a:prstGeom>
              <a:blipFill>
                <a:blip r:embed="rId5"/>
                <a:stretch>
                  <a:fillRect l="-3030" b="-15789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AC0DCE4-EFD4-52B9-0844-10101062300E}"/>
                  </a:ext>
                </a:extLst>
              </p:cNvPr>
              <p:cNvSpPr txBox="1"/>
              <p:nvPr/>
            </p:nvSpPr>
            <p:spPr>
              <a:xfrm>
                <a:off x="5165431" y="1981502"/>
                <a:ext cx="533400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AC0DCE4-EFD4-52B9-0844-101010623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431" y="1981502"/>
                <a:ext cx="533400" cy="461665"/>
              </a:xfrm>
              <a:prstGeom prst="rect">
                <a:avLst/>
              </a:prstGeom>
              <a:blipFill>
                <a:blip r:embed="rId6"/>
                <a:stretch>
                  <a:fillRect l="-18605" r="-6977" b="-16216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8562250-6F42-A404-28BD-50BB3B130148}"/>
                  </a:ext>
                </a:extLst>
              </p:cNvPr>
              <p:cNvSpPr txBox="1"/>
              <p:nvPr/>
            </p:nvSpPr>
            <p:spPr>
              <a:xfrm>
                <a:off x="477871" y="2902848"/>
                <a:ext cx="533400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(0)⟩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8562250-6F42-A404-28BD-50BB3B1301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71" y="2902848"/>
                <a:ext cx="533400" cy="461665"/>
              </a:xfrm>
              <a:prstGeom prst="rect">
                <a:avLst/>
              </a:prstGeom>
              <a:blipFill>
                <a:blip r:embed="rId7"/>
                <a:stretch>
                  <a:fillRect l="-58140" r="-44186" b="-18919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5D6828F-9B97-B930-6E9B-407F852419E9}"/>
              </a:ext>
            </a:extLst>
          </p:cNvPr>
          <p:cNvCxnSpPr>
            <a:cxnSpLocks/>
          </p:cNvCxnSpPr>
          <p:nvPr/>
        </p:nvCxnSpPr>
        <p:spPr>
          <a:xfrm>
            <a:off x="1143001" y="3172609"/>
            <a:ext cx="381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9C6D518-7D68-286E-5D08-204F54CD7B3E}"/>
              </a:ext>
            </a:extLst>
          </p:cNvPr>
          <p:cNvCxnSpPr>
            <a:cxnSpLocks/>
          </p:cNvCxnSpPr>
          <p:nvPr/>
        </p:nvCxnSpPr>
        <p:spPr>
          <a:xfrm>
            <a:off x="4731662" y="3185309"/>
            <a:ext cx="372979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8AD0438-2272-31B3-28C0-063A53A295B8}"/>
                  </a:ext>
                </a:extLst>
              </p:cNvPr>
              <p:cNvSpPr txBox="1"/>
              <p:nvPr/>
            </p:nvSpPr>
            <p:spPr>
              <a:xfrm>
                <a:off x="5122071" y="2919762"/>
                <a:ext cx="1661826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(0)⟩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8AD0438-2272-31B3-28C0-063A53A29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071" y="2919762"/>
                <a:ext cx="1661826" cy="461665"/>
              </a:xfrm>
              <a:prstGeom prst="rect">
                <a:avLst/>
              </a:prstGeom>
              <a:blipFill>
                <a:blip r:embed="rId8"/>
                <a:stretch>
                  <a:fillRect l="-3030" b="-15789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37BD87E-A781-40D1-DE2E-B38282E8542D}"/>
                  </a:ext>
                </a:extLst>
              </p:cNvPr>
              <p:cNvSpPr txBox="1"/>
              <p:nvPr/>
            </p:nvSpPr>
            <p:spPr>
              <a:xfrm>
                <a:off x="512303" y="3384755"/>
                <a:ext cx="533400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(1)⟩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37BD87E-A781-40D1-DE2E-B38282E85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303" y="3384755"/>
                <a:ext cx="533400" cy="461665"/>
              </a:xfrm>
              <a:prstGeom prst="rect">
                <a:avLst/>
              </a:prstGeom>
              <a:blipFill>
                <a:blip r:embed="rId9"/>
                <a:stretch>
                  <a:fillRect l="-58140" r="-44186" b="-18919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F11742D-7AEE-08CB-004A-13D7C11F61E7}"/>
              </a:ext>
            </a:extLst>
          </p:cNvPr>
          <p:cNvCxnSpPr>
            <a:cxnSpLocks/>
          </p:cNvCxnSpPr>
          <p:nvPr/>
        </p:nvCxnSpPr>
        <p:spPr>
          <a:xfrm>
            <a:off x="1143001" y="3636967"/>
            <a:ext cx="381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7D85A367-63F1-A8FA-987D-E8C7A5A16622}"/>
              </a:ext>
            </a:extLst>
          </p:cNvPr>
          <p:cNvCxnSpPr>
            <a:cxnSpLocks/>
          </p:cNvCxnSpPr>
          <p:nvPr/>
        </p:nvCxnSpPr>
        <p:spPr>
          <a:xfrm>
            <a:off x="4731662" y="3640234"/>
            <a:ext cx="372979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2E43AE9-D9BD-FBD3-1332-82A3AE1C2C9D}"/>
                  </a:ext>
                </a:extLst>
              </p:cNvPr>
              <p:cNvSpPr txBox="1"/>
              <p:nvPr/>
            </p:nvSpPr>
            <p:spPr>
              <a:xfrm>
                <a:off x="5122071" y="3374687"/>
                <a:ext cx="1661826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(1)⟩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2E43AE9-D9BD-FBD3-1332-82A3AE1C2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071" y="3374687"/>
                <a:ext cx="1661826" cy="461665"/>
              </a:xfrm>
              <a:prstGeom prst="rect">
                <a:avLst/>
              </a:prstGeom>
              <a:blipFill>
                <a:blip r:embed="rId10"/>
                <a:stretch>
                  <a:fillRect l="-3030" b="-18919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48DDD7B-8C55-E520-04EF-6A52DE967C28}"/>
              </a:ext>
            </a:extLst>
          </p:cNvPr>
          <p:cNvCxnSpPr>
            <a:cxnSpLocks/>
          </p:cNvCxnSpPr>
          <p:nvPr/>
        </p:nvCxnSpPr>
        <p:spPr>
          <a:xfrm>
            <a:off x="1638301" y="2715409"/>
            <a:ext cx="307593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A89A856-4050-E22F-A51B-5B43D35D8A94}"/>
              </a:ext>
            </a:extLst>
          </p:cNvPr>
          <p:cNvCxnSpPr>
            <a:cxnSpLocks/>
          </p:cNvCxnSpPr>
          <p:nvPr/>
        </p:nvCxnSpPr>
        <p:spPr>
          <a:xfrm>
            <a:off x="1638301" y="3172609"/>
            <a:ext cx="307593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663F966F-14D2-9EFA-BEEC-3F116A209142}"/>
              </a:ext>
            </a:extLst>
          </p:cNvPr>
          <p:cNvCxnSpPr>
            <a:cxnSpLocks/>
          </p:cNvCxnSpPr>
          <p:nvPr/>
        </p:nvCxnSpPr>
        <p:spPr>
          <a:xfrm>
            <a:off x="1638301" y="3636967"/>
            <a:ext cx="307593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139AA3F-EF81-3E1F-2CD6-394A9B2ED24A}"/>
              </a:ext>
            </a:extLst>
          </p:cNvPr>
          <p:cNvCxnSpPr>
            <a:cxnSpLocks/>
            <a:stCxn id="76" idx="4"/>
          </p:cNvCxnSpPr>
          <p:nvPr/>
        </p:nvCxnSpPr>
        <p:spPr>
          <a:xfrm flipV="1">
            <a:off x="3973213" y="2713129"/>
            <a:ext cx="0" cy="1021829"/>
          </a:xfrm>
          <a:prstGeom prst="line">
            <a:avLst/>
          </a:prstGeom>
          <a:ln w="15875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>
            <a:extLst>
              <a:ext uri="{FF2B5EF4-FFF2-40B4-BE49-F238E27FC236}">
                <a16:creationId xmlns:a16="http://schemas.microsoft.com/office/drawing/2014/main" id="{F8731B01-78F0-1E23-3942-AEA0C6B2A712}"/>
              </a:ext>
            </a:extLst>
          </p:cNvPr>
          <p:cNvSpPr/>
          <p:nvPr/>
        </p:nvSpPr>
        <p:spPr>
          <a:xfrm>
            <a:off x="3868064" y="3524660"/>
            <a:ext cx="210298" cy="210298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07E01BB-AC15-EC15-4899-7C9F35EECD44}"/>
                  </a:ext>
                </a:extLst>
              </p:cNvPr>
              <p:cNvSpPr txBox="1"/>
              <p:nvPr/>
            </p:nvSpPr>
            <p:spPr>
              <a:xfrm>
                <a:off x="3572389" y="2060412"/>
                <a:ext cx="8379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07E01BB-AC15-EC15-4899-7C9F35EEC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389" y="2060412"/>
                <a:ext cx="83792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67B367D-610C-6FB6-F4A7-FB4F3A005FAD}"/>
                  </a:ext>
                </a:extLst>
              </p:cNvPr>
              <p:cNvSpPr txBox="1"/>
              <p:nvPr/>
            </p:nvSpPr>
            <p:spPr>
              <a:xfrm>
                <a:off x="1834145" y="2060412"/>
                <a:ext cx="8379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67B367D-610C-6FB6-F4A7-FB4F3A005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145" y="2060412"/>
                <a:ext cx="83792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F31366F9-9B5D-F8CB-BF1A-0CFCB2D7DA14}"/>
                  </a:ext>
                </a:extLst>
              </p:cNvPr>
              <p:cNvSpPr txBox="1"/>
              <p:nvPr/>
            </p:nvSpPr>
            <p:spPr>
              <a:xfrm>
                <a:off x="1609498" y="2500080"/>
                <a:ext cx="368313" cy="400110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F31366F9-9B5D-F8CB-BF1A-0CFCB2D7D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498" y="2500080"/>
                <a:ext cx="368313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158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D03FB1FF-5673-330D-5659-9B158FA1BF50}"/>
                  </a:ext>
                </a:extLst>
              </p:cNvPr>
              <p:cNvSpPr txBox="1"/>
              <p:nvPr/>
            </p:nvSpPr>
            <p:spPr>
              <a:xfrm>
                <a:off x="2444386" y="2500080"/>
                <a:ext cx="368313" cy="400110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D03FB1FF-5673-330D-5659-9B158FA1B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386" y="2500080"/>
                <a:ext cx="368313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58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7D35310-9BCD-7A77-C80F-FC284483872D}"/>
                  </a:ext>
                </a:extLst>
              </p:cNvPr>
              <p:cNvSpPr txBox="1"/>
              <p:nvPr/>
            </p:nvSpPr>
            <p:spPr>
              <a:xfrm>
                <a:off x="3367664" y="2500080"/>
                <a:ext cx="368313" cy="400110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7D35310-9BCD-7A77-C80F-FC2844838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664" y="2500080"/>
                <a:ext cx="368313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158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BB05586C-5583-AD7B-3D83-91479C0525D7}"/>
                  </a:ext>
                </a:extLst>
              </p:cNvPr>
              <p:cNvSpPr txBox="1"/>
              <p:nvPr/>
            </p:nvSpPr>
            <p:spPr>
              <a:xfrm>
                <a:off x="4202165" y="2500080"/>
                <a:ext cx="368313" cy="400110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BB05586C-5583-AD7B-3D83-91479C052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165" y="2500080"/>
                <a:ext cx="368313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158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75851ECD-FE80-3D01-92A1-F77084A848F3}"/>
                  </a:ext>
                </a:extLst>
              </p:cNvPr>
              <p:cNvSpPr txBox="1"/>
              <p:nvPr/>
            </p:nvSpPr>
            <p:spPr>
              <a:xfrm>
                <a:off x="1609498" y="2961719"/>
                <a:ext cx="368313" cy="400110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75851ECD-FE80-3D01-92A1-F77084A84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498" y="2961719"/>
                <a:ext cx="368313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158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FE4998AB-7AF0-6E79-0F5D-EA2762E628B3}"/>
                  </a:ext>
                </a:extLst>
              </p:cNvPr>
              <p:cNvSpPr txBox="1"/>
              <p:nvPr/>
            </p:nvSpPr>
            <p:spPr>
              <a:xfrm>
                <a:off x="2444386" y="2961719"/>
                <a:ext cx="368313" cy="400110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FE4998AB-7AF0-6E79-0F5D-EA2762E62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386" y="2961719"/>
                <a:ext cx="368313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158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BC7933BE-FB41-89DC-8048-C987D2556528}"/>
                  </a:ext>
                </a:extLst>
              </p:cNvPr>
              <p:cNvSpPr txBox="1"/>
              <p:nvPr/>
            </p:nvSpPr>
            <p:spPr>
              <a:xfrm>
                <a:off x="3367664" y="3441113"/>
                <a:ext cx="368313" cy="400110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BC7933BE-FB41-89DC-8048-C987D2556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664" y="3441113"/>
                <a:ext cx="368313" cy="400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158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24A88525-3E17-09BA-7CE5-0E46AE261FF2}"/>
                  </a:ext>
                </a:extLst>
              </p:cNvPr>
              <p:cNvSpPr txBox="1"/>
              <p:nvPr/>
            </p:nvSpPr>
            <p:spPr>
              <a:xfrm>
                <a:off x="4202165" y="3441113"/>
                <a:ext cx="368313" cy="400110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24A88525-3E17-09BA-7CE5-0E46AE261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2165" y="3441113"/>
                <a:ext cx="368313" cy="400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158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1D122F37-775E-1F52-6B42-CAD70F6ADB61}"/>
              </a:ext>
            </a:extLst>
          </p:cNvPr>
          <p:cNvCxnSpPr>
            <a:cxnSpLocks/>
          </p:cNvCxnSpPr>
          <p:nvPr/>
        </p:nvCxnSpPr>
        <p:spPr>
          <a:xfrm flipV="1">
            <a:off x="2189922" y="2713129"/>
            <a:ext cx="0" cy="554814"/>
          </a:xfrm>
          <a:prstGeom prst="line">
            <a:avLst/>
          </a:prstGeom>
          <a:ln w="15875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Oval 116">
            <a:extLst>
              <a:ext uri="{FF2B5EF4-FFF2-40B4-BE49-F238E27FC236}">
                <a16:creationId xmlns:a16="http://schemas.microsoft.com/office/drawing/2014/main" id="{63581692-E060-0DFC-B2B0-B67B19909C06}"/>
              </a:ext>
            </a:extLst>
          </p:cNvPr>
          <p:cNvSpPr/>
          <p:nvPr/>
        </p:nvSpPr>
        <p:spPr>
          <a:xfrm>
            <a:off x="2093038" y="3071841"/>
            <a:ext cx="185644" cy="203348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4D463F5C-F6A6-64E8-088A-A7C18B13B4D7}"/>
              </a:ext>
            </a:extLst>
          </p:cNvPr>
          <p:cNvGrpSpPr/>
          <p:nvPr/>
        </p:nvGrpSpPr>
        <p:grpSpPr>
          <a:xfrm>
            <a:off x="6975314" y="1374083"/>
            <a:ext cx="4995276" cy="2549218"/>
            <a:chOff x="6975314" y="1374083"/>
            <a:chExt cx="4995276" cy="25492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TextBox 161">
                  <a:extLst>
                    <a:ext uri="{FF2B5EF4-FFF2-40B4-BE49-F238E27FC236}">
                      <a16:creationId xmlns:a16="http://schemas.microsoft.com/office/drawing/2014/main" id="{7C724AF2-395A-9F73-3531-CF7A3D5E3342}"/>
                    </a:ext>
                  </a:extLst>
                </p:cNvPr>
                <p:cNvSpPr txBox="1"/>
                <p:nvPr/>
              </p:nvSpPr>
              <p:spPr>
                <a:xfrm>
                  <a:off x="11156969" y="1689351"/>
                  <a:ext cx="81362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l-NL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2" name="TextBox 161">
                  <a:extLst>
                    <a:ext uri="{FF2B5EF4-FFF2-40B4-BE49-F238E27FC236}">
                      <a16:creationId xmlns:a16="http://schemas.microsoft.com/office/drawing/2014/main" id="{7C724AF2-395A-9F73-3531-CF7A3D5E33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6969" y="1689351"/>
                  <a:ext cx="813621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E6AFB12-622B-0BDD-B0F1-64D135FCF0F9}"/>
                </a:ext>
              </a:extLst>
            </p:cNvPr>
            <p:cNvCxnSpPr>
              <a:cxnSpLocks/>
            </p:cNvCxnSpPr>
            <p:nvPr/>
          </p:nvCxnSpPr>
          <p:spPr>
            <a:xfrm>
              <a:off x="7485188" y="2251261"/>
              <a:ext cx="381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D9343013-B213-79BB-4D77-F4CB013DA4E8}"/>
                    </a:ext>
                  </a:extLst>
                </p:cNvPr>
                <p:cNvSpPr txBox="1"/>
                <p:nvPr/>
              </p:nvSpPr>
              <p:spPr>
                <a:xfrm>
                  <a:off x="6975314" y="1989521"/>
                  <a:ext cx="533400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D9343013-B213-79BB-4D77-F4CB013DA4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5314" y="1989521"/>
                  <a:ext cx="533400" cy="461665"/>
                </a:xfrm>
                <a:prstGeom prst="rect">
                  <a:avLst/>
                </a:prstGeom>
                <a:blipFill>
                  <a:blip r:embed="rId22"/>
                  <a:stretch>
                    <a:fillRect l="-18605" r="-4651" b="-18919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BC36F7E7-96B6-EBF6-BD38-1B1BD9CBF73A}"/>
                    </a:ext>
                  </a:extLst>
                </p:cNvPr>
                <p:cNvSpPr txBox="1"/>
                <p:nvPr/>
              </p:nvSpPr>
              <p:spPr>
                <a:xfrm>
                  <a:off x="6996021" y="2445648"/>
                  <a:ext cx="533400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BC36F7E7-96B6-EBF6-BD38-1B1BD9CBF7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6021" y="2445648"/>
                  <a:ext cx="533400" cy="461665"/>
                </a:xfrm>
                <a:prstGeom prst="rect">
                  <a:avLst/>
                </a:prstGeom>
                <a:blipFill>
                  <a:blip r:embed="rId23"/>
                  <a:stretch>
                    <a:fillRect l="-19048" r="-7143" b="-18919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A310995C-89B9-7010-8392-E83E76603A90}"/>
                </a:ext>
              </a:extLst>
            </p:cNvPr>
            <p:cNvSpPr/>
            <p:nvPr/>
          </p:nvSpPr>
          <p:spPr>
            <a:xfrm>
              <a:off x="7866187" y="1866899"/>
              <a:ext cx="2135891" cy="2056402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38A1C717-B257-50BF-09AA-0F805DE9EDCC}"/>
                </a:ext>
              </a:extLst>
            </p:cNvPr>
            <p:cNvSpPr txBox="1"/>
            <p:nvPr/>
          </p:nvSpPr>
          <p:spPr>
            <a:xfrm>
              <a:off x="7923337" y="1374083"/>
              <a:ext cx="20215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  <a:latin typeface="+mn-lt"/>
                </a:rPr>
                <a:t>Fourier Oracle</a:t>
              </a:r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A8A49DC-F6D9-29FF-818C-702A4FBC5D48}"/>
                </a:ext>
              </a:extLst>
            </p:cNvPr>
            <p:cNvCxnSpPr>
              <a:cxnSpLocks/>
            </p:cNvCxnSpPr>
            <p:nvPr/>
          </p:nvCxnSpPr>
          <p:spPr>
            <a:xfrm>
              <a:off x="10069455" y="2251261"/>
              <a:ext cx="37297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B32046AA-E4F6-FCF3-9627-8CAA1FA77841}"/>
                </a:ext>
              </a:extLst>
            </p:cNvPr>
            <p:cNvCxnSpPr>
              <a:cxnSpLocks/>
            </p:cNvCxnSpPr>
            <p:nvPr/>
          </p:nvCxnSpPr>
          <p:spPr>
            <a:xfrm>
              <a:off x="10069455" y="2715409"/>
              <a:ext cx="37297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728846E-4761-8DE6-5A3D-E0AA94C35A89}"/>
                </a:ext>
              </a:extLst>
            </p:cNvPr>
            <p:cNvCxnSpPr>
              <a:cxnSpLocks/>
            </p:cNvCxnSpPr>
            <p:nvPr/>
          </p:nvCxnSpPr>
          <p:spPr>
            <a:xfrm>
              <a:off x="7485188" y="2715409"/>
              <a:ext cx="381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BB9A025E-BB0E-CFA0-57DB-AE7FCE878BD0}"/>
                    </a:ext>
                  </a:extLst>
                </p:cNvPr>
                <p:cNvSpPr txBox="1"/>
                <p:nvPr/>
              </p:nvSpPr>
              <p:spPr>
                <a:xfrm>
                  <a:off x="10469747" y="2449862"/>
                  <a:ext cx="533400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BB9A025E-BB0E-CFA0-57DB-AE7FCE878B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69747" y="2449862"/>
                  <a:ext cx="533400" cy="461665"/>
                </a:xfrm>
                <a:prstGeom prst="rect">
                  <a:avLst/>
                </a:prstGeom>
                <a:blipFill>
                  <a:blip r:embed="rId24"/>
                  <a:stretch>
                    <a:fillRect l="-9302" r="-13953" b="-15789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82C19301-1FBB-3CC7-D956-209B60240C87}"/>
                    </a:ext>
                  </a:extLst>
                </p:cNvPr>
                <p:cNvSpPr txBox="1"/>
                <p:nvPr/>
              </p:nvSpPr>
              <p:spPr>
                <a:xfrm>
                  <a:off x="10513107" y="1981502"/>
                  <a:ext cx="533400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82C19301-1FBB-3CC7-D956-209B60240C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13107" y="1981502"/>
                  <a:ext cx="533400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21429" r="-7143" b="-16216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D50F9AAA-9C50-9C7C-9B1F-453F46028E13}"/>
                    </a:ext>
                  </a:extLst>
                </p:cNvPr>
                <p:cNvSpPr txBox="1"/>
                <p:nvPr/>
              </p:nvSpPr>
              <p:spPr>
                <a:xfrm>
                  <a:off x="7005959" y="2902848"/>
                  <a:ext cx="533400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|0⟩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31" name="TextBox 130">
                  <a:extLst>
                    <a:ext uri="{FF2B5EF4-FFF2-40B4-BE49-F238E27FC236}">
                      <a16:creationId xmlns:a16="http://schemas.microsoft.com/office/drawing/2014/main" id="{D50F9AAA-9C50-9C7C-9B1F-453F46028E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5959" y="2902848"/>
                  <a:ext cx="533400" cy="461665"/>
                </a:xfrm>
                <a:prstGeom prst="rect">
                  <a:avLst/>
                </a:prstGeom>
                <a:blipFill>
                  <a:blip r:embed="rId25"/>
                  <a:stretch>
                    <a:fillRect l="-18605" r="-6977" b="-18919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3B3F05C5-B792-EA62-ADA4-1831A5DB1C90}"/>
                </a:ext>
              </a:extLst>
            </p:cNvPr>
            <p:cNvCxnSpPr>
              <a:cxnSpLocks/>
            </p:cNvCxnSpPr>
            <p:nvPr/>
          </p:nvCxnSpPr>
          <p:spPr>
            <a:xfrm>
              <a:off x="7485188" y="3172609"/>
              <a:ext cx="381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BB287FA0-4729-22CB-DC1D-2FA63260A93E}"/>
                </a:ext>
              </a:extLst>
            </p:cNvPr>
            <p:cNvCxnSpPr>
              <a:cxnSpLocks/>
            </p:cNvCxnSpPr>
            <p:nvPr/>
          </p:nvCxnSpPr>
          <p:spPr>
            <a:xfrm>
              <a:off x="10069455" y="3185309"/>
              <a:ext cx="37297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CBC39002-375B-FD81-54C6-AFBCEB68BEB9}"/>
                    </a:ext>
                  </a:extLst>
                </p:cNvPr>
                <p:cNvSpPr txBox="1"/>
                <p:nvPr/>
              </p:nvSpPr>
              <p:spPr>
                <a:xfrm>
                  <a:off x="10469747" y="2919762"/>
                  <a:ext cx="474452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CBC39002-375B-FD81-54C6-AFBCEB68BE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69747" y="2919762"/>
                  <a:ext cx="474452" cy="461665"/>
                </a:xfrm>
                <a:prstGeom prst="rect">
                  <a:avLst/>
                </a:prstGeom>
                <a:blipFill>
                  <a:blip r:embed="rId24"/>
                  <a:stretch>
                    <a:fillRect l="-10526" r="-28947" b="-15789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3F9120E1-5DF9-7E8B-946B-DB9D56102132}"/>
                    </a:ext>
                  </a:extLst>
                </p:cNvPr>
                <p:cNvSpPr txBox="1"/>
                <p:nvPr/>
              </p:nvSpPr>
              <p:spPr>
                <a:xfrm>
                  <a:off x="7027525" y="3384755"/>
                  <a:ext cx="533400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|0⟩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3F9120E1-5DF9-7E8B-946B-DB9D561021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7525" y="3384755"/>
                  <a:ext cx="533400" cy="461665"/>
                </a:xfrm>
                <a:prstGeom prst="rect">
                  <a:avLst/>
                </a:prstGeom>
                <a:blipFill>
                  <a:blip r:embed="rId26"/>
                  <a:stretch>
                    <a:fillRect l="-18605" r="-4651" b="-18919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53B51087-261B-6579-64DF-84291155D919}"/>
                </a:ext>
              </a:extLst>
            </p:cNvPr>
            <p:cNvCxnSpPr>
              <a:cxnSpLocks/>
            </p:cNvCxnSpPr>
            <p:nvPr/>
          </p:nvCxnSpPr>
          <p:spPr>
            <a:xfrm>
              <a:off x="7485188" y="3636967"/>
              <a:ext cx="381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B0C105E-BE18-954B-E72D-9C9FAD6D7999}"/>
                </a:ext>
              </a:extLst>
            </p:cNvPr>
            <p:cNvCxnSpPr>
              <a:cxnSpLocks/>
            </p:cNvCxnSpPr>
            <p:nvPr/>
          </p:nvCxnSpPr>
          <p:spPr>
            <a:xfrm>
              <a:off x="10069455" y="3640234"/>
              <a:ext cx="37297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FD45E376-D3D4-483B-F3E1-23DC7196DB15}"/>
                    </a:ext>
                  </a:extLst>
                </p:cNvPr>
                <p:cNvSpPr txBox="1"/>
                <p:nvPr/>
              </p:nvSpPr>
              <p:spPr>
                <a:xfrm>
                  <a:off x="10469747" y="3374687"/>
                  <a:ext cx="576760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|0⟩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FD45E376-D3D4-483B-F3E1-23DC7196DB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69747" y="3374687"/>
                  <a:ext cx="576760" cy="461665"/>
                </a:xfrm>
                <a:prstGeom prst="rect">
                  <a:avLst/>
                </a:prstGeom>
                <a:blipFill>
                  <a:blip r:embed="rId27"/>
                  <a:stretch>
                    <a:fillRect l="-8696" r="-6522" b="-18919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65C5F04D-897D-ECAD-5E83-744549B9964A}"/>
                </a:ext>
              </a:extLst>
            </p:cNvPr>
            <p:cNvCxnSpPr>
              <a:cxnSpLocks/>
            </p:cNvCxnSpPr>
            <p:nvPr/>
          </p:nvCxnSpPr>
          <p:spPr>
            <a:xfrm>
              <a:off x="7980488" y="2715409"/>
              <a:ext cx="202159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82EC10E2-F95F-F2ED-714F-299BBCA13711}"/>
                </a:ext>
              </a:extLst>
            </p:cNvPr>
            <p:cNvCxnSpPr>
              <a:cxnSpLocks/>
            </p:cNvCxnSpPr>
            <p:nvPr/>
          </p:nvCxnSpPr>
          <p:spPr>
            <a:xfrm>
              <a:off x="7866187" y="3172609"/>
              <a:ext cx="2135891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A444F028-6E14-C30D-BEA4-E297D783EBF6}"/>
                </a:ext>
              </a:extLst>
            </p:cNvPr>
            <p:cNvCxnSpPr>
              <a:cxnSpLocks/>
            </p:cNvCxnSpPr>
            <p:nvPr/>
          </p:nvCxnSpPr>
          <p:spPr>
            <a:xfrm>
              <a:off x="7980488" y="3636967"/>
              <a:ext cx="202159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3AAA86C9-B459-9B34-9059-16A340EDC8C5}"/>
                </a:ext>
              </a:extLst>
            </p:cNvPr>
            <p:cNvCxnSpPr>
              <a:cxnSpLocks/>
              <a:stCxn id="143" idx="4"/>
            </p:cNvCxnSpPr>
            <p:nvPr/>
          </p:nvCxnSpPr>
          <p:spPr>
            <a:xfrm flipV="1">
              <a:off x="9358459" y="2713129"/>
              <a:ext cx="0" cy="1021829"/>
            </a:xfrm>
            <a:prstGeom prst="line">
              <a:avLst/>
            </a:prstGeom>
            <a:ln w="15875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CDB092F2-70B8-6123-6F2C-61F51206E43C}"/>
                </a:ext>
              </a:extLst>
            </p:cNvPr>
            <p:cNvSpPr/>
            <p:nvPr/>
          </p:nvSpPr>
          <p:spPr>
            <a:xfrm>
              <a:off x="9253310" y="3524660"/>
              <a:ext cx="210298" cy="21029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5AD13B22-7401-A0B3-0EAA-98677096202E}"/>
                    </a:ext>
                  </a:extLst>
                </p:cNvPr>
                <p:cNvSpPr txBox="1"/>
                <p:nvPr/>
              </p:nvSpPr>
              <p:spPr>
                <a:xfrm>
                  <a:off x="8957635" y="2060412"/>
                  <a:ext cx="8379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5AD13B22-7401-A0B3-0EAA-9867709620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7635" y="2060412"/>
                  <a:ext cx="837922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B59A46FC-98C1-0150-C25A-1D343B3A19A9}"/>
                    </a:ext>
                  </a:extLst>
                </p:cNvPr>
                <p:cNvSpPr txBox="1"/>
                <p:nvPr/>
              </p:nvSpPr>
              <p:spPr>
                <a:xfrm>
                  <a:off x="8176332" y="2060412"/>
                  <a:ext cx="8379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l-NL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B59A46FC-98C1-0150-C25A-1D343B3A19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6332" y="2060412"/>
                  <a:ext cx="837922" cy="36933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7C212518-9E72-6F8B-8376-623D2BE721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32109" y="2713129"/>
              <a:ext cx="0" cy="554814"/>
            </a:xfrm>
            <a:prstGeom prst="line">
              <a:avLst/>
            </a:prstGeom>
            <a:ln w="15875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A8B312DD-1873-DF80-F3F3-9ED1CD70CE42}"/>
                </a:ext>
              </a:extLst>
            </p:cNvPr>
            <p:cNvSpPr/>
            <p:nvPr/>
          </p:nvSpPr>
          <p:spPr>
            <a:xfrm>
              <a:off x="8435225" y="3071841"/>
              <a:ext cx="185644" cy="203348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TextBox 160">
                  <a:extLst>
                    <a:ext uri="{FF2B5EF4-FFF2-40B4-BE49-F238E27FC236}">
                      <a16:creationId xmlns:a16="http://schemas.microsoft.com/office/drawing/2014/main" id="{6813A758-7F51-C6B4-A06D-A6782AE6CEC8}"/>
                    </a:ext>
                  </a:extLst>
                </p:cNvPr>
                <p:cNvSpPr txBox="1"/>
                <p:nvPr/>
              </p:nvSpPr>
              <p:spPr>
                <a:xfrm>
                  <a:off x="10309932" y="1689351"/>
                  <a:ext cx="8379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NL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l-NL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1" name="TextBox 160">
                  <a:extLst>
                    <a:ext uri="{FF2B5EF4-FFF2-40B4-BE49-F238E27FC236}">
                      <a16:creationId xmlns:a16="http://schemas.microsoft.com/office/drawing/2014/main" id="{6813A758-7F51-C6B4-A06D-A6782AE6CE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9932" y="1689351"/>
                  <a:ext cx="837922" cy="36933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738BBF83-A280-E5CD-7B85-8D235ADEA5F9}"/>
                    </a:ext>
                  </a:extLst>
                </p:cNvPr>
                <p:cNvSpPr txBox="1"/>
                <p:nvPr/>
              </p:nvSpPr>
              <p:spPr>
                <a:xfrm>
                  <a:off x="11198616" y="2449862"/>
                  <a:ext cx="533400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738BBF83-A280-E5CD-7B85-8D235ADEA5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98616" y="2449862"/>
                  <a:ext cx="533400" cy="461665"/>
                </a:xfrm>
                <a:prstGeom prst="rect">
                  <a:avLst/>
                </a:prstGeom>
                <a:blipFill>
                  <a:blip r:embed="rId30"/>
                  <a:stretch>
                    <a:fillRect l="-9091" r="-11364" b="-15789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TextBox 163">
                  <a:extLst>
                    <a:ext uri="{FF2B5EF4-FFF2-40B4-BE49-F238E27FC236}">
                      <a16:creationId xmlns:a16="http://schemas.microsoft.com/office/drawing/2014/main" id="{9D6716B7-CBC5-0F98-8E6E-89A8BE43B80C}"/>
                    </a:ext>
                  </a:extLst>
                </p:cNvPr>
                <p:cNvSpPr txBox="1"/>
                <p:nvPr/>
              </p:nvSpPr>
              <p:spPr>
                <a:xfrm>
                  <a:off x="11241976" y="1981502"/>
                  <a:ext cx="533400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64" name="TextBox 163">
                  <a:extLst>
                    <a:ext uri="{FF2B5EF4-FFF2-40B4-BE49-F238E27FC236}">
                      <a16:creationId xmlns:a16="http://schemas.microsoft.com/office/drawing/2014/main" id="{9D6716B7-CBC5-0F98-8E6E-89A8BE43B8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1976" y="1981502"/>
                  <a:ext cx="533400" cy="461665"/>
                </a:xfrm>
                <a:prstGeom prst="rect">
                  <a:avLst/>
                </a:prstGeom>
                <a:blipFill>
                  <a:blip r:embed="rId31"/>
                  <a:stretch>
                    <a:fillRect l="-18605" r="-4651" b="-16216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587DE399-0B8D-EB5D-0EE3-A84A5CBFB0F4}"/>
                    </a:ext>
                  </a:extLst>
                </p:cNvPr>
                <p:cNvSpPr txBox="1"/>
                <p:nvPr/>
              </p:nvSpPr>
              <p:spPr>
                <a:xfrm>
                  <a:off x="11198616" y="2919762"/>
                  <a:ext cx="474452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|0⟩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587DE399-0B8D-EB5D-0EE3-A84A5CBFB0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98616" y="2919762"/>
                  <a:ext cx="474452" cy="461665"/>
                </a:xfrm>
                <a:prstGeom prst="rect">
                  <a:avLst/>
                </a:prstGeom>
                <a:blipFill>
                  <a:blip r:embed="rId32"/>
                  <a:stretch>
                    <a:fillRect l="-10256" r="-25641" b="-15789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C709DEBB-0C6D-32A7-D9D9-B15FF1E16843}"/>
                    </a:ext>
                  </a:extLst>
                </p:cNvPr>
                <p:cNvSpPr txBox="1"/>
                <p:nvPr/>
              </p:nvSpPr>
              <p:spPr>
                <a:xfrm>
                  <a:off x="11198616" y="3374687"/>
                  <a:ext cx="576760" cy="461665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nl-N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C709DEBB-0C6D-32A7-D9D9-B15FF1E168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98616" y="3374687"/>
                  <a:ext cx="576760" cy="461665"/>
                </a:xfrm>
                <a:prstGeom prst="rect">
                  <a:avLst/>
                </a:prstGeom>
                <a:blipFill>
                  <a:blip r:embed="rId30"/>
                  <a:stretch>
                    <a:fillRect l="-8511" r="-4255" b="-18919"/>
                  </a:stretch>
                </a:blipFill>
                <a:ln w="127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88" name="Picture 187">
            <a:extLst>
              <a:ext uri="{FF2B5EF4-FFF2-40B4-BE49-F238E27FC236}">
                <a16:creationId xmlns:a16="http://schemas.microsoft.com/office/drawing/2014/main" id="{73BF83A2-7DFE-6047-7F52-D51AD19C1C79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08048" y="517171"/>
            <a:ext cx="2150338" cy="903142"/>
          </a:xfrm>
          <a:prstGeom prst="rect">
            <a:avLst/>
          </a:prstGeom>
        </p:spPr>
      </p:pic>
      <p:sp>
        <p:nvSpPr>
          <p:cNvPr id="208" name="Content Placeholder 2">
            <a:extLst>
              <a:ext uri="{FF2B5EF4-FFF2-40B4-BE49-F238E27FC236}">
                <a16:creationId xmlns:a16="http://schemas.microsoft.com/office/drawing/2014/main" id="{FD2AEDE3-8258-DD07-BF9C-40FFA78743EB}"/>
              </a:ext>
            </a:extLst>
          </p:cNvPr>
          <p:cNvSpPr txBox="1">
            <a:spLocks/>
          </p:cNvSpPr>
          <p:nvPr/>
        </p:nvSpPr>
        <p:spPr>
          <a:xfrm>
            <a:off x="718939" y="4431901"/>
            <a:ext cx="10744200" cy="671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/>
              <a:t>By making a query, Eve entangles herself with the truth table in a </a:t>
            </a:r>
            <a:r>
              <a:rPr lang="en-US" sz="2400" dirty="0">
                <a:solidFill>
                  <a:srgbClr val="CC0000"/>
                </a:solidFill>
              </a:rPr>
              <a:t>very clean way</a:t>
            </a:r>
            <a:r>
              <a:rPr lang="en-US" sz="2400" dirty="0"/>
              <a:t>, when observed in the Fourier basis!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D766954D-82D4-5517-DC9C-7BFFC0E06585}"/>
              </a:ext>
            </a:extLst>
          </p:cNvPr>
          <p:cNvSpPr txBox="1"/>
          <p:nvPr/>
        </p:nvSpPr>
        <p:spPr>
          <a:xfrm>
            <a:off x="2005862" y="1374083"/>
            <a:ext cx="2294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Standard Oracle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BECE4-FB93-FA12-3AC1-EC38F2006788}"/>
              </a:ext>
            </a:extLst>
          </p:cNvPr>
          <p:cNvSpPr txBox="1">
            <a:spLocks/>
          </p:cNvSpPr>
          <p:nvPr/>
        </p:nvSpPr>
        <p:spPr>
          <a:xfrm>
            <a:off x="457200" y="5998796"/>
            <a:ext cx="7924800" cy="668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</a:pPr>
            <a:r>
              <a:rPr lang="en-US" sz="2400" dirty="0"/>
              <a:t>[Mark </a:t>
            </a:r>
            <a:r>
              <a:rPr lang="en-US" sz="2400" dirty="0" err="1"/>
              <a:t>Zhandry</a:t>
            </a:r>
            <a:r>
              <a:rPr lang="en-US" sz="2400" dirty="0"/>
              <a:t> 2018: How to Record Quantum Queries]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734045-D776-F5EF-8CAB-CDFC74411EC0}"/>
              </a:ext>
            </a:extLst>
          </p:cNvPr>
          <p:cNvPicPr>
            <a:picLocks noChangeAspect="1"/>
          </p:cNvPicPr>
          <p:nvPr/>
        </p:nvPicPr>
        <p:blipFill>
          <a:blip r:embed="rId3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9500" y="147613"/>
            <a:ext cx="837922" cy="112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92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DA728F-E6AA-44B9-8C90-E4A8B06893A2}"/>
              </a:ext>
            </a:extLst>
          </p:cNvPr>
          <p:cNvSpPr txBox="1">
            <a:spLocks/>
          </p:cNvSpPr>
          <p:nvPr/>
        </p:nvSpPr>
        <p:spPr>
          <a:xfrm>
            <a:off x="2209800" y="1028701"/>
            <a:ext cx="7924800" cy="4762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7FF5BD-0A7D-468E-8429-97D9FF73DE4F}"/>
              </a:ext>
            </a:extLst>
          </p:cNvPr>
          <p:cNvSpPr txBox="1">
            <a:spLocks/>
          </p:cNvSpPr>
          <p:nvPr/>
        </p:nvSpPr>
        <p:spPr>
          <a:xfrm>
            <a:off x="1524000" y="76201"/>
            <a:ext cx="9144000" cy="95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CC0000"/>
                </a:solidFill>
                <a:latin typeface="Frutiger LT Std 55 Roman" panose="020B0602020204020204" pitchFamily="34" charset="0"/>
              </a:rPr>
              <a:t>Compressing the Database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24B39B-D3EC-4294-B6CE-41105B4FA079}"/>
              </a:ext>
            </a:extLst>
          </p:cNvPr>
          <p:cNvCxnSpPr>
            <a:cxnSpLocks/>
          </p:cNvCxnSpPr>
          <p:nvPr/>
        </p:nvCxnSpPr>
        <p:spPr bwMode="auto">
          <a:xfrm>
            <a:off x="3581400" y="914400"/>
            <a:ext cx="5029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53F3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BC26C72-0C09-3F4C-B41B-54410502FD1A}"/>
              </a:ext>
            </a:extLst>
          </p:cNvPr>
          <p:cNvSpPr txBox="1">
            <a:spLocks/>
          </p:cNvSpPr>
          <p:nvPr/>
        </p:nvSpPr>
        <p:spPr>
          <a:xfrm>
            <a:off x="152400" y="6096000"/>
            <a:ext cx="4953000" cy="432048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1600" dirty="0">
                <a:solidFill>
                  <a:schemeClr val="tx1"/>
                </a:solidFill>
                <a:latin typeface="+mn-lt"/>
                <a:cs typeface="Arial" charset="0"/>
              </a:rPr>
              <a:t>[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Arial" charset="0"/>
              </a:rPr>
              <a:t>Mark </a:t>
            </a:r>
            <a:r>
              <a:rPr lang="en-US" sz="1600" dirty="0" err="1">
                <a:solidFill>
                  <a:schemeClr val="tx1"/>
                </a:solidFill>
                <a:latin typeface="+mn-lt"/>
                <a:cs typeface="Arial" charset="0"/>
              </a:rPr>
              <a:t>Zhandry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Arial" charset="0"/>
              </a:rPr>
              <a:t> 2018: How to Record Quantum Queries]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CDF26D5-5C32-0649-B9D6-75758CAAF6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0" y="1028701"/>
                <a:ext cx="9144000" cy="47625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2400" dirty="0"/>
                  <a:t>Fourier Oracle (FO):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⋯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𝐹𝑂</m:t>
                        </m:r>
                      </m:e>
                    </m:groupChr>
                    <m:r>
                      <a:rPr lang="en-US" sz="24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⟩|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⟩|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⋯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⋯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endParaRPr lang="en-US" sz="2400" dirty="0"/>
              </a:p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endParaRPr lang="en-US" sz="2400" dirty="0"/>
              </a:p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2400" dirty="0"/>
                  <a:t>Multiple FO queries “populate” the database</a:t>
                </a:r>
              </a:p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2400" dirty="0">
                    <a:solidFill>
                      <a:srgbClr val="CC0000"/>
                    </a:solidFill>
                  </a:rPr>
                  <a:t>Compression</a:t>
                </a:r>
                <a:r>
                  <a:rPr lang="en-US" sz="2400" dirty="0"/>
                  <a:t>: only keep track of the non-zero entries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𝐹𝑂</m:t>
                        </m:r>
                      </m:e>
                    </m:groupChr>
                    <m:d>
                      <m:dPr>
                        <m:begChr m:val="|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d>
                    <m:d>
                      <m:dPr>
                        <m:begChr m:val="|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∪(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400" dirty="0"/>
              </a:p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2400" dirty="0"/>
                  <a:t>Allows </a:t>
                </a:r>
                <a:r>
                  <a:rPr lang="en-US" sz="2400" dirty="0">
                    <a:solidFill>
                      <a:srgbClr val="CC0000"/>
                    </a:solidFill>
                  </a:rPr>
                  <a:t>efficient simulation </a:t>
                </a:r>
                <a:r>
                  <a:rPr lang="en-US" sz="2400" dirty="0"/>
                  <a:t>of the random oracle to the adversary</a:t>
                </a: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3CDF26D5-5C32-0649-B9D6-75758CAAF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028701"/>
                <a:ext cx="9144000" cy="4762501"/>
              </a:xfrm>
              <a:prstGeom prst="rect">
                <a:avLst/>
              </a:prstGeom>
              <a:blipFill>
                <a:blip r:embed="rId3"/>
                <a:stretch>
                  <a:fillRect l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B954D91-2259-B748-B8A8-7B3CEF274EC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1425" y="2421410"/>
            <a:ext cx="1066792" cy="1066792"/>
          </a:xfrm>
          <a:prstGeom prst="rect">
            <a:avLst/>
          </a:prstGeom>
        </p:spPr>
      </p:pic>
      <p:pic>
        <p:nvPicPr>
          <p:cNvPr id="9" name="Graphic 8" descr="Atom">
            <a:extLst>
              <a:ext uri="{FF2B5EF4-FFF2-40B4-BE49-F238E27FC236}">
                <a16:creationId xmlns:a16="http://schemas.microsoft.com/office/drawing/2014/main" id="{FB649442-FD2F-3F49-B4B8-B0743C143A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24186" y="3279718"/>
            <a:ext cx="691149" cy="69114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A1273E-DAE2-1D21-B4A1-B7DD050E2F27}"/>
              </a:ext>
            </a:extLst>
          </p:cNvPr>
          <p:cNvCxnSpPr>
            <a:cxnSpLocks/>
          </p:cNvCxnSpPr>
          <p:nvPr/>
        </p:nvCxnSpPr>
        <p:spPr>
          <a:xfrm>
            <a:off x="7560159" y="1714804"/>
            <a:ext cx="381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48C198-3113-36AC-B9A3-D34CEF4BF25D}"/>
                  </a:ext>
                </a:extLst>
              </p:cNvPr>
              <p:cNvSpPr txBox="1"/>
              <p:nvPr/>
            </p:nvSpPr>
            <p:spPr>
              <a:xfrm>
                <a:off x="7050285" y="1453064"/>
                <a:ext cx="533400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48C198-3113-36AC-B9A3-D34CEF4BF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285" y="1453064"/>
                <a:ext cx="533400" cy="461665"/>
              </a:xfrm>
              <a:prstGeom prst="rect">
                <a:avLst/>
              </a:prstGeom>
              <a:blipFill>
                <a:blip r:embed="rId8"/>
                <a:stretch>
                  <a:fillRect l="-18605" r="-4651" b="-18919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59D1861-5CCA-0CBE-0E58-2A3F1B960D2E}"/>
                  </a:ext>
                </a:extLst>
              </p:cNvPr>
              <p:cNvSpPr txBox="1"/>
              <p:nvPr/>
            </p:nvSpPr>
            <p:spPr>
              <a:xfrm>
                <a:off x="7070992" y="1909191"/>
                <a:ext cx="533400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59D1861-5CCA-0CBE-0E58-2A3F1B960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992" y="1909191"/>
                <a:ext cx="533400" cy="461665"/>
              </a:xfrm>
              <a:prstGeom prst="rect">
                <a:avLst/>
              </a:prstGeom>
              <a:blipFill>
                <a:blip r:embed="rId9"/>
                <a:stretch>
                  <a:fillRect l="-16279" r="-4651" b="-16216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D454E323-AB98-66B2-B10D-DEAD4CF01939}"/>
              </a:ext>
            </a:extLst>
          </p:cNvPr>
          <p:cNvSpPr/>
          <p:nvPr/>
        </p:nvSpPr>
        <p:spPr>
          <a:xfrm>
            <a:off x="7941158" y="1330442"/>
            <a:ext cx="2135891" cy="205640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8A7B96-CE76-94D1-33E0-DBE5B53B54F2}"/>
              </a:ext>
            </a:extLst>
          </p:cNvPr>
          <p:cNvSpPr txBox="1"/>
          <p:nvPr/>
        </p:nvSpPr>
        <p:spPr>
          <a:xfrm>
            <a:off x="7998308" y="837626"/>
            <a:ext cx="20215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Fourier Oracle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127A55-9952-F301-8FCC-4A3D02861258}"/>
              </a:ext>
            </a:extLst>
          </p:cNvPr>
          <p:cNvCxnSpPr>
            <a:cxnSpLocks/>
          </p:cNvCxnSpPr>
          <p:nvPr/>
        </p:nvCxnSpPr>
        <p:spPr>
          <a:xfrm>
            <a:off x="10144426" y="1714804"/>
            <a:ext cx="372979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75E938-FA4F-D4F6-3173-BBA1D327E53D}"/>
              </a:ext>
            </a:extLst>
          </p:cNvPr>
          <p:cNvCxnSpPr>
            <a:cxnSpLocks/>
          </p:cNvCxnSpPr>
          <p:nvPr/>
        </p:nvCxnSpPr>
        <p:spPr>
          <a:xfrm>
            <a:off x="10144426" y="2178952"/>
            <a:ext cx="372979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CEC3555-2BED-3D81-8A9B-8381C3D48462}"/>
              </a:ext>
            </a:extLst>
          </p:cNvPr>
          <p:cNvCxnSpPr>
            <a:cxnSpLocks/>
          </p:cNvCxnSpPr>
          <p:nvPr/>
        </p:nvCxnSpPr>
        <p:spPr>
          <a:xfrm>
            <a:off x="7560159" y="2178952"/>
            <a:ext cx="381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0429ACF-C084-4433-BAD6-01178DD2C947}"/>
                  </a:ext>
                </a:extLst>
              </p:cNvPr>
              <p:cNvSpPr txBox="1"/>
              <p:nvPr/>
            </p:nvSpPr>
            <p:spPr>
              <a:xfrm>
                <a:off x="10544718" y="1913405"/>
                <a:ext cx="533400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0429ACF-C084-4433-BAD6-01178DD2C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4718" y="1913405"/>
                <a:ext cx="533400" cy="461665"/>
              </a:xfrm>
              <a:prstGeom prst="rect">
                <a:avLst/>
              </a:prstGeom>
              <a:blipFill>
                <a:blip r:embed="rId10"/>
                <a:stretch>
                  <a:fillRect l="-9302" r="-13953" b="-15789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35864F1-F04F-3D76-5674-47F2501C194B}"/>
                  </a:ext>
                </a:extLst>
              </p:cNvPr>
              <p:cNvSpPr txBox="1"/>
              <p:nvPr/>
            </p:nvSpPr>
            <p:spPr>
              <a:xfrm>
                <a:off x="10588078" y="1445045"/>
                <a:ext cx="533400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35864F1-F04F-3D76-5674-47F2501C1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8078" y="1445045"/>
                <a:ext cx="533400" cy="461665"/>
              </a:xfrm>
              <a:prstGeom prst="rect">
                <a:avLst/>
              </a:prstGeom>
              <a:blipFill>
                <a:blip r:embed="rId11"/>
                <a:stretch>
                  <a:fillRect l="-16279" r="-4651" b="-15789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2FF0E51-6271-6EE1-F8B8-38AF5E8B039A}"/>
                  </a:ext>
                </a:extLst>
              </p:cNvPr>
              <p:cNvSpPr txBox="1"/>
              <p:nvPr/>
            </p:nvSpPr>
            <p:spPr>
              <a:xfrm>
                <a:off x="7080930" y="2366391"/>
                <a:ext cx="533400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2FF0E51-6271-6EE1-F8B8-38AF5E8B0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930" y="2366391"/>
                <a:ext cx="533400" cy="461665"/>
              </a:xfrm>
              <a:prstGeom prst="rect">
                <a:avLst/>
              </a:prstGeom>
              <a:blipFill>
                <a:blip r:embed="rId12"/>
                <a:stretch>
                  <a:fillRect l="-16279" r="-4651" b="-16216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F7A6FE2-1BB8-0D26-9052-3E68E8675BD7}"/>
              </a:ext>
            </a:extLst>
          </p:cNvPr>
          <p:cNvCxnSpPr>
            <a:cxnSpLocks/>
          </p:cNvCxnSpPr>
          <p:nvPr/>
        </p:nvCxnSpPr>
        <p:spPr>
          <a:xfrm>
            <a:off x="7560159" y="2636152"/>
            <a:ext cx="381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E3CE171-1FBB-A96D-CD07-1F606660326A}"/>
              </a:ext>
            </a:extLst>
          </p:cNvPr>
          <p:cNvCxnSpPr>
            <a:cxnSpLocks/>
          </p:cNvCxnSpPr>
          <p:nvPr/>
        </p:nvCxnSpPr>
        <p:spPr>
          <a:xfrm>
            <a:off x="10144426" y="2648852"/>
            <a:ext cx="372979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474E3F1-E41F-3164-CCF0-99337BE526FA}"/>
                  </a:ext>
                </a:extLst>
              </p:cNvPr>
              <p:cNvSpPr txBox="1"/>
              <p:nvPr/>
            </p:nvSpPr>
            <p:spPr>
              <a:xfrm>
                <a:off x="10544718" y="2383305"/>
                <a:ext cx="474452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474E3F1-E41F-3164-CCF0-99337BE52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4718" y="2383305"/>
                <a:ext cx="474452" cy="461665"/>
              </a:xfrm>
              <a:prstGeom prst="rect">
                <a:avLst/>
              </a:prstGeom>
              <a:blipFill>
                <a:blip r:embed="rId10"/>
                <a:stretch>
                  <a:fillRect l="-10526" r="-28947" b="-15789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F562489-0CF6-8C66-9580-8AC21CBE6076}"/>
                  </a:ext>
                </a:extLst>
              </p:cNvPr>
              <p:cNvSpPr txBox="1"/>
              <p:nvPr/>
            </p:nvSpPr>
            <p:spPr>
              <a:xfrm>
                <a:off x="7102496" y="2848298"/>
                <a:ext cx="533400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F562489-0CF6-8C66-9580-8AC21CBE6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496" y="2848298"/>
                <a:ext cx="533400" cy="461665"/>
              </a:xfrm>
              <a:prstGeom prst="rect">
                <a:avLst/>
              </a:prstGeom>
              <a:blipFill>
                <a:blip r:embed="rId13"/>
                <a:stretch>
                  <a:fillRect l="-18605" r="-4651" b="-16216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96DFB0E-4649-885E-C227-092FA77D815C}"/>
              </a:ext>
            </a:extLst>
          </p:cNvPr>
          <p:cNvCxnSpPr>
            <a:cxnSpLocks/>
          </p:cNvCxnSpPr>
          <p:nvPr/>
        </p:nvCxnSpPr>
        <p:spPr>
          <a:xfrm>
            <a:off x="7560159" y="3100510"/>
            <a:ext cx="381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19F563C-CD0E-C4C0-8AA1-8CA2850DB2B0}"/>
              </a:ext>
            </a:extLst>
          </p:cNvPr>
          <p:cNvCxnSpPr>
            <a:cxnSpLocks/>
          </p:cNvCxnSpPr>
          <p:nvPr/>
        </p:nvCxnSpPr>
        <p:spPr>
          <a:xfrm>
            <a:off x="10144426" y="3103777"/>
            <a:ext cx="372979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2A1AB5-4A14-98D1-7BDF-ABAA480FE74B}"/>
                  </a:ext>
                </a:extLst>
              </p:cNvPr>
              <p:cNvSpPr txBox="1"/>
              <p:nvPr/>
            </p:nvSpPr>
            <p:spPr>
              <a:xfrm>
                <a:off x="10544718" y="2838230"/>
                <a:ext cx="576760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D2A1AB5-4A14-98D1-7BDF-ABAA480FE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4718" y="2838230"/>
                <a:ext cx="576760" cy="461665"/>
              </a:xfrm>
              <a:prstGeom prst="rect">
                <a:avLst/>
              </a:prstGeom>
              <a:blipFill>
                <a:blip r:embed="rId14"/>
                <a:stretch>
                  <a:fillRect l="-8696" r="-6522" b="-18919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C678612-5BA1-4685-3713-D348FFE48328}"/>
              </a:ext>
            </a:extLst>
          </p:cNvPr>
          <p:cNvCxnSpPr>
            <a:cxnSpLocks/>
          </p:cNvCxnSpPr>
          <p:nvPr/>
        </p:nvCxnSpPr>
        <p:spPr>
          <a:xfrm>
            <a:off x="8055459" y="2178952"/>
            <a:ext cx="202159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6DF763A-CB27-134A-440D-57741ABE9A55}"/>
              </a:ext>
            </a:extLst>
          </p:cNvPr>
          <p:cNvCxnSpPr>
            <a:cxnSpLocks/>
          </p:cNvCxnSpPr>
          <p:nvPr/>
        </p:nvCxnSpPr>
        <p:spPr>
          <a:xfrm>
            <a:off x="7941158" y="2636152"/>
            <a:ext cx="213589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63BC5A6-6999-065D-3E26-9B9507189C4B}"/>
              </a:ext>
            </a:extLst>
          </p:cNvPr>
          <p:cNvCxnSpPr>
            <a:cxnSpLocks/>
          </p:cNvCxnSpPr>
          <p:nvPr/>
        </p:nvCxnSpPr>
        <p:spPr>
          <a:xfrm>
            <a:off x="8055459" y="3100510"/>
            <a:ext cx="202159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9CFF7D3-6903-BEE3-1B21-01560E8A0AFD}"/>
              </a:ext>
            </a:extLst>
          </p:cNvPr>
          <p:cNvCxnSpPr>
            <a:cxnSpLocks/>
            <a:stCxn id="32" idx="4"/>
          </p:cNvCxnSpPr>
          <p:nvPr/>
        </p:nvCxnSpPr>
        <p:spPr>
          <a:xfrm flipV="1">
            <a:off x="9433430" y="2176672"/>
            <a:ext cx="0" cy="1021829"/>
          </a:xfrm>
          <a:prstGeom prst="line">
            <a:avLst/>
          </a:prstGeom>
          <a:ln w="15875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33CC0B58-E826-3AEF-2F1D-B801B26C5A37}"/>
              </a:ext>
            </a:extLst>
          </p:cNvPr>
          <p:cNvSpPr/>
          <p:nvPr/>
        </p:nvSpPr>
        <p:spPr>
          <a:xfrm>
            <a:off x="9328281" y="2988203"/>
            <a:ext cx="210298" cy="210298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B5B65FD-6A1F-2383-314A-1D05155628A8}"/>
                  </a:ext>
                </a:extLst>
              </p:cNvPr>
              <p:cNvSpPr txBox="1"/>
              <p:nvPr/>
            </p:nvSpPr>
            <p:spPr>
              <a:xfrm>
                <a:off x="9032606" y="1523955"/>
                <a:ext cx="8379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B5B65FD-6A1F-2383-314A-1D0515562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2606" y="1523955"/>
                <a:ext cx="83792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ADE9CC2-E541-A569-CD3C-615C521F7F9C}"/>
                  </a:ext>
                </a:extLst>
              </p:cNvPr>
              <p:cNvSpPr txBox="1"/>
              <p:nvPr/>
            </p:nvSpPr>
            <p:spPr>
              <a:xfrm>
                <a:off x="8251303" y="1523955"/>
                <a:ext cx="8379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ADE9CC2-E541-A569-CD3C-615C521F7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1303" y="1523955"/>
                <a:ext cx="83792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CE4048C-361C-3584-EDB1-6D0482C4E7D5}"/>
              </a:ext>
            </a:extLst>
          </p:cNvPr>
          <p:cNvCxnSpPr>
            <a:cxnSpLocks/>
          </p:cNvCxnSpPr>
          <p:nvPr/>
        </p:nvCxnSpPr>
        <p:spPr>
          <a:xfrm flipV="1">
            <a:off x="8607080" y="2176672"/>
            <a:ext cx="0" cy="554814"/>
          </a:xfrm>
          <a:prstGeom prst="line">
            <a:avLst/>
          </a:prstGeom>
          <a:ln w="15875">
            <a:solidFill>
              <a:schemeClr val="tx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242FFFC6-1E14-9484-E11C-F2320BE1CC8F}"/>
              </a:ext>
            </a:extLst>
          </p:cNvPr>
          <p:cNvSpPr/>
          <p:nvPr/>
        </p:nvSpPr>
        <p:spPr>
          <a:xfrm>
            <a:off x="8510196" y="2535384"/>
            <a:ext cx="185644" cy="203348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543C2DF-DABB-FE29-7606-5D2A72DEBCCA}"/>
                  </a:ext>
                </a:extLst>
              </p:cNvPr>
              <p:cNvSpPr txBox="1"/>
              <p:nvPr/>
            </p:nvSpPr>
            <p:spPr>
              <a:xfrm>
                <a:off x="10384903" y="1152894"/>
                <a:ext cx="8379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543C2DF-DABB-FE29-7606-5D2A72DEB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4903" y="1152894"/>
                <a:ext cx="83792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969364E-AF28-BF4C-BDD7-B5B13CDC3843}"/>
                  </a:ext>
                </a:extLst>
              </p:cNvPr>
              <p:cNvSpPr txBox="1"/>
              <p:nvPr/>
            </p:nvSpPr>
            <p:spPr>
              <a:xfrm>
                <a:off x="11231940" y="1152894"/>
                <a:ext cx="8136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l-NL" sz="1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969364E-AF28-BF4C-BDD7-B5B13CDC3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1940" y="1152894"/>
                <a:ext cx="813621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6E73257-694D-AEF0-7F94-1296790D21BD}"/>
                  </a:ext>
                </a:extLst>
              </p:cNvPr>
              <p:cNvSpPr txBox="1"/>
              <p:nvPr/>
            </p:nvSpPr>
            <p:spPr>
              <a:xfrm>
                <a:off x="11273587" y="1913405"/>
                <a:ext cx="533400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6E73257-694D-AEF0-7F94-1296790D2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3587" y="1913405"/>
                <a:ext cx="533400" cy="461665"/>
              </a:xfrm>
              <a:prstGeom prst="rect">
                <a:avLst/>
              </a:prstGeom>
              <a:blipFill>
                <a:blip r:embed="rId19"/>
                <a:stretch>
                  <a:fillRect l="-9302" r="-13953" b="-15789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3451FD7-F677-80C2-72B9-99984035E2D0}"/>
                  </a:ext>
                </a:extLst>
              </p:cNvPr>
              <p:cNvSpPr txBox="1"/>
              <p:nvPr/>
            </p:nvSpPr>
            <p:spPr>
              <a:xfrm>
                <a:off x="11316947" y="1445045"/>
                <a:ext cx="533400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3451FD7-F677-80C2-72B9-99984035E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6947" y="1445045"/>
                <a:ext cx="533400" cy="461665"/>
              </a:xfrm>
              <a:prstGeom prst="rect">
                <a:avLst/>
              </a:prstGeom>
              <a:blipFill>
                <a:blip r:embed="rId20"/>
                <a:stretch>
                  <a:fillRect l="-15909" r="-4545" b="-15789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348AFD3-06DE-C5F3-30FB-BF3744BF9ABA}"/>
                  </a:ext>
                </a:extLst>
              </p:cNvPr>
              <p:cNvSpPr txBox="1"/>
              <p:nvPr/>
            </p:nvSpPr>
            <p:spPr>
              <a:xfrm>
                <a:off x="11273587" y="2383305"/>
                <a:ext cx="474452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|0⟩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348AFD3-06DE-C5F3-30FB-BF3744BF9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3587" y="2383305"/>
                <a:ext cx="474452" cy="461665"/>
              </a:xfrm>
              <a:prstGeom prst="rect">
                <a:avLst/>
              </a:prstGeom>
              <a:blipFill>
                <a:blip r:embed="rId21"/>
                <a:stretch>
                  <a:fillRect l="-10526" r="-28947" b="-15789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77C2E78-ED8C-428C-C8DC-6D521677B407}"/>
                  </a:ext>
                </a:extLst>
              </p:cNvPr>
              <p:cNvSpPr txBox="1"/>
              <p:nvPr/>
            </p:nvSpPr>
            <p:spPr>
              <a:xfrm>
                <a:off x="11273587" y="2838230"/>
                <a:ext cx="576760" cy="461665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nl-N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77C2E78-ED8C-428C-C8DC-6D521677B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3587" y="2838230"/>
                <a:ext cx="576760" cy="461665"/>
              </a:xfrm>
              <a:prstGeom prst="rect">
                <a:avLst/>
              </a:prstGeom>
              <a:blipFill>
                <a:blip r:embed="rId22"/>
                <a:stretch>
                  <a:fillRect l="-8511" r="-4255" b="-18919"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3" name="Picture 42">
            <a:extLst>
              <a:ext uri="{FF2B5EF4-FFF2-40B4-BE49-F238E27FC236}">
                <a16:creationId xmlns:a16="http://schemas.microsoft.com/office/drawing/2014/main" id="{6083D522-E780-E52B-6DF2-5883CF4CD79C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9690" y="93175"/>
            <a:ext cx="837922" cy="112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7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C1DE37-3EAA-4520-8D9F-4D4E568EF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4307958"/>
            <a:ext cx="2514600" cy="140237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09DA1FF-240B-4247-AB8B-02EB665C3D99}"/>
              </a:ext>
            </a:extLst>
          </p:cNvPr>
          <p:cNvSpPr txBox="1">
            <a:spLocks/>
          </p:cNvSpPr>
          <p:nvPr/>
        </p:nvSpPr>
        <p:spPr>
          <a:xfrm>
            <a:off x="1524000" y="762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CC0000"/>
                </a:solidFill>
                <a:latin typeface="Frutiger LT Std 55 Roman" panose="020B0602020204020204" pitchFamily="34" charset="0"/>
              </a:rPr>
              <a:t>What will you Learn from this Talk?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7EF9817-BB8B-439A-ABC4-C70B9CFD1E0C}"/>
              </a:ext>
            </a:extLst>
          </p:cNvPr>
          <p:cNvCxnSpPr>
            <a:cxnSpLocks/>
          </p:cNvCxnSpPr>
          <p:nvPr/>
        </p:nvCxnSpPr>
        <p:spPr bwMode="auto">
          <a:xfrm>
            <a:off x="3581400" y="1295400"/>
            <a:ext cx="5029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53F3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3">
            <a:extLst>
              <a:ext uri="{FF2B5EF4-FFF2-40B4-BE49-F238E27FC236}">
                <a16:creationId xmlns:a16="http://schemas.microsoft.com/office/drawing/2014/main" id="{2254C1C0-66DA-1A44-8795-EC881D62084B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0" y="1767058"/>
            <a:ext cx="5719148" cy="345640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l" eaLnBrk="1" hangingPunct="1">
              <a:lnSpc>
                <a:spcPct val="13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 charset="0"/>
              </a:rPr>
              <a:t>Classical Random-Oracle Model</a:t>
            </a:r>
          </a:p>
          <a:p>
            <a:pPr marL="342900" indent="-342900" algn="l" eaLnBrk="1" hangingPunct="1">
              <a:lnSpc>
                <a:spcPct val="13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 charset="0"/>
              </a:rPr>
              <a:t>Quantum Access</a:t>
            </a:r>
          </a:p>
          <a:p>
            <a:pPr marL="342900" indent="-342900" algn="l" eaLnBrk="1" hangingPunct="1">
              <a:lnSpc>
                <a:spcPct val="13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 charset="0"/>
              </a:rPr>
              <a:t>A Crucial Insight</a:t>
            </a:r>
          </a:p>
          <a:p>
            <a:pPr marL="257175" indent="-257175" algn="l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 charset="0"/>
              </a:rPr>
              <a:t>Applications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DF79B1-4016-A64A-9590-83185B3DB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419" y="1378833"/>
            <a:ext cx="2895597" cy="289559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037DE17-CCC1-E741-91E5-C181BE7E9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3668978"/>
            <a:ext cx="2971800" cy="53690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88793"/>
      </p:ext>
    </p:extLst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5DA728F-E6AA-44B9-8C90-E4A8B06893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940597"/>
                <a:ext cx="9982200" cy="50309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2400" dirty="0"/>
                  <a:t>Intuition: The quantum queries are </a:t>
                </a:r>
                <a:r>
                  <a:rPr lang="en-US" sz="2400" dirty="0">
                    <a:solidFill>
                      <a:srgbClr val="CC0000"/>
                    </a:solidFill>
                  </a:rPr>
                  <a:t>recorded in the database</a:t>
                </a:r>
                <a:r>
                  <a:rPr lang="en-US" sz="2400" dirty="0"/>
                  <a:t>, an adversary can only learn about the function what is recorded there</a:t>
                </a:r>
              </a:p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2400" b="1" dirty="0"/>
                  <a:t>Theorem:</a:t>
                </a:r>
                <a:r>
                  <a:rPr lang="en-US" sz="2400" dirty="0"/>
                  <a:t> For any quantum player making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queries, if the database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is measured after the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queries, the probability that it contains a pair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at most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2400" dirty="0"/>
              </a:p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2400" b="1" dirty="0"/>
                  <a:t>Idea: </a:t>
                </a:r>
                <a:r>
                  <a:rPr lang="en-US" sz="2400" dirty="0"/>
                  <a:t>Track the norm of the state projected onto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containing a zero. It starts at 0, and every query increases it by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. After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queries, its norm is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2400" dirty="0"/>
                  <a:t>Using newer tools, such reasoning is almost classical.</a:t>
                </a:r>
              </a:p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endParaRPr lang="en-US" sz="1800" dirty="0"/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5DA728F-E6AA-44B9-8C90-E4A8B0689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940597"/>
                <a:ext cx="9982200" cy="5030910"/>
              </a:xfrm>
              <a:prstGeom prst="rect">
                <a:avLst/>
              </a:prstGeom>
              <a:blipFill>
                <a:blip r:embed="rId3"/>
                <a:stretch>
                  <a:fillRect l="-889" r="-762" b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FD7FF5BD-0A7D-468E-8429-97D9FF73DE4F}"/>
              </a:ext>
            </a:extLst>
          </p:cNvPr>
          <p:cNvSpPr txBox="1">
            <a:spLocks/>
          </p:cNvSpPr>
          <p:nvPr/>
        </p:nvSpPr>
        <p:spPr>
          <a:xfrm>
            <a:off x="1524000" y="76201"/>
            <a:ext cx="9144000" cy="95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CC0000"/>
                </a:solidFill>
                <a:latin typeface="Frutiger LT Std 55 Roman" panose="020B0602020204020204" pitchFamily="34" charset="0"/>
              </a:rPr>
              <a:t>Query Lower Bounds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24B39B-D3EC-4294-B6CE-41105B4FA079}"/>
              </a:ext>
            </a:extLst>
          </p:cNvPr>
          <p:cNvCxnSpPr>
            <a:cxnSpLocks/>
          </p:cNvCxnSpPr>
          <p:nvPr/>
        </p:nvCxnSpPr>
        <p:spPr bwMode="auto">
          <a:xfrm>
            <a:off x="3581400" y="914400"/>
            <a:ext cx="5029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53F3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BC26C72-0C09-3F4C-B41B-54410502FD1A}"/>
              </a:ext>
            </a:extLst>
          </p:cNvPr>
          <p:cNvSpPr txBox="1">
            <a:spLocks/>
          </p:cNvSpPr>
          <p:nvPr/>
        </p:nvSpPr>
        <p:spPr>
          <a:xfrm>
            <a:off x="1752600" y="5727576"/>
            <a:ext cx="4953000" cy="432048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en-US" sz="160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5646426B-BA8D-A34E-9822-C6011BA369D9}"/>
              </a:ext>
            </a:extLst>
          </p:cNvPr>
          <p:cNvSpPr txBox="1">
            <a:spLocks/>
          </p:cNvSpPr>
          <p:nvPr/>
        </p:nvSpPr>
        <p:spPr>
          <a:xfrm>
            <a:off x="304800" y="5409235"/>
            <a:ext cx="5943600" cy="636682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en-US" sz="160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DB366B-B12A-0A40-97D9-67B1243D7D4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7864" y="886493"/>
            <a:ext cx="1066792" cy="1066792"/>
          </a:xfrm>
          <a:prstGeom prst="rect">
            <a:avLst/>
          </a:prstGeom>
        </p:spPr>
      </p:pic>
      <p:pic>
        <p:nvPicPr>
          <p:cNvPr id="9" name="Graphic 8" descr="Atom">
            <a:extLst>
              <a:ext uri="{FF2B5EF4-FFF2-40B4-BE49-F238E27FC236}">
                <a16:creationId xmlns:a16="http://schemas.microsoft.com/office/drawing/2014/main" id="{C2F30D58-3034-8243-A349-DA6D6F40E7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60625" y="1744801"/>
            <a:ext cx="691149" cy="691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46AC53C-6BB1-9F4B-B96D-DC5C1AEF6B68}"/>
              </a:ext>
            </a:extLst>
          </p:cNvPr>
          <p:cNvSpPr/>
          <p:nvPr/>
        </p:nvSpPr>
        <p:spPr>
          <a:xfrm>
            <a:off x="2590800" y="5011960"/>
            <a:ext cx="228600" cy="2286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10D36F-A847-E375-313B-9973BD8F4B73}"/>
              </a:ext>
            </a:extLst>
          </p:cNvPr>
          <p:cNvSpPr txBox="1"/>
          <p:nvPr/>
        </p:nvSpPr>
        <p:spPr>
          <a:xfrm>
            <a:off x="696006" y="6058486"/>
            <a:ext cx="6006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CH" sz="2000" dirty="0">
                <a:solidFill>
                  <a:schemeClr val="tx1"/>
                </a:solidFill>
                <a:latin typeface="+mn-lt"/>
                <a:cs typeface="Arial" charset="0"/>
              </a:rPr>
              <a:t>[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Arial" charset="0"/>
              </a:rPr>
              <a:t>Mark </a:t>
            </a:r>
            <a:r>
              <a:rPr lang="en-US" sz="2000" dirty="0" err="1">
                <a:solidFill>
                  <a:schemeClr val="tx1"/>
                </a:solidFill>
                <a:latin typeface="+mn-lt"/>
                <a:cs typeface="Arial" charset="0"/>
              </a:rPr>
              <a:t>Zhandry</a:t>
            </a:r>
            <a:r>
              <a:rPr lang="en-US" sz="2000" dirty="0">
                <a:solidFill>
                  <a:schemeClr val="tx1"/>
                </a:solidFill>
                <a:latin typeface="+mn-lt"/>
                <a:cs typeface="Arial" charset="0"/>
              </a:rPr>
              <a:t> 2018: How to Record Quantum Queries, </a:t>
            </a:r>
            <a:br>
              <a:rPr lang="en-US" sz="2000" dirty="0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en-US" sz="2000" dirty="0">
                <a:solidFill>
                  <a:schemeClr val="tx1"/>
                </a:solidFill>
                <a:latin typeface="+mn-lt"/>
                <a:cs typeface="Arial" charset="0"/>
              </a:rPr>
              <a:t>Chung, Fehr, Huang, Liao 2021]</a:t>
            </a:r>
          </a:p>
        </p:txBody>
      </p:sp>
    </p:spTree>
    <p:extLst>
      <p:ext uri="{BB962C8B-B14F-4D97-AF65-F5344CB8AC3E}">
        <p14:creationId xmlns:p14="http://schemas.microsoft.com/office/powerpoint/2010/main" val="261734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DA728F-E6AA-44B9-8C90-E4A8B06893A2}"/>
              </a:ext>
            </a:extLst>
          </p:cNvPr>
          <p:cNvSpPr txBox="1">
            <a:spLocks/>
          </p:cNvSpPr>
          <p:nvPr/>
        </p:nvSpPr>
        <p:spPr>
          <a:xfrm>
            <a:off x="1143000" y="914399"/>
            <a:ext cx="10820400" cy="50291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/>
              <a:t>Query lower bounds for searching and (multi-)collisions in random functions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/>
              <a:t>Fujisaki-Okamoto transformation (to build public-key encryption)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/>
              <a:t>Fiat-Shamir transform (for digital signatures)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/>
              <a:t>Indifferentiability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/>
              <a:t>4-round </a:t>
            </a:r>
            <a:r>
              <a:rPr lang="en-US" sz="2400" dirty="0" err="1"/>
              <a:t>Luby-Rackoff</a:t>
            </a:r>
            <a:r>
              <a:rPr lang="en-US" sz="2400" dirty="0"/>
              <a:t>/Feistel construction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/>
              <a:t>Succinct arguments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/>
              <a:t>Separations between ROM and QROM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/>
              <a:t>Adaptive reprogramming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/>
              <a:t>…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7FF5BD-0A7D-468E-8429-97D9FF73DE4F}"/>
              </a:ext>
            </a:extLst>
          </p:cNvPr>
          <p:cNvSpPr txBox="1">
            <a:spLocks/>
          </p:cNvSpPr>
          <p:nvPr/>
        </p:nvSpPr>
        <p:spPr>
          <a:xfrm>
            <a:off x="1524000" y="76201"/>
            <a:ext cx="9144000" cy="95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CC0000"/>
                </a:solidFill>
                <a:latin typeface="Frutiger LT Std 55 Roman" panose="020B0602020204020204" pitchFamily="34" charset="0"/>
              </a:rPr>
              <a:t>Numerous Applications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24B39B-D3EC-4294-B6CE-41105B4FA079}"/>
              </a:ext>
            </a:extLst>
          </p:cNvPr>
          <p:cNvCxnSpPr>
            <a:cxnSpLocks/>
          </p:cNvCxnSpPr>
          <p:nvPr/>
        </p:nvCxnSpPr>
        <p:spPr bwMode="auto">
          <a:xfrm>
            <a:off x="3581400" y="914400"/>
            <a:ext cx="5029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53F3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BC26C72-0C09-3F4C-B41B-54410502FD1A}"/>
              </a:ext>
            </a:extLst>
          </p:cNvPr>
          <p:cNvSpPr txBox="1">
            <a:spLocks/>
          </p:cNvSpPr>
          <p:nvPr/>
        </p:nvSpPr>
        <p:spPr>
          <a:xfrm>
            <a:off x="1752600" y="5727576"/>
            <a:ext cx="4953000" cy="432048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en-US" sz="160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55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E02BA529-C984-980B-5FB5-9F18A6C66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6097" y="-86147"/>
            <a:ext cx="2380202" cy="238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5DA728F-E6AA-44B9-8C90-E4A8B06893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4400" y="914399"/>
                <a:ext cx="9971073" cy="48767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2400" dirty="0"/>
                  <a:t>A RO is a random function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2400" dirty="0"/>
                  <a:t>How many such functions are there?  </a:t>
                </a:r>
                <a:r>
                  <a:rPr lang="en-US" sz="2400" dirty="0">
                    <a:hlinkClick r:id="rId4"/>
                  </a:rPr>
                  <a:t>https://app.wooclap.com/QROM</a:t>
                </a:r>
                <a:r>
                  <a:rPr lang="en-US" sz="2400" dirty="0"/>
                  <a:t> </a:t>
                </a:r>
                <a:endParaRPr lang="en-US" sz="2000" dirty="0"/>
              </a:p>
              <a:p>
                <a:pPr marL="914400" lvl="1" indent="-457200" fontAlgn="auto">
                  <a:lnSpc>
                    <a:spcPct val="12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914400" lvl="1" indent="-457200" fontAlgn="auto">
                  <a:lnSpc>
                    <a:spcPct val="12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marL="914400" lvl="1" indent="-457200" fontAlgn="auto">
                  <a:lnSpc>
                    <a:spcPct val="12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>
                        <a:latin typeface="Cambria Math" panose="02040503050406030204" pitchFamily="18" charset="0"/>
                      </a:rPr>
                      <m:t>)!</m:t>
                    </m:r>
                  </m:oMath>
                </a14:m>
                <a:endParaRPr lang="en-US" sz="2000" dirty="0"/>
              </a:p>
              <a:p>
                <a:pPr marL="914400" lvl="1" indent="-457200" fontAlgn="auto">
                  <a:lnSpc>
                    <a:spcPct val="12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endParaRPr lang="en-US" sz="2000" dirty="0"/>
              </a:p>
              <a:p>
                <a:pPr marL="914400" lvl="1" indent="-457200" fontAlgn="auto">
                  <a:lnSpc>
                    <a:spcPct val="12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endParaRPr lang="en-US" sz="2000" dirty="0"/>
              </a:p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2400" dirty="0"/>
                  <a:t>Truth table: </a:t>
                </a:r>
              </a:p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2400" dirty="0"/>
                  <a:t>Just specifying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requires </a:t>
                </a:r>
                <a:br>
                  <a:rPr lang="en-US" sz="2400" dirty="0"/>
                </a:br>
                <a:r>
                  <a:rPr lang="en-US" sz="2400" dirty="0"/>
                  <a:t>exponentially many bits!</a:t>
                </a: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5DA728F-E6AA-44B9-8C90-E4A8B0689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914399"/>
                <a:ext cx="9971073" cy="4876799"/>
              </a:xfrm>
              <a:prstGeom prst="rect">
                <a:avLst/>
              </a:prstGeom>
              <a:blipFill>
                <a:blip r:embed="rId5"/>
                <a:stretch>
                  <a:fillRect l="-891" b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FD7FF5BD-0A7D-468E-8429-97D9FF73DE4F}"/>
              </a:ext>
            </a:extLst>
          </p:cNvPr>
          <p:cNvSpPr txBox="1">
            <a:spLocks/>
          </p:cNvSpPr>
          <p:nvPr/>
        </p:nvSpPr>
        <p:spPr>
          <a:xfrm>
            <a:off x="1524000" y="76201"/>
            <a:ext cx="9144000" cy="95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CC0000"/>
                </a:solidFill>
                <a:latin typeface="Frutiger LT Std 55 Roman" panose="020B0602020204020204" pitchFamily="34" charset="0"/>
              </a:rPr>
              <a:t>Random Oracle (RO)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24B39B-D3EC-4294-B6CE-41105B4FA079}"/>
              </a:ext>
            </a:extLst>
          </p:cNvPr>
          <p:cNvCxnSpPr>
            <a:cxnSpLocks/>
          </p:cNvCxnSpPr>
          <p:nvPr/>
        </p:nvCxnSpPr>
        <p:spPr bwMode="auto">
          <a:xfrm>
            <a:off x="3581400" y="914400"/>
            <a:ext cx="5029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53F3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D6FF53E-0DDE-9742-A5C0-E96ECBE6C2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9541015"/>
                  </p:ext>
                </p:extLst>
              </p:nvPr>
            </p:nvGraphicFramePr>
            <p:xfrm>
              <a:off x="5334000" y="2895607"/>
              <a:ext cx="3424933" cy="2514593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1274838">
                      <a:extLst>
                        <a:ext uri="{9D8B030D-6E8A-4147-A177-3AD203B41FA5}">
                          <a16:colId xmlns:a16="http://schemas.microsoft.com/office/drawing/2014/main" val="663146811"/>
                        </a:ext>
                      </a:extLst>
                    </a:gridCol>
                    <a:gridCol w="351155">
                      <a:extLst>
                        <a:ext uri="{9D8B030D-6E8A-4147-A177-3AD203B41FA5}">
                          <a16:colId xmlns:a16="http://schemas.microsoft.com/office/drawing/2014/main" val="2923589699"/>
                        </a:ext>
                      </a:extLst>
                    </a:gridCol>
                    <a:gridCol w="351155">
                      <a:extLst>
                        <a:ext uri="{9D8B030D-6E8A-4147-A177-3AD203B41FA5}">
                          <a16:colId xmlns:a16="http://schemas.microsoft.com/office/drawing/2014/main" val="580109161"/>
                        </a:ext>
                      </a:extLst>
                    </a:gridCol>
                    <a:gridCol w="351155">
                      <a:extLst>
                        <a:ext uri="{9D8B030D-6E8A-4147-A177-3AD203B41FA5}">
                          <a16:colId xmlns:a16="http://schemas.microsoft.com/office/drawing/2014/main" val="2487153268"/>
                        </a:ext>
                      </a:extLst>
                    </a:gridCol>
                    <a:gridCol w="719697">
                      <a:extLst>
                        <a:ext uri="{9D8B030D-6E8A-4147-A177-3AD203B41FA5}">
                          <a16:colId xmlns:a16="http://schemas.microsoft.com/office/drawing/2014/main" val="2449065016"/>
                        </a:ext>
                      </a:extLst>
                    </a:gridCol>
                    <a:gridCol w="376933">
                      <a:extLst>
                        <a:ext uri="{9D8B030D-6E8A-4147-A177-3AD203B41FA5}">
                          <a16:colId xmlns:a16="http://schemas.microsoft.com/office/drawing/2014/main" val="380017992"/>
                        </a:ext>
                      </a:extLst>
                    </a:gridCol>
                  </a:tblGrid>
                  <a:tr h="45921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𝟎𝟎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1805720"/>
                      </a:ext>
                    </a:extLst>
                  </a:tr>
                  <a:tr h="53205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𝟎𝟏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6150376"/>
                      </a:ext>
                    </a:extLst>
                  </a:tr>
                  <a:tr h="53205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973644"/>
                      </a:ext>
                    </a:extLst>
                  </a:tr>
                  <a:tr h="532055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𝟏𝟏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7519640"/>
                      </a:ext>
                    </a:extLst>
                  </a:tr>
                  <a:tr h="45921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71270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6D6FF53E-0DDE-9742-A5C0-E96ECBE6C2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9541015"/>
                  </p:ext>
                </p:extLst>
              </p:nvPr>
            </p:nvGraphicFramePr>
            <p:xfrm>
              <a:off x="5334000" y="2895607"/>
              <a:ext cx="3424933" cy="2514593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1274838">
                      <a:extLst>
                        <a:ext uri="{9D8B030D-6E8A-4147-A177-3AD203B41FA5}">
                          <a16:colId xmlns:a16="http://schemas.microsoft.com/office/drawing/2014/main" val="663146811"/>
                        </a:ext>
                      </a:extLst>
                    </a:gridCol>
                    <a:gridCol w="351155">
                      <a:extLst>
                        <a:ext uri="{9D8B030D-6E8A-4147-A177-3AD203B41FA5}">
                          <a16:colId xmlns:a16="http://schemas.microsoft.com/office/drawing/2014/main" val="2923589699"/>
                        </a:ext>
                      </a:extLst>
                    </a:gridCol>
                    <a:gridCol w="351155">
                      <a:extLst>
                        <a:ext uri="{9D8B030D-6E8A-4147-A177-3AD203B41FA5}">
                          <a16:colId xmlns:a16="http://schemas.microsoft.com/office/drawing/2014/main" val="580109161"/>
                        </a:ext>
                      </a:extLst>
                    </a:gridCol>
                    <a:gridCol w="351155">
                      <a:extLst>
                        <a:ext uri="{9D8B030D-6E8A-4147-A177-3AD203B41FA5}">
                          <a16:colId xmlns:a16="http://schemas.microsoft.com/office/drawing/2014/main" val="2487153268"/>
                        </a:ext>
                      </a:extLst>
                    </a:gridCol>
                    <a:gridCol w="719697">
                      <a:extLst>
                        <a:ext uri="{9D8B030D-6E8A-4147-A177-3AD203B41FA5}">
                          <a16:colId xmlns:a16="http://schemas.microsoft.com/office/drawing/2014/main" val="2449065016"/>
                        </a:ext>
                      </a:extLst>
                    </a:gridCol>
                    <a:gridCol w="376933">
                      <a:extLst>
                        <a:ext uri="{9D8B030D-6E8A-4147-A177-3AD203B41FA5}">
                          <a16:colId xmlns:a16="http://schemas.microsoft.com/office/drawing/2014/main" val="380017992"/>
                        </a:ext>
                      </a:extLst>
                    </a:gridCol>
                  </a:tblGrid>
                  <a:tr h="459214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6"/>
                          <a:stretch>
                            <a:fillRect l="-990" t="-5556" r="-168317" b="-4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6"/>
                          <a:stretch>
                            <a:fillRect l="-330357" t="-5556" r="-55357" b="-45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1805720"/>
                      </a:ext>
                    </a:extLst>
                  </a:tr>
                  <a:tr h="532055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6"/>
                          <a:stretch>
                            <a:fillRect l="-990" t="-90476" r="-168317" b="-2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6"/>
                          <a:stretch>
                            <a:fillRect l="-330357" t="-90476" r="-55357" b="-2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6150376"/>
                      </a:ext>
                    </a:extLst>
                  </a:tr>
                  <a:tr h="532055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6"/>
                          <a:stretch>
                            <a:fillRect l="-990" t="-190476" r="-168317" b="-1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6"/>
                          <a:stretch>
                            <a:fillRect l="-330357" t="-190476" r="-55357" b="-1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973644"/>
                      </a:ext>
                    </a:extLst>
                  </a:tr>
                  <a:tr h="532055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6"/>
                          <a:stretch>
                            <a:fillRect l="-990" t="-290476" r="-168317" b="-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6"/>
                          <a:stretch>
                            <a:fillRect l="-330357" t="-290476" r="-55357" b="-9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17519640"/>
                      </a:ext>
                    </a:extLst>
                  </a:tr>
                  <a:tr h="459214"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6"/>
                          <a:stretch>
                            <a:fillRect l="-990" t="-455556" r="-168317" b="-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L"/>
                        </a:p>
                      </a:txBody>
                      <a:tcPr>
                        <a:blipFill>
                          <a:blip r:embed="rId6"/>
                          <a:stretch>
                            <a:fillRect l="-330357" t="-455556" r="-55357" b="-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9712709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10139DAB-4991-3141-A010-6A1E6941FABF}"/>
              </a:ext>
            </a:extLst>
          </p:cNvPr>
          <p:cNvGrpSpPr/>
          <p:nvPr/>
        </p:nvGrpSpPr>
        <p:grpSpPr>
          <a:xfrm>
            <a:off x="6553199" y="2120157"/>
            <a:ext cx="2205733" cy="623048"/>
            <a:chOff x="5517295" y="2120153"/>
            <a:chExt cx="2205733" cy="623048"/>
          </a:xfrm>
        </p:grpSpPr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E895B37D-AD27-CD44-9D9A-681103D55F73}"/>
                </a:ext>
              </a:extLst>
            </p:cNvPr>
            <p:cNvSpPr/>
            <p:nvPr/>
          </p:nvSpPr>
          <p:spPr>
            <a:xfrm rot="5400000">
              <a:off x="6496336" y="1516509"/>
              <a:ext cx="247651" cy="2205733"/>
            </a:xfrm>
            <a:prstGeom prst="leftBrace">
              <a:avLst>
                <a:gd name="adj1" fmla="val 35360"/>
                <a:gd name="adj2" fmla="val 50000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BE8F30C-1144-DF48-B7A5-2F4261EAE0E3}"/>
                    </a:ext>
                  </a:extLst>
                </p:cNvPr>
                <p:cNvSpPr txBox="1"/>
                <p:nvPr/>
              </p:nvSpPr>
              <p:spPr>
                <a:xfrm>
                  <a:off x="6086814" y="2120153"/>
                  <a:ext cx="127054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 columns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BE8F30C-1144-DF48-B7A5-2F4261EAE0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6814" y="2120153"/>
                  <a:ext cx="1270541" cy="400110"/>
                </a:xfrm>
                <a:prstGeom prst="rect">
                  <a:avLst/>
                </a:prstGeom>
                <a:blipFill>
                  <a:blip r:embed="rId7"/>
                  <a:stretch>
                    <a:fillRect t="-6250" r="-3960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60D15FF-5CBF-8A4B-B1F6-0568502C62BF}"/>
              </a:ext>
            </a:extLst>
          </p:cNvPr>
          <p:cNvGrpSpPr/>
          <p:nvPr/>
        </p:nvGrpSpPr>
        <p:grpSpPr>
          <a:xfrm>
            <a:off x="8915400" y="2937774"/>
            <a:ext cx="1242885" cy="2472425"/>
            <a:chOff x="7879496" y="2937767"/>
            <a:chExt cx="1242885" cy="2472425"/>
          </a:xfrm>
        </p:grpSpPr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830E5BF2-5A7D-FB4F-9AAE-6BB60E023EE4}"/>
                </a:ext>
              </a:extLst>
            </p:cNvPr>
            <p:cNvSpPr/>
            <p:nvPr/>
          </p:nvSpPr>
          <p:spPr>
            <a:xfrm rot="10800000">
              <a:off x="7879496" y="2937767"/>
              <a:ext cx="228600" cy="2472425"/>
            </a:xfrm>
            <a:prstGeom prst="leftBrace">
              <a:avLst>
                <a:gd name="adj1" fmla="val 35360"/>
                <a:gd name="adj2" fmla="val 50000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3B66973-1646-464F-A74C-D4F3BD096A91}"/>
                    </a:ext>
                  </a:extLst>
                </p:cNvPr>
                <p:cNvSpPr txBox="1"/>
                <p:nvPr/>
              </p:nvSpPr>
              <p:spPr>
                <a:xfrm>
                  <a:off x="8100883" y="3973925"/>
                  <a:ext cx="102149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 rows</a:t>
                  </a: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3B66973-1646-464F-A74C-D4F3BD096A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0883" y="3973925"/>
                  <a:ext cx="1021498" cy="400110"/>
                </a:xfrm>
                <a:prstGeom prst="rect">
                  <a:avLst/>
                </a:prstGeom>
                <a:blipFill>
                  <a:blip r:embed="rId8"/>
                  <a:stretch>
                    <a:fillRect t="-6061" r="-6173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8403911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09DA1FF-240B-4247-AB8B-02EB665C3D99}"/>
              </a:ext>
            </a:extLst>
          </p:cNvPr>
          <p:cNvSpPr txBox="1">
            <a:spLocks/>
          </p:cNvSpPr>
          <p:nvPr/>
        </p:nvSpPr>
        <p:spPr>
          <a:xfrm>
            <a:off x="1524000" y="7620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CC0000"/>
                </a:solidFill>
                <a:latin typeface="Frutiger LT Std 55 Roman" panose="020B0602020204020204" pitchFamily="34" charset="0"/>
              </a:rPr>
              <a:t>Summary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7EF9817-BB8B-439A-ABC4-C70B9CFD1E0C}"/>
              </a:ext>
            </a:extLst>
          </p:cNvPr>
          <p:cNvCxnSpPr>
            <a:cxnSpLocks/>
          </p:cNvCxnSpPr>
          <p:nvPr/>
        </p:nvCxnSpPr>
        <p:spPr bwMode="auto">
          <a:xfrm>
            <a:off x="3581400" y="1295400"/>
            <a:ext cx="5029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53F3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3">
            <a:extLst>
              <a:ext uri="{FF2B5EF4-FFF2-40B4-BE49-F238E27FC236}">
                <a16:creationId xmlns:a16="http://schemas.microsoft.com/office/drawing/2014/main" id="{2254C1C0-66DA-1A44-8795-EC881D62084B}"/>
              </a:ext>
            </a:extLst>
          </p:cNvPr>
          <p:cNvSpPr txBox="1">
            <a:spLocks noChangeArrowheads="1"/>
          </p:cNvSpPr>
          <p:nvPr/>
        </p:nvSpPr>
        <p:spPr>
          <a:xfrm>
            <a:off x="3731095" y="1460820"/>
            <a:ext cx="5719148" cy="410177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57175" indent="-257175" algn="l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 charset="0"/>
              </a:rPr>
              <a:t>Classical Random-Oracle Model</a:t>
            </a:r>
          </a:p>
          <a:p>
            <a:pPr marL="257175" indent="-257175" algn="l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40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marL="257175" indent="-257175" algn="l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 charset="0"/>
              </a:rPr>
              <a:t>Quantum Access</a:t>
            </a:r>
          </a:p>
          <a:p>
            <a:pPr marL="257175" indent="-257175" algn="l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40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marL="257175" indent="-257175" algn="l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 charset="0"/>
              </a:rPr>
              <a:t>A Crucial Insight</a:t>
            </a:r>
          </a:p>
          <a:p>
            <a:pPr marL="257175" indent="-257175" algn="l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400" dirty="0">
              <a:solidFill>
                <a:schemeClr val="tx1"/>
              </a:solidFill>
              <a:latin typeface="+mn-lt"/>
              <a:cs typeface="Arial" charset="0"/>
            </a:endParaRPr>
          </a:p>
          <a:p>
            <a:pPr marL="257175" indent="-257175" algn="l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  <a:cs typeface="Arial" charset="0"/>
              </a:rPr>
              <a:t>Applications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DCC401-E088-D84A-8D8A-684C80DA29C9}"/>
              </a:ext>
            </a:extLst>
          </p:cNvPr>
          <p:cNvGrpSpPr/>
          <p:nvPr/>
        </p:nvGrpSpPr>
        <p:grpSpPr>
          <a:xfrm>
            <a:off x="975688" y="715892"/>
            <a:ext cx="2029098" cy="2324080"/>
            <a:chOff x="7004992" y="3623616"/>
            <a:chExt cx="2029098" cy="23240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ounded Rectangle 12">
                  <a:extLst>
                    <a:ext uri="{FF2B5EF4-FFF2-40B4-BE49-F238E27FC236}">
                      <a16:creationId xmlns:a16="http://schemas.microsoft.com/office/drawing/2014/main" id="{22C8025E-AD3C-DC49-A5E4-3FC26ED002DC}"/>
                    </a:ext>
                  </a:extLst>
                </p:cNvPr>
                <p:cNvSpPr/>
                <p:nvPr/>
              </p:nvSpPr>
              <p:spPr>
                <a:xfrm>
                  <a:off x="7004992" y="4380206"/>
                  <a:ext cx="2029098" cy="319714"/>
                </a:xfrm>
                <a:prstGeom prst="round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8" name="Rounded Rectangle 7">
                  <a:extLst>
                    <a:ext uri="{FF2B5EF4-FFF2-40B4-BE49-F238E27FC236}">
                      <a16:creationId xmlns:a16="http://schemas.microsoft.com/office/drawing/2014/main" id="{839537CA-9F4F-D34F-8A62-8A789239EC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4992" y="4380206"/>
                  <a:ext cx="2029098" cy="319714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3A8E0A1-B896-BE48-892C-B3AA1B16E67C}"/>
                </a:ext>
              </a:extLst>
            </p:cNvPr>
            <p:cNvGrpSpPr/>
            <p:nvPr/>
          </p:nvGrpSpPr>
          <p:grpSpPr>
            <a:xfrm rot="5400000">
              <a:off x="8082711" y="4639706"/>
              <a:ext cx="319712" cy="513806"/>
              <a:chOff x="947057" y="4391297"/>
              <a:chExt cx="568409" cy="513806"/>
            </a:xfrm>
          </p:grpSpPr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DE2AC8D8-BA1A-4B4B-862F-1E15F1656F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057" y="4391297"/>
                <a:ext cx="568409" cy="0"/>
              </a:xfrm>
              <a:prstGeom prst="straightConnector1">
                <a:avLst/>
              </a:prstGeom>
              <a:ln w="3175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BCC9ABFB-9D67-D340-8EDE-C3F75EAE59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057" y="4562566"/>
                <a:ext cx="568409" cy="0"/>
              </a:xfrm>
              <a:prstGeom prst="straightConnector1">
                <a:avLst/>
              </a:prstGeom>
              <a:ln w="31750">
                <a:solidFill>
                  <a:schemeClr val="accent6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1F57FE24-2214-AA44-B854-1823DBB6EC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057" y="4905103"/>
                <a:ext cx="568409" cy="0"/>
              </a:xfrm>
              <a:prstGeom prst="straightConnector1">
                <a:avLst/>
              </a:prstGeom>
              <a:ln w="31750">
                <a:solidFill>
                  <a:schemeClr val="accent6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246D96A8-7854-7B4F-8448-75D11840D9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057" y="4733835"/>
                <a:ext cx="568409" cy="0"/>
              </a:xfrm>
              <a:prstGeom prst="straightConnector1">
                <a:avLst/>
              </a:prstGeom>
              <a:ln w="31750">
                <a:solidFill>
                  <a:schemeClr val="accent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70921B6-452B-A74B-BFFE-D2E63AAFB9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02513" y="3623616"/>
              <a:ext cx="960487" cy="758793"/>
            </a:xfrm>
            <a:prstGeom prst="rect">
              <a:avLst/>
            </a:prstGeom>
          </p:spPr>
        </p:pic>
        <p:pic>
          <p:nvPicPr>
            <p:cNvPr id="16" name="Picture 15" descr="QueenOfHearts.png">
              <a:extLst>
                <a:ext uri="{FF2B5EF4-FFF2-40B4-BE49-F238E27FC236}">
                  <a16:creationId xmlns:a16="http://schemas.microsoft.com/office/drawing/2014/main" id="{8D5B95CF-3EEE-A74F-B6DC-8C1AA8A49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868682" y="5086308"/>
              <a:ext cx="960487" cy="861388"/>
            </a:xfrm>
            <a:prstGeom prst="rect">
              <a:avLst/>
            </a:prstGeom>
          </p:spPr>
        </p:pic>
        <p:pic>
          <p:nvPicPr>
            <p:cNvPr id="17" name="Graphic 16" descr="Atom">
              <a:extLst>
                <a:ext uri="{FF2B5EF4-FFF2-40B4-BE49-F238E27FC236}">
                  <a16:creationId xmlns:a16="http://schemas.microsoft.com/office/drawing/2014/main" id="{474FC459-CC09-0746-ADE2-5F496FF32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285131" y="4690978"/>
              <a:ext cx="691149" cy="691149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523C601-CE91-DC4A-AD79-0E314695147C}"/>
              </a:ext>
            </a:extLst>
          </p:cNvPr>
          <p:cNvGrpSpPr/>
          <p:nvPr/>
        </p:nvGrpSpPr>
        <p:grpSpPr>
          <a:xfrm>
            <a:off x="6742283" y="3325709"/>
            <a:ext cx="4778190" cy="1512464"/>
            <a:chOff x="4365810" y="3429000"/>
            <a:chExt cx="4778190" cy="151246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7DE2014-0891-214B-AE13-9A5EC7B23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86265" y="3429000"/>
              <a:ext cx="1066792" cy="1066792"/>
            </a:xfrm>
            <a:prstGeom prst="rect">
              <a:avLst/>
            </a:prstGeom>
          </p:spPr>
        </p:pic>
        <p:pic>
          <p:nvPicPr>
            <p:cNvPr id="23" name="Graphic 22" descr="Atom">
              <a:extLst>
                <a:ext uri="{FF2B5EF4-FFF2-40B4-BE49-F238E27FC236}">
                  <a16:creationId xmlns:a16="http://schemas.microsoft.com/office/drawing/2014/main" id="{459DC00B-F60F-C646-AECF-F58348358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452851" y="4250315"/>
              <a:ext cx="691149" cy="69114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2C4DCE85-A3AE-3948-9CBF-C22593BD9181}"/>
                    </a:ext>
                  </a:extLst>
                </p:cNvPr>
                <p:cNvSpPr/>
                <p:nvPr/>
              </p:nvSpPr>
              <p:spPr>
                <a:xfrm>
                  <a:off x="4365810" y="3429000"/>
                  <a:ext cx="3347887" cy="82131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d>
                          <m:dPr>
                            <m:begChr m:val="|"/>
                            <m:endChr m:val="⟩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</m:d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⟩"/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br>
                    <a:rPr lang="en-US" sz="2000" i="1" dirty="0">
                      <a:solidFill>
                        <a:schemeClr val="tx1"/>
                      </a:solidFill>
                      <a:latin typeface="+mn-lt"/>
                    </a:rPr>
                  </a:br>
                  <a14:m>
                    <m:oMath xmlns:m="http://schemas.openxmlformats.org/officeDocument/2006/math">
                      <m:groupChr>
                        <m:groupChrPr>
                          <m:chr m:val="→"/>
                          <m:vertJc m:val="bot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𝐹𝑂</m:t>
                          </m:r>
                        </m:e>
                      </m:groupChr>
                      <m:d>
                        <m:dPr>
                          <m:begChr m:val="|"/>
                          <m:endChr m:val="⟩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begChr m:val="|"/>
                          <m:endChr m:val="⟩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d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</m:oMath>
                  </a14:m>
                  <a:r>
                    <a:rPr lang="en-US" sz="2000" dirty="0">
                      <a:solidFill>
                        <a:schemeClr val="tx1"/>
                      </a:solidFill>
                      <a:latin typeface="+mn-lt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2C4DCE85-A3AE-3948-9CBF-C22593BD918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5810" y="3429000"/>
                  <a:ext cx="3347887" cy="821315"/>
                </a:xfrm>
                <a:prstGeom prst="rect">
                  <a:avLst/>
                </a:prstGeom>
                <a:blipFill>
                  <a:blip r:embed="rId10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8D362B1-F03A-FF4A-BC37-35C87FA6EF61}"/>
              </a:ext>
            </a:extLst>
          </p:cNvPr>
          <p:cNvGrpSpPr/>
          <p:nvPr/>
        </p:nvGrpSpPr>
        <p:grpSpPr>
          <a:xfrm>
            <a:off x="7622491" y="4586191"/>
            <a:ext cx="1035881" cy="1204547"/>
            <a:chOff x="5728281" y="3324536"/>
            <a:chExt cx="1110561" cy="12913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ounded Rectangle 24">
                  <a:extLst>
                    <a:ext uri="{FF2B5EF4-FFF2-40B4-BE49-F238E27FC236}">
                      <a16:creationId xmlns:a16="http://schemas.microsoft.com/office/drawing/2014/main" id="{33AFE432-A115-2C4A-9C6E-374EEDD3F97F}"/>
                    </a:ext>
                  </a:extLst>
                </p:cNvPr>
                <p:cNvSpPr/>
                <p:nvPr/>
              </p:nvSpPr>
              <p:spPr>
                <a:xfrm>
                  <a:off x="5728281" y="3324536"/>
                  <a:ext cx="1110561" cy="1291387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𝑆𝑖𝑚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5" name="Rounded Rectangle 24">
                  <a:extLst>
                    <a:ext uri="{FF2B5EF4-FFF2-40B4-BE49-F238E27FC236}">
                      <a16:creationId xmlns:a16="http://schemas.microsoft.com/office/drawing/2014/main" id="{33AFE432-A115-2C4A-9C6E-374EEDD3F9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8281" y="3324536"/>
                  <a:ext cx="1110561" cy="1291387"/>
                </a:xfrm>
                <a:prstGeom prst="roundRect">
                  <a:avLst/>
                </a:prstGeom>
                <a:blipFill>
                  <a:blip r:embed="rId11"/>
                  <a:stretch>
                    <a:fillRect l="-3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Vertical Scroll 29">
              <a:extLst>
                <a:ext uri="{FF2B5EF4-FFF2-40B4-BE49-F238E27FC236}">
                  <a16:creationId xmlns:a16="http://schemas.microsoft.com/office/drawing/2014/main" id="{4D494F3C-5867-9743-9AEB-2081802EDD54}"/>
                </a:ext>
              </a:extLst>
            </p:cNvPr>
            <p:cNvSpPr/>
            <p:nvPr/>
          </p:nvSpPr>
          <p:spPr>
            <a:xfrm>
              <a:off x="5848357" y="3912498"/>
              <a:ext cx="348843" cy="439560"/>
            </a:xfrm>
            <a:prstGeom prst="verticalScrol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Vertical Scroll 30">
              <a:extLst>
                <a:ext uri="{FF2B5EF4-FFF2-40B4-BE49-F238E27FC236}">
                  <a16:creationId xmlns:a16="http://schemas.microsoft.com/office/drawing/2014/main" id="{7DF77247-1E16-E549-BCA5-ACB03530EECD}"/>
                </a:ext>
              </a:extLst>
            </p:cNvPr>
            <p:cNvSpPr/>
            <p:nvPr/>
          </p:nvSpPr>
          <p:spPr>
            <a:xfrm>
              <a:off x="6282239" y="3905154"/>
              <a:ext cx="348843" cy="439560"/>
            </a:xfrm>
            <a:prstGeom prst="verticalScroll">
              <a:avLst/>
            </a:prstGeom>
            <a:ln>
              <a:solidFill>
                <a:schemeClr val="tx1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Graphic 31" descr="Atom">
              <a:extLst>
                <a:ext uri="{FF2B5EF4-FFF2-40B4-BE49-F238E27FC236}">
                  <a16:creationId xmlns:a16="http://schemas.microsoft.com/office/drawing/2014/main" id="{340821BE-DF50-A24A-9734-7C104B9A7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057853" y="4162775"/>
              <a:ext cx="432049" cy="432049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FC3BA76-235C-AFA2-0872-4D6642D2F2B1}"/>
              </a:ext>
            </a:extLst>
          </p:cNvPr>
          <p:cNvGrpSpPr/>
          <p:nvPr/>
        </p:nvGrpSpPr>
        <p:grpSpPr>
          <a:xfrm>
            <a:off x="8869895" y="355866"/>
            <a:ext cx="2883351" cy="2439067"/>
            <a:chOff x="8869895" y="355866"/>
            <a:chExt cx="2883351" cy="243906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FDF79B1-4016-A64A-9590-83185B3DB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58287" y="420296"/>
              <a:ext cx="1394959" cy="1394959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A335F2E-DEA7-3D14-BDD3-CC00CB0000AE}"/>
                </a:ext>
              </a:extLst>
            </p:cNvPr>
            <p:cNvGrpSpPr/>
            <p:nvPr/>
          </p:nvGrpSpPr>
          <p:grpSpPr>
            <a:xfrm>
              <a:off x="8869895" y="355866"/>
              <a:ext cx="1375482" cy="2361888"/>
              <a:chOff x="8869895" y="355866"/>
              <a:chExt cx="1375482" cy="236188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rapezoid 12">
                    <a:extLst>
                      <a:ext uri="{FF2B5EF4-FFF2-40B4-BE49-F238E27FC236}">
                        <a16:creationId xmlns:a16="http://schemas.microsoft.com/office/drawing/2014/main" id="{17320DC4-E9A1-07E6-EB41-33117A1E4C9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8989646" y="1536965"/>
                    <a:ext cx="1175648" cy="556580"/>
                  </a:xfrm>
                  <a:prstGeom prst="trapezoid">
                    <a:avLst>
                      <a:gd name="adj" fmla="val 58486"/>
                    </a:avLst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𝐻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" name="Trapezoid 12">
                    <a:extLst>
                      <a:ext uri="{FF2B5EF4-FFF2-40B4-BE49-F238E27FC236}">
                        <a16:creationId xmlns:a16="http://schemas.microsoft.com/office/drawing/2014/main" id="{17320DC4-E9A1-07E6-EB41-33117A1E4C9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>
                    <a:off x="8989646" y="1536965"/>
                    <a:ext cx="1175648" cy="556580"/>
                  </a:xfrm>
                  <a:prstGeom prst="trapezoid">
                    <a:avLst>
                      <a:gd name="adj" fmla="val 58486"/>
                    </a:avLst>
                  </a:prstGeom>
                  <a:blipFill>
                    <a:blip r:embed="rId15"/>
                    <a:stretch>
                      <a:fillRect t="-3478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0" name="Graphic 9" descr="Envelope">
                <a:extLst>
                  <a:ext uri="{FF2B5EF4-FFF2-40B4-BE49-F238E27FC236}">
                    <a16:creationId xmlns:a16="http://schemas.microsoft.com/office/drawing/2014/main" id="{96A02F87-B8E5-2CAA-0548-F09A7482B2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8869895" y="355866"/>
                <a:ext cx="1375482" cy="1375482"/>
              </a:xfrm>
              <a:prstGeom prst="rect">
                <a:avLst/>
              </a:prstGeom>
            </p:spPr>
          </p:pic>
          <p:pic>
            <p:nvPicPr>
              <p:cNvPr id="11" name="Graphic 10" descr="Envelope">
                <a:extLst>
                  <a:ext uri="{FF2B5EF4-FFF2-40B4-BE49-F238E27FC236}">
                    <a16:creationId xmlns:a16="http://schemas.microsoft.com/office/drawing/2014/main" id="{B5112C2F-E011-EAB0-49C0-C772C12E17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9262819" y="2073311"/>
                <a:ext cx="644443" cy="644443"/>
              </a:xfrm>
              <a:prstGeom prst="rect">
                <a:avLst/>
              </a:prstGeom>
            </p:spPr>
          </p:pic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2CEA432-B6F8-02C2-F8BD-1EB3707E5809}"/>
                </a:ext>
              </a:extLst>
            </p:cNvPr>
            <p:cNvGrpSpPr/>
            <p:nvPr/>
          </p:nvGrpSpPr>
          <p:grpSpPr>
            <a:xfrm>
              <a:off x="10603472" y="1877932"/>
              <a:ext cx="917001" cy="917001"/>
              <a:chOff x="5667371" y="906842"/>
              <a:chExt cx="1259671" cy="1259671"/>
            </a:xfrm>
          </p:grpSpPr>
          <p:pic>
            <p:nvPicPr>
              <p:cNvPr id="27" name="Graphic 26" descr="Envelope">
                <a:extLst>
                  <a:ext uri="{FF2B5EF4-FFF2-40B4-BE49-F238E27FC236}">
                    <a16:creationId xmlns:a16="http://schemas.microsoft.com/office/drawing/2014/main" id="{B6F2C732-2EB8-379D-7097-F262033D14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5667371" y="906842"/>
                <a:ext cx="1259671" cy="1259671"/>
              </a:xfrm>
              <a:prstGeom prst="rect">
                <a:avLst/>
              </a:prstGeom>
            </p:spPr>
          </p:pic>
          <p:pic>
            <p:nvPicPr>
              <p:cNvPr id="28" name="Graphic 27" descr="Ribbon">
                <a:extLst>
                  <a:ext uri="{FF2B5EF4-FFF2-40B4-BE49-F238E27FC236}">
                    <a16:creationId xmlns:a16="http://schemas.microsoft.com/office/drawing/2014/main" id="{18C63024-AA1C-C021-843D-BDE863E296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6329407" y="1683698"/>
                <a:ext cx="395430" cy="395430"/>
              </a:xfrm>
              <a:prstGeom prst="rect">
                <a:avLst/>
              </a:prstGeom>
            </p:spPr>
          </p:pic>
        </p:grp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53A0FB78-58CC-4B71-9B2E-A2023B2A8EC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83095" y="3511709"/>
            <a:ext cx="2150338" cy="90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479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017659" y="762000"/>
            <a:ext cx="6107949" cy="864096"/>
          </a:xfrm>
        </p:spPr>
        <p:txBody>
          <a:bodyPr/>
          <a:lstStyle/>
          <a:p>
            <a:r>
              <a:rPr lang="en-US" sz="3600" dirty="0"/>
              <a:t>Thank you for your attention!</a:t>
            </a:r>
            <a:endParaRPr lang="en-US" sz="30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125670" y="2514603"/>
            <a:ext cx="4800600" cy="535785"/>
          </a:xfrm>
        </p:spPr>
        <p:txBody>
          <a:bodyPr>
            <a:normAutofit fontScale="92500" lnSpcReduction="20000"/>
          </a:bodyPr>
          <a:lstStyle/>
          <a:p>
            <a:r>
              <a:rPr lang="en-US" sz="4050" dirty="0"/>
              <a:t>Questions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126" y="2082556"/>
            <a:ext cx="1444284" cy="168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7844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5DA728F-E6AA-44B9-8C90-E4A8B06893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81200" y="1295400"/>
                <a:ext cx="7924800" cy="37338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2400" dirty="0"/>
                  <a:t>A cryptographic hash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2400" dirty="0"/>
                  <a:t>Takes arbitrary-length input strings, outputs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bits.</a:t>
                </a:r>
                <a:endParaRPr lang="en-US" sz="2000" dirty="0"/>
              </a:p>
              <a:p>
                <a:pPr marL="0" indent="0" fontAlgn="auto">
                  <a:lnSpc>
                    <a:spcPct val="120000"/>
                  </a:lnSpc>
                  <a:spcAft>
                    <a:spcPts val="0"/>
                  </a:spcAft>
                  <a:buNone/>
                </a:pPr>
                <a:r>
                  <a:rPr lang="en-US" sz="2400" dirty="0"/>
                  <a:t>Example </a:t>
                </a:r>
                <a:r>
                  <a:rPr lang="en-US" sz="2400" dirty="0">
                    <a:hlinkClick r:id="rId3"/>
                  </a:rPr>
                  <a:t>SHA-3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=256 </m:t>
                    </m:r>
                  </m:oMath>
                </a14:m>
                <a:r>
                  <a:rPr lang="en-US" sz="2400" dirty="0"/>
                  <a:t>bits </a:t>
                </a:r>
                <a:br>
                  <a:rPr lang="en-US" sz="2400" dirty="0"/>
                </a:br>
                <a:r>
                  <a:rPr lang="en-US" sz="1600" dirty="0">
                    <a:latin typeface="MingLiU" panose="02020509000000000000" pitchFamily="49" charset="-120"/>
                    <a:ea typeface="MingLiU" panose="02020509000000000000" pitchFamily="49" charset="-120"/>
                  </a:rPr>
                  <a:t>H("The quick brown fox jumps over the lazy dog")=</a:t>
                </a:r>
              </a:p>
              <a:p>
                <a:pPr marL="0" indent="0" fontAlgn="auto">
                  <a:lnSpc>
                    <a:spcPct val="120000"/>
                  </a:lnSpc>
                  <a:spcAft>
                    <a:spcPts val="0"/>
                  </a:spcAft>
                  <a:buNone/>
                </a:pPr>
                <a:r>
                  <a:rPr lang="en-US" sz="1600" dirty="0">
                    <a:latin typeface="MingLiU" panose="02020509000000000000" pitchFamily="49" charset="-120"/>
                    <a:ea typeface="MingLiU" panose="02020509000000000000" pitchFamily="49" charset="-120"/>
                  </a:rPr>
                  <a:t>0xf4202e3c5852f9182a0430fd8144f0a74b95e7417ecae17db0f8cfeed0e3e66e</a:t>
                </a:r>
              </a:p>
              <a:p>
                <a:pPr marL="0" indent="0" fontAlgn="auto">
                  <a:lnSpc>
                    <a:spcPct val="120000"/>
                  </a:lnSpc>
                  <a:spcAft>
                    <a:spcPts val="0"/>
                  </a:spcAft>
                  <a:buNone/>
                </a:pPr>
                <a:r>
                  <a:rPr lang="en-US" sz="1600" dirty="0">
                    <a:latin typeface="MingLiU" panose="02020509000000000000" pitchFamily="49" charset="-120"/>
                    <a:ea typeface="MingLiU" panose="02020509000000000000" pitchFamily="49" charset="-120"/>
                  </a:rPr>
                  <a:t>H("The quick brown fox jumps over the lazy </a:t>
                </a:r>
                <a:r>
                  <a:rPr lang="en-US" sz="1600" dirty="0" err="1">
                    <a:latin typeface="MingLiU" panose="02020509000000000000" pitchFamily="49" charset="-120"/>
                    <a:ea typeface="MingLiU" panose="02020509000000000000" pitchFamily="49" charset="-120"/>
                  </a:rPr>
                  <a:t>do</a:t>
                </a:r>
                <a:r>
                  <a:rPr lang="en-US" sz="1600" dirty="0" err="1">
                    <a:highlight>
                      <a:srgbClr val="FFFF00"/>
                    </a:highlight>
                    <a:latin typeface="MingLiU" panose="02020509000000000000" pitchFamily="49" charset="-120"/>
                    <a:ea typeface="MingLiU" panose="02020509000000000000" pitchFamily="49" charset="-120"/>
                  </a:rPr>
                  <a:t>f</a:t>
                </a:r>
                <a:r>
                  <a:rPr lang="en-US" sz="1600" dirty="0">
                    <a:latin typeface="MingLiU" panose="02020509000000000000" pitchFamily="49" charset="-120"/>
                    <a:ea typeface="MingLiU" panose="02020509000000000000" pitchFamily="49" charset="-120"/>
                  </a:rPr>
                  <a:t>")=</a:t>
                </a:r>
              </a:p>
              <a:p>
                <a:pPr marL="0" indent="0" fontAlgn="auto">
                  <a:lnSpc>
                    <a:spcPct val="120000"/>
                  </a:lnSpc>
                  <a:spcAft>
                    <a:spcPts val="0"/>
                  </a:spcAft>
                  <a:buNone/>
                </a:pPr>
                <a:r>
                  <a:rPr lang="en-US" sz="1600" dirty="0">
                    <a:latin typeface="MingLiU" panose="02020509000000000000" pitchFamily="49" charset="-120"/>
                    <a:ea typeface="MingLiU" panose="02020509000000000000" pitchFamily="49" charset="-120"/>
                  </a:rPr>
                  <a:t>0x853f4538be0db9621a6cea659a06c1107b1f83f02b13d18297bd39d7411cf10c</a:t>
                </a:r>
                <a:endParaRPr lang="en-US" sz="2400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5DA728F-E6AA-44B9-8C90-E4A8B0689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1295400"/>
                <a:ext cx="7924800" cy="3733800"/>
              </a:xfrm>
              <a:prstGeom prst="rect">
                <a:avLst/>
              </a:prstGeom>
              <a:blipFill>
                <a:blip r:embed="rId4"/>
                <a:stretch>
                  <a:fillRect l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FD7FF5BD-0A7D-468E-8429-97D9FF73DE4F}"/>
              </a:ext>
            </a:extLst>
          </p:cNvPr>
          <p:cNvSpPr txBox="1">
            <a:spLocks/>
          </p:cNvSpPr>
          <p:nvPr/>
        </p:nvSpPr>
        <p:spPr>
          <a:xfrm>
            <a:off x="1524000" y="76201"/>
            <a:ext cx="9144000" cy="95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CC0000"/>
                </a:solidFill>
                <a:latin typeface="Frutiger LT Std 55 Roman" panose="020B0602020204020204" pitchFamily="34" charset="0"/>
              </a:rPr>
              <a:t>Hash Functions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24B39B-D3EC-4294-B6CE-41105B4FA079}"/>
              </a:ext>
            </a:extLst>
          </p:cNvPr>
          <p:cNvCxnSpPr>
            <a:cxnSpLocks/>
          </p:cNvCxnSpPr>
          <p:nvPr/>
        </p:nvCxnSpPr>
        <p:spPr bwMode="auto">
          <a:xfrm>
            <a:off x="3581400" y="914400"/>
            <a:ext cx="5029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53F3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98E74C8-72C5-8741-B5C1-2BED228BA80D}"/>
              </a:ext>
            </a:extLst>
          </p:cNvPr>
          <p:cNvSpPr txBox="1">
            <a:spLocks/>
          </p:cNvSpPr>
          <p:nvPr/>
        </p:nvSpPr>
        <p:spPr>
          <a:xfrm>
            <a:off x="1963782" y="4796174"/>
            <a:ext cx="7924800" cy="5565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/>
              <a:t>An ideal hash function should behave as random oracle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rapezoid 12">
                <a:extLst>
                  <a:ext uri="{FF2B5EF4-FFF2-40B4-BE49-F238E27FC236}">
                    <a16:creationId xmlns:a16="http://schemas.microsoft.com/office/drawing/2014/main" id="{00A9759D-14CC-D140-AA26-4ADF163E2AB9}"/>
                  </a:ext>
                </a:extLst>
              </p:cNvPr>
              <p:cNvSpPr/>
              <p:nvPr/>
            </p:nvSpPr>
            <p:spPr>
              <a:xfrm rot="10800000">
                <a:off x="9873351" y="2051387"/>
                <a:ext cx="1175648" cy="556580"/>
              </a:xfrm>
              <a:prstGeom prst="trapezoid">
                <a:avLst>
                  <a:gd name="adj" fmla="val 5848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rapezoid 12">
                <a:extLst>
                  <a:ext uri="{FF2B5EF4-FFF2-40B4-BE49-F238E27FC236}">
                    <a16:creationId xmlns:a16="http://schemas.microsoft.com/office/drawing/2014/main" id="{00A9759D-14CC-D140-AA26-4ADF163E2A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9873351" y="2051387"/>
                <a:ext cx="1175648" cy="556580"/>
              </a:xfrm>
              <a:prstGeom prst="trapezoid">
                <a:avLst>
                  <a:gd name="adj" fmla="val 58486"/>
                </a:avLst>
              </a:prstGeom>
              <a:blipFill>
                <a:blip r:embed="rId5"/>
                <a:stretch>
                  <a:fillRect t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Graphic 13" descr="Envelope">
            <a:extLst>
              <a:ext uri="{FF2B5EF4-FFF2-40B4-BE49-F238E27FC236}">
                <a16:creationId xmlns:a16="http://schemas.microsoft.com/office/drawing/2014/main" id="{DF5FACFA-76D9-C545-AB5D-AE5FD057D4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53600" y="870288"/>
            <a:ext cx="1375482" cy="1375482"/>
          </a:xfrm>
          <a:prstGeom prst="rect">
            <a:avLst/>
          </a:prstGeom>
        </p:spPr>
      </p:pic>
      <p:pic>
        <p:nvPicPr>
          <p:cNvPr id="15" name="Graphic 14" descr="Envelope">
            <a:extLst>
              <a:ext uri="{FF2B5EF4-FFF2-40B4-BE49-F238E27FC236}">
                <a16:creationId xmlns:a16="http://schemas.microsoft.com/office/drawing/2014/main" id="{03E5577E-7CAE-5642-9DC1-3F4D6C525E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46524" y="2587733"/>
            <a:ext cx="644443" cy="64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15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D7FF5BD-0A7D-468E-8429-97D9FF73DE4F}"/>
              </a:ext>
            </a:extLst>
          </p:cNvPr>
          <p:cNvSpPr txBox="1">
            <a:spLocks/>
          </p:cNvSpPr>
          <p:nvPr/>
        </p:nvSpPr>
        <p:spPr>
          <a:xfrm>
            <a:off x="1524000" y="76201"/>
            <a:ext cx="9144000" cy="95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CC0000"/>
                </a:solidFill>
                <a:latin typeface="Frutiger LT Std 55 Roman" panose="020B0602020204020204" pitchFamily="34" charset="0"/>
              </a:rPr>
              <a:t>Hash Functions As Random Oracles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24B39B-D3EC-4294-B6CE-41105B4FA079}"/>
              </a:ext>
            </a:extLst>
          </p:cNvPr>
          <p:cNvCxnSpPr>
            <a:cxnSpLocks/>
          </p:cNvCxnSpPr>
          <p:nvPr/>
        </p:nvCxnSpPr>
        <p:spPr bwMode="auto">
          <a:xfrm>
            <a:off x="3581400" y="914400"/>
            <a:ext cx="5029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53F3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98E74C8-72C5-8741-B5C1-2BED228BA80D}"/>
              </a:ext>
            </a:extLst>
          </p:cNvPr>
          <p:cNvSpPr txBox="1">
            <a:spLocks/>
          </p:cNvSpPr>
          <p:nvPr/>
        </p:nvSpPr>
        <p:spPr>
          <a:xfrm>
            <a:off x="1080002" y="959959"/>
            <a:ext cx="7924800" cy="5565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/>
              <a:t>An ideal hash function should behave as random oracle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8D1996A3-EA78-4B4C-8620-67D65277150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2918" y="1447800"/>
                <a:ext cx="8188037" cy="42333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sz="2400" dirty="0"/>
                  <a:t>Example: Collision-resistance</a:t>
                </a:r>
                <a:br>
                  <a:rPr lang="en-US" sz="2400" dirty="0"/>
                </a:br>
                <a:r>
                  <a:rPr lang="en-US" sz="2400" b="1" dirty="0"/>
                  <a:t>Theorem:</a:t>
                </a:r>
                <a:r>
                  <a:rPr lang="en-US" sz="2400" dirty="0"/>
                  <a:t> In a random function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, it is difficult to find </a:t>
                </a:r>
                <a:r>
                  <a:rPr lang="en-US" sz="2400" dirty="0">
                    <a:solidFill>
                      <a:srgbClr val="CC0000"/>
                    </a:solidFill>
                  </a:rPr>
                  <a:t>two colliding inputs</a:t>
                </a:r>
                <a:r>
                  <a:rPr lang="en-US" sz="2400" dirty="0"/>
                  <a:t>. Formally, for any adversary A making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queries to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, we have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br>
                  <a:rPr lang="en-US" sz="2400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2400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𝑎𝑛𝑑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400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CC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CC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CC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CC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CC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]≤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sz="2400" dirty="0"/>
              </a:p>
              <a:p>
                <a:pPr fontAlgn="auto">
                  <a:lnSpc>
                    <a:spcPct val="100000"/>
                  </a:lnSpc>
                  <a:spcAft>
                    <a:spcPts val="0"/>
                  </a:spcAft>
                </a:pPr>
                <a:r>
                  <a:rPr lang="en-US" sz="2400" b="1" dirty="0"/>
                  <a:t>Proof:</a:t>
                </a:r>
                <a:r>
                  <a:rPr lang="en-US" sz="2400" dirty="0"/>
                  <a:t> Let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be the list of A’s distinct queries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. For a random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, the outputs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are independent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-bit strings. The probability that two of them collide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/>
                  <a:t>, and 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nl-NL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nl-NL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NL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pairs.</a:t>
                </a: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8D1996A3-EA78-4B4C-8620-67D652771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918" y="1447800"/>
                <a:ext cx="8188037" cy="4233389"/>
              </a:xfrm>
              <a:prstGeom prst="rect">
                <a:avLst/>
              </a:prstGeom>
              <a:blipFill>
                <a:blip r:embed="rId3"/>
                <a:stretch>
                  <a:fillRect l="-929" t="-1497" r="-774" b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8087D084-2491-EE46-89FD-2BB393B3683D}"/>
              </a:ext>
            </a:extLst>
          </p:cNvPr>
          <p:cNvSpPr/>
          <p:nvPr/>
        </p:nvSpPr>
        <p:spPr>
          <a:xfrm>
            <a:off x="8887038" y="5466904"/>
            <a:ext cx="228600" cy="2286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994BF7-0CFB-5248-8635-59002D4B510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1430" y="3660123"/>
            <a:ext cx="1179821" cy="11798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rapezoid 12">
                <a:extLst>
                  <a:ext uri="{FF2B5EF4-FFF2-40B4-BE49-F238E27FC236}">
                    <a16:creationId xmlns:a16="http://schemas.microsoft.com/office/drawing/2014/main" id="{B8031A65-EB75-F5A7-FA57-FF2DE73488AD}"/>
                  </a:ext>
                </a:extLst>
              </p:cNvPr>
              <p:cNvSpPr/>
              <p:nvPr/>
            </p:nvSpPr>
            <p:spPr>
              <a:xfrm rot="10800000">
                <a:off x="9873351" y="2051387"/>
                <a:ext cx="1175648" cy="556580"/>
              </a:xfrm>
              <a:prstGeom prst="trapezoid">
                <a:avLst>
                  <a:gd name="adj" fmla="val 5848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rapezoid 12">
                <a:extLst>
                  <a:ext uri="{FF2B5EF4-FFF2-40B4-BE49-F238E27FC236}">
                    <a16:creationId xmlns:a16="http://schemas.microsoft.com/office/drawing/2014/main" id="{B8031A65-EB75-F5A7-FA57-FF2DE73488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9873351" y="2051387"/>
                <a:ext cx="1175648" cy="556580"/>
              </a:xfrm>
              <a:prstGeom prst="trapezoid">
                <a:avLst>
                  <a:gd name="adj" fmla="val 58486"/>
                </a:avLst>
              </a:prstGeom>
              <a:blipFill>
                <a:blip r:embed="rId5"/>
                <a:stretch>
                  <a:fillRect t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phic 4" descr="Envelope">
            <a:extLst>
              <a:ext uri="{FF2B5EF4-FFF2-40B4-BE49-F238E27FC236}">
                <a16:creationId xmlns:a16="http://schemas.microsoft.com/office/drawing/2014/main" id="{BF366BF0-16F0-6B60-563D-E4529D1902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53600" y="870288"/>
            <a:ext cx="1375482" cy="1375482"/>
          </a:xfrm>
          <a:prstGeom prst="rect">
            <a:avLst/>
          </a:prstGeom>
        </p:spPr>
      </p:pic>
      <p:pic>
        <p:nvPicPr>
          <p:cNvPr id="6" name="Graphic 5" descr="Envelope">
            <a:extLst>
              <a:ext uri="{FF2B5EF4-FFF2-40B4-BE49-F238E27FC236}">
                <a16:creationId xmlns:a16="http://schemas.microsoft.com/office/drawing/2014/main" id="{02300018-258D-1439-C336-E786280E2B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46524" y="2587733"/>
            <a:ext cx="644443" cy="64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27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7">
            <a:extLst>
              <a:ext uri="{FF2B5EF4-FFF2-40B4-BE49-F238E27FC236}">
                <a16:creationId xmlns:a16="http://schemas.microsoft.com/office/drawing/2014/main" id="{CBE586FB-A2E4-A54E-A497-2172EC515B0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2871" y="1502279"/>
            <a:ext cx="1891865" cy="0"/>
          </a:xfrm>
          <a:prstGeom prst="line">
            <a:avLst/>
          </a:prstGeom>
          <a:noFill/>
          <a:ln w="76200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pPr algn="l"/>
            <a:endParaRPr lang="en-US" sz="24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2" name="Graphic 31" descr="Envelope">
            <a:extLst>
              <a:ext uri="{FF2B5EF4-FFF2-40B4-BE49-F238E27FC236}">
                <a16:creationId xmlns:a16="http://schemas.microsoft.com/office/drawing/2014/main" id="{2592B4F9-A20E-B84E-98E1-F6F7891A3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43430" y="906842"/>
            <a:ext cx="1259671" cy="125967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D7FF5BD-0A7D-468E-8429-97D9FF73DE4F}"/>
              </a:ext>
            </a:extLst>
          </p:cNvPr>
          <p:cNvSpPr txBox="1">
            <a:spLocks/>
          </p:cNvSpPr>
          <p:nvPr/>
        </p:nvSpPr>
        <p:spPr>
          <a:xfrm>
            <a:off x="1524000" y="76201"/>
            <a:ext cx="9144000" cy="95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CC0000"/>
                </a:solidFill>
                <a:latin typeface="Frutiger LT Std 55 Roman" panose="020B0602020204020204" pitchFamily="34" charset="0"/>
              </a:rPr>
              <a:t>Digital Signatures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24B39B-D3EC-4294-B6CE-41105B4FA079}"/>
              </a:ext>
            </a:extLst>
          </p:cNvPr>
          <p:cNvCxnSpPr>
            <a:cxnSpLocks/>
          </p:cNvCxnSpPr>
          <p:nvPr/>
        </p:nvCxnSpPr>
        <p:spPr bwMode="auto">
          <a:xfrm>
            <a:off x="3581400" y="914400"/>
            <a:ext cx="5029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53F3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FE6A859-35A7-9844-8A06-6EACD6E13A3D}"/>
              </a:ext>
            </a:extLst>
          </p:cNvPr>
          <p:cNvSpPr txBox="1"/>
          <p:nvPr/>
        </p:nvSpPr>
        <p:spPr>
          <a:xfrm>
            <a:off x="2667000" y="1476368"/>
            <a:ext cx="8738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100" dirty="0">
                <a:solidFill>
                  <a:schemeClr val="tx1"/>
                </a:solidFill>
                <a:latin typeface="+mn-lt"/>
                <a:cs typeface="Arial" pitchFamily="34" charset="0"/>
              </a:rPr>
              <a:t>Alice</a:t>
            </a:r>
          </a:p>
        </p:txBody>
      </p:sp>
      <p:pic>
        <p:nvPicPr>
          <p:cNvPr id="7" name="Picture 6" descr="AliceBlue.eps">
            <a:extLst>
              <a:ext uri="{FF2B5EF4-FFF2-40B4-BE49-F238E27FC236}">
                <a16:creationId xmlns:a16="http://schemas.microsoft.com/office/drawing/2014/main" id="{E02BB7D4-B328-754B-9F0F-536DB96B54D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287691" y="1476368"/>
            <a:ext cx="794805" cy="81009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1DF9395-A593-EF41-B378-BA9499014634}"/>
              </a:ext>
            </a:extLst>
          </p:cNvPr>
          <p:cNvGrpSpPr/>
          <p:nvPr/>
        </p:nvGrpSpPr>
        <p:grpSpPr>
          <a:xfrm>
            <a:off x="5014914" y="1669757"/>
            <a:ext cx="1592840" cy="1421682"/>
            <a:chOff x="2987824" y="1644029"/>
            <a:chExt cx="2123787" cy="1788477"/>
          </a:xfrm>
        </p:grpSpPr>
        <p:sp>
          <p:nvSpPr>
            <p:cNvPr id="9" name="Line 27">
              <a:extLst>
                <a:ext uri="{FF2B5EF4-FFF2-40B4-BE49-F238E27FC236}">
                  <a16:creationId xmlns:a16="http://schemas.microsoft.com/office/drawing/2014/main" id="{7D829AC8-76F1-224D-9C4B-EC61B4D23B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1920" y="1644029"/>
              <a:ext cx="416553" cy="704850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algn="l"/>
              <a:endParaRPr lang="en-US" sz="24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C2FE4BC-D0BC-A14D-98E8-A14278950A59}"/>
                </a:ext>
              </a:extLst>
            </p:cNvPr>
            <p:cNvSpPr txBox="1"/>
            <p:nvPr/>
          </p:nvSpPr>
          <p:spPr>
            <a:xfrm>
              <a:off x="4211960" y="2492896"/>
              <a:ext cx="899651" cy="522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100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Eve</a:t>
              </a:r>
            </a:p>
          </p:txBody>
        </p:sp>
        <p:pic>
          <p:nvPicPr>
            <p:cNvPr id="12" name="Picture 11" descr="QueenOfHearts.png">
              <a:extLst>
                <a:ext uri="{FF2B5EF4-FFF2-40B4-BE49-F238E27FC236}">
                  <a16:creationId xmlns:a16="http://schemas.microsoft.com/office/drawing/2014/main" id="{32D6C26E-AF27-3641-97C4-506199058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987824" y="2348880"/>
              <a:ext cx="1280649" cy="1083626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45E7DD9-52D5-CD4F-B631-05565A332CE9}"/>
              </a:ext>
            </a:extLst>
          </p:cNvPr>
          <p:cNvGrpSpPr/>
          <p:nvPr/>
        </p:nvGrpSpPr>
        <p:grpSpPr>
          <a:xfrm>
            <a:off x="2585613" y="2329586"/>
            <a:ext cx="1944495" cy="841894"/>
            <a:chOff x="1061610" y="2329586"/>
            <a:chExt cx="1944495" cy="841894"/>
          </a:xfrm>
        </p:grpSpPr>
        <p:pic>
          <p:nvPicPr>
            <p:cNvPr id="16" name="Picture 39" descr="BS00996_">
              <a:extLst>
                <a:ext uri="{FF2B5EF4-FFF2-40B4-BE49-F238E27FC236}">
                  <a16:creationId xmlns:a16="http://schemas.microsoft.com/office/drawing/2014/main" id="{05C7F2AC-8C82-EC45-9A6F-E87ED46732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61610" y="2358861"/>
              <a:ext cx="485775" cy="363140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40" descr="BS00996_">
              <a:extLst>
                <a:ext uri="{FF2B5EF4-FFF2-40B4-BE49-F238E27FC236}">
                  <a16:creationId xmlns:a16="http://schemas.microsoft.com/office/drawing/2014/main" id="{6233CD39-1602-1647-8BE5-E6C652D969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61611" y="2795615"/>
              <a:ext cx="485775" cy="3631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EE84520-8E18-9D44-83FA-FBE1626FDBD2}"/>
                </a:ext>
              </a:extLst>
            </p:cNvPr>
            <p:cNvSpPr txBox="1"/>
            <p:nvPr/>
          </p:nvSpPr>
          <p:spPr>
            <a:xfrm>
              <a:off x="1601670" y="2329586"/>
              <a:ext cx="135015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100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public key</a:t>
              </a:r>
              <a:endParaRPr lang="en-US" sz="2100" baseline="-25000" dirty="0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6A7DFD1-2B4A-4A4B-AD79-E1709E1EF99C}"/>
                </a:ext>
              </a:extLst>
            </p:cNvPr>
            <p:cNvSpPr txBox="1"/>
            <p:nvPr/>
          </p:nvSpPr>
          <p:spPr>
            <a:xfrm>
              <a:off x="1601670" y="2755982"/>
              <a:ext cx="140443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100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secret key</a:t>
              </a:r>
              <a:endParaRPr lang="en-US" sz="2100" baseline="-25000" dirty="0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</p:txBody>
        </p:sp>
      </p:grpSp>
      <p:pic>
        <p:nvPicPr>
          <p:cNvPr id="20" name="Picture 39" descr="BS00996_">
            <a:extLst>
              <a:ext uri="{FF2B5EF4-FFF2-40B4-BE49-F238E27FC236}">
                <a16:creationId xmlns:a16="http://schemas.microsoft.com/office/drawing/2014/main" id="{9DC20EA2-AE79-F14F-9CA4-7977B5EF6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027500" y="2731929"/>
            <a:ext cx="485775" cy="36314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</p:pic>
      <p:pic>
        <p:nvPicPr>
          <p:cNvPr id="21" name="Picture 39" descr="BS00996_">
            <a:extLst>
              <a:ext uri="{FF2B5EF4-FFF2-40B4-BE49-F238E27FC236}">
                <a16:creationId xmlns:a16="http://schemas.microsoft.com/office/drawing/2014/main" id="{A45F1A33-4760-A54B-871F-757E550AC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277126" y="2184057"/>
            <a:ext cx="485775" cy="36314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D73440E-3BE1-824A-AF14-F04AFC9B6A5C}"/>
              </a:ext>
            </a:extLst>
          </p:cNvPr>
          <p:cNvSpPr txBox="1"/>
          <p:nvPr/>
        </p:nvSpPr>
        <p:spPr>
          <a:xfrm>
            <a:off x="8371382" y="1688027"/>
            <a:ext cx="10261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tx1"/>
                </a:solidFill>
                <a:latin typeface="+mn-lt"/>
                <a:cs typeface="Arial" pitchFamily="34" charset="0"/>
              </a:rPr>
              <a:t>Bob</a:t>
            </a:r>
          </a:p>
        </p:txBody>
      </p:sp>
      <p:pic>
        <p:nvPicPr>
          <p:cNvPr id="3" name="Graphic 2" descr="Ribbon">
            <a:extLst>
              <a:ext uri="{FF2B5EF4-FFF2-40B4-BE49-F238E27FC236}">
                <a16:creationId xmlns:a16="http://schemas.microsoft.com/office/drawing/2014/main" id="{AE6F7B94-81B0-3345-998C-3B256B44DC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05466" y="1683698"/>
            <a:ext cx="395430" cy="395430"/>
          </a:xfrm>
          <a:prstGeom prst="rect">
            <a:avLst/>
          </a:prstGeom>
        </p:spPr>
      </p:pic>
      <p:pic>
        <p:nvPicPr>
          <p:cNvPr id="31" name="Picture 62">
            <a:extLst>
              <a:ext uri="{FF2B5EF4-FFF2-40B4-BE49-F238E27FC236}">
                <a16:creationId xmlns:a16="http://schemas.microsoft.com/office/drawing/2014/main" id="{9F94AE0E-8CEE-2648-9F84-455D55597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64611" y="1342556"/>
            <a:ext cx="978550" cy="695955"/>
          </a:xfrm>
          <a:prstGeom prst="rect">
            <a:avLst/>
          </a:prstGeom>
          <a:noFill/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CF21F26-56CA-D033-FFF9-3A68560A6CF8}"/>
              </a:ext>
            </a:extLst>
          </p:cNvPr>
          <p:cNvSpPr txBox="1">
            <a:spLocks/>
          </p:cNvSpPr>
          <p:nvPr/>
        </p:nvSpPr>
        <p:spPr>
          <a:xfrm>
            <a:off x="1141037" y="3280480"/>
            <a:ext cx="6400800" cy="2500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>
                <a:cs typeface="Arial" charset="0"/>
              </a:rPr>
              <a:t>Only secret-key holder can </a:t>
            </a:r>
            <a:r>
              <a:rPr lang="en-US" sz="2400" dirty="0">
                <a:solidFill>
                  <a:srgbClr val="CC0000"/>
                </a:solidFill>
                <a:cs typeface="Arial" charset="0"/>
              </a:rPr>
              <a:t>sign</a:t>
            </a:r>
            <a:r>
              <a:rPr lang="en-US" sz="2400" dirty="0">
                <a:cs typeface="Arial" charset="0"/>
              </a:rPr>
              <a:t>, but everyone can </a:t>
            </a:r>
            <a:r>
              <a:rPr lang="en-US" sz="2400" dirty="0">
                <a:solidFill>
                  <a:srgbClr val="CC0000"/>
                </a:solidFill>
                <a:cs typeface="Arial" charset="0"/>
              </a:rPr>
              <a:t>verify</a:t>
            </a:r>
            <a:r>
              <a:rPr lang="en-US" sz="2400" dirty="0">
                <a:cs typeface="Arial" charset="0"/>
              </a:rPr>
              <a:t> signatures using the public-key.</a:t>
            </a:r>
          </a:p>
        </p:txBody>
      </p:sp>
    </p:spTree>
    <p:extLst>
      <p:ext uri="{BB962C8B-B14F-4D97-AF65-F5344CB8AC3E}">
        <p14:creationId xmlns:p14="http://schemas.microsoft.com/office/powerpoint/2010/main" val="107031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7">
            <a:extLst>
              <a:ext uri="{FF2B5EF4-FFF2-40B4-BE49-F238E27FC236}">
                <a16:creationId xmlns:a16="http://schemas.microsoft.com/office/drawing/2014/main" id="{CBE586FB-A2E4-A54E-A497-2172EC515B0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2871" y="1502279"/>
            <a:ext cx="1891865" cy="0"/>
          </a:xfrm>
          <a:prstGeom prst="line">
            <a:avLst/>
          </a:prstGeom>
          <a:noFill/>
          <a:ln w="76200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pPr algn="l"/>
            <a:endParaRPr lang="en-US" sz="24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2" name="Graphic 31" descr="Envelope">
            <a:extLst>
              <a:ext uri="{FF2B5EF4-FFF2-40B4-BE49-F238E27FC236}">
                <a16:creationId xmlns:a16="http://schemas.microsoft.com/office/drawing/2014/main" id="{2592B4F9-A20E-B84E-98E1-F6F7891A3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67371" y="906842"/>
            <a:ext cx="1259671" cy="125967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D7FF5BD-0A7D-468E-8429-97D9FF73DE4F}"/>
              </a:ext>
            </a:extLst>
          </p:cNvPr>
          <p:cNvSpPr txBox="1">
            <a:spLocks/>
          </p:cNvSpPr>
          <p:nvPr/>
        </p:nvSpPr>
        <p:spPr>
          <a:xfrm>
            <a:off x="1524000" y="76201"/>
            <a:ext cx="9144000" cy="95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CC0000"/>
                </a:solidFill>
                <a:latin typeface="Frutiger LT Std 55 Roman" panose="020B0602020204020204" pitchFamily="34" charset="0"/>
              </a:rPr>
              <a:t>Digital Signatures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24B39B-D3EC-4294-B6CE-41105B4FA079}"/>
              </a:ext>
            </a:extLst>
          </p:cNvPr>
          <p:cNvCxnSpPr>
            <a:cxnSpLocks/>
          </p:cNvCxnSpPr>
          <p:nvPr/>
        </p:nvCxnSpPr>
        <p:spPr bwMode="auto">
          <a:xfrm>
            <a:off x="3581400" y="914400"/>
            <a:ext cx="5029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53F3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FE6A859-35A7-9844-8A06-6EACD6E13A3D}"/>
              </a:ext>
            </a:extLst>
          </p:cNvPr>
          <p:cNvSpPr txBox="1"/>
          <p:nvPr/>
        </p:nvSpPr>
        <p:spPr>
          <a:xfrm>
            <a:off x="2667000" y="1476368"/>
            <a:ext cx="8738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100" dirty="0">
                <a:solidFill>
                  <a:schemeClr val="tx1"/>
                </a:solidFill>
                <a:latin typeface="+mn-lt"/>
                <a:cs typeface="Arial" pitchFamily="34" charset="0"/>
              </a:rPr>
              <a:t>Alice</a:t>
            </a:r>
          </a:p>
        </p:txBody>
      </p:sp>
      <p:pic>
        <p:nvPicPr>
          <p:cNvPr id="7" name="Picture 6" descr="AliceBlue.eps">
            <a:extLst>
              <a:ext uri="{FF2B5EF4-FFF2-40B4-BE49-F238E27FC236}">
                <a16:creationId xmlns:a16="http://schemas.microsoft.com/office/drawing/2014/main" id="{E02BB7D4-B328-754B-9F0F-536DB96B54D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287691" y="1476368"/>
            <a:ext cx="794805" cy="81009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1DF9395-A593-EF41-B378-BA9499014634}"/>
              </a:ext>
            </a:extLst>
          </p:cNvPr>
          <p:cNvGrpSpPr/>
          <p:nvPr/>
        </p:nvGrpSpPr>
        <p:grpSpPr>
          <a:xfrm>
            <a:off x="5014914" y="1669757"/>
            <a:ext cx="1592840" cy="1421682"/>
            <a:chOff x="2987824" y="1644029"/>
            <a:chExt cx="2123787" cy="1788477"/>
          </a:xfrm>
        </p:grpSpPr>
        <p:sp>
          <p:nvSpPr>
            <p:cNvPr id="9" name="Line 27">
              <a:extLst>
                <a:ext uri="{FF2B5EF4-FFF2-40B4-BE49-F238E27FC236}">
                  <a16:creationId xmlns:a16="http://schemas.microsoft.com/office/drawing/2014/main" id="{7D829AC8-76F1-224D-9C4B-EC61B4D23B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1920" y="1644029"/>
              <a:ext cx="416553" cy="704850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algn="l"/>
              <a:endParaRPr lang="en-US" sz="24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C2FE4BC-D0BC-A14D-98E8-A14278950A59}"/>
                </a:ext>
              </a:extLst>
            </p:cNvPr>
            <p:cNvSpPr txBox="1"/>
            <p:nvPr/>
          </p:nvSpPr>
          <p:spPr>
            <a:xfrm>
              <a:off x="4211960" y="2492896"/>
              <a:ext cx="899651" cy="522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100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Eve</a:t>
              </a:r>
            </a:p>
          </p:txBody>
        </p:sp>
        <p:pic>
          <p:nvPicPr>
            <p:cNvPr id="12" name="Picture 11" descr="QueenOfHearts.png">
              <a:extLst>
                <a:ext uri="{FF2B5EF4-FFF2-40B4-BE49-F238E27FC236}">
                  <a16:creationId xmlns:a16="http://schemas.microsoft.com/office/drawing/2014/main" id="{32D6C26E-AF27-3641-97C4-506199058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987824" y="2348880"/>
              <a:ext cx="1280649" cy="1083626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45E7DD9-52D5-CD4F-B631-05565A332CE9}"/>
              </a:ext>
            </a:extLst>
          </p:cNvPr>
          <p:cNvGrpSpPr/>
          <p:nvPr/>
        </p:nvGrpSpPr>
        <p:grpSpPr>
          <a:xfrm>
            <a:off x="2585613" y="2329586"/>
            <a:ext cx="1944495" cy="841894"/>
            <a:chOff x="1061610" y="2329586"/>
            <a:chExt cx="1944495" cy="841894"/>
          </a:xfrm>
        </p:grpSpPr>
        <p:pic>
          <p:nvPicPr>
            <p:cNvPr id="16" name="Picture 39" descr="BS00996_">
              <a:extLst>
                <a:ext uri="{FF2B5EF4-FFF2-40B4-BE49-F238E27FC236}">
                  <a16:creationId xmlns:a16="http://schemas.microsoft.com/office/drawing/2014/main" id="{05C7F2AC-8C82-EC45-9A6F-E87ED46732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61610" y="2358861"/>
              <a:ext cx="485775" cy="363140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40" descr="BS00996_">
              <a:extLst>
                <a:ext uri="{FF2B5EF4-FFF2-40B4-BE49-F238E27FC236}">
                  <a16:creationId xmlns:a16="http://schemas.microsoft.com/office/drawing/2014/main" id="{6233CD39-1602-1647-8BE5-E6C652D969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61611" y="2795615"/>
              <a:ext cx="485775" cy="3631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EE84520-8E18-9D44-83FA-FBE1626FDBD2}"/>
                </a:ext>
              </a:extLst>
            </p:cNvPr>
            <p:cNvSpPr txBox="1"/>
            <p:nvPr/>
          </p:nvSpPr>
          <p:spPr>
            <a:xfrm>
              <a:off x="1601670" y="2329586"/>
              <a:ext cx="135015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100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public key</a:t>
              </a:r>
              <a:endParaRPr lang="en-US" sz="2100" baseline="-25000" dirty="0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6A7DFD1-2B4A-4A4B-AD79-E1709E1EF99C}"/>
                </a:ext>
              </a:extLst>
            </p:cNvPr>
            <p:cNvSpPr txBox="1"/>
            <p:nvPr/>
          </p:nvSpPr>
          <p:spPr>
            <a:xfrm>
              <a:off x="1601670" y="2755982"/>
              <a:ext cx="140443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100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secret key</a:t>
              </a:r>
              <a:endParaRPr lang="en-US" sz="2100" baseline="-25000" dirty="0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</p:txBody>
        </p:sp>
      </p:grpSp>
      <p:pic>
        <p:nvPicPr>
          <p:cNvPr id="20" name="Picture 39" descr="BS00996_">
            <a:extLst>
              <a:ext uri="{FF2B5EF4-FFF2-40B4-BE49-F238E27FC236}">
                <a16:creationId xmlns:a16="http://schemas.microsoft.com/office/drawing/2014/main" id="{9DC20EA2-AE79-F14F-9CA4-7977B5EF6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027500" y="2731929"/>
            <a:ext cx="485775" cy="36314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</p:pic>
      <p:pic>
        <p:nvPicPr>
          <p:cNvPr id="21" name="Picture 39" descr="BS00996_">
            <a:extLst>
              <a:ext uri="{FF2B5EF4-FFF2-40B4-BE49-F238E27FC236}">
                <a16:creationId xmlns:a16="http://schemas.microsoft.com/office/drawing/2014/main" id="{A45F1A33-4760-A54B-871F-757E550AC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277126" y="2184057"/>
            <a:ext cx="485775" cy="36314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D73440E-3BE1-824A-AF14-F04AFC9B6A5C}"/>
              </a:ext>
            </a:extLst>
          </p:cNvPr>
          <p:cNvSpPr txBox="1"/>
          <p:nvPr/>
        </p:nvSpPr>
        <p:spPr>
          <a:xfrm>
            <a:off x="8371382" y="1688027"/>
            <a:ext cx="10261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tx1"/>
                </a:solidFill>
                <a:latin typeface="+mn-lt"/>
                <a:cs typeface="Arial" pitchFamily="34" charset="0"/>
              </a:rPr>
              <a:t>Bob</a:t>
            </a:r>
          </a:p>
        </p:txBody>
      </p:sp>
      <p:pic>
        <p:nvPicPr>
          <p:cNvPr id="3" name="Graphic 2" descr="Ribbon">
            <a:extLst>
              <a:ext uri="{FF2B5EF4-FFF2-40B4-BE49-F238E27FC236}">
                <a16:creationId xmlns:a16="http://schemas.microsoft.com/office/drawing/2014/main" id="{AE6F7B94-81B0-3345-998C-3B256B44DC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29407" y="1683698"/>
            <a:ext cx="395430" cy="395430"/>
          </a:xfrm>
          <a:prstGeom prst="rect">
            <a:avLst/>
          </a:prstGeom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4D06AB2-7414-E04E-BFE9-31B06B115C77}"/>
              </a:ext>
            </a:extLst>
          </p:cNvPr>
          <p:cNvSpPr txBox="1">
            <a:spLocks/>
          </p:cNvSpPr>
          <p:nvPr/>
        </p:nvSpPr>
        <p:spPr>
          <a:xfrm>
            <a:off x="1141037" y="3280480"/>
            <a:ext cx="6400800" cy="2500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>
                <a:cs typeface="Arial" charset="0"/>
              </a:rPr>
              <a:t>Only secret-key holder can </a:t>
            </a:r>
            <a:r>
              <a:rPr lang="en-US" sz="2400" dirty="0">
                <a:solidFill>
                  <a:srgbClr val="CC0000"/>
                </a:solidFill>
                <a:cs typeface="Arial" charset="0"/>
              </a:rPr>
              <a:t>sign</a:t>
            </a:r>
            <a:r>
              <a:rPr lang="en-US" sz="2400" dirty="0">
                <a:cs typeface="Arial" charset="0"/>
              </a:rPr>
              <a:t>, but everyone can </a:t>
            </a:r>
            <a:r>
              <a:rPr lang="en-US" sz="2400" dirty="0">
                <a:solidFill>
                  <a:srgbClr val="CC0000"/>
                </a:solidFill>
                <a:cs typeface="Arial" charset="0"/>
              </a:rPr>
              <a:t>verify</a:t>
            </a:r>
            <a:r>
              <a:rPr lang="en-US" sz="2400" dirty="0">
                <a:cs typeface="Arial" charset="0"/>
              </a:rPr>
              <a:t> signatures using the public-key.</a:t>
            </a:r>
          </a:p>
        </p:txBody>
      </p:sp>
      <p:pic>
        <p:nvPicPr>
          <p:cNvPr id="31" name="Picture 62">
            <a:extLst>
              <a:ext uri="{FF2B5EF4-FFF2-40B4-BE49-F238E27FC236}">
                <a16:creationId xmlns:a16="http://schemas.microsoft.com/office/drawing/2014/main" id="{9F94AE0E-8CEE-2648-9F84-455D55597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64611" y="1342556"/>
            <a:ext cx="978550" cy="695955"/>
          </a:xfrm>
          <a:prstGeom prst="rect">
            <a:avLst/>
          </a:prstGeom>
          <a:noFill/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0575849-2829-9343-95F2-F53C2B0FC7A0}"/>
              </a:ext>
            </a:extLst>
          </p:cNvPr>
          <p:cNvSpPr txBox="1">
            <a:spLocks/>
          </p:cNvSpPr>
          <p:nvPr/>
        </p:nvSpPr>
        <p:spPr>
          <a:xfrm>
            <a:off x="3067485" y="4392325"/>
            <a:ext cx="4648200" cy="1652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>
                <a:cs typeface="Arial" charset="0"/>
              </a:rPr>
              <a:t>Very widely used: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>
                <a:cs typeface="Arial" charset="0"/>
              </a:rPr>
              <a:t>Problems: expensive, </a:t>
            </a:r>
            <a:br>
              <a:rPr lang="en-US" sz="2400" dirty="0">
                <a:cs typeface="Arial" charset="0"/>
              </a:rPr>
            </a:br>
            <a:r>
              <a:rPr lang="en-US" sz="2400" dirty="0">
                <a:cs typeface="Arial" charset="0"/>
              </a:rPr>
              <a:t>insecure against quantum attacks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9B56589-3D5A-A14E-B7CC-36EB062681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28862" y="3280480"/>
            <a:ext cx="4388902" cy="3345799"/>
          </a:xfrm>
          <a:prstGeom prst="rect">
            <a:avLst/>
          </a:prstGeom>
        </p:spPr>
      </p:pic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26353FD3-BBB0-B444-AADB-0EB2D67BAA7B}"/>
              </a:ext>
            </a:extLst>
          </p:cNvPr>
          <p:cNvSpPr txBox="1">
            <a:spLocks/>
          </p:cNvSpPr>
          <p:nvPr/>
        </p:nvSpPr>
        <p:spPr>
          <a:xfrm>
            <a:off x="5104033" y="6194231"/>
            <a:ext cx="3007442" cy="432048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cs typeface="Arial" charset="0"/>
              </a:rPr>
              <a:t>[Bart </a:t>
            </a:r>
            <a:r>
              <a:rPr lang="en-US" sz="1600" dirty="0" err="1">
                <a:solidFill>
                  <a:schemeClr val="tx1"/>
                </a:solidFill>
                <a:latin typeface="+mn-lt"/>
                <a:cs typeface="Arial" charset="0"/>
              </a:rPr>
              <a:t>Preneel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Arial" charset="0"/>
              </a:rPr>
              <a:t> @</a:t>
            </a:r>
            <a:r>
              <a:rPr lang="en-US" sz="1600" dirty="0" err="1">
                <a:solidFill>
                  <a:schemeClr val="tx1"/>
                </a:solidFill>
                <a:latin typeface="+mn-lt"/>
                <a:cs typeface="Arial" charset="0"/>
              </a:rPr>
              <a:t>QCrypt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Arial" charset="0"/>
              </a:rPr>
              <a:t> 2014]</a:t>
            </a:r>
          </a:p>
        </p:txBody>
      </p:sp>
    </p:spTree>
    <p:extLst>
      <p:ext uri="{BB962C8B-B14F-4D97-AF65-F5344CB8AC3E}">
        <p14:creationId xmlns:p14="http://schemas.microsoft.com/office/powerpoint/2010/main" val="284886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29" descr="Envelope">
            <a:extLst>
              <a:ext uri="{FF2B5EF4-FFF2-40B4-BE49-F238E27FC236}">
                <a16:creationId xmlns:a16="http://schemas.microsoft.com/office/drawing/2014/main" id="{F43D7F61-985A-704E-9479-D265544F5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00134" y="1977426"/>
            <a:ext cx="599524" cy="599524"/>
          </a:xfrm>
          <a:prstGeom prst="rect">
            <a:avLst/>
          </a:prstGeom>
        </p:spPr>
      </p:pic>
      <p:sp>
        <p:nvSpPr>
          <p:cNvPr id="13" name="Line 7">
            <a:extLst>
              <a:ext uri="{FF2B5EF4-FFF2-40B4-BE49-F238E27FC236}">
                <a16:creationId xmlns:a16="http://schemas.microsoft.com/office/drawing/2014/main" id="{CBE586FB-A2E4-A54E-A497-2172EC515B0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2871" y="1839840"/>
            <a:ext cx="1891865" cy="0"/>
          </a:xfrm>
          <a:prstGeom prst="line">
            <a:avLst/>
          </a:prstGeom>
          <a:noFill/>
          <a:ln w="76200">
            <a:solidFill>
              <a:srgbClr val="000000"/>
            </a:solidFill>
            <a:prstDash val="solid"/>
            <a:round/>
            <a:headEnd type="none"/>
            <a:tailEnd type="triangle" w="med" len="med"/>
          </a:ln>
          <a:effectLst/>
        </p:spPr>
        <p:txBody>
          <a:bodyPr lIns="0" tIns="0" rIns="0" bIns="0" anchor="ctr"/>
          <a:lstStyle/>
          <a:p>
            <a:pPr algn="l"/>
            <a:endParaRPr lang="en-US" sz="240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2" name="Graphic 31" descr="Envelope">
            <a:extLst>
              <a:ext uri="{FF2B5EF4-FFF2-40B4-BE49-F238E27FC236}">
                <a16:creationId xmlns:a16="http://schemas.microsoft.com/office/drawing/2014/main" id="{2592B4F9-A20E-B84E-98E1-F6F7891A3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39707" y="619531"/>
            <a:ext cx="1259671" cy="125967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D7FF5BD-0A7D-468E-8429-97D9FF73DE4F}"/>
              </a:ext>
            </a:extLst>
          </p:cNvPr>
          <p:cNvSpPr txBox="1">
            <a:spLocks/>
          </p:cNvSpPr>
          <p:nvPr/>
        </p:nvSpPr>
        <p:spPr>
          <a:xfrm>
            <a:off x="1524000" y="76201"/>
            <a:ext cx="9144000" cy="95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CC0000"/>
                </a:solidFill>
                <a:latin typeface="Frutiger LT Std 55 Roman" panose="020B0602020204020204" pitchFamily="34" charset="0"/>
              </a:rPr>
              <a:t>Hash &amp; Sign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24B39B-D3EC-4294-B6CE-41105B4FA079}"/>
              </a:ext>
            </a:extLst>
          </p:cNvPr>
          <p:cNvCxnSpPr>
            <a:cxnSpLocks/>
          </p:cNvCxnSpPr>
          <p:nvPr/>
        </p:nvCxnSpPr>
        <p:spPr bwMode="auto">
          <a:xfrm>
            <a:off x="3581400" y="838200"/>
            <a:ext cx="5029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53F3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FE6A859-35A7-9844-8A06-6EACD6E13A3D}"/>
              </a:ext>
            </a:extLst>
          </p:cNvPr>
          <p:cNvSpPr txBox="1"/>
          <p:nvPr/>
        </p:nvSpPr>
        <p:spPr>
          <a:xfrm>
            <a:off x="2667000" y="1813929"/>
            <a:ext cx="8738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100" dirty="0">
                <a:solidFill>
                  <a:schemeClr val="tx1"/>
                </a:solidFill>
                <a:latin typeface="+mn-lt"/>
                <a:cs typeface="Arial" pitchFamily="34" charset="0"/>
              </a:rPr>
              <a:t>Alice</a:t>
            </a:r>
          </a:p>
        </p:txBody>
      </p:sp>
      <p:pic>
        <p:nvPicPr>
          <p:cNvPr id="7" name="Picture 6" descr="AliceBlue.eps">
            <a:extLst>
              <a:ext uri="{FF2B5EF4-FFF2-40B4-BE49-F238E27FC236}">
                <a16:creationId xmlns:a16="http://schemas.microsoft.com/office/drawing/2014/main" id="{E02BB7D4-B328-754B-9F0F-536DB96B54D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287691" y="1813929"/>
            <a:ext cx="794805" cy="81009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1DF9395-A593-EF41-B378-BA9499014634}"/>
              </a:ext>
            </a:extLst>
          </p:cNvPr>
          <p:cNvGrpSpPr/>
          <p:nvPr/>
        </p:nvGrpSpPr>
        <p:grpSpPr>
          <a:xfrm>
            <a:off x="5014914" y="2007318"/>
            <a:ext cx="1592840" cy="1421682"/>
            <a:chOff x="2987824" y="1644029"/>
            <a:chExt cx="2123787" cy="1788477"/>
          </a:xfrm>
        </p:grpSpPr>
        <p:sp>
          <p:nvSpPr>
            <p:cNvPr id="9" name="Line 27">
              <a:extLst>
                <a:ext uri="{FF2B5EF4-FFF2-40B4-BE49-F238E27FC236}">
                  <a16:creationId xmlns:a16="http://schemas.microsoft.com/office/drawing/2014/main" id="{7D829AC8-76F1-224D-9C4B-EC61B4D23B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1920" y="1644029"/>
              <a:ext cx="416553" cy="704850"/>
            </a:xfrm>
            <a:prstGeom prst="line">
              <a:avLst/>
            </a:prstGeom>
            <a:noFill/>
            <a:ln w="57150" cap="rnd">
              <a:solidFill>
                <a:srgbClr val="FF0000"/>
              </a:solidFill>
              <a:prstDash val="sysDot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algn="l"/>
              <a:endParaRPr lang="en-US" sz="24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C2FE4BC-D0BC-A14D-98E8-A14278950A59}"/>
                </a:ext>
              </a:extLst>
            </p:cNvPr>
            <p:cNvSpPr txBox="1"/>
            <p:nvPr/>
          </p:nvSpPr>
          <p:spPr>
            <a:xfrm>
              <a:off x="4211960" y="2492896"/>
              <a:ext cx="899651" cy="522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100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Eve</a:t>
              </a:r>
            </a:p>
          </p:txBody>
        </p:sp>
        <p:pic>
          <p:nvPicPr>
            <p:cNvPr id="12" name="Picture 11" descr="QueenOfHearts.png">
              <a:extLst>
                <a:ext uri="{FF2B5EF4-FFF2-40B4-BE49-F238E27FC236}">
                  <a16:creationId xmlns:a16="http://schemas.microsoft.com/office/drawing/2014/main" id="{32D6C26E-AF27-3641-97C4-506199058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987824" y="2348880"/>
              <a:ext cx="1280649" cy="1083626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45E7DD9-52D5-CD4F-B631-05565A332CE9}"/>
              </a:ext>
            </a:extLst>
          </p:cNvPr>
          <p:cNvGrpSpPr/>
          <p:nvPr/>
        </p:nvGrpSpPr>
        <p:grpSpPr>
          <a:xfrm>
            <a:off x="2585613" y="2667147"/>
            <a:ext cx="1944495" cy="841894"/>
            <a:chOff x="1061610" y="2329586"/>
            <a:chExt cx="1944495" cy="841894"/>
          </a:xfrm>
        </p:grpSpPr>
        <p:pic>
          <p:nvPicPr>
            <p:cNvPr id="16" name="Picture 39" descr="BS00996_">
              <a:extLst>
                <a:ext uri="{FF2B5EF4-FFF2-40B4-BE49-F238E27FC236}">
                  <a16:creationId xmlns:a16="http://schemas.microsoft.com/office/drawing/2014/main" id="{05C7F2AC-8C82-EC45-9A6F-E87ED46732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61610" y="2358861"/>
              <a:ext cx="485775" cy="363140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40" descr="BS00996_">
              <a:extLst>
                <a:ext uri="{FF2B5EF4-FFF2-40B4-BE49-F238E27FC236}">
                  <a16:creationId xmlns:a16="http://schemas.microsoft.com/office/drawing/2014/main" id="{6233CD39-1602-1647-8BE5-E6C652D969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61611" y="2795615"/>
              <a:ext cx="485775" cy="36314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EE84520-8E18-9D44-83FA-FBE1626FDBD2}"/>
                </a:ext>
              </a:extLst>
            </p:cNvPr>
            <p:cNvSpPr txBox="1"/>
            <p:nvPr/>
          </p:nvSpPr>
          <p:spPr>
            <a:xfrm>
              <a:off x="1601670" y="2329586"/>
              <a:ext cx="135015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100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public key</a:t>
              </a:r>
              <a:endParaRPr lang="en-US" sz="2100" baseline="-25000" dirty="0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6A7DFD1-2B4A-4A4B-AD79-E1709E1EF99C}"/>
                </a:ext>
              </a:extLst>
            </p:cNvPr>
            <p:cNvSpPr txBox="1"/>
            <p:nvPr/>
          </p:nvSpPr>
          <p:spPr>
            <a:xfrm>
              <a:off x="1601670" y="2755982"/>
              <a:ext cx="140443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100" dirty="0">
                  <a:solidFill>
                    <a:schemeClr val="tx1"/>
                  </a:solidFill>
                  <a:latin typeface="+mn-lt"/>
                  <a:cs typeface="Arial" pitchFamily="34" charset="0"/>
                </a:rPr>
                <a:t>secret key</a:t>
              </a:r>
              <a:endParaRPr lang="en-US" sz="2100" baseline="-25000" dirty="0">
                <a:solidFill>
                  <a:schemeClr val="tx1"/>
                </a:solidFill>
                <a:latin typeface="+mn-lt"/>
                <a:cs typeface="Arial" pitchFamily="34" charset="0"/>
              </a:endParaRPr>
            </a:p>
          </p:txBody>
        </p:sp>
      </p:grpSp>
      <p:pic>
        <p:nvPicPr>
          <p:cNvPr id="20" name="Picture 39" descr="BS00996_">
            <a:extLst>
              <a:ext uri="{FF2B5EF4-FFF2-40B4-BE49-F238E27FC236}">
                <a16:creationId xmlns:a16="http://schemas.microsoft.com/office/drawing/2014/main" id="{9DC20EA2-AE79-F14F-9CA4-7977B5EF6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027500" y="3069490"/>
            <a:ext cx="485775" cy="36314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</p:pic>
      <p:pic>
        <p:nvPicPr>
          <p:cNvPr id="21" name="Picture 39" descr="BS00996_">
            <a:extLst>
              <a:ext uri="{FF2B5EF4-FFF2-40B4-BE49-F238E27FC236}">
                <a16:creationId xmlns:a16="http://schemas.microsoft.com/office/drawing/2014/main" id="{A45F1A33-4760-A54B-871F-757E550AC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277126" y="2521618"/>
            <a:ext cx="485775" cy="36314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D73440E-3BE1-824A-AF14-F04AFC9B6A5C}"/>
              </a:ext>
            </a:extLst>
          </p:cNvPr>
          <p:cNvSpPr txBox="1"/>
          <p:nvPr/>
        </p:nvSpPr>
        <p:spPr>
          <a:xfrm>
            <a:off x="8371382" y="2025588"/>
            <a:ext cx="10261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tx1"/>
                </a:solidFill>
                <a:latin typeface="+mn-lt"/>
                <a:cs typeface="Arial" pitchFamily="34" charset="0"/>
              </a:rPr>
              <a:t>Bob</a:t>
            </a:r>
          </a:p>
        </p:txBody>
      </p:sp>
      <p:pic>
        <p:nvPicPr>
          <p:cNvPr id="3" name="Graphic 2" descr="Ribbon">
            <a:extLst>
              <a:ext uri="{FF2B5EF4-FFF2-40B4-BE49-F238E27FC236}">
                <a16:creationId xmlns:a16="http://schemas.microsoft.com/office/drawing/2014/main" id="{AE6F7B94-81B0-3345-998C-3B256B44DC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22951" y="2254035"/>
            <a:ext cx="395430" cy="395430"/>
          </a:xfrm>
          <a:prstGeom prst="rect">
            <a:avLst/>
          </a:prstGeom>
        </p:spPr>
      </p:pic>
      <p:pic>
        <p:nvPicPr>
          <p:cNvPr id="31" name="Picture 62">
            <a:extLst>
              <a:ext uri="{FF2B5EF4-FFF2-40B4-BE49-F238E27FC236}">
                <a16:creationId xmlns:a16="http://schemas.microsoft.com/office/drawing/2014/main" id="{9F94AE0E-8CEE-2648-9F84-455D55597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64611" y="1680117"/>
            <a:ext cx="978550" cy="69595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rapezoid 28">
                <a:extLst>
                  <a:ext uri="{FF2B5EF4-FFF2-40B4-BE49-F238E27FC236}">
                    <a16:creationId xmlns:a16="http://schemas.microsoft.com/office/drawing/2014/main" id="{BCC31D99-8E96-AB41-BE59-827DA78DE66B}"/>
                  </a:ext>
                </a:extLst>
              </p:cNvPr>
              <p:cNvSpPr/>
              <p:nvPr/>
            </p:nvSpPr>
            <p:spPr>
              <a:xfrm rot="10800000">
                <a:off x="4010080" y="1634835"/>
                <a:ext cx="1175648" cy="426882"/>
              </a:xfrm>
              <a:prstGeom prst="trapezoid">
                <a:avLst>
                  <a:gd name="adj" fmla="val 5848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rapezoid 28">
                <a:extLst>
                  <a:ext uri="{FF2B5EF4-FFF2-40B4-BE49-F238E27FC236}">
                    <a16:creationId xmlns:a16="http://schemas.microsoft.com/office/drawing/2014/main" id="{BCC31D99-8E96-AB41-BE59-827DA78DE6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4010080" y="1634835"/>
                <a:ext cx="1175648" cy="426882"/>
              </a:xfrm>
              <a:prstGeom prst="trapezoid">
                <a:avLst>
                  <a:gd name="adj" fmla="val 58486"/>
                </a:avLst>
              </a:prstGeom>
              <a:blipFill>
                <a:blip r:embed="rId11"/>
                <a:stretch>
                  <a:fillRect t="-57143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1DD1B62B-6F93-5741-85F4-8158B85D3E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95400" y="3607269"/>
                <a:ext cx="10134600" cy="21077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2400" dirty="0">
                    <a:cs typeface="Arial" charset="0"/>
                  </a:rPr>
                  <a:t>Hash message to be signed, then digitally sign the hash</a:t>
                </a:r>
              </a:p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2400" b="1" dirty="0">
                    <a:cs typeface="Arial" charset="0"/>
                  </a:rPr>
                  <a:t>Theorem: </a:t>
                </a:r>
                <a:r>
                  <a:rPr lang="en-US" sz="2400" dirty="0">
                    <a:cs typeface="Arial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charset="0"/>
                      </a:rPr>
                      <m:t>𝐻</m:t>
                    </m:r>
                  </m:oMath>
                </a14:m>
                <a:r>
                  <a:rPr lang="en-US" sz="2400" dirty="0">
                    <a:cs typeface="Arial" charset="0"/>
                  </a:rPr>
                  <a:t> is a random oracle, then hash &amp; sign is secure</a:t>
                </a:r>
              </a:p>
              <a:p>
                <a:pPr fontAlgn="auto">
                  <a:lnSpc>
                    <a:spcPct val="120000"/>
                  </a:lnSpc>
                  <a:spcAft>
                    <a:spcPts val="0"/>
                  </a:spcAft>
                </a:pPr>
                <a:r>
                  <a:rPr lang="en-US" sz="2400" b="1" dirty="0">
                    <a:cs typeface="Arial" charset="0"/>
                  </a:rPr>
                  <a:t>Proof sketch:</a:t>
                </a:r>
                <a:r>
                  <a:rPr lang="en-US" sz="2400" dirty="0">
                    <a:cs typeface="Arial" charset="0"/>
                  </a:rPr>
                  <a:t> </a:t>
                </a: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be the list of Eve’s queries to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. </a:t>
                </a:r>
                <a:br>
                  <a:rPr lang="en-US" sz="2400" dirty="0"/>
                </a:br>
                <a:r>
                  <a:rPr lang="en-US" sz="2400" dirty="0"/>
                  <a:t>Either she finds a collision in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400" dirty="0"/>
                  <a:t>, or the security of sign applies.</a:t>
                </a:r>
              </a:p>
            </p:txBody>
          </p:sp>
        </mc:Choice>
        <mc:Fallback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1DD1B62B-6F93-5741-85F4-8158B85D3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607269"/>
                <a:ext cx="10134600" cy="2107729"/>
              </a:xfrm>
              <a:prstGeom prst="rect">
                <a:avLst/>
              </a:prstGeom>
              <a:blipFill>
                <a:blip r:embed="rId12"/>
                <a:stretch>
                  <a:fillRect l="-876" b="-8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726633A0-62C6-5A40-82C3-B86DEC7C5EA5}"/>
              </a:ext>
            </a:extLst>
          </p:cNvPr>
          <p:cNvSpPr/>
          <p:nvPr/>
        </p:nvSpPr>
        <p:spPr>
          <a:xfrm>
            <a:off x="10134600" y="5606448"/>
            <a:ext cx="228600" cy="2286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81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DA728F-E6AA-44B9-8C90-E4A8B06893A2}"/>
              </a:ext>
            </a:extLst>
          </p:cNvPr>
          <p:cNvSpPr txBox="1">
            <a:spLocks/>
          </p:cNvSpPr>
          <p:nvPr/>
        </p:nvSpPr>
        <p:spPr>
          <a:xfrm>
            <a:off x="512620" y="897775"/>
            <a:ext cx="7924800" cy="4762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CC0000"/>
                </a:solidFill>
              </a:rPr>
              <a:t>Heuristic</a:t>
            </a:r>
            <a:r>
              <a:rPr lang="en-US" sz="2400" dirty="0"/>
              <a:t> to model hash functions in cryptographic proofs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7FF5BD-0A7D-468E-8429-97D9FF73DE4F}"/>
              </a:ext>
            </a:extLst>
          </p:cNvPr>
          <p:cNvSpPr txBox="1">
            <a:spLocks/>
          </p:cNvSpPr>
          <p:nvPr/>
        </p:nvSpPr>
        <p:spPr>
          <a:xfrm>
            <a:off x="1524000" y="76201"/>
            <a:ext cx="9144000" cy="952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3200" dirty="0">
                <a:solidFill>
                  <a:srgbClr val="CC0000"/>
                </a:solidFill>
                <a:latin typeface="Frutiger LT Std 55 Roman" panose="020B0602020204020204" pitchFamily="34" charset="0"/>
              </a:rPr>
              <a:t>Random-Oracle Model (ROM)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24B39B-D3EC-4294-B6CE-41105B4FA079}"/>
              </a:ext>
            </a:extLst>
          </p:cNvPr>
          <p:cNvCxnSpPr>
            <a:cxnSpLocks/>
          </p:cNvCxnSpPr>
          <p:nvPr/>
        </p:nvCxnSpPr>
        <p:spPr bwMode="auto">
          <a:xfrm>
            <a:off x="3581400" y="914400"/>
            <a:ext cx="50292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D53F3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6D17B059-73B9-C34B-85D2-F6893DA29129}"/>
              </a:ext>
            </a:extLst>
          </p:cNvPr>
          <p:cNvSpPr txBox="1">
            <a:spLocks/>
          </p:cNvSpPr>
          <p:nvPr/>
        </p:nvSpPr>
        <p:spPr>
          <a:xfrm>
            <a:off x="145256" y="6044651"/>
            <a:ext cx="4657608" cy="432048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1600" dirty="0">
                <a:solidFill>
                  <a:schemeClr val="tx1"/>
                </a:solidFill>
                <a:latin typeface="+mn-lt"/>
                <a:cs typeface="Arial" charset="0"/>
              </a:rPr>
              <a:t>[</a:t>
            </a:r>
            <a:r>
              <a:rPr lang="en-US" sz="1600" dirty="0" err="1">
                <a:solidFill>
                  <a:schemeClr val="tx1"/>
                </a:solidFill>
                <a:latin typeface="+mn-lt"/>
                <a:cs typeface="Arial" charset="0"/>
              </a:rPr>
              <a:t>Bellare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+mn-lt"/>
                <a:cs typeface="Arial" charset="0"/>
              </a:rPr>
              <a:t>Rogaway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Arial" charset="0"/>
              </a:rPr>
              <a:t> 93, slide by </a:t>
            </a:r>
            <a:r>
              <a:rPr lang="en-US" sz="1600" dirty="0" err="1">
                <a:solidFill>
                  <a:schemeClr val="tx1"/>
                </a:solidFill>
                <a:latin typeface="+mn-lt"/>
                <a:cs typeface="Arial" charset="0"/>
                <a:hlinkClick r:id="rId3"/>
              </a:rPr>
              <a:t>Dziembowski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Arial" charset="0"/>
              </a:rPr>
              <a:t>]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CA39BED-B1D2-2A41-949F-B39A2FBFC375}"/>
              </a:ext>
            </a:extLst>
          </p:cNvPr>
          <p:cNvGrpSpPr/>
          <p:nvPr/>
        </p:nvGrpSpPr>
        <p:grpSpPr>
          <a:xfrm>
            <a:off x="3128868" y="1430708"/>
            <a:ext cx="6423842" cy="1528736"/>
            <a:chOff x="662758" y="1389742"/>
            <a:chExt cx="6423842" cy="152873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197DFCD-64C2-524F-AB26-0A1B2C4C2872}"/>
                </a:ext>
              </a:extLst>
            </p:cNvPr>
            <p:cNvSpPr/>
            <p:nvPr/>
          </p:nvSpPr>
          <p:spPr>
            <a:xfrm>
              <a:off x="4267200" y="1524000"/>
              <a:ext cx="2819400" cy="1219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US" sz="2000" dirty="0"/>
                <a:t>protocol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ounded Rectangle 2">
                  <a:extLst>
                    <a:ext uri="{FF2B5EF4-FFF2-40B4-BE49-F238E27FC236}">
                      <a16:creationId xmlns:a16="http://schemas.microsoft.com/office/drawing/2014/main" id="{2007231D-D865-754B-8A7E-45C0D6DE8531}"/>
                    </a:ext>
                  </a:extLst>
                </p:cNvPr>
                <p:cNvSpPr/>
                <p:nvPr/>
              </p:nvSpPr>
              <p:spPr>
                <a:xfrm>
                  <a:off x="4572000" y="1804852"/>
                  <a:ext cx="609600" cy="609600"/>
                </a:xfrm>
                <a:prstGeom prst="round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𝐻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Rounded Rectangle 2">
                  <a:extLst>
                    <a:ext uri="{FF2B5EF4-FFF2-40B4-BE49-F238E27FC236}">
                      <a16:creationId xmlns:a16="http://schemas.microsoft.com/office/drawing/2014/main" id="{2007231D-D865-754B-8A7E-45C0D6DE85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1804852"/>
                  <a:ext cx="609600" cy="609600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Picture 7" descr="QueenOfHearts.png">
              <a:extLst>
                <a:ext uri="{FF2B5EF4-FFF2-40B4-BE49-F238E27FC236}">
                  <a16:creationId xmlns:a16="http://schemas.microsoft.com/office/drawing/2014/main" id="{0794E9B7-6927-034C-891D-82E52FB37D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33617" y="2057090"/>
              <a:ext cx="960487" cy="861388"/>
            </a:xfrm>
            <a:prstGeom prst="rect">
              <a:avLst/>
            </a:prstGeom>
          </p:spPr>
        </p:pic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35D830D5-FF5E-E44D-9418-101C4C2A2361}"/>
                </a:ext>
              </a:extLst>
            </p:cNvPr>
            <p:cNvGrpSpPr/>
            <p:nvPr/>
          </p:nvGrpSpPr>
          <p:grpSpPr>
            <a:xfrm>
              <a:off x="3429000" y="2153194"/>
              <a:ext cx="568409" cy="513806"/>
              <a:chOff x="3429000" y="2153194"/>
              <a:chExt cx="568409" cy="513806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406AA998-5720-B449-A562-D4A5D2BC66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29000" y="2153194"/>
                <a:ext cx="568409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B8DF458F-C02F-E54E-B091-CF495C0125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29000" y="2324463"/>
                <a:ext cx="568409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BCAF717D-AA2E-3D4D-B5CA-356C300B58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29000" y="2667000"/>
                <a:ext cx="568409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15B56578-6FF1-5A45-A2F8-A7035D1F26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29000" y="2495732"/>
                <a:ext cx="568409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loud Callout 18">
                  <a:extLst>
                    <a:ext uri="{FF2B5EF4-FFF2-40B4-BE49-F238E27FC236}">
                      <a16:creationId xmlns:a16="http://schemas.microsoft.com/office/drawing/2014/main" id="{5EA61C19-0BD2-2B4C-8368-81775CA42BBD}"/>
                    </a:ext>
                  </a:extLst>
                </p:cNvPr>
                <p:cNvSpPr/>
                <p:nvPr/>
              </p:nvSpPr>
              <p:spPr>
                <a:xfrm>
                  <a:off x="662758" y="1389742"/>
                  <a:ext cx="1851842" cy="800463"/>
                </a:xfrm>
                <a:prstGeom prst="cloudCallout">
                  <a:avLst>
                    <a:gd name="adj1" fmla="val 48283"/>
                    <a:gd name="adj2" fmla="val 41829"/>
                  </a:avLst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800" dirty="0"/>
                    <a:t>“knows </a:t>
                  </a:r>
                  <a14:m>
                    <m:oMath xmlns:m="http://schemas.openxmlformats.org/officeDocument/2006/math"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𝐻</m:t>
                      </m:r>
                    </m:oMath>
                  </a14:m>
                  <a:r>
                    <a:rPr lang="en-US" sz="1800" dirty="0"/>
                    <a:t>”</a:t>
                  </a:r>
                </a:p>
              </p:txBody>
            </p:sp>
          </mc:Choice>
          <mc:Fallback xmlns="">
            <p:sp>
              <p:nvSpPr>
                <p:cNvPr id="19" name="Cloud Callout 18">
                  <a:extLst>
                    <a:ext uri="{FF2B5EF4-FFF2-40B4-BE49-F238E27FC236}">
                      <a16:creationId xmlns:a16="http://schemas.microsoft.com/office/drawing/2014/main" id="{5EA61C19-0BD2-2B4C-8368-81775CA42BB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758" y="1389742"/>
                  <a:ext cx="1851842" cy="800463"/>
                </a:xfrm>
                <a:prstGeom prst="cloudCallout">
                  <a:avLst>
                    <a:gd name="adj1" fmla="val 48283"/>
                    <a:gd name="adj2" fmla="val 41829"/>
                  </a:avLst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D7B727A-1651-5946-82E1-4ACDD017AB6C}"/>
              </a:ext>
            </a:extLst>
          </p:cNvPr>
          <p:cNvCxnSpPr>
            <a:cxnSpLocks/>
          </p:cNvCxnSpPr>
          <p:nvPr/>
        </p:nvCxnSpPr>
        <p:spPr>
          <a:xfrm>
            <a:off x="914400" y="3124200"/>
            <a:ext cx="10134600" cy="0"/>
          </a:xfrm>
          <a:prstGeom prst="straightConnector1">
            <a:avLst/>
          </a:prstGeom>
          <a:ln w="31750">
            <a:solidFill>
              <a:schemeClr val="tx1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8FC65DD-DC83-A34A-9208-41A8F421A669}"/>
              </a:ext>
            </a:extLst>
          </p:cNvPr>
          <p:cNvGrpSpPr/>
          <p:nvPr/>
        </p:nvGrpSpPr>
        <p:grpSpPr>
          <a:xfrm>
            <a:off x="4702832" y="4124358"/>
            <a:ext cx="7417751" cy="1626665"/>
            <a:chOff x="2254064" y="4110446"/>
            <a:chExt cx="7417751" cy="162666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55D06C6-EA6B-AB4F-8444-8474E716762D}"/>
                </a:ext>
              </a:extLst>
            </p:cNvPr>
            <p:cNvSpPr/>
            <p:nvPr/>
          </p:nvSpPr>
          <p:spPr>
            <a:xfrm>
              <a:off x="4267200" y="4110446"/>
              <a:ext cx="2819400" cy="1219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US" sz="2000" dirty="0"/>
                <a:t>protocol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AD960559-CC49-C04C-9C2B-48AAE831593E}"/>
                </a:ext>
              </a:extLst>
            </p:cNvPr>
            <p:cNvSpPr/>
            <p:nvPr/>
          </p:nvSpPr>
          <p:spPr>
            <a:xfrm>
              <a:off x="4572000" y="4391298"/>
              <a:ext cx="609600" cy="6096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Picture 21" descr="QueenOfHearts.png">
              <a:extLst>
                <a:ext uri="{FF2B5EF4-FFF2-40B4-BE49-F238E27FC236}">
                  <a16:creationId xmlns:a16="http://schemas.microsoft.com/office/drawing/2014/main" id="{D28DD5FF-0ECC-724D-8B7E-9D348F47D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254064" y="4739640"/>
              <a:ext cx="960487" cy="861388"/>
            </a:xfrm>
            <a:prstGeom prst="rect">
              <a:avLst/>
            </a:prstGeom>
          </p:spPr>
        </p:pic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45633C4-D5E7-A84A-812C-CE1F1A5F9416}"/>
                </a:ext>
              </a:extLst>
            </p:cNvPr>
            <p:cNvGrpSpPr/>
            <p:nvPr/>
          </p:nvGrpSpPr>
          <p:grpSpPr>
            <a:xfrm>
              <a:off x="3429000" y="4739640"/>
              <a:ext cx="568409" cy="513806"/>
              <a:chOff x="3429000" y="4739640"/>
              <a:chExt cx="568409" cy="513806"/>
            </a:xfrm>
          </p:grpSpPr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9A16A6DA-A43F-DB4E-A65A-D2BD81BD30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29000" y="4739640"/>
                <a:ext cx="568409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7D5356A0-6BF0-A54F-9FB4-DC2289D7BE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29000" y="4910909"/>
                <a:ext cx="568409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53276E4B-2332-0848-849F-1570C4E8E2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29000" y="5253446"/>
                <a:ext cx="568409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566F3CCE-95E7-5E48-A5F9-7100C42065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29000" y="5082178"/>
                <a:ext cx="568409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Content Placeholder 1">
                  <a:extLst>
                    <a:ext uri="{FF2B5EF4-FFF2-40B4-BE49-F238E27FC236}">
                      <a16:creationId xmlns:a16="http://schemas.microsoft.com/office/drawing/2014/main" id="{2FA76DDF-FB2E-9A4D-AD2A-CBF6C66D061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297727" y="4133331"/>
                  <a:ext cx="2374088" cy="1603780"/>
                </a:xfrm>
                <a:prstGeom prst="rect">
                  <a:avLst/>
                </a:prstGeom>
              </p:spPr>
              <p:txBody>
                <a:bodyPr/>
                <a:lstStyle/>
                <a:p>
                  <a:pPr marL="342900" indent="-342900" algn="r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defRPr/>
                  </a:pPr>
                  <a:r>
                    <a:rPr lang="en-US" sz="1600" dirty="0">
                      <a:solidFill>
                        <a:schemeClr val="tx1"/>
                      </a:solidFill>
                      <a:latin typeface="+mn-lt"/>
                      <a:cs typeface="Arial" charset="0"/>
                    </a:rPr>
                    <a:t>Every call to </a:t>
                  </a:r>
                  <a14:m>
                    <m:oMath xmlns:m="http://schemas.openxmlformats.org/officeDocument/2006/math">
                      <m:r>
                        <a:rPr lang="en-US" sz="16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𝐻</m:t>
                      </m:r>
                    </m:oMath>
                  </a14:m>
                  <a:r>
                    <a:rPr lang="en-US" sz="1600" dirty="0">
                      <a:solidFill>
                        <a:schemeClr val="tx1"/>
                      </a:solidFill>
                      <a:latin typeface="+mn-lt"/>
                      <a:cs typeface="Arial" charset="0"/>
                    </a:rPr>
                    <a:t> is replaced with a query to RO.</a:t>
                  </a:r>
                </a:p>
                <a:p>
                  <a:pPr marL="342900" indent="-342900" algn="r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defRPr/>
                  </a:pPr>
                  <a:r>
                    <a:rPr lang="en-US" sz="1600" dirty="0">
                      <a:solidFill>
                        <a:schemeClr val="tx1"/>
                      </a:solidFill>
                      <a:latin typeface="+mn-lt"/>
                      <a:cs typeface="Arial" charset="0"/>
                    </a:rPr>
                    <a:t>Adversarial queries are observed. </a:t>
                  </a:r>
                </a:p>
              </p:txBody>
            </p:sp>
          </mc:Choice>
          <mc:Fallback xmlns="">
            <p:sp>
              <p:nvSpPr>
                <p:cNvPr id="49" name="Content Placeholder 1">
                  <a:extLst>
                    <a:ext uri="{FF2B5EF4-FFF2-40B4-BE49-F238E27FC236}">
                      <a16:creationId xmlns:a16="http://schemas.microsoft.com/office/drawing/2014/main" id="{2FA76DDF-FB2E-9A4D-AD2A-CBF6C66D06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7727" y="4133331"/>
                  <a:ext cx="2374088" cy="1603780"/>
                </a:xfrm>
                <a:prstGeom prst="rect">
                  <a:avLst/>
                </a:prstGeom>
                <a:blipFill>
                  <a:blip r:embed="rId7"/>
                  <a:stretch>
                    <a:fillRect t="-1575" r="-31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Content Placeholder 1">
            <a:extLst>
              <a:ext uri="{FF2B5EF4-FFF2-40B4-BE49-F238E27FC236}">
                <a16:creationId xmlns:a16="http://schemas.microsoft.com/office/drawing/2014/main" id="{E710109B-7A7E-F640-BCA4-0A02FDEF9F0F}"/>
              </a:ext>
            </a:extLst>
          </p:cNvPr>
          <p:cNvSpPr txBox="1">
            <a:spLocks/>
          </p:cNvSpPr>
          <p:nvPr/>
        </p:nvSpPr>
        <p:spPr>
          <a:xfrm>
            <a:off x="182224" y="2354460"/>
            <a:ext cx="2871685" cy="661360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cs typeface="Arial" charset="0"/>
              </a:rPr>
              <a:t>Informal description:</a:t>
            </a:r>
          </a:p>
        </p:txBody>
      </p:sp>
      <p:sp>
        <p:nvSpPr>
          <p:cNvPr id="51" name="Content Placeholder 1">
            <a:extLst>
              <a:ext uri="{FF2B5EF4-FFF2-40B4-BE49-F238E27FC236}">
                <a16:creationId xmlns:a16="http://schemas.microsoft.com/office/drawing/2014/main" id="{5C9E43F0-A11B-7B40-945F-B1BEA08A4BF5}"/>
              </a:ext>
            </a:extLst>
          </p:cNvPr>
          <p:cNvSpPr txBox="1">
            <a:spLocks/>
          </p:cNvSpPr>
          <p:nvPr/>
        </p:nvSpPr>
        <p:spPr>
          <a:xfrm>
            <a:off x="56177" y="4684475"/>
            <a:ext cx="3299385" cy="557396"/>
          </a:xfrm>
          <a:prstGeom prst="rect">
            <a:avLst/>
          </a:prstGeom>
        </p:spPr>
        <p:txBody>
          <a:bodyPr/>
          <a:lstStyle/>
          <a:p>
            <a:pPr algn="l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  <a:cs typeface="Arial" charset="0"/>
              </a:rPr>
              <a:t>Formal random-oracle model: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5D7215F-C7DA-574B-A952-6469F6CEC642}"/>
              </a:ext>
            </a:extLst>
          </p:cNvPr>
          <p:cNvGrpSpPr/>
          <p:nvPr/>
        </p:nvGrpSpPr>
        <p:grpSpPr>
          <a:xfrm>
            <a:off x="3905307" y="3258527"/>
            <a:ext cx="3267858" cy="1463939"/>
            <a:chOff x="1456542" y="3244612"/>
            <a:chExt cx="3267858" cy="14639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ounded Rectangle 27">
                  <a:extLst>
                    <a:ext uri="{FF2B5EF4-FFF2-40B4-BE49-F238E27FC236}">
                      <a16:creationId xmlns:a16="http://schemas.microsoft.com/office/drawing/2014/main" id="{D39DBFE9-01D2-434C-A194-0D22918EF5EC}"/>
                    </a:ext>
                  </a:extLst>
                </p:cNvPr>
                <p:cNvSpPr/>
                <p:nvPr/>
              </p:nvSpPr>
              <p:spPr>
                <a:xfrm>
                  <a:off x="1456542" y="4001202"/>
                  <a:ext cx="2029098" cy="319714"/>
                </a:xfrm>
                <a:prstGeom prst="roundRect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8" name="Rounded Rectangle 27">
                  <a:extLst>
                    <a:ext uri="{FF2B5EF4-FFF2-40B4-BE49-F238E27FC236}">
                      <a16:creationId xmlns:a16="http://schemas.microsoft.com/office/drawing/2014/main" id="{D39DBFE9-01D2-434C-A194-0D22918EF5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6542" y="4001202"/>
                  <a:ext cx="2029098" cy="319714"/>
                </a:xfrm>
                <a:prstGeom prst="round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B9EA23E-D67A-1A43-9E02-9D41A930A03D}"/>
                </a:ext>
              </a:extLst>
            </p:cNvPr>
            <p:cNvGrpSpPr/>
            <p:nvPr/>
          </p:nvGrpSpPr>
          <p:grpSpPr>
            <a:xfrm rot="5400000">
              <a:off x="2534261" y="4260702"/>
              <a:ext cx="319712" cy="513806"/>
              <a:chOff x="947057" y="4391297"/>
              <a:chExt cx="568409" cy="513806"/>
            </a:xfrm>
          </p:grpSpPr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4122D4B9-D6B1-4A41-80B7-1F147559EE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057" y="4391297"/>
                <a:ext cx="568409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E3A6D33E-C9DD-E841-8272-615CA6D5F6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057" y="4562566"/>
                <a:ext cx="568409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40C730AA-F727-2A4D-AF6D-878AE78269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057" y="4905103"/>
                <a:ext cx="568409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D2B60E32-EAFF-FB41-AF9F-B145DE3D9A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7057" y="4733835"/>
                <a:ext cx="568409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40804CA-2406-2D42-9366-B618383F7B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54063" y="3244612"/>
              <a:ext cx="960487" cy="758793"/>
            </a:xfrm>
            <a:prstGeom prst="rect">
              <a:avLst/>
            </a:prstGeom>
          </p:spPr>
        </p:pic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993D313C-3C9D-4B46-82B7-6FFB7943AA24}"/>
                </a:ext>
              </a:extLst>
            </p:cNvPr>
            <p:cNvGrpSpPr/>
            <p:nvPr/>
          </p:nvGrpSpPr>
          <p:grpSpPr>
            <a:xfrm>
              <a:off x="3192148" y="3624009"/>
              <a:ext cx="1532252" cy="1084542"/>
              <a:chOff x="3192148" y="3624009"/>
              <a:chExt cx="1532252" cy="1084542"/>
            </a:xfrm>
          </p:grpSpPr>
          <p:cxnSp>
            <p:nvCxnSpPr>
              <p:cNvPr id="43" name="Curved Connector 42">
                <a:extLst>
                  <a:ext uri="{FF2B5EF4-FFF2-40B4-BE49-F238E27FC236}">
                    <a16:creationId xmlns:a16="http://schemas.microsoft.com/office/drawing/2014/main" id="{136A3854-E722-D743-BBA6-B683688DD8BF}"/>
                  </a:ext>
                </a:extLst>
              </p:cNvPr>
              <p:cNvCxnSpPr>
                <a:stCxn id="34" idx="3"/>
              </p:cNvCxnSpPr>
              <p:nvPr/>
            </p:nvCxnSpPr>
            <p:spPr>
              <a:xfrm>
                <a:off x="3214550" y="3624009"/>
                <a:ext cx="1509850" cy="893596"/>
              </a:xfrm>
              <a:prstGeom prst="curvedConnector3">
                <a:avLst>
                  <a:gd name="adj1" fmla="val 55768"/>
                </a:avLst>
              </a:prstGeom>
              <a:ln w="317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urved Connector 44">
                <a:extLst>
                  <a:ext uri="{FF2B5EF4-FFF2-40B4-BE49-F238E27FC236}">
                    <a16:creationId xmlns:a16="http://schemas.microsoft.com/office/drawing/2014/main" id="{97C3000D-7164-7441-9A5A-4DDBBA38F91E}"/>
                  </a:ext>
                </a:extLst>
              </p:cNvPr>
              <p:cNvCxnSpPr/>
              <p:nvPr/>
            </p:nvCxnSpPr>
            <p:spPr>
              <a:xfrm>
                <a:off x="3192148" y="3814955"/>
                <a:ext cx="1509850" cy="893596"/>
              </a:xfrm>
              <a:prstGeom prst="curvedConnector3">
                <a:avLst>
                  <a:gd name="adj1" fmla="val 45963"/>
                </a:avLst>
              </a:prstGeom>
              <a:ln w="3175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2B6FC07F-FD3E-A54D-88D8-5AEFBDFD081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0295" y="3464235"/>
            <a:ext cx="947228" cy="94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39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2PSBATCH" val="latex --interaction=nonstopmode $(base).tex; dvips -D $(res) -E -o $(base).ps $(base).dvi"/>
  <p:tag name="USEAMSFONTS" val="True"/>
  <p:tag name="USEBOLDAMS" val="False"/>
  <p:tag name="TEX2PS" val="latex $(base).tex; dvips -D $(res) -E -o $(base).ps $(base).dvi"/>
  <p:tag name="EXTERNALEDITCOMMAND" val="notepad %"/>
  <p:tag name="GHOSTSCRIPTCOMMAND" val="gswin32c"/>
  <p:tag name="DEFAULTBITMAP" val="png256"/>
  <p:tag name="DEFAULTBLEND" val="False"/>
  <p:tag name="DEFAULTTRANSPARENT" val="False"/>
  <p:tag name="DEFAULTWORKAROUNDTRANSPARENCYBUG" val="False"/>
  <p:tag name="DEFAULTRESOLUTION" val="1200"/>
  <p:tag name="DEFAULTMAGNIFICATION" val="1.5"/>
  <p:tag name="DEFAULTFONTSIZE" val="10"/>
  <p:tag name="DEFAULTWIDTH" val="348"/>
  <p:tag name="DEFAULTHEIGHT" val="371"/>
  <p:tag name="FIRSTBUHRMAN@YFU6IMVFUVWXY5LK" val="2745"/>
  <p:tag name="DEFAULTDISPLAYSOURCE" val="\documentclass{slides}\pagestyle{empty}&#10;\usepackage{amsmath}&#10;\newcommand{\ket}[1]{|{#1}\rangle} % state | &gt;&#10;\usepackage[usenames]{color}&#10;\color{red}&#10;&#10;\begin{document}&#10;&#10;\end{document}&#10;"/>
  <p:tag name="EMBEDFONTS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82609</TotalTime>
  <Words>2018</Words>
  <Application>Microsoft Macintosh PowerPoint</Application>
  <PresentationFormat>Widescreen</PresentationFormat>
  <Paragraphs>418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MingLiU</vt:lpstr>
      <vt:lpstr>Arial</vt:lpstr>
      <vt:lpstr>Calibri</vt:lpstr>
      <vt:lpstr>Calibri Light</vt:lpstr>
      <vt:lpstr>Cambria Math</vt:lpstr>
      <vt:lpstr>Comic Sans MS</vt:lpstr>
      <vt:lpstr>Frutiger LT Std 55 Roman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attention!</vt:lpstr>
    </vt:vector>
  </TitlesOfParts>
  <Company>CWI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Buhrman</dc:creator>
  <cp:lastModifiedBy>Christian Schaffner</cp:lastModifiedBy>
  <cp:revision>751</cp:revision>
  <cp:lastPrinted>2016-10-12T09:11:29Z</cp:lastPrinted>
  <dcterms:created xsi:type="dcterms:W3CDTF">1998-12-26T11:09:52Z</dcterms:created>
  <dcterms:modified xsi:type="dcterms:W3CDTF">2023-01-15T20:25:08Z</dcterms:modified>
</cp:coreProperties>
</file>