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78" r:id="rId1"/>
  </p:sldMasterIdLst>
  <p:notesMasterIdLst>
    <p:notesMasterId r:id="rId51"/>
  </p:notesMasterIdLst>
  <p:sldIdLst>
    <p:sldId id="297" r:id="rId2"/>
    <p:sldId id="347" r:id="rId3"/>
    <p:sldId id="335" r:id="rId4"/>
    <p:sldId id="585" r:id="rId5"/>
    <p:sldId id="586" r:id="rId6"/>
    <p:sldId id="587" r:id="rId7"/>
    <p:sldId id="588" r:id="rId8"/>
    <p:sldId id="595" r:id="rId9"/>
    <p:sldId id="300" r:id="rId10"/>
    <p:sldId id="301" r:id="rId11"/>
    <p:sldId id="598" r:id="rId12"/>
    <p:sldId id="308" r:id="rId13"/>
    <p:sldId id="303" r:id="rId14"/>
    <p:sldId id="304" r:id="rId15"/>
    <p:sldId id="306" r:id="rId16"/>
    <p:sldId id="307" r:id="rId17"/>
    <p:sldId id="596" r:id="rId18"/>
    <p:sldId id="597" r:id="rId19"/>
    <p:sldId id="364" r:id="rId20"/>
    <p:sldId id="321" r:id="rId21"/>
    <p:sldId id="313" r:id="rId22"/>
    <p:sldId id="322" r:id="rId23"/>
    <p:sldId id="323" r:id="rId24"/>
    <p:sldId id="342" r:id="rId25"/>
    <p:sldId id="324" r:id="rId26"/>
    <p:sldId id="329" r:id="rId27"/>
    <p:sldId id="332" r:id="rId28"/>
    <p:sldId id="336" r:id="rId29"/>
    <p:sldId id="333" r:id="rId30"/>
    <p:sldId id="334" r:id="rId31"/>
    <p:sldId id="344" r:id="rId32"/>
    <p:sldId id="355" r:id="rId33"/>
    <p:sldId id="302" r:id="rId34"/>
    <p:sldId id="590" r:id="rId35"/>
    <p:sldId id="591" r:id="rId36"/>
    <p:sldId id="592" r:id="rId37"/>
    <p:sldId id="593" r:id="rId38"/>
    <p:sldId id="594" r:id="rId39"/>
    <p:sldId id="360" r:id="rId40"/>
    <p:sldId id="351" r:id="rId41"/>
    <p:sldId id="352" r:id="rId42"/>
    <p:sldId id="599" r:id="rId43"/>
    <p:sldId id="371" r:id="rId44"/>
    <p:sldId id="350" r:id="rId45"/>
    <p:sldId id="358" r:id="rId46"/>
    <p:sldId id="359" r:id="rId47"/>
    <p:sldId id="357" r:id="rId48"/>
    <p:sldId id="361" r:id="rId49"/>
    <p:sldId id="33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00FF"/>
    <a:srgbClr val="00FF99"/>
    <a:srgbClr val="92D050"/>
    <a:srgbClr val="AAF26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3"/>
    <p:restoredTop sz="85364"/>
  </p:normalViewPr>
  <p:slideViewPr>
    <p:cSldViewPr snapToGrid="0" snapToObjects="1" showGuides="1">
      <p:cViewPr varScale="1">
        <p:scale>
          <a:sx n="106" d="100"/>
          <a:sy n="106" d="100"/>
        </p:scale>
        <p:origin x="208" y="616"/>
      </p:cViewPr>
      <p:guideLst>
        <p:guide orient="horz" pos="2341"/>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B2A265-EE8F-AF4B-A47C-13077D5C5D5B}" type="datetimeFigureOut">
              <a:rPr lang="en-US" smtClean="0"/>
              <a:t>4/15/20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D72E2-57C2-224F-8C56-46D095273E20}" type="slidenum">
              <a:rPr lang="en-US" smtClean="0"/>
              <a:t>‹#›</a:t>
            </a:fld>
            <a:endParaRPr lang="en-US"/>
          </a:p>
        </p:txBody>
      </p:sp>
    </p:spTree>
    <p:extLst>
      <p:ext uri="{BB962C8B-B14F-4D97-AF65-F5344CB8AC3E}">
        <p14:creationId xmlns:p14="http://schemas.microsoft.com/office/powerpoint/2010/main" val="1108526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37D72E2-57C2-224F-8C56-46D095273E20}" type="slidenum">
              <a:rPr lang="en-US" smtClean="0"/>
              <a:t>1</a:t>
            </a:fld>
            <a:endParaRPr lang="en-US"/>
          </a:p>
        </p:txBody>
      </p:sp>
    </p:spTree>
    <p:extLst>
      <p:ext uri="{BB962C8B-B14F-4D97-AF65-F5344CB8AC3E}">
        <p14:creationId xmlns:p14="http://schemas.microsoft.com/office/powerpoint/2010/main" val="1357662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r>
              <a:rPr lang="en-US"/>
              <a:t>information </a:t>
            </a:r>
            <a:r>
              <a:rPr lang="en-US" err="1"/>
              <a:t>vs</a:t>
            </a:r>
            <a:r>
              <a:rPr lang="en-US"/>
              <a:t> disturbance trade-off</a:t>
            </a:r>
          </a:p>
        </p:txBody>
      </p:sp>
    </p:spTree>
    <p:extLst>
      <p:ext uri="{BB962C8B-B14F-4D97-AF65-F5344CB8AC3E}">
        <p14:creationId xmlns:p14="http://schemas.microsoft.com/office/powerpoint/2010/main" val="3522797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12</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1854574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13</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51838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14</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850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15</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4720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17</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2577596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20</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4354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21</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3634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22</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Going back to the original paper on quantum bit commitment [BCJL93], we note that a subtlety in the definition of the binding property is the origin of the false claim of security: while it is true that the protocol is such that Alice is unable to simultaneously hold messages that would unveil a commitment to b=0 and as b=1 (and thus, to be able to choose to open b=0 and b=1), this is insufficient to prove security, since in fact Alice is able to delay her choice of commitment until the very end of the protocol—at which point she can choose to open as either b = 0 or b = 1 (but not necessarily both at the same time!). </a:t>
            </a:r>
            <a:endParaRPr lang="en-US"/>
          </a:p>
          <a:p>
            <a:endParaRPr lang="en-US"/>
          </a:p>
        </p:txBody>
      </p:sp>
    </p:spTree>
    <p:extLst>
      <p:ext uri="{BB962C8B-B14F-4D97-AF65-F5344CB8AC3E}">
        <p14:creationId xmlns:p14="http://schemas.microsoft.com/office/powerpoint/2010/main" val="593140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23</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309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everything I know about Q crypto</a:t>
            </a:r>
          </a:p>
        </p:txBody>
      </p:sp>
      <p:sp>
        <p:nvSpPr>
          <p:cNvPr id="4" name="Slide Number Placeholder 3"/>
          <p:cNvSpPr>
            <a:spLocks noGrp="1"/>
          </p:cNvSpPr>
          <p:nvPr>
            <p:ph type="sldNum" sz="quarter" idx="10"/>
          </p:nvPr>
        </p:nvSpPr>
        <p:spPr/>
        <p:txBody>
          <a:bodyPr/>
          <a:lstStyle/>
          <a:p>
            <a:fld id="{637D72E2-57C2-224F-8C56-46D095273E20}" type="slidenum">
              <a:rPr lang="en-US" smtClean="0"/>
              <a:t>2</a:t>
            </a:fld>
            <a:endParaRPr lang="en-US"/>
          </a:p>
        </p:txBody>
      </p:sp>
    </p:spTree>
    <p:extLst>
      <p:ext uri="{BB962C8B-B14F-4D97-AF65-F5344CB8AC3E}">
        <p14:creationId xmlns:p14="http://schemas.microsoft.com/office/powerpoint/2010/main" val="2261052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24</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4178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25</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0975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26</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8489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27</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7837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28</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30447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29</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8339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30</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25223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31</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925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33</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249458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34</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2645601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did they invite me?</a:t>
            </a:r>
          </a:p>
        </p:txBody>
      </p:sp>
      <p:sp>
        <p:nvSpPr>
          <p:cNvPr id="4" name="Slide Number Placeholder 3"/>
          <p:cNvSpPr>
            <a:spLocks noGrp="1"/>
          </p:cNvSpPr>
          <p:nvPr>
            <p:ph type="sldNum" sz="quarter" idx="10"/>
          </p:nvPr>
        </p:nvSpPr>
        <p:spPr/>
        <p:txBody>
          <a:bodyPr/>
          <a:lstStyle/>
          <a:p>
            <a:fld id="{637D72E2-57C2-224F-8C56-46D095273E20}" type="slidenum">
              <a:rPr lang="en-US" smtClean="0"/>
              <a:t>3</a:t>
            </a:fld>
            <a:endParaRPr lang="en-US"/>
          </a:p>
        </p:txBody>
      </p:sp>
    </p:spTree>
    <p:extLst>
      <p:ext uri="{BB962C8B-B14F-4D97-AF65-F5344CB8AC3E}">
        <p14:creationId xmlns:p14="http://schemas.microsoft.com/office/powerpoint/2010/main" val="2199895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35</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1164336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36</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956534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37</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2238174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38</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165852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45</a:t>
            </a:fld>
            <a:endParaRPr lang="en-US"/>
          </a:p>
        </p:txBody>
      </p:sp>
    </p:spTree>
    <p:extLst>
      <p:ext uri="{BB962C8B-B14F-4D97-AF65-F5344CB8AC3E}">
        <p14:creationId xmlns:p14="http://schemas.microsoft.com/office/powerpoint/2010/main" val="853956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46</a:t>
            </a:fld>
            <a:endParaRPr lang="en-US"/>
          </a:p>
        </p:txBody>
      </p:sp>
    </p:spTree>
    <p:extLst>
      <p:ext uri="{BB962C8B-B14F-4D97-AF65-F5344CB8AC3E}">
        <p14:creationId xmlns:p14="http://schemas.microsoft.com/office/powerpoint/2010/main" val="1312578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7D72E2-57C2-224F-8C56-46D095273E20}" type="slidenum">
              <a:rPr lang="en-US" smtClean="0"/>
              <a:t>4</a:t>
            </a:fld>
            <a:endParaRPr lang="en-US"/>
          </a:p>
        </p:txBody>
      </p:sp>
    </p:spTree>
    <p:extLst>
      <p:ext uri="{BB962C8B-B14F-4D97-AF65-F5344CB8AC3E}">
        <p14:creationId xmlns:p14="http://schemas.microsoft.com/office/powerpoint/2010/main" val="339636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Started from an</a:t>
            </a:r>
            <a:r>
              <a:rPr lang="en-US" baseline="0"/>
              <a:t> 10-year old </a:t>
            </a:r>
            <a:r>
              <a:rPr lang="en-US" baseline="0" err="1"/>
              <a:t>mindmap</a:t>
            </a:r>
            <a:r>
              <a:rPr lang="en-US" baseline="0"/>
              <a:t> from 2008, right after my PhD. Added new things, more tools</a:t>
            </a:r>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5</a:t>
            </a:fld>
            <a:endParaRPr lang="en-US"/>
          </a:p>
        </p:txBody>
      </p:sp>
    </p:spTree>
    <p:extLst>
      <p:ext uri="{BB962C8B-B14F-4D97-AF65-F5344CB8AC3E}">
        <p14:creationId xmlns:p14="http://schemas.microsoft.com/office/powerpoint/2010/main" val="3495530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7D72E2-57C2-224F-8C56-46D095273E20}" type="slidenum">
              <a:rPr lang="en-US" smtClean="0"/>
              <a:t>6</a:t>
            </a:fld>
            <a:endParaRPr lang="en-US"/>
          </a:p>
        </p:txBody>
      </p:sp>
    </p:spTree>
    <p:extLst>
      <p:ext uri="{BB962C8B-B14F-4D97-AF65-F5344CB8AC3E}">
        <p14:creationId xmlns:p14="http://schemas.microsoft.com/office/powerpoint/2010/main" val="616742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7D72E2-57C2-224F-8C56-46D095273E20}" type="slidenum">
              <a:rPr lang="en-US" smtClean="0"/>
              <a:t>7</a:t>
            </a:fld>
            <a:endParaRPr lang="en-US"/>
          </a:p>
        </p:txBody>
      </p:sp>
    </p:spTree>
    <p:extLst>
      <p:ext uri="{BB962C8B-B14F-4D97-AF65-F5344CB8AC3E}">
        <p14:creationId xmlns:p14="http://schemas.microsoft.com/office/powerpoint/2010/main" val="3366512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98214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r>
              <a:rPr lang="en-US"/>
              <a:t>information </a:t>
            </a:r>
            <a:r>
              <a:rPr lang="en-US" err="1"/>
              <a:t>vs</a:t>
            </a:r>
            <a:r>
              <a:rPr lang="en-US"/>
              <a:t> disturbance trade-off</a:t>
            </a:r>
          </a:p>
        </p:txBody>
      </p:sp>
    </p:spTree>
    <p:extLst>
      <p:ext uri="{BB962C8B-B14F-4D97-AF65-F5344CB8AC3E}">
        <p14:creationId xmlns:p14="http://schemas.microsoft.com/office/powerpoint/2010/main" val="3539134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4FB926-A42C-4643-B444-CB24CE5B4C0E}" type="datetimeFigureOut">
              <a:rPr lang="en-US" smtClean="0"/>
              <a:t>4/15/20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4FB926-A42C-4643-B444-CB24CE5B4C0E}" type="datetimeFigureOut">
              <a:rPr lang="en-US" smtClean="0"/>
              <a:t>4/15/20</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4FB926-A42C-4643-B444-CB24CE5B4C0E}" type="datetimeFigureOut">
              <a:rPr lang="en-US" smtClean="0"/>
              <a:t>4/15/20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4FB926-A42C-4643-B444-CB24CE5B4C0E}" type="datetimeFigureOut">
              <a:rPr lang="en-US" smtClean="0"/>
              <a:t>4/15/20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07633" y="0"/>
            <a:ext cx="10972800" cy="763793"/>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5"/>
            <a:ext cx="5384800" cy="2189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5"/>
            <a:ext cx="5384800" cy="2189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3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0"/>
            <a:ext cx="10058400" cy="753303"/>
          </a:xfr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860806"/>
            <a:ext cx="10058400" cy="4917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4FB926-A42C-4643-B444-CB24CE5B4C0E}" type="datetimeFigureOut">
              <a:rPr lang="en-US" smtClean="0"/>
              <a:t>4/15/20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4FB926-A42C-4643-B444-CB24CE5B4C0E}" type="datetimeFigureOut">
              <a:rPr lang="en-US" smtClean="0"/>
              <a:t>4/15/20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4FB926-A42C-4643-B444-CB24CE5B4C0E}" type="datetimeFigureOut">
              <a:rPr lang="en-US" smtClean="0"/>
              <a:t>4/15/20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4FB926-A42C-4643-B444-CB24CE5B4C0E}" type="datetimeFigureOut">
              <a:rPr lang="en-US" smtClean="0"/>
              <a:t>4/15/20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4FB926-A42C-4643-B444-CB24CE5B4C0E}" type="datetimeFigureOut">
              <a:rPr lang="en-US" smtClean="0"/>
              <a:t>4/15/20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74FB926-A42C-4643-B444-CB24CE5B4C0E}" type="datetimeFigureOut">
              <a:rPr lang="en-US" smtClean="0"/>
              <a:t>4/15/20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4FB926-A42C-4643-B444-CB24CE5B4C0E}" type="datetimeFigureOut">
              <a:rPr lang="en-US" smtClean="0"/>
              <a:t>4/15/20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B9C781-4B8F-1846-8DE8-689CA53543D3}" type="slidenum">
              <a:rPr lang="en-US" smtClean="0"/>
              <a:t>‹#›</a:t>
            </a:fld>
            <a:endParaRPr lang="en-US"/>
          </a:p>
        </p:txBody>
      </p:sp>
    </p:spTree>
    <p:extLst>
      <p:ext uri="{BB962C8B-B14F-4D97-AF65-F5344CB8AC3E}">
        <p14:creationId xmlns:p14="http://schemas.microsoft.com/office/powerpoint/2010/main" val="129237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74FB926-A42C-4643-B444-CB24CE5B4C0E}" type="datetimeFigureOut">
              <a:rPr lang="en-US" smtClean="0"/>
              <a:t>4/15/20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0"/>
            <a:ext cx="10058400" cy="75330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882430"/>
            <a:ext cx="10058400" cy="4917734"/>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74FB926-A42C-4643-B444-CB24CE5B4C0E}" type="datetimeFigureOut">
              <a:rPr lang="en-US" smtClean="0"/>
              <a:t>4/15/20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9B9C781-4B8F-1846-8DE8-689CA53543D3}" type="slidenum">
              <a:rPr lang="en-US" smtClean="0"/>
              <a:t>‹#›</a:t>
            </a:fld>
            <a:endParaRPr lang="en-US"/>
          </a:p>
        </p:txBody>
      </p:sp>
      <p:cxnSp>
        <p:nvCxnSpPr>
          <p:cNvPr id="10" name="Straight Connector 9"/>
          <p:cNvCxnSpPr/>
          <p:nvPr/>
        </p:nvCxnSpPr>
        <p:spPr>
          <a:xfrm flipV="1">
            <a:off x="1097280" y="745889"/>
            <a:ext cx="10058400" cy="7657"/>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53224"/>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91" r:id="rId8"/>
    <p:sldLayoutId id="2147484786" r:id="rId9"/>
    <p:sldLayoutId id="2147484787" r:id="rId10"/>
    <p:sldLayoutId id="2147484788" r:id="rId11"/>
    <p:sldLayoutId id="2147484789" r:id="rId12"/>
    <p:sldLayoutId id="2147484790"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homepages.cwi.nl/~schaffne" TargetMode="External"/><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qusoft.org/" TargetMode="Externa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7.xml"/><Relationship Id="rId7" Type="http://schemas.openxmlformats.org/officeDocument/2006/relationships/image" Target="../media/image15.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9.xml"/><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tags" Target="../tags/tag8.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wmf"/><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dx.doi.org/10.1016/j.tcs.2014.05.025"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7.wmf"/><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7.wmf"/><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wmf"/><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www.vad1.com/" TargetMode="Externa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wmf"/><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dx.doi.org/10.1016/j.tcs.2014.05.025"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431.png"/><Relationship Id="rId18" Type="http://schemas.openxmlformats.org/officeDocument/2006/relationships/image" Target="../media/image361.png"/><Relationship Id="rId26" Type="http://schemas.openxmlformats.org/officeDocument/2006/relationships/image" Target="../media/image513.png"/><Relationship Id="rId3" Type="http://schemas.openxmlformats.org/officeDocument/2006/relationships/image" Target="../media/image402.png"/><Relationship Id="rId21" Type="http://schemas.openxmlformats.org/officeDocument/2006/relationships/image" Target="../media/image391.png"/><Relationship Id="rId7" Type="http://schemas.openxmlformats.org/officeDocument/2006/relationships/image" Target="../media/image32.png"/><Relationship Id="rId12" Type="http://schemas.openxmlformats.org/officeDocument/2006/relationships/image" Target="../media/image36.wmf"/><Relationship Id="rId17" Type="http://schemas.openxmlformats.org/officeDocument/2006/relationships/image" Target="../media/image470.png"/><Relationship Id="rId25" Type="http://schemas.openxmlformats.org/officeDocument/2006/relationships/image" Target="../media/image501.png"/><Relationship Id="rId2" Type="http://schemas.openxmlformats.org/officeDocument/2006/relationships/notesSlide" Target="../notesSlides/notesSlide16.xml"/><Relationship Id="rId16" Type="http://schemas.openxmlformats.org/officeDocument/2006/relationships/image" Target="../media/image461.png"/><Relationship Id="rId20" Type="http://schemas.openxmlformats.org/officeDocument/2006/relationships/image" Target="../media/image380.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5.wmf"/><Relationship Id="rId24" Type="http://schemas.openxmlformats.org/officeDocument/2006/relationships/image" Target="../media/image492.png"/><Relationship Id="rId5" Type="http://schemas.openxmlformats.org/officeDocument/2006/relationships/image" Target="../media/image21.png"/><Relationship Id="rId15" Type="http://schemas.openxmlformats.org/officeDocument/2006/relationships/image" Target="../media/image451.PNG"/><Relationship Id="rId23" Type="http://schemas.openxmlformats.org/officeDocument/2006/relationships/image" Target="../media/image412.png"/><Relationship Id="rId10" Type="http://schemas.openxmlformats.org/officeDocument/2006/relationships/image" Target="../media/image34.emf"/><Relationship Id="rId19" Type="http://schemas.openxmlformats.org/officeDocument/2006/relationships/image" Target="../media/image482.png"/><Relationship Id="rId4" Type="http://schemas.openxmlformats.org/officeDocument/2006/relationships/image" Target="../media/image18.png"/><Relationship Id="rId9" Type="http://schemas.openxmlformats.org/officeDocument/2006/relationships/image" Target="../media/image33.png"/><Relationship Id="rId14" Type="http://schemas.openxmlformats.org/officeDocument/2006/relationships/image" Target="../media/image441.png"/><Relationship Id="rId22" Type="http://schemas.openxmlformats.org/officeDocument/2006/relationships/image" Target="../media/image401.png"/><Relationship Id="rId27" Type="http://schemas.openxmlformats.org/officeDocument/2006/relationships/image" Target="../media/image521.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36.wmf"/></Relationships>
</file>

<file path=ppt/slides/_rels/slide23.xml.rels><?xml version="1.0" encoding="UTF-8" standalone="yes"?>
<Relationships xmlns="http://schemas.openxmlformats.org/package/2006/relationships"><Relationship Id="rId8" Type="http://schemas.openxmlformats.org/officeDocument/2006/relationships/image" Target="../media/image591.png"/><Relationship Id="rId13" Type="http://schemas.openxmlformats.org/officeDocument/2006/relationships/image" Target="../media/image35.wmf"/><Relationship Id="rId18" Type="http://schemas.openxmlformats.org/officeDocument/2006/relationships/image" Target="../media/image641.png"/><Relationship Id="rId3" Type="http://schemas.openxmlformats.org/officeDocument/2006/relationships/image" Target="../media/image481.png"/><Relationship Id="rId21" Type="http://schemas.openxmlformats.org/officeDocument/2006/relationships/image" Target="../media/image501.png"/><Relationship Id="rId7" Type="http://schemas.openxmlformats.org/officeDocument/2006/relationships/image" Target="../media/image583.png"/><Relationship Id="rId12" Type="http://schemas.openxmlformats.org/officeDocument/2006/relationships/image" Target="../media/image34.emf"/><Relationship Id="rId17" Type="http://schemas.openxmlformats.org/officeDocument/2006/relationships/image" Target="../media/image631.png"/><Relationship Id="rId2" Type="http://schemas.openxmlformats.org/officeDocument/2006/relationships/notesSlide" Target="../notesSlides/notesSlide19.xml"/><Relationship Id="rId16" Type="http://schemas.openxmlformats.org/officeDocument/2006/relationships/image" Target="../media/image441.png"/><Relationship Id="rId20" Type="http://schemas.openxmlformats.org/officeDocument/2006/relationships/image" Target="../media/image492.png"/><Relationship Id="rId1" Type="http://schemas.openxmlformats.org/officeDocument/2006/relationships/slideLayout" Target="../slideLayouts/slideLayout13.xml"/><Relationship Id="rId6" Type="http://schemas.openxmlformats.org/officeDocument/2006/relationships/image" Target="../media/image571.png"/><Relationship Id="rId11" Type="http://schemas.openxmlformats.org/officeDocument/2006/relationships/image" Target="../media/image33.png"/><Relationship Id="rId5" Type="http://schemas.openxmlformats.org/officeDocument/2006/relationships/image" Target="../media/image561.png"/><Relationship Id="rId15" Type="http://schemas.openxmlformats.org/officeDocument/2006/relationships/image" Target="../media/image621.png"/><Relationship Id="rId23" Type="http://schemas.openxmlformats.org/officeDocument/2006/relationships/image" Target="../media/image671.png"/><Relationship Id="rId10" Type="http://schemas.openxmlformats.org/officeDocument/2006/relationships/image" Target="../media/image531.png"/><Relationship Id="rId19" Type="http://schemas.openxmlformats.org/officeDocument/2006/relationships/image" Target="../media/image650.png"/><Relationship Id="rId4" Type="http://schemas.openxmlformats.org/officeDocument/2006/relationships/image" Target="../media/image551.png"/><Relationship Id="rId9" Type="http://schemas.openxmlformats.org/officeDocument/2006/relationships/image" Target="../media/image601.png"/><Relationship Id="rId14" Type="http://schemas.openxmlformats.org/officeDocument/2006/relationships/image" Target="../media/image36.wmf"/><Relationship Id="rId22" Type="http://schemas.openxmlformats.org/officeDocument/2006/relationships/image" Target="../media/image661.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8.tiff"/><Relationship Id="rId7"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611.png"/></Relationships>
</file>

<file path=ppt/slides/_rels/slide25.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36.wmf"/><Relationship Id="rId3" Type="http://schemas.openxmlformats.org/officeDocument/2006/relationships/image" Target="../media/image690.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21.png"/><Relationship Id="rId2" Type="http://schemas.openxmlformats.org/officeDocument/2006/relationships/notesSlide" Target="../notesSlides/notesSlide21.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image" Target="../media/image761.png"/><Relationship Id="rId24" Type="http://schemas.openxmlformats.org/officeDocument/2006/relationships/image" Target="../media/image18.png"/><Relationship Id="rId5" Type="http://schemas.openxmlformats.org/officeDocument/2006/relationships/image" Target="../media/image501.png"/><Relationship Id="rId15" Type="http://schemas.openxmlformats.org/officeDocument/2006/relationships/image" Target="../media/image80.png"/><Relationship Id="rId23" Type="http://schemas.openxmlformats.org/officeDocument/2006/relationships/image" Target="../media/image88.png"/><Relationship Id="rId10" Type="http://schemas.openxmlformats.org/officeDocument/2006/relationships/image" Target="../media/image751.png"/><Relationship Id="rId19" Type="http://schemas.openxmlformats.org/officeDocument/2006/relationships/image" Target="../media/image840.png"/><Relationship Id="rId4" Type="http://schemas.openxmlformats.org/officeDocument/2006/relationships/image" Target="../media/image70.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890.pn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18.png"/><Relationship Id="rId7" Type="http://schemas.openxmlformats.org/officeDocument/2006/relationships/image" Target="../media/image17.wmf"/><Relationship Id="rId12" Type="http://schemas.openxmlformats.org/officeDocument/2006/relationships/image" Target="../media/image102.png"/><Relationship Id="rId17" Type="http://schemas.openxmlformats.org/officeDocument/2006/relationships/image" Target="../media/image92.png"/><Relationship Id="rId2" Type="http://schemas.openxmlformats.org/officeDocument/2006/relationships/notesSlide" Target="../notesSlides/notesSlide22.xml"/><Relationship Id="rId16" Type="http://schemas.openxmlformats.org/officeDocument/2006/relationships/image" Target="../media/image91.png"/><Relationship Id="rId1" Type="http://schemas.openxmlformats.org/officeDocument/2006/relationships/slideLayout" Target="../slideLayouts/slideLayout13.xml"/><Relationship Id="rId6" Type="http://schemas.openxmlformats.org/officeDocument/2006/relationships/image" Target="../media/image97.png"/><Relationship Id="rId11" Type="http://schemas.openxmlformats.org/officeDocument/2006/relationships/image" Target="../media/image101.png"/><Relationship Id="rId5" Type="http://schemas.openxmlformats.org/officeDocument/2006/relationships/image" Target="../media/image96.png"/><Relationship Id="rId15" Type="http://schemas.openxmlformats.org/officeDocument/2006/relationships/image" Target="../media/image90.png"/><Relationship Id="rId10" Type="http://schemas.openxmlformats.org/officeDocument/2006/relationships/image" Target="../media/image100.png"/><Relationship Id="rId4" Type="http://schemas.openxmlformats.org/officeDocument/2006/relationships/image" Target="../media/image21.png"/><Relationship Id="rId9" Type="http://schemas.openxmlformats.org/officeDocument/2006/relationships/image" Target="../media/image99.png"/><Relationship Id="rId1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3" Type="http://schemas.openxmlformats.org/officeDocument/2006/relationships/image" Target="../media/image70.png"/><Relationship Id="rId7" Type="http://schemas.openxmlformats.org/officeDocument/2006/relationships/image" Target="../media/image21.png"/><Relationship Id="rId12" Type="http://schemas.openxmlformats.org/officeDocument/2006/relationships/image" Target="../media/image99.png"/><Relationship Id="rId17" Type="http://schemas.openxmlformats.org/officeDocument/2006/relationships/image" Target="../media/image32.png"/><Relationship Id="rId2" Type="http://schemas.openxmlformats.org/officeDocument/2006/relationships/notesSlide" Target="../notesSlides/notesSlide23.xml"/><Relationship Id="rId16" Type="http://schemas.openxmlformats.org/officeDocument/2006/relationships/image" Target="../media/image103.png"/><Relationship Id="rId1" Type="http://schemas.openxmlformats.org/officeDocument/2006/relationships/slideLayout" Target="../slideLayouts/slideLayout13.xml"/><Relationship Id="rId6" Type="http://schemas.openxmlformats.org/officeDocument/2006/relationships/image" Target="../media/image92.png"/><Relationship Id="rId11" Type="http://schemas.openxmlformats.org/officeDocument/2006/relationships/image" Target="../media/image98.png"/><Relationship Id="rId5" Type="http://schemas.openxmlformats.org/officeDocument/2006/relationships/image" Target="../media/image91.png"/><Relationship Id="rId15" Type="http://schemas.openxmlformats.org/officeDocument/2006/relationships/image" Target="../media/image102.png"/><Relationship Id="rId10" Type="http://schemas.openxmlformats.org/officeDocument/2006/relationships/image" Target="../media/image17.wmf"/><Relationship Id="rId4" Type="http://schemas.openxmlformats.org/officeDocument/2006/relationships/image" Target="../media/image90.png"/><Relationship Id="rId9" Type="http://schemas.openxmlformats.org/officeDocument/2006/relationships/image" Target="../media/image97.png"/><Relationship Id="rId14" Type="http://schemas.openxmlformats.org/officeDocument/2006/relationships/image" Target="../media/image101.png"/></Relationships>
</file>

<file path=ppt/slides/_rels/slide2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18" Type="http://schemas.openxmlformats.org/officeDocument/2006/relationships/image" Target="../media/image106.png"/><Relationship Id="rId3" Type="http://schemas.openxmlformats.org/officeDocument/2006/relationships/image" Target="../media/image70.png"/><Relationship Id="rId7" Type="http://schemas.openxmlformats.org/officeDocument/2006/relationships/image" Target="../media/image18.png"/><Relationship Id="rId12" Type="http://schemas.openxmlformats.org/officeDocument/2006/relationships/image" Target="../media/image104.png"/><Relationship Id="rId17" Type="http://schemas.openxmlformats.org/officeDocument/2006/relationships/image" Target="../media/image31.png"/><Relationship Id="rId2" Type="http://schemas.openxmlformats.org/officeDocument/2006/relationships/notesSlide" Target="../notesSlides/notesSlide24.xml"/><Relationship Id="rId16" Type="http://schemas.openxmlformats.org/officeDocument/2006/relationships/image" Target="../media/image103.png"/><Relationship Id="rId1" Type="http://schemas.openxmlformats.org/officeDocument/2006/relationships/slideLayout" Target="../slideLayouts/slideLayout13.xml"/><Relationship Id="rId6" Type="http://schemas.openxmlformats.org/officeDocument/2006/relationships/image" Target="../media/image92.png"/><Relationship Id="rId11" Type="http://schemas.openxmlformats.org/officeDocument/2006/relationships/image" Target="../media/image98.png"/><Relationship Id="rId5" Type="http://schemas.openxmlformats.org/officeDocument/2006/relationships/image" Target="../media/image91.png"/><Relationship Id="rId15" Type="http://schemas.openxmlformats.org/officeDocument/2006/relationships/image" Target="../media/image105.png"/><Relationship Id="rId10" Type="http://schemas.openxmlformats.org/officeDocument/2006/relationships/image" Target="../media/image17.wmf"/><Relationship Id="rId19" Type="http://schemas.openxmlformats.org/officeDocument/2006/relationships/image" Target="../media/image107.png"/><Relationship Id="rId4" Type="http://schemas.openxmlformats.org/officeDocument/2006/relationships/image" Target="../media/image90.png"/><Relationship Id="rId9" Type="http://schemas.openxmlformats.org/officeDocument/2006/relationships/image" Target="../media/image97.png"/><Relationship Id="rId14" Type="http://schemas.openxmlformats.org/officeDocument/2006/relationships/image" Target="../media/image101.pn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20.png"/><Relationship Id="rId18" Type="http://schemas.openxmlformats.org/officeDocument/2006/relationships/image" Target="../media/image123.png"/><Relationship Id="rId3" Type="http://schemas.openxmlformats.org/officeDocument/2006/relationships/image" Target="../media/image115.png"/><Relationship Id="rId7" Type="http://schemas.openxmlformats.org/officeDocument/2006/relationships/image" Target="../media/image118.png"/><Relationship Id="rId12" Type="http://schemas.openxmlformats.org/officeDocument/2006/relationships/image" Target="../media/image17.wmf"/><Relationship Id="rId17" Type="http://schemas.openxmlformats.org/officeDocument/2006/relationships/image" Target="../media/image122.png"/><Relationship Id="rId2" Type="http://schemas.openxmlformats.org/officeDocument/2006/relationships/notesSlide" Target="../notesSlides/notesSlide25.xml"/><Relationship Id="rId16" Type="http://schemas.openxmlformats.org/officeDocument/2006/relationships/image" Target="../media/image112.png"/><Relationship Id="rId20" Type="http://schemas.openxmlformats.org/officeDocument/2006/relationships/image" Target="../media/image36.wmf"/><Relationship Id="rId1" Type="http://schemas.openxmlformats.org/officeDocument/2006/relationships/slideLayout" Target="../slideLayouts/slideLayout13.xml"/><Relationship Id="rId6" Type="http://schemas.openxmlformats.org/officeDocument/2006/relationships/image" Target="../media/image661.png"/><Relationship Id="rId11" Type="http://schemas.openxmlformats.org/officeDocument/2006/relationships/image" Target="../media/image97.png"/><Relationship Id="rId5" Type="http://schemas.openxmlformats.org/officeDocument/2006/relationships/image" Target="../media/image117.png"/><Relationship Id="rId15" Type="http://schemas.openxmlformats.org/officeDocument/2006/relationships/image" Target="../media/image100.png"/><Relationship Id="rId10" Type="http://schemas.openxmlformats.org/officeDocument/2006/relationships/image" Target="../media/image119.png"/><Relationship Id="rId19" Type="http://schemas.openxmlformats.org/officeDocument/2006/relationships/image" Target="../media/image35.wmf"/><Relationship Id="rId4" Type="http://schemas.openxmlformats.org/officeDocument/2006/relationships/image" Target="../media/image116.png"/><Relationship Id="rId9" Type="http://schemas.openxmlformats.org/officeDocument/2006/relationships/image" Target="../media/image21.png"/><Relationship Id="rId14"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dx.doi.org/10.1007/s10623-015-0157-4" TargetMode="External"/><Relationship Id="rId4" Type="http://schemas.openxmlformats.org/officeDocument/2006/relationships/hyperlink" Target="http://arxiv.org/abs/1510.06120"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99.png"/><Relationship Id="rId3" Type="http://schemas.openxmlformats.org/officeDocument/2006/relationships/image" Target="../media/image18.png"/><Relationship Id="rId7" Type="http://schemas.openxmlformats.org/officeDocument/2006/relationships/image" Target="../media/image661.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26.xml"/><Relationship Id="rId16" Type="http://schemas.openxmlformats.org/officeDocument/2006/relationships/image" Target="../media/image102.png"/><Relationship Id="rId1" Type="http://schemas.openxmlformats.org/officeDocument/2006/relationships/slideLayout" Target="../slideLayouts/slideLayout13.xml"/><Relationship Id="rId6" Type="http://schemas.openxmlformats.org/officeDocument/2006/relationships/image" Target="../media/image117.png"/><Relationship Id="rId11" Type="http://schemas.openxmlformats.org/officeDocument/2006/relationships/image" Target="../media/image17.wmf"/><Relationship Id="rId5" Type="http://schemas.openxmlformats.org/officeDocument/2006/relationships/image" Target="../media/image116.png"/><Relationship Id="rId15" Type="http://schemas.openxmlformats.org/officeDocument/2006/relationships/image" Target="../media/image101.png"/><Relationship Id="rId10" Type="http://schemas.openxmlformats.org/officeDocument/2006/relationships/image" Target="../media/image97.png"/><Relationship Id="rId4" Type="http://schemas.openxmlformats.org/officeDocument/2006/relationships/image" Target="../media/image31.png"/><Relationship Id="rId9" Type="http://schemas.openxmlformats.org/officeDocument/2006/relationships/image" Target="../media/image96.png"/><Relationship Id="rId14" Type="http://schemas.openxmlformats.org/officeDocument/2006/relationships/image" Target="../media/image100.png"/></Relationships>
</file>

<file path=ppt/slides/_rels/slide31.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24.png"/><Relationship Id="rId21" Type="http://schemas.openxmlformats.org/officeDocument/2006/relationships/image" Target="../media/image661.png"/><Relationship Id="rId7" Type="http://schemas.openxmlformats.org/officeDocument/2006/relationships/image" Target="../media/image35.wmf"/><Relationship Id="rId12" Type="http://schemas.openxmlformats.org/officeDocument/2006/relationships/image" Target="../media/image641.png"/><Relationship Id="rId17" Type="http://schemas.openxmlformats.org/officeDocument/2006/relationships/image" Target="../media/image133.png"/><Relationship Id="rId2" Type="http://schemas.openxmlformats.org/officeDocument/2006/relationships/notesSlide" Target="../notesSlides/notesSlide27.xml"/><Relationship Id="rId16" Type="http://schemas.openxmlformats.org/officeDocument/2006/relationships/image" Target="../media/image132.png"/><Relationship Id="rId20" Type="http://schemas.openxmlformats.org/officeDocument/2006/relationships/image" Target="../media/image135.png"/><Relationship Id="rId1" Type="http://schemas.openxmlformats.org/officeDocument/2006/relationships/slideLayout" Target="../slideLayouts/slideLayout13.xml"/><Relationship Id="rId6" Type="http://schemas.openxmlformats.org/officeDocument/2006/relationships/image" Target="../media/image34.emf"/><Relationship Id="rId11" Type="http://schemas.openxmlformats.org/officeDocument/2006/relationships/image" Target="../media/image128.png"/><Relationship Id="rId5" Type="http://schemas.openxmlformats.org/officeDocument/2006/relationships/image" Target="../media/image33.png"/><Relationship Id="rId15" Type="http://schemas.openxmlformats.org/officeDocument/2006/relationships/image" Target="../media/image131.png"/><Relationship Id="rId10" Type="http://schemas.openxmlformats.org/officeDocument/2006/relationships/image" Target="../media/image127.png"/><Relationship Id="rId19" Type="http://schemas.openxmlformats.org/officeDocument/2006/relationships/image" Target="../media/image116.png"/><Relationship Id="rId4" Type="http://schemas.openxmlformats.org/officeDocument/2006/relationships/image" Target="../media/image125.png"/><Relationship Id="rId9" Type="http://schemas.openxmlformats.org/officeDocument/2006/relationships/image" Target="../media/image126.png"/><Relationship Id="rId14" Type="http://schemas.openxmlformats.org/officeDocument/2006/relationships/image" Target="../media/image130.png"/><Relationship Id="rId22" Type="http://schemas.openxmlformats.org/officeDocument/2006/relationships/image" Target="../media/image671.png"/></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hyperlink" Target="https://dl.acm.org/citation.cfm?id=1008908.1008920" TargetMode="External"/><Relationship Id="rId4" Type="http://schemas.openxmlformats.org/officeDocument/2006/relationships/image" Target="../media/image41.emf"/></Relationships>
</file>

<file path=ppt/slides/_rels/slide3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hyperlink" Target="https://arxiv.org/abs/1010.0256" TargetMode="External"/><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370.png"/></Relationships>
</file>

<file path=ppt/slides/_rels/slide38.xml.rels><?xml version="1.0" encoding="UTF-8" standalone="yes"?>
<Relationships xmlns="http://schemas.openxmlformats.org/package/2006/relationships"><Relationship Id="rId3" Type="http://schemas.openxmlformats.org/officeDocument/2006/relationships/hyperlink" Target="https://arxiv.org/abs/1711.02276" TargetMode="External"/><Relationship Id="rId7" Type="http://schemas.openxmlformats.org/officeDocument/2006/relationships/image" Target="../media/image9.emf"/><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hyperlink" Target="http://www.scottaaronson.com/barbados-2016.pdf" TargetMode="External"/><Relationship Id="rId4" Type="http://schemas.openxmlformats.org/officeDocument/2006/relationships/hyperlink" Target="https://simons.berkeley.edu/talks/quantum-money-based-lattices"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2020.qcrypt.ne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3" Type="http://schemas.openxmlformats.org/officeDocument/2006/relationships/hyperlink" Target="https://arxiv.org/abs/1509.09180" TargetMode="External"/><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hyperlink" Target="https://arxiv.org/abs/1611.10107"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arxiv.org/abs/1704.08482" TargetMode="External"/><Relationship Id="rId3" Type="http://schemas.openxmlformats.org/officeDocument/2006/relationships/hyperlink" Target="https://journals.aps.org/pra/abstract/10.1103/PhysRevA.96.012303" TargetMode="External"/><Relationship Id="rId7" Type="http://schemas.openxmlformats.org/officeDocument/2006/relationships/hyperlink" Target="https://arxiv.org/abs/1708.07359" TargetMode="Externa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hyperlink" Target="https://arxiv.org/abs/1209.0448" TargetMode="External"/><Relationship Id="rId5" Type="http://schemas.openxmlformats.org/officeDocument/2006/relationships/hyperlink" Target="https://arxiv.org/abs/1708.09156" TargetMode="External"/><Relationship Id="rId10" Type="http://schemas.openxmlformats.org/officeDocument/2006/relationships/image" Target="../media/image9.emf"/><Relationship Id="rId4" Type="http://schemas.openxmlformats.org/officeDocument/2006/relationships/hyperlink" Target="https://arxiv.org/abs/1509.09180" TargetMode="External"/><Relationship Id="rId9" Type="http://schemas.openxmlformats.org/officeDocument/2006/relationships/hyperlink" Target="https://arxiv.org/abs/1611.10107"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hyperlink" Target="https://arxiv.org/abs/1602.01771"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1.xml"/><Relationship Id="rId7" Type="http://schemas.openxmlformats.org/officeDocument/2006/relationships/image" Target="../media/image5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hyperlink" Target="https://arxiv.org/abs/1602.01771" TargetMode="External"/><Relationship Id="rId5" Type="http://schemas.openxmlformats.org/officeDocument/2006/relationships/notesSlide" Target="../notesSlides/notesSlide34.xml"/><Relationship Id="rId4" Type="http://schemas.openxmlformats.org/officeDocument/2006/relationships/slideLayout" Target="../slideLayouts/slideLayout2.xml"/><Relationship Id="rId9"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3.png"/><Relationship Id="rId5" Type="http://schemas.openxmlformats.org/officeDocument/2006/relationships/hyperlink" Target="https://arxiv.org/abs/1602.01771" TargetMode="External"/><Relationship Id="rId4"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tags" Target="../tags/tag16.xml"/><Relationship Id="rId7" Type="http://schemas.openxmlformats.org/officeDocument/2006/relationships/image" Target="../media/image56.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9.emf"/><Relationship Id="rId4" Type="http://schemas.openxmlformats.org/officeDocument/2006/relationships/slideLayout" Target="../slideLayouts/slideLayout2.xml"/><Relationship Id="rId9" Type="http://schemas.openxmlformats.org/officeDocument/2006/relationships/hyperlink" Target="https://arxiv.org/abs/1602.01771"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hyperlink" Target="https://github.com/cschaffner/QCryptoMindmap" TargetMode="External"/><Relationship Id="rId5" Type="http://schemas.openxmlformats.org/officeDocument/2006/relationships/hyperlink" Target="http://dx.doi.org/10.1007/s10623-015-0157-4" TargetMode="External"/><Relationship Id="rId4" Type="http://schemas.openxmlformats.org/officeDocument/2006/relationships/hyperlink" Target="http://arxiv.org/abs/1510.0612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hyperlink" Target="https://github.com/cschaffner/QCryptoMindma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hyperlink" Target="https://github.com/cschaffner/QCryptoMindmap"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3.xml"/><Relationship Id="rId7" Type="http://schemas.openxmlformats.org/officeDocument/2006/relationships/image" Target="../media/image2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8.xml"/><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tags" Target="../tags/tag4.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746166" y="2471632"/>
            <a:ext cx="8208912" cy="34563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Wingdings" charset="2"/>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r"/>
            <a:r>
              <a:rPr lang="en-US" sz="2000" dirty="0"/>
              <a:t>Research Center for Quantum Software</a:t>
            </a:r>
            <a:br>
              <a:rPr lang="en-US" sz="2000" dirty="0"/>
            </a:br>
            <a:endParaRPr lang="en-US" sz="2000" dirty="0"/>
          </a:p>
          <a:p>
            <a:r>
              <a:rPr lang="en-US" sz="2000" dirty="0"/>
              <a:t>Institute for Logic, Language and Computation (ILLC)</a:t>
            </a:r>
          </a:p>
          <a:p>
            <a:r>
              <a:rPr lang="en-US" sz="2000" dirty="0"/>
              <a:t>University of Amsterdam</a:t>
            </a:r>
          </a:p>
          <a:p>
            <a:endParaRPr lang="en-US" sz="2000" dirty="0"/>
          </a:p>
          <a:p>
            <a:pPr algn="r"/>
            <a:r>
              <a:rPr lang="en-US" sz="2000" dirty="0"/>
              <a:t>Centrum </a:t>
            </a:r>
            <a:r>
              <a:rPr lang="en-US" sz="2000" dirty="0" err="1"/>
              <a:t>Wiskunde</a:t>
            </a:r>
            <a:r>
              <a:rPr lang="en-US" sz="2000" dirty="0"/>
              <a:t> &amp; Informatica</a:t>
            </a:r>
          </a:p>
          <a:p>
            <a:endParaRPr lang="en-US" sz="2000" dirty="0"/>
          </a:p>
        </p:txBody>
      </p:sp>
      <p:sp>
        <p:nvSpPr>
          <p:cNvPr id="12" name="Title 1"/>
          <p:cNvSpPr>
            <a:spLocks noGrp="1"/>
          </p:cNvSpPr>
          <p:nvPr>
            <p:ph type="ctrTitle"/>
          </p:nvPr>
        </p:nvSpPr>
        <p:spPr>
          <a:xfrm>
            <a:off x="564357" y="25563"/>
            <a:ext cx="11020693" cy="1152128"/>
          </a:xfrm>
        </p:spPr>
        <p:txBody>
          <a:bodyPr>
            <a:normAutofit/>
          </a:bodyPr>
          <a:lstStyle/>
          <a:p>
            <a:pPr algn="ctr"/>
            <a:r>
              <a:rPr lang="en-US" sz="5400" dirty="0">
                <a:latin typeface="Gill Sans Light" charset="0"/>
                <a:ea typeface="Gill Sans Light" charset="0"/>
                <a:cs typeface="Gill Sans Light" charset="0"/>
              </a:rPr>
              <a:t>Quantum Cryptography (Beyond QKD)</a:t>
            </a:r>
          </a:p>
        </p:txBody>
      </p:sp>
      <p:sp>
        <p:nvSpPr>
          <p:cNvPr id="13" name="Subtitle 2"/>
          <p:cNvSpPr>
            <a:spLocks noGrp="1"/>
          </p:cNvSpPr>
          <p:nvPr>
            <p:ph type="subTitle" idx="1"/>
          </p:nvPr>
        </p:nvSpPr>
        <p:spPr>
          <a:xfrm>
            <a:off x="2812367" y="1560367"/>
            <a:ext cx="6768752" cy="811845"/>
          </a:xfrm>
        </p:spPr>
        <p:txBody>
          <a:bodyPr>
            <a:normAutofit/>
          </a:bodyPr>
          <a:lstStyle/>
          <a:p>
            <a:pPr algn="ctr"/>
            <a:r>
              <a:rPr lang="en-US" sz="3900"/>
              <a:t>Christian </a:t>
            </a:r>
            <a:r>
              <a:rPr lang="en-US" sz="3900" err="1"/>
              <a:t>Schaffner</a:t>
            </a:r>
            <a:endParaRPr lang="en-US"/>
          </a:p>
        </p:txBody>
      </p:sp>
      <p:pic>
        <p:nvPicPr>
          <p:cNvPr id="8" name="Picture 43" descr="nwologo"/>
          <p:cNvPicPr>
            <a:picLocks noChangeAspect="1" noChangeArrowheads="1"/>
          </p:cNvPicPr>
          <p:nvPr/>
        </p:nvPicPr>
        <p:blipFill>
          <a:blip r:embed="rId3" cstate="print"/>
          <a:srcRect/>
          <a:stretch>
            <a:fillRect/>
          </a:stretch>
        </p:blipFill>
        <p:spPr bwMode="auto">
          <a:xfrm>
            <a:off x="10416941" y="5011515"/>
            <a:ext cx="1650868" cy="1270393"/>
          </a:xfrm>
          <a:prstGeom prst="rect">
            <a:avLst/>
          </a:prstGeom>
          <a:noFill/>
        </p:spPr>
      </p:pic>
      <p:pic>
        <p:nvPicPr>
          <p:cNvPr id="14" name="Picture 13"/>
          <p:cNvPicPr>
            <a:picLocks noChangeAspect="1"/>
          </p:cNvPicPr>
          <p:nvPr/>
        </p:nvPicPr>
        <p:blipFill>
          <a:blip r:embed="rId4"/>
          <a:stretch>
            <a:fillRect/>
          </a:stretch>
        </p:blipFill>
        <p:spPr>
          <a:xfrm>
            <a:off x="2912068" y="4492855"/>
            <a:ext cx="1981200" cy="893482"/>
          </a:xfrm>
          <a:prstGeom prst="rect">
            <a:avLst/>
          </a:prstGeom>
        </p:spPr>
      </p:pic>
      <p:pic>
        <p:nvPicPr>
          <p:cNvPr id="15" name="Picture 14"/>
          <p:cNvPicPr>
            <a:picLocks noChangeAspect="1"/>
          </p:cNvPicPr>
          <p:nvPr/>
        </p:nvPicPr>
        <p:blipFill>
          <a:blip r:embed="rId5"/>
          <a:stretch>
            <a:fillRect/>
          </a:stretch>
        </p:blipFill>
        <p:spPr>
          <a:xfrm>
            <a:off x="9581119" y="3122812"/>
            <a:ext cx="1131996" cy="1224136"/>
          </a:xfrm>
          <a:prstGeom prst="rect">
            <a:avLst/>
          </a:prstGeom>
        </p:spPr>
      </p:pic>
      <p:pic>
        <p:nvPicPr>
          <p:cNvPr id="2" name="Picture 1">
            <a:hlinkClick r:id="rId6"/>
          </p:cNvPr>
          <p:cNvPicPr>
            <a:picLocks noChangeAspect="1"/>
          </p:cNvPicPr>
          <p:nvPr/>
        </p:nvPicPr>
        <p:blipFill>
          <a:blip r:embed="rId7"/>
          <a:stretch>
            <a:fillRect/>
          </a:stretch>
        </p:blipFill>
        <p:spPr>
          <a:xfrm>
            <a:off x="1746166" y="2279930"/>
            <a:ext cx="2174437" cy="576064"/>
          </a:xfrm>
          <a:prstGeom prst="rect">
            <a:avLst/>
          </a:prstGeom>
        </p:spPr>
      </p:pic>
      <p:sp>
        <p:nvSpPr>
          <p:cNvPr id="9" name="Rectangle 8"/>
          <p:cNvSpPr/>
          <p:nvPr/>
        </p:nvSpPr>
        <p:spPr>
          <a:xfrm>
            <a:off x="443945" y="6411798"/>
            <a:ext cx="5483326" cy="369332"/>
          </a:xfrm>
          <a:prstGeom prst="rect">
            <a:avLst/>
          </a:prstGeom>
        </p:spPr>
        <p:txBody>
          <a:bodyPr wrap="square">
            <a:spAutoFit/>
          </a:bodyPr>
          <a:lstStyle/>
          <a:p>
            <a:r>
              <a:rPr lang="en-US" dirty="0">
                <a:solidFill>
                  <a:schemeClr val="bg1"/>
                </a:solidFill>
              </a:rPr>
              <a:t>Quantum Dummies @Simons </a:t>
            </a:r>
          </a:p>
        </p:txBody>
      </p:sp>
      <p:sp>
        <p:nvSpPr>
          <p:cNvPr id="10" name="Rectangle 9"/>
          <p:cNvSpPr/>
          <p:nvPr/>
        </p:nvSpPr>
        <p:spPr>
          <a:xfrm>
            <a:off x="6790056" y="6413493"/>
            <a:ext cx="3165022" cy="369332"/>
          </a:xfrm>
          <a:prstGeom prst="rect">
            <a:avLst/>
          </a:prstGeom>
        </p:spPr>
        <p:txBody>
          <a:bodyPr wrap="square">
            <a:spAutoFit/>
          </a:bodyPr>
          <a:lstStyle/>
          <a:p>
            <a:r>
              <a:rPr lang="en-US" dirty="0">
                <a:solidFill>
                  <a:schemeClr val="bg1"/>
                </a:solidFill>
              </a:rPr>
              <a:t>Friday, 17 April 2020</a:t>
            </a:r>
          </a:p>
        </p:txBody>
      </p:sp>
      <p:sp>
        <p:nvSpPr>
          <p:cNvPr id="16" name="Rectangle 15"/>
          <p:cNvSpPr/>
          <p:nvPr/>
        </p:nvSpPr>
        <p:spPr>
          <a:xfrm>
            <a:off x="250778" y="5974131"/>
            <a:ext cx="7023781" cy="307777"/>
          </a:xfrm>
          <a:prstGeom prst="rect">
            <a:avLst/>
          </a:prstGeom>
        </p:spPr>
        <p:txBody>
          <a:bodyPr wrap="square">
            <a:spAutoFit/>
          </a:bodyPr>
          <a:lstStyle/>
          <a:p>
            <a:r>
              <a:rPr lang="en-US" sz="1400" dirty="0"/>
              <a:t>All material available on </a:t>
            </a:r>
            <a:r>
              <a:rPr lang="en-US" sz="1400" dirty="0">
                <a:hlinkClick r:id="rId8"/>
              </a:rPr>
              <a:t>https://homepages.cwi.nl/~schaffne</a:t>
            </a:r>
            <a:r>
              <a:rPr lang="en-US" sz="1400" dirty="0"/>
              <a:t>  </a:t>
            </a:r>
          </a:p>
        </p:txBody>
      </p:sp>
    </p:spTree>
    <p:extLst>
      <p:ext uri="{BB962C8B-B14F-4D97-AF65-F5344CB8AC3E}">
        <p14:creationId xmlns:p14="http://schemas.microsoft.com/office/powerpoint/2010/main" val="91473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90798" y="3864070"/>
            <a:ext cx="4092947" cy="1460099"/>
            <a:chOff x="2366797" y="3864069"/>
            <a:chExt cx="4092947" cy="1460099"/>
          </a:xfrm>
        </p:grpSpPr>
        <p:grpSp>
          <p:nvGrpSpPr>
            <p:cNvPr id="16" name="Group 75"/>
            <p:cNvGrpSpPr/>
            <p:nvPr/>
          </p:nvGrpSpPr>
          <p:grpSpPr>
            <a:xfrm>
              <a:off x="2366797" y="3864069"/>
              <a:ext cx="4092947" cy="1460099"/>
              <a:chOff x="2366797" y="3864069"/>
              <a:chExt cx="4092947" cy="1460099"/>
            </a:xfrm>
          </p:grpSpPr>
          <p:sp>
            <p:nvSpPr>
              <p:cNvPr id="341142" name="Line 150"/>
              <p:cNvSpPr>
                <a:spLocks noChangeShapeType="1"/>
              </p:cNvSpPr>
              <p:nvPr/>
            </p:nvSpPr>
            <p:spPr bwMode="auto">
              <a:xfrm flipH="1">
                <a:off x="2366797" y="4557242"/>
                <a:ext cx="877836" cy="666"/>
              </a:xfrm>
              <a:prstGeom prst="line">
                <a:avLst/>
              </a:prstGeom>
              <a:noFill/>
              <a:ln w="38100">
                <a:solidFill>
                  <a:schemeClr val="tx1"/>
                </a:solidFill>
                <a:round/>
                <a:headEnd/>
                <a:tailEnd/>
              </a:ln>
              <a:effectLst/>
            </p:spPr>
            <p:txBody>
              <a:bodyPr anchor="ctr" anchorCtr="1"/>
              <a:lstStyle/>
              <a:p>
                <a:endParaRPr lang="en-US"/>
              </a:p>
            </p:txBody>
          </p:sp>
          <p:sp>
            <p:nvSpPr>
              <p:cNvPr id="91" name="Rectangle 22"/>
              <p:cNvSpPr>
                <a:spLocks noChangeArrowheads="1"/>
              </p:cNvSpPr>
              <p:nvPr/>
            </p:nvSpPr>
            <p:spPr bwMode="auto">
              <a:xfrm>
                <a:off x="3254214" y="3864069"/>
                <a:ext cx="2305928" cy="1460099"/>
              </a:xfrm>
              <a:prstGeom prst="rect">
                <a:avLst/>
              </a:prstGeom>
              <a:noFill/>
              <a:ln w="38100" algn="ctr">
                <a:solidFill>
                  <a:schemeClr val="tx1"/>
                </a:solidFill>
                <a:miter lim="800000"/>
                <a:headEnd/>
                <a:tailEnd/>
              </a:ln>
              <a:effectLst/>
            </p:spPr>
            <p:txBody>
              <a:bodyPr wrap="none" anchor="ctr"/>
              <a:lstStyle/>
              <a:p>
                <a:endParaRPr lang="en-US"/>
              </a:p>
            </p:txBody>
          </p:sp>
          <p:sp>
            <p:nvSpPr>
              <p:cNvPr id="93" name="Line 150"/>
              <p:cNvSpPr>
                <a:spLocks noChangeShapeType="1"/>
              </p:cNvSpPr>
              <p:nvPr/>
            </p:nvSpPr>
            <p:spPr bwMode="auto">
              <a:xfrm flipH="1">
                <a:off x="5581908" y="4925951"/>
                <a:ext cx="877836" cy="666"/>
              </a:xfrm>
              <a:prstGeom prst="line">
                <a:avLst/>
              </a:prstGeom>
              <a:noFill/>
              <a:ln w="38100">
                <a:solidFill>
                  <a:schemeClr val="tx1"/>
                </a:solidFill>
                <a:round/>
                <a:headEnd/>
                <a:tailEnd/>
              </a:ln>
              <a:effectLst/>
            </p:spPr>
            <p:txBody>
              <a:bodyPr anchor="ctr" anchorCtr="1"/>
              <a:lstStyle/>
              <a:p>
                <a:endParaRPr lang="en-US"/>
              </a:p>
            </p:txBody>
          </p:sp>
          <p:sp>
            <p:nvSpPr>
              <p:cNvPr id="106" name="Line 150"/>
              <p:cNvSpPr>
                <a:spLocks noChangeShapeType="1"/>
              </p:cNvSpPr>
              <p:nvPr/>
            </p:nvSpPr>
            <p:spPr bwMode="auto">
              <a:xfrm flipH="1">
                <a:off x="5567159" y="4114790"/>
                <a:ext cx="877836" cy="666"/>
              </a:xfrm>
              <a:prstGeom prst="line">
                <a:avLst/>
              </a:prstGeom>
              <a:noFill/>
              <a:ln w="38100">
                <a:solidFill>
                  <a:schemeClr val="tx1"/>
                </a:solidFill>
                <a:round/>
                <a:headEnd/>
                <a:tailEnd/>
              </a:ln>
              <a:effectLst/>
            </p:spPr>
            <p:txBody>
              <a:bodyPr anchor="ctr" anchorCtr="1"/>
              <a:lstStyle/>
              <a:p>
                <a:endParaRPr lang="en-US"/>
              </a:p>
            </p:txBody>
          </p:sp>
        </p:grpSp>
        <p:pic>
          <p:nvPicPr>
            <p:cNvPr id="67" name="Picture 9" descr="dolly"/>
            <p:cNvPicPr>
              <a:picLocks noChangeAspect="1" noChangeArrowheads="1"/>
            </p:cNvPicPr>
            <p:nvPr/>
          </p:nvPicPr>
          <p:blipFill>
            <a:blip r:embed="rId7" cstate="print"/>
            <a:srcRect/>
            <a:stretch>
              <a:fillRect/>
            </a:stretch>
          </p:blipFill>
          <p:spPr bwMode="auto">
            <a:xfrm>
              <a:off x="3779912" y="3970435"/>
              <a:ext cx="1368152" cy="1258765"/>
            </a:xfrm>
            <a:prstGeom prst="rect">
              <a:avLst/>
            </a:prstGeom>
            <a:noFill/>
          </p:spPr>
        </p:pic>
      </p:grpSp>
      <p:sp>
        <p:nvSpPr>
          <p:cNvPr id="341009" name="Rectangle 17"/>
          <p:cNvSpPr>
            <a:spLocks noGrp="1" noChangeArrowheads="1"/>
          </p:cNvSpPr>
          <p:nvPr>
            <p:ph type="title"/>
          </p:nvPr>
        </p:nvSpPr>
        <p:spPr>
          <a:xfrm>
            <a:off x="1017750" y="160488"/>
            <a:ext cx="8713787" cy="647700"/>
          </a:xfrm>
        </p:spPr>
        <p:txBody>
          <a:bodyPr>
            <a:noAutofit/>
          </a:bodyPr>
          <a:lstStyle/>
          <a:p>
            <a:r>
              <a:rPr lang="en-US" sz="4000"/>
              <a:t>No-Cloning Theorem</a:t>
            </a:r>
          </a:p>
        </p:txBody>
      </p:sp>
      <p:sp>
        <p:nvSpPr>
          <p:cNvPr id="341139" name="Line 147"/>
          <p:cNvSpPr>
            <a:spLocks noChangeShapeType="1"/>
          </p:cNvSpPr>
          <p:nvPr/>
        </p:nvSpPr>
        <p:spPr bwMode="auto">
          <a:xfrm rot="10800000">
            <a:off x="2932113" y="5157789"/>
            <a:ext cx="0" cy="574675"/>
          </a:xfrm>
          <a:prstGeom prst="line">
            <a:avLst/>
          </a:prstGeom>
          <a:noFill/>
          <a:ln w="44450">
            <a:solidFill>
              <a:schemeClr val="bg1"/>
            </a:solidFill>
            <a:round/>
            <a:headEnd type="triangle" w="med" len="med"/>
            <a:tailEnd type="triangle" w="med" len="med"/>
          </a:ln>
          <a:effectLst/>
        </p:spPr>
        <p:txBody>
          <a:bodyPr anchor="ctr" anchorCtr="1"/>
          <a:lstStyle/>
          <a:p>
            <a:endParaRPr lang="en-US"/>
          </a:p>
        </p:txBody>
      </p:sp>
      <p:grpSp>
        <p:nvGrpSpPr>
          <p:cNvPr id="13" name="Group 97"/>
          <p:cNvGrpSpPr/>
          <p:nvPr/>
        </p:nvGrpSpPr>
        <p:grpSpPr>
          <a:xfrm>
            <a:off x="3000008" y="4154892"/>
            <a:ext cx="719137" cy="720725"/>
            <a:chOff x="1018819" y="3771443"/>
            <a:chExt cx="719137" cy="720725"/>
          </a:xfrm>
          <a:effectLst>
            <a:outerShdw blurRad="50800" dist="38100" dir="2700000" algn="tl" rotWithShape="0">
              <a:prstClr val="black">
                <a:alpha val="40000"/>
              </a:prstClr>
            </a:outerShdw>
          </a:effectLst>
        </p:grpSpPr>
        <p:sp>
          <p:nvSpPr>
            <p:cNvPr id="341146"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90" name="Text Box 21"/>
            <p:cNvSpPr txBox="1">
              <a:spLocks noChangeArrowheads="1"/>
            </p:cNvSpPr>
            <p:nvPr/>
          </p:nvSpPr>
          <p:spPr bwMode="auto">
            <a:xfrm>
              <a:off x="117393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a:cs typeface="Arial" charset="0"/>
                </a:rPr>
                <a:t>?</a:t>
              </a:r>
              <a:endParaRPr lang="de-CH" sz="3200">
                <a:cs typeface="Arial" charset="0"/>
              </a:endParaRPr>
            </a:p>
          </p:txBody>
        </p:sp>
      </p:grpSp>
      <p:grpSp>
        <p:nvGrpSpPr>
          <p:cNvPr id="14" name="Group 98"/>
          <p:cNvGrpSpPr/>
          <p:nvPr/>
        </p:nvGrpSpPr>
        <p:grpSpPr>
          <a:xfrm>
            <a:off x="8117659" y="3697692"/>
            <a:ext cx="719137" cy="720725"/>
            <a:chOff x="1018819" y="3771443"/>
            <a:chExt cx="719137" cy="720725"/>
          </a:xfrm>
          <a:effectLst>
            <a:outerShdw blurRad="50800" dist="38100" dir="2700000" algn="tl" rotWithShape="0">
              <a:prstClr val="black">
                <a:alpha val="40000"/>
              </a:prstClr>
            </a:outerShdw>
          </a:effectLst>
        </p:grpSpPr>
        <p:sp>
          <p:nvSpPr>
            <p:cNvPr id="100"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1" name="Text Box 21"/>
            <p:cNvSpPr txBox="1">
              <a:spLocks noChangeArrowheads="1"/>
            </p:cNvSpPr>
            <p:nvPr/>
          </p:nvSpPr>
          <p:spPr bwMode="auto">
            <a:xfrm>
              <a:off x="117393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a:cs typeface="Arial" charset="0"/>
                </a:rPr>
                <a:t>?</a:t>
              </a:r>
              <a:endParaRPr lang="de-CH" sz="3200">
                <a:cs typeface="Arial" charset="0"/>
              </a:endParaRPr>
            </a:p>
          </p:txBody>
        </p:sp>
      </p:grpSp>
      <p:grpSp>
        <p:nvGrpSpPr>
          <p:cNvPr id="15" name="Group 101"/>
          <p:cNvGrpSpPr/>
          <p:nvPr/>
        </p:nvGrpSpPr>
        <p:grpSpPr>
          <a:xfrm>
            <a:off x="8147156" y="4553098"/>
            <a:ext cx="719137" cy="720725"/>
            <a:chOff x="1018819" y="3771443"/>
            <a:chExt cx="719137" cy="720725"/>
          </a:xfrm>
          <a:effectLst>
            <a:outerShdw blurRad="50800" dist="38100" dir="2700000" algn="tl" rotWithShape="0">
              <a:prstClr val="black">
                <a:alpha val="40000"/>
              </a:prstClr>
            </a:outerShdw>
          </a:effectLst>
        </p:grpSpPr>
        <p:sp>
          <p:nvSpPr>
            <p:cNvPr id="103"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4" name="Text Box 21"/>
            <p:cNvSpPr txBox="1">
              <a:spLocks noChangeArrowheads="1"/>
            </p:cNvSpPr>
            <p:nvPr/>
          </p:nvSpPr>
          <p:spPr bwMode="auto">
            <a:xfrm>
              <a:off x="117393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a:cs typeface="Arial" charset="0"/>
                </a:rPr>
                <a:t>?</a:t>
              </a:r>
              <a:endParaRPr lang="de-CH" sz="3200">
                <a:cs typeface="Arial" charset="0"/>
              </a:endParaRPr>
            </a:p>
          </p:txBody>
        </p:sp>
      </p:grpSp>
      <p:grpSp>
        <p:nvGrpSpPr>
          <p:cNvPr id="17" name="Group 74"/>
          <p:cNvGrpSpPr/>
          <p:nvPr/>
        </p:nvGrpSpPr>
        <p:grpSpPr>
          <a:xfrm>
            <a:off x="4295801" y="3429000"/>
            <a:ext cx="5184576" cy="2232248"/>
            <a:chOff x="2809127" y="3501009"/>
            <a:chExt cx="3326202" cy="2232248"/>
          </a:xfrm>
        </p:grpSpPr>
        <p:sp>
          <p:nvSpPr>
            <p:cNvPr id="92" name="Line 150"/>
            <p:cNvSpPr>
              <a:spLocks noChangeShapeType="1"/>
            </p:cNvSpPr>
            <p:nvPr/>
          </p:nvSpPr>
          <p:spPr bwMode="auto">
            <a:xfrm flipH="1">
              <a:off x="2875934" y="3554362"/>
              <a:ext cx="3259394" cy="2153264"/>
            </a:xfrm>
            <a:prstGeom prst="line">
              <a:avLst/>
            </a:prstGeom>
            <a:noFill/>
            <a:ln w="76200">
              <a:solidFill>
                <a:srgbClr val="FF0000"/>
              </a:solidFill>
              <a:round/>
              <a:headEnd/>
              <a:tailEnd/>
            </a:ln>
            <a:effectLst/>
          </p:spPr>
          <p:txBody>
            <a:bodyPr anchor="ctr" anchorCtr="1"/>
            <a:lstStyle/>
            <a:p>
              <a:endParaRPr lang="en-US"/>
            </a:p>
          </p:txBody>
        </p:sp>
        <p:sp>
          <p:nvSpPr>
            <p:cNvPr id="105" name="Line 150"/>
            <p:cNvSpPr>
              <a:spLocks noChangeShapeType="1"/>
            </p:cNvSpPr>
            <p:nvPr/>
          </p:nvSpPr>
          <p:spPr bwMode="auto">
            <a:xfrm>
              <a:off x="2809127" y="3501009"/>
              <a:ext cx="3326202" cy="2232248"/>
            </a:xfrm>
            <a:prstGeom prst="line">
              <a:avLst/>
            </a:prstGeom>
            <a:noFill/>
            <a:ln w="76200">
              <a:solidFill>
                <a:srgbClr val="FF0000"/>
              </a:solidFill>
              <a:round/>
              <a:headEnd/>
              <a:tailEnd/>
            </a:ln>
            <a:effectLst/>
          </p:spPr>
          <p:txBody>
            <a:bodyPr anchor="ctr" anchorCtr="1"/>
            <a:lstStyle/>
            <a:p>
              <a:endParaRPr lang="en-US"/>
            </a:p>
          </p:txBody>
        </p:sp>
      </p:grpSp>
      <p:grpSp>
        <p:nvGrpSpPr>
          <p:cNvPr id="80" name="Group 28"/>
          <p:cNvGrpSpPr/>
          <p:nvPr/>
        </p:nvGrpSpPr>
        <p:grpSpPr>
          <a:xfrm>
            <a:off x="4654162" y="1052736"/>
            <a:ext cx="720000" cy="720000"/>
            <a:chOff x="4214810" y="2000240"/>
            <a:chExt cx="457692" cy="460694"/>
          </a:xfrm>
        </p:grpSpPr>
        <p:sp>
          <p:nvSpPr>
            <p:cNvPr id="81"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82"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3" name="Group 112"/>
          <p:cNvGrpSpPr/>
          <p:nvPr/>
        </p:nvGrpSpPr>
        <p:grpSpPr>
          <a:xfrm>
            <a:off x="1730390" y="980728"/>
            <a:ext cx="720000" cy="720000"/>
            <a:chOff x="7597837" y="2707419"/>
            <a:chExt cx="457692" cy="460694"/>
          </a:xfrm>
        </p:grpSpPr>
        <p:sp>
          <p:nvSpPr>
            <p:cNvPr id="114"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5"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6" name="Group 28"/>
          <p:cNvGrpSpPr/>
          <p:nvPr/>
        </p:nvGrpSpPr>
        <p:grpSpPr>
          <a:xfrm>
            <a:off x="1730391" y="1988800"/>
            <a:ext cx="720000" cy="720000"/>
            <a:chOff x="4214810" y="2000240"/>
            <a:chExt cx="457692" cy="460694"/>
          </a:xfrm>
        </p:grpSpPr>
        <p:sp>
          <p:nvSpPr>
            <p:cNvPr id="11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9" name="Group 28"/>
          <p:cNvGrpSpPr/>
          <p:nvPr/>
        </p:nvGrpSpPr>
        <p:grpSpPr>
          <a:xfrm>
            <a:off x="4654162" y="1988840"/>
            <a:ext cx="720000" cy="720000"/>
            <a:chOff x="4214810" y="2000240"/>
            <a:chExt cx="457692" cy="460694"/>
          </a:xfrm>
        </p:grpSpPr>
        <p:sp>
          <p:nvSpPr>
            <p:cNvPr id="120"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3" name="Group 2"/>
          <p:cNvGrpSpPr/>
          <p:nvPr/>
        </p:nvGrpSpPr>
        <p:grpSpPr>
          <a:xfrm>
            <a:off x="7175029" y="1988841"/>
            <a:ext cx="874712" cy="1008063"/>
            <a:chOff x="7175029" y="1988841"/>
            <a:chExt cx="874712" cy="1008063"/>
          </a:xfrm>
        </p:grpSpPr>
        <p:grpSp>
          <p:nvGrpSpPr>
            <p:cNvPr id="122" name="Group 10"/>
            <p:cNvGrpSpPr>
              <a:grpSpLocks/>
            </p:cNvGrpSpPr>
            <p:nvPr/>
          </p:nvGrpSpPr>
          <p:grpSpPr bwMode="auto">
            <a:xfrm>
              <a:off x="7175029" y="2060278"/>
              <a:ext cx="865187" cy="792162"/>
              <a:chOff x="2148" y="2341"/>
              <a:chExt cx="545" cy="499"/>
            </a:xfrm>
          </p:grpSpPr>
          <p:sp>
            <p:nvSpPr>
              <p:cNvPr id="123" name="Oval 11"/>
              <p:cNvSpPr>
                <a:spLocks noChangeArrowheads="1"/>
              </p:cNvSpPr>
              <p:nvPr/>
            </p:nvSpPr>
            <p:spPr bwMode="auto">
              <a:xfrm>
                <a:off x="2239" y="2432"/>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124" name="Rectangle 12"/>
              <p:cNvSpPr>
                <a:spLocks noChangeArrowheads="1"/>
              </p:cNvSpPr>
              <p:nvPr/>
            </p:nvSpPr>
            <p:spPr bwMode="auto">
              <a:xfrm>
                <a:off x="2148" y="2568"/>
                <a:ext cx="545" cy="272"/>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125" name="Line 13"/>
              <p:cNvSpPr>
                <a:spLocks noChangeShapeType="1"/>
              </p:cNvSpPr>
              <p:nvPr/>
            </p:nvSpPr>
            <p:spPr bwMode="auto">
              <a:xfrm flipV="1">
                <a:off x="2420" y="2341"/>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26" name="Rectangle 22"/>
            <p:cNvSpPr>
              <a:spLocks noChangeArrowheads="1"/>
            </p:cNvSpPr>
            <p:nvPr/>
          </p:nvSpPr>
          <p:spPr bwMode="auto">
            <a:xfrm>
              <a:off x="7184554" y="1988841"/>
              <a:ext cx="865187" cy="1008063"/>
            </a:xfrm>
            <a:prstGeom prst="rect">
              <a:avLst/>
            </a:prstGeom>
            <a:noFill/>
            <a:ln w="28575" algn="ctr">
              <a:solidFill>
                <a:schemeClr val="tx1"/>
              </a:solidFill>
              <a:miter lim="800000"/>
              <a:headEnd/>
              <a:tailEnd/>
            </a:ln>
            <a:effectLst/>
          </p:spPr>
          <p:txBody>
            <a:bodyPr wrap="none" anchor="ctr"/>
            <a:lstStyle/>
            <a:p>
              <a:endParaRPr lang="en-US"/>
            </a:p>
          </p:txBody>
        </p:sp>
        <p:grpSp>
          <p:nvGrpSpPr>
            <p:cNvPr id="132" name="Group 90"/>
            <p:cNvGrpSpPr/>
            <p:nvPr/>
          </p:nvGrpSpPr>
          <p:grpSpPr>
            <a:xfrm>
              <a:off x="7374239" y="2439230"/>
              <a:ext cx="504000" cy="504000"/>
              <a:chOff x="6948264" y="2780928"/>
              <a:chExt cx="457692" cy="460694"/>
            </a:xfrm>
          </p:grpSpPr>
          <p:sp>
            <p:nvSpPr>
              <p:cNvPr id="133"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34" name="Group 63"/>
              <p:cNvGrpSpPr/>
              <p:nvPr/>
            </p:nvGrpSpPr>
            <p:grpSpPr>
              <a:xfrm>
                <a:off x="6991697" y="2814836"/>
                <a:ext cx="360040" cy="367338"/>
                <a:chOff x="-986264" y="2827606"/>
                <a:chExt cx="360040" cy="367338"/>
              </a:xfrm>
            </p:grpSpPr>
            <p:sp>
              <p:nvSpPr>
                <p:cNvPr id="135"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6"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grpSp>
        <p:nvGrpSpPr>
          <p:cNvPr id="4" name="Group 3"/>
          <p:cNvGrpSpPr/>
          <p:nvPr/>
        </p:nvGrpSpPr>
        <p:grpSpPr>
          <a:xfrm>
            <a:off x="8471172" y="1988270"/>
            <a:ext cx="865188" cy="1008062"/>
            <a:chOff x="8471172" y="1988270"/>
            <a:chExt cx="865188" cy="1008062"/>
          </a:xfrm>
        </p:grpSpPr>
        <p:grpSp>
          <p:nvGrpSpPr>
            <p:cNvPr id="127" name="Group 139"/>
            <p:cNvGrpSpPr>
              <a:grpSpLocks/>
            </p:cNvGrpSpPr>
            <p:nvPr/>
          </p:nvGrpSpPr>
          <p:grpSpPr bwMode="auto">
            <a:xfrm>
              <a:off x="8471172" y="2075585"/>
              <a:ext cx="865188" cy="792163"/>
              <a:chOff x="2154" y="1933"/>
              <a:chExt cx="545" cy="499"/>
            </a:xfrm>
          </p:grpSpPr>
          <p:sp>
            <p:nvSpPr>
              <p:cNvPr id="128" name="Oval 140"/>
              <p:cNvSpPr>
                <a:spLocks noChangeArrowheads="1"/>
              </p:cNvSpPr>
              <p:nvPr/>
            </p:nvSpPr>
            <p:spPr bwMode="auto">
              <a:xfrm>
                <a:off x="2245" y="2024"/>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129" name="Rectangle 141"/>
              <p:cNvSpPr>
                <a:spLocks noChangeArrowheads="1"/>
              </p:cNvSpPr>
              <p:nvPr/>
            </p:nvSpPr>
            <p:spPr bwMode="auto">
              <a:xfrm>
                <a:off x="2154" y="2160"/>
                <a:ext cx="545" cy="272"/>
              </a:xfrm>
              <a:prstGeom prst="rect">
                <a:avLst/>
              </a:prstGeom>
              <a:ln w="9525" algn="ctr">
                <a:noFill/>
                <a:miter lim="800000"/>
                <a:headEnd/>
                <a:tailEnd/>
              </a:ln>
              <a:effectLst/>
            </p:spPr>
            <p:txBody>
              <a:bodyPr wrap="none" anchor="ctr"/>
              <a:lstStyle/>
              <a:p>
                <a:pPr algn="ctr" eaLnBrk="0" hangingPunct="0"/>
                <a:endParaRPr lang="en-US" sz="4000" b="1">
                  <a:latin typeface="cmsy10" pitchFamily="34" charset="0"/>
                  <a:cs typeface="Arial" charset="0"/>
                </a:endParaRPr>
              </a:p>
            </p:txBody>
          </p:sp>
          <p:sp>
            <p:nvSpPr>
              <p:cNvPr id="130" name="Line 142"/>
              <p:cNvSpPr>
                <a:spLocks noChangeShapeType="1"/>
              </p:cNvSpPr>
              <p:nvPr/>
            </p:nvSpPr>
            <p:spPr bwMode="auto">
              <a:xfrm flipV="1">
                <a:off x="2426" y="1933"/>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31" name="Rectangle 149"/>
            <p:cNvSpPr>
              <a:spLocks noChangeArrowheads="1"/>
            </p:cNvSpPr>
            <p:nvPr/>
          </p:nvSpPr>
          <p:spPr bwMode="auto">
            <a:xfrm>
              <a:off x="8471172" y="1988270"/>
              <a:ext cx="865188" cy="1008062"/>
            </a:xfrm>
            <a:prstGeom prst="rect">
              <a:avLst/>
            </a:prstGeom>
            <a:noFill/>
            <a:ln w="28575" algn="ctr">
              <a:solidFill>
                <a:schemeClr val="tx1"/>
              </a:solidFill>
              <a:miter lim="800000"/>
              <a:headEnd/>
              <a:tailEnd/>
            </a:ln>
            <a:effectLst/>
          </p:spPr>
          <p:txBody>
            <a:bodyPr wrap="none" anchor="ctr"/>
            <a:lstStyle/>
            <a:p>
              <a:endParaRPr lang="en-US"/>
            </a:p>
          </p:txBody>
        </p:sp>
        <p:grpSp>
          <p:nvGrpSpPr>
            <p:cNvPr id="137" name="Group 136"/>
            <p:cNvGrpSpPr/>
            <p:nvPr/>
          </p:nvGrpSpPr>
          <p:grpSpPr>
            <a:xfrm>
              <a:off x="8665930" y="2436996"/>
              <a:ext cx="504000" cy="504000"/>
              <a:chOff x="4427984" y="692696"/>
              <a:chExt cx="457692" cy="460694"/>
            </a:xfrm>
          </p:grpSpPr>
          <p:sp>
            <p:nvSpPr>
              <p:cNvPr id="138" name="Oval 2"/>
              <p:cNvSpPr>
                <a:spLocks noChangeArrowheads="1"/>
              </p:cNvSpPr>
              <p:nvPr/>
            </p:nvSpPr>
            <p:spPr bwMode="auto">
              <a:xfrm>
                <a:off x="4427984" y="692696"/>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9" name="Line 5"/>
              <p:cNvSpPr>
                <a:spLocks noChangeShapeType="1"/>
              </p:cNvSpPr>
              <p:nvPr/>
            </p:nvSpPr>
            <p:spPr bwMode="auto">
              <a:xfrm rot="2700000">
                <a:off x="4470434" y="919757"/>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0" name="Line 5"/>
              <p:cNvSpPr>
                <a:spLocks noChangeShapeType="1"/>
              </p:cNvSpPr>
              <p:nvPr/>
            </p:nvSpPr>
            <p:spPr bwMode="auto">
              <a:xfrm rot="8100000">
                <a:off x="4470435" y="91975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pic>
        <p:nvPicPr>
          <p:cNvPr id="141" name="Picture 140" descr="TP_tmp.emf"/>
          <p:cNvPicPr>
            <a:picLocks noChangeAspect="1"/>
          </p:cNvPicPr>
          <p:nvPr>
            <p:custDataLst>
              <p:tags r:id="rId1"/>
            </p:custDataLst>
          </p:nvPr>
        </p:nvPicPr>
        <p:blipFill>
          <a:blip r:embed="rId8" cstate="print">
            <a:clrChange>
              <a:clrFrom>
                <a:srgbClr val="FFFFFF"/>
              </a:clrFrom>
              <a:clrTo>
                <a:srgbClr val="FFFFFF">
                  <a:alpha val="0"/>
                </a:srgbClr>
              </a:clrTo>
            </a:clrChange>
          </a:blip>
          <a:stretch>
            <a:fillRect/>
          </a:stretch>
        </p:blipFill>
        <p:spPr bwMode="auto">
          <a:xfrm>
            <a:off x="2666495" y="2132857"/>
            <a:ext cx="690067" cy="446227"/>
          </a:xfrm>
          <a:prstGeom prst="rect">
            <a:avLst/>
          </a:prstGeom>
          <a:noFill/>
          <a:ln/>
          <a:effectLst/>
        </p:spPr>
      </p:pic>
      <p:pic>
        <p:nvPicPr>
          <p:cNvPr id="142" name="Picture 141" descr="TP_tmp.emf"/>
          <p:cNvPicPr>
            <a:picLocks noChangeAspect="1"/>
          </p:cNvPicPr>
          <p:nvPr>
            <p:custDataLst>
              <p:tags r:id="rId2"/>
            </p:custDataLst>
          </p:nvPr>
        </p:nvPicPr>
        <p:blipFill>
          <a:blip r:embed="rId9" cstate="print">
            <a:clrChange>
              <a:clrFrom>
                <a:srgbClr val="FFFFFF"/>
              </a:clrFrom>
              <a:clrTo>
                <a:srgbClr val="FFFFFF">
                  <a:alpha val="0"/>
                </a:srgbClr>
              </a:clrTo>
            </a:clrChange>
          </a:blip>
          <a:stretch>
            <a:fillRect/>
          </a:stretch>
        </p:blipFill>
        <p:spPr bwMode="auto">
          <a:xfrm>
            <a:off x="5662275" y="2148852"/>
            <a:ext cx="690067" cy="446227"/>
          </a:xfrm>
          <a:prstGeom prst="rect">
            <a:avLst/>
          </a:prstGeom>
          <a:noFill/>
          <a:ln/>
          <a:effectLst/>
        </p:spPr>
      </p:pic>
      <p:pic>
        <p:nvPicPr>
          <p:cNvPr id="143" name="Picture 142" descr="TP_tmp.emf"/>
          <p:cNvPicPr>
            <a:picLocks noChangeAspect="1"/>
          </p:cNvPicPr>
          <p:nvPr>
            <p:custDataLst>
              <p:tags r:id="rId3"/>
            </p:custDataLst>
          </p:nvPr>
        </p:nvPicPr>
        <p:blipFill>
          <a:blip r:embed="rId10" cstate="print">
            <a:clrChange>
              <a:clrFrom>
                <a:srgbClr val="FFFFFF"/>
              </a:clrFrom>
              <a:clrTo>
                <a:srgbClr val="FFFFFF">
                  <a:alpha val="0"/>
                </a:srgbClr>
              </a:clrTo>
            </a:clrChange>
          </a:blip>
          <a:stretch>
            <a:fillRect/>
          </a:stretch>
        </p:blipFill>
        <p:spPr bwMode="auto">
          <a:xfrm>
            <a:off x="2666495" y="1196752"/>
            <a:ext cx="690067" cy="487680"/>
          </a:xfrm>
          <a:prstGeom prst="rect">
            <a:avLst/>
          </a:prstGeom>
          <a:noFill/>
          <a:ln/>
          <a:effectLst/>
        </p:spPr>
      </p:pic>
      <p:pic>
        <p:nvPicPr>
          <p:cNvPr id="144" name="Picture 143" descr="TP_tmp.emf"/>
          <p:cNvPicPr>
            <a:picLocks noChangeAspect="1"/>
          </p:cNvPicPr>
          <p:nvPr>
            <p:custDataLst>
              <p:tags r:id="rId4"/>
            </p:custDataLst>
          </p:nvPr>
        </p:nvPicPr>
        <p:blipFill>
          <a:blip r:embed="rId11" cstate="print">
            <a:clrChange>
              <a:clrFrom>
                <a:srgbClr val="FFFFFF"/>
              </a:clrFrom>
              <a:clrTo>
                <a:srgbClr val="FFFFFF">
                  <a:alpha val="0"/>
                </a:srgbClr>
              </a:clrTo>
            </a:clrChange>
          </a:blip>
          <a:stretch>
            <a:fillRect/>
          </a:stretch>
        </p:blipFill>
        <p:spPr bwMode="auto">
          <a:xfrm>
            <a:off x="5662275" y="1167408"/>
            <a:ext cx="690067" cy="487680"/>
          </a:xfrm>
          <a:prstGeom prst="rect">
            <a:avLst/>
          </a:prstGeom>
          <a:noFill/>
          <a:ln/>
          <a:effectLst/>
        </p:spPr>
      </p:pic>
      <p:sp>
        <p:nvSpPr>
          <p:cNvPr id="59" name="Content Placeholder 1"/>
          <p:cNvSpPr txBox="1">
            <a:spLocks/>
          </p:cNvSpPr>
          <p:nvPr/>
        </p:nvSpPr>
        <p:spPr>
          <a:xfrm>
            <a:off x="6456040" y="1124744"/>
            <a:ext cx="2880320" cy="648072"/>
          </a:xfrm>
          <a:prstGeom prst="rect">
            <a:avLst/>
          </a:prstGeom>
        </p:spPr>
        <p:txBody>
          <a:bodyPr/>
          <a:lstStyle/>
          <a:p>
            <a:pPr marL="342900" indent="-342900">
              <a:spcBef>
                <a:spcPct val="20000"/>
              </a:spcBef>
              <a:buClr>
                <a:schemeClr val="accent1"/>
              </a:buClr>
              <a:buSzPct val="65000"/>
              <a:defRPr/>
            </a:pPr>
            <a:r>
              <a:rPr lang="en-US" sz="2400" dirty="0">
                <a:cs typeface="Arial" charset="0"/>
              </a:rPr>
              <a:t>Quantum operations:</a:t>
            </a:r>
          </a:p>
          <a:p>
            <a:pPr marL="342900" indent="-342900">
              <a:spcBef>
                <a:spcPct val="20000"/>
              </a:spcBef>
              <a:buClr>
                <a:schemeClr val="accent1"/>
              </a:buClr>
              <a:buSzPct val="65000"/>
              <a:defRPr/>
            </a:pPr>
            <a:endParaRPr lang="en-US" sz="2400" dirty="0">
              <a:cs typeface="Arial" charset="0"/>
            </a:endParaRPr>
          </a:p>
        </p:txBody>
      </p:sp>
      <p:sp>
        <p:nvSpPr>
          <p:cNvPr id="64" name="Rectangle 22"/>
          <p:cNvSpPr>
            <a:spLocks noChangeArrowheads="1"/>
          </p:cNvSpPr>
          <p:nvPr/>
        </p:nvSpPr>
        <p:spPr bwMode="auto">
          <a:xfrm>
            <a:off x="9408368" y="980728"/>
            <a:ext cx="649188" cy="719262"/>
          </a:xfrm>
          <a:prstGeom prst="rect">
            <a:avLst/>
          </a:prstGeom>
          <a:noFill/>
          <a:ln w="28575" algn="ctr">
            <a:solidFill>
              <a:schemeClr val="tx1"/>
            </a:solidFill>
            <a:miter lim="800000"/>
            <a:headEnd/>
            <a:tailEnd/>
          </a:ln>
          <a:effectLst/>
        </p:spPr>
        <p:txBody>
          <a:bodyPr wrap="none" anchor="ctr"/>
          <a:lstStyle/>
          <a:p>
            <a:endParaRPr lang="en-US"/>
          </a:p>
        </p:txBody>
      </p:sp>
      <p:sp>
        <p:nvSpPr>
          <p:cNvPr id="65" name="Content Placeholder 1"/>
          <p:cNvSpPr txBox="1">
            <a:spLocks/>
          </p:cNvSpPr>
          <p:nvPr/>
        </p:nvSpPr>
        <p:spPr>
          <a:xfrm>
            <a:off x="9480376" y="923838"/>
            <a:ext cx="648072" cy="792088"/>
          </a:xfrm>
          <a:prstGeom prst="rect">
            <a:avLst/>
          </a:prstGeom>
        </p:spPr>
        <p:txBody>
          <a:bodyPr/>
          <a:lstStyle/>
          <a:p>
            <a:pPr marL="342900" indent="-342900">
              <a:spcBef>
                <a:spcPct val="20000"/>
              </a:spcBef>
              <a:buClr>
                <a:schemeClr val="accent1"/>
              </a:buClr>
              <a:buSzPct val="65000"/>
              <a:defRPr/>
            </a:pPr>
            <a:r>
              <a:rPr lang="en-US" sz="4400">
                <a:cs typeface="Arial" charset="0"/>
              </a:rPr>
              <a:t>U</a:t>
            </a:r>
          </a:p>
          <a:p>
            <a:pPr marL="342900" indent="-342900">
              <a:spcBef>
                <a:spcPct val="20000"/>
              </a:spcBef>
              <a:buClr>
                <a:schemeClr val="accent1"/>
              </a:buClr>
              <a:buSzPct val="65000"/>
              <a:defRPr/>
            </a:pPr>
            <a:endParaRPr lang="en-US" sz="2800">
              <a:cs typeface="Arial" charset="0"/>
            </a:endParaRPr>
          </a:p>
        </p:txBody>
      </p:sp>
      <p:sp>
        <p:nvSpPr>
          <p:cNvPr id="66" name="Text Box 21"/>
          <p:cNvSpPr txBox="1">
            <a:spLocks noChangeArrowheads="1"/>
          </p:cNvSpPr>
          <p:nvPr/>
        </p:nvSpPr>
        <p:spPr bwMode="auto">
          <a:xfrm>
            <a:off x="2207568" y="5779298"/>
            <a:ext cx="6552728" cy="523220"/>
          </a:xfrm>
          <a:prstGeom prst="rect">
            <a:avLst/>
          </a:prstGeom>
          <a:noFill/>
          <a:ln w="9525">
            <a:noFill/>
            <a:miter lim="800000"/>
            <a:headEnd/>
            <a:tailEnd/>
          </a:ln>
          <a:effectLst/>
        </p:spPr>
        <p:txBody>
          <a:bodyPr wrap="square">
            <a:spAutoFit/>
          </a:bodyPr>
          <a:lstStyle/>
          <a:p>
            <a:pPr eaLnBrk="0" hangingPunct="0">
              <a:spcBef>
                <a:spcPct val="50000"/>
              </a:spcBef>
            </a:pPr>
            <a:r>
              <a:rPr lang="en-US" sz="2800">
                <a:cs typeface="Arial" charset="0"/>
              </a:rPr>
              <a:t>Proof: copying is a </a:t>
            </a:r>
            <a:r>
              <a:rPr lang="en-US" sz="2800">
                <a:solidFill>
                  <a:srgbClr val="0000FF"/>
                </a:solidFill>
                <a:cs typeface="Arial" charset="0"/>
              </a:rPr>
              <a:t>non-linear operation</a:t>
            </a:r>
            <a:endParaRPr lang="de-CH" sz="2800">
              <a:solidFill>
                <a:srgbClr val="0000FF"/>
              </a:solidFill>
              <a:cs typeface="Arial" charset="0"/>
            </a:endParaRPr>
          </a:p>
        </p:txBody>
      </p:sp>
    </p:spTree>
    <p:extLst>
      <p:ext uri="{BB962C8B-B14F-4D97-AF65-F5344CB8AC3E}">
        <p14:creationId xmlns:p14="http://schemas.microsoft.com/office/powerpoint/2010/main" val="3419812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2.08333E-6 1.48148E-6 C -0.08581 0.07523 -0.17149 0.15069 -0.19414 0.22662 C -0.21667 0.30254 -0.14479 0.41759 -0.1349 0.45555 " pathEditMode="relative" rAng="0" ptsTypes="AAA">
                                      <p:cBhvr>
                                        <p:cTn id="8" dur="1000" fill="hold"/>
                                        <p:tgtEl>
                                          <p:spTgt spid="80"/>
                                        </p:tgtEl>
                                        <p:attrNameLst>
                                          <p:attrName>ppt_x</p:attrName>
                                          <p:attrName>ppt_y</p:attrName>
                                        </p:attrNameLst>
                                      </p:cBhvr>
                                      <p:rCtr x="-9935" y="22778"/>
                                    </p:animMotion>
                                  </p:childTnLst>
                                </p:cTn>
                              </p:par>
                              <p:par>
                                <p:cTn id="9" presetID="0" presetClass="path" presetSubtype="0" accel="50000" decel="50000" fill="hold" nodeType="withEffect">
                                  <p:stCondLst>
                                    <p:cond delay="0"/>
                                  </p:stCondLst>
                                  <p:childTnLst>
                                    <p:animMotion origin="layout" path="M -4.375E-6 -3.7037E-7 C 0.09154 0.09282 0.18321 0.18588 0.2 0.26296 C 0.21667 0.34051 0.15886 0.40232 0.10092 0.46435 " pathEditMode="relative" rAng="0" ptsTypes="AAA">
                                      <p:cBhvr>
                                        <p:cTn id="10" dur="1000" fill="hold"/>
                                        <p:tgtEl>
                                          <p:spTgt spid="113"/>
                                        </p:tgtEl>
                                        <p:attrNameLst>
                                          <p:attrName>ppt_x</p:attrName>
                                          <p:attrName>ppt_y</p:attrName>
                                        </p:attrNameLst>
                                      </p:cBhvr>
                                      <p:rCtr x="10143" y="23218"/>
                                    </p:animMotion>
                                  </p:childTnLst>
                                </p:cTn>
                              </p:par>
                              <p:par>
                                <p:cTn id="11" presetID="0" presetClass="path" presetSubtype="0" accel="50000" decel="50000" fill="hold" nodeType="withEffect">
                                  <p:stCondLst>
                                    <p:cond delay="0"/>
                                  </p:stCondLst>
                                  <p:childTnLst>
                                    <p:animMotion origin="layout" path="M 2.08333E-6 -1.11111E-6 C -0.06133 0.07454 -0.1224 0.14931 -0.14492 0.20208 C -0.16758 0.25486 -0.15143 0.28565 -0.13503 0.31667 " pathEditMode="relative" rAng="0" ptsTypes="AAA">
                                      <p:cBhvr>
                                        <p:cTn id="12" dur="1000" fill="hold"/>
                                        <p:tgtEl>
                                          <p:spTgt spid="119"/>
                                        </p:tgtEl>
                                        <p:attrNameLst>
                                          <p:attrName>ppt_x</p:attrName>
                                          <p:attrName>ppt_y</p:attrName>
                                        </p:attrNameLst>
                                      </p:cBhvr>
                                      <p:rCtr x="-7813" y="15833"/>
                                    </p:animMotion>
                                  </p:childTnLst>
                                </p:cTn>
                              </p:par>
                              <p:par>
                                <p:cTn id="13" presetID="0" presetClass="path" presetSubtype="0" accel="50000" decel="50000" fill="hold" nodeType="withEffect">
                                  <p:stCondLst>
                                    <p:cond delay="0"/>
                                  </p:stCondLst>
                                  <p:childTnLst>
                                    <p:animMotion origin="layout" path="M -4.375E-6 -1.11111E-6 C 0.06472 0.06852 0.12956 0.13704 0.14649 0.18982 C 0.16355 0.24259 0.13295 0.27963 0.10248 0.31667 " pathEditMode="relative" rAng="0" ptsTypes="AAA">
                                      <p:cBhvr>
                                        <p:cTn id="14" dur="1000" fill="hold"/>
                                        <p:tgtEl>
                                          <p:spTgt spid="116"/>
                                        </p:tgtEl>
                                        <p:attrNameLst>
                                          <p:attrName>ppt_x</p:attrName>
                                          <p:attrName>ppt_y</p:attrName>
                                        </p:attrNameLst>
                                      </p:cBhvr>
                                      <p:rCtr x="7565" y="15833"/>
                                    </p:animMotion>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1000"/>
                                        <p:tgtEl>
                                          <p:spTgt spid="113"/>
                                        </p:tgtEl>
                                      </p:cBhvr>
                                    </p:animEffect>
                                    <p:set>
                                      <p:cBhvr>
                                        <p:cTn id="18" dur="1" fill="hold">
                                          <p:stCondLst>
                                            <p:cond delay="999"/>
                                          </p:stCondLst>
                                        </p:cTn>
                                        <p:tgtEl>
                                          <p:spTgt spid="113"/>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80"/>
                                        </p:tgtEl>
                                      </p:cBhvr>
                                    </p:animEffect>
                                    <p:set>
                                      <p:cBhvr>
                                        <p:cTn id="21" dur="1" fill="hold">
                                          <p:stCondLst>
                                            <p:cond delay="999"/>
                                          </p:stCondLst>
                                        </p:cTn>
                                        <p:tgtEl>
                                          <p:spTgt spid="8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116"/>
                                        </p:tgtEl>
                                      </p:cBhvr>
                                    </p:animEffect>
                                    <p:set>
                                      <p:cBhvr>
                                        <p:cTn id="24" dur="1" fill="hold">
                                          <p:stCondLst>
                                            <p:cond delay="999"/>
                                          </p:stCondLst>
                                        </p:cTn>
                                        <p:tgtEl>
                                          <p:spTgt spid="116"/>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119"/>
                                        </p:tgtEl>
                                      </p:cBhvr>
                                    </p:animEffect>
                                    <p:set>
                                      <p:cBhvr>
                                        <p:cTn id="27" dur="1" fill="hold">
                                          <p:stCondLst>
                                            <p:cond delay="999"/>
                                          </p:stCondLst>
                                        </p:cTn>
                                        <p:tgtEl>
                                          <p:spTgt spid="1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ox(ou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96927" y="808188"/>
            <a:ext cx="4092947" cy="1460099"/>
            <a:chOff x="2366797" y="3864069"/>
            <a:chExt cx="4092947" cy="1460099"/>
          </a:xfrm>
        </p:grpSpPr>
        <p:grpSp>
          <p:nvGrpSpPr>
            <p:cNvPr id="16" name="Group 75"/>
            <p:cNvGrpSpPr/>
            <p:nvPr/>
          </p:nvGrpSpPr>
          <p:grpSpPr>
            <a:xfrm>
              <a:off x="2366797" y="3864069"/>
              <a:ext cx="4092947" cy="1460099"/>
              <a:chOff x="2366797" y="3864069"/>
              <a:chExt cx="4092947" cy="1460099"/>
            </a:xfrm>
          </p:grpSpPr>
          <p:sp>
            <p:nvSpPr>
              <p:cNvPr id="341142" name="Line 150"/>
              <p:cNvSpPr>
                <a:spLocks noChangeShapeType="1"/>
              </p:cNvSpPr>
              <p:nvPr/>
            </p:nvSpPr>
            <p:spPr bwMode="auto">
              <a:xfrm flipH="1">
                <a:off x="2366797" y="4557242"/>
                <a:ext cx="877836" cy="666"/>
              </a:xfrm>
              <a:prstGeom prst="line">
                <a:avLst/>
              </a:prstGeom>
              <a:noFill/>
              <a:ln w="38100">
                <a:solidFill>
                  <a:schemeClr val="tx1"/>
                </a:solidFill>
                <a:round/>
                <a:headEnd/>
                <a:tailEnd/>
              </a:ln>
              <a:effectLst/>
            </p:spPr>
            <p:txBody>
              <a:bodyPr anchor="ctr" anchorCtr="1"/>
              <a:lstStyle/>
              <a:p>
                <a:endParaRPr lang="en-US"/>
              </a:p>
            </p:txBody>
          </p:sp>
          <p:sp>
            <p:nvSpPr>
              <p:cNvPr id="91" name="Rectangle 22"/>
              <p:cNvSpPr>
                <a:spLocks noChangeArrowheads="1"/>
              </p:cNvSpPr>
              <p:nvPr/>
            </p:nvSpPr>
            <p:spPr bwMode="auto">
              <a:xfrm>
                <a:off x="3254214" y="3864069"/>
                <a:ext cx="2305928" cy="1460099"/>
              </a:xfrm>
              <a:prstGeom prst="rect">
                <a:avLst/>
              </a:prstGeom>
              <a:noFill/>
              <a:ln w="38100" algn="ctr">
                <a:solidFill>
                  <a:schemeClr val="tx1"/>
                </a:solidFill>
                <a:miter lim="800000"/>
                <a:headEnd/>
                <a:tailEnd/>
              </a:ln>
              <a:effectLst/>
            </p:spPr>
            <p:txBody>
              <a:bodyPr wrap="none" anchor="ctr"/>
              <a:lstStyle/>
              <a:p>
                <a:endParaRPr lang="en-US"/>
              </a:p>
            </p:txBody>
          </p:sp>
          <p:sp>
            <p:nvSpPr>
              <p:cNvPr id="93" name="Line 150"/>
              <p:cNvSpPr>
                <a:spLocks noChangeShapeType="1"/>
              </p:cNvSpPr>
              <p:nvPr/>
            </p:nvSpPr>
            <p:spPr bwMode="auto">
              <a:xfrm flipH="1">
                <a:off x="5581908" y="4925951"/>
                <a:ext cx="877836" cy="666"/>
              </a:xfrm>
              <a:prstGeom prst="line">
                <a:avLst/>
              </a:prstGeom>
              <a:noFill/>
              <a:ln w="38100">
                <a:solidFill>
                  <a:schemeClr val="tx1"/>
                </a:solidFill>
                <a:round/>
                <a:headEnd/>
                <a:tailEnd/>
              </a:ln>
              <a:effectLst/>
            </p:spPr>
            <p:txBody>
              <a:bodyPr anchor="ctr" anchorCtr="1"/>
              <a:lstStyle/>
              <a:p>
                <a:endParaRPr lang="en-US"/>
              </a:p>
            </p:txBody>
          </p:sp>
          <p:sp>
            <p:nvSpPr>
              <p:cNvPr id="106" name="Line 150"/>
              <p:cNvSpPr>
                <a:spLocks noChangeShapeType="1"/>
              </p:cNvSpPr>
              <p:nvPr/>
            </p:nvSpPr>
            <p:spPr bwMode="auto">
              <a:xfrm flipH="1">
                <a:off x="5567159" y="4114790"/>
                <a:ext cx="877836" cy="666"/>
              </a:xfrm>
              <a:prstGeom prst="line">
                <a:avLst/>
              </a:prstGeom>
              <a:noFill/>
              <a:ln w="38100">
                <a:solidFill>
                  <a:schemeClr val="tx1"/>
                </a:solidFill>
                <a:round/>
                <a:headEnd/>
                <a:tailEnd/>
              </a:ln>
              <a:effectLst/>
            </p:spPr>
            <p:txBody>
              <a:bodyPr anchor="ctr" anchorCtr="1"/>
              <a:lstStyle/>
              <a:p>
                <a:endParaRPr lang="en-US"/>
              </a:p>
            </p:txBody>
          </p:sp>
        </p:grpSp>
        <p:pic>
          <p:nvPicPr>
            <p:cNvPr id="67" name="Picture 9" descr="dolly"/>
            <p:cNvPicPr>
              <a:picLocks noChangeAspect="1" noChangeArrowheads="1"/>
            </p:cNvPicPr>
            <p:nvPr/>
          </p:nvPicPr>
          <p:blipFill>
            <a:blip r:embed="rId3" cstate="print"/>
            <a:srcRect/>
            <a:stretch>
              <a:fillRect/>
            </a:stretch>
          </p:blipFill>
          <p:spPr bwMode="auto">
            <a:xfrm>
              <a:off x="3779912" y="3970435"/>
              <a:ext cx="1368152" cy="1258765"/>
            </a:xfrm>
            <a:prstGeom prst="rect">
              <a:avLst/>
            </a:prstGeom>
            <a:noFill/>
          </p:spPr>
        </p:pic>
      </p:grpSp>
      <p:sp>
        <p:nvSpPr>
          <p:cNvPr id="341009" name="Rectangle 17"/>
          <p:cNvSpPr>
            <a:spLocks noGrp="1" noChangeArrowheads="1"/>
          </p:cNvSpPr>
          <p:nvPr>
            <p:ph type="title"/>
          </p:nvPr>
        </p:nvSpPr>
        <p:spPr>
          <a:xfrm>
            <a:off x="1017750" y="160488"/>
            <a:ext cx="8713787" cy="647700"/>
          </a:xfrm>
        </p:spPr>
        <p:txBody>
          <a:bodyPr>
            <a:noAutofit/>
          </a:bodyPr>
          <a:lstStyle/>
          <a:p>
            <a:r>
              <a:rPr lang="en-US" sz="4000" dirty="0"/>
              <a:t>Proof of No-Cloning Theorem</a:t>
            </a:r>
          </a:p>
        </p:txBody>
      </p:sp>
      <p:sp>
        <p:nvSpPr>
          <p:cNvPr id="341139" name="Line 147"/>
          <p:cNvSpPr>
            <a:spLocks noChangeShapeType="1"/>
          </p:cNvSpPr>
          <p:nvPr/>
        </p:nvSpPr>
        <p:spPr bwMode="auto">
          <a:xfrm rot="10800000">
            <a:off x="4738242" y="2101907"/>
            <a:ext cx="0" cy="574675"/>
          </a:xfrm>
          <a:prstGeom prst="line">
            <a:avLst/>
          </a:prstGeom>
          <a:noFill/>
          <a:ln w="44450">
            <a:solidFill>
              <a:schemeClr val="bg1"/>
            </a:solidFill>
            <a:round/>
            <a:headEnd type="triangle" w="med" len="med"/>
            <a:tailEnd type="triangle" w="med" len="med"/>
          </a:ln>
          <a:effectLst/>
        </p:spPr>
        <p:txBody>
          <a:bodyPr anchor="ctr" anchorCtr="1"/>
          <a:lstStyle/>
          <a:p>
            <a:endParaRPr lang="en-US"/>
          </a:p>
        </p:txBody>
      </p:sp>
      <p:grpSp>
        <p:nvGrpSpPr>
          <p:cNvPr id="13" name="Group 97"/>
          <p:cNvGrpSpPr/>
          <p:nvPr/>
        </p:nvGrpSpPr>
        <p:grpSpPr>
          <a:xfrm>
            <a:off x="4806137" y="1099010"/>
            <a:ext cx="719137" cy="720725"/>
            <a:chOff x="1018819" y="3771443"/>
            <a:chExt cx="719137" cy="720725"/>
          </a:xfrm>
          <a:effectLst>
            <a:outerShdw blurRad="50800" dist="38100" dir="2700000" algn="tl" rotWithShape="0">
              <a:prstClr val="black">
                <a:alpha val="40000"/>
              </a:prstClr>
            </a:outerShdw>
          </a:effectLst>
        </p:grpSpPr>
        <p:sp>
          <p:nvSpPr>
            <p:cNvPr id="341146"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90" name="Text Box 21"/>
            <p:cNvSpPr txBox="1">
              <a:spLocks noChangeArrowheads="1"/>
            </p:cNvSpPr>
            <p:nvPr/>
          </p:nvSpPr>
          <p:spPr bwMode="auto">
            <a:xfrm>
              <a:off x="117393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a:cs typeface="Arial" charset="0"/>
                </a:rPr>
                <a:t>?</a:t>
              </a:r>
              <a:endParaRPr lang="de-CH" sz="3200">
                <a:cs typeface="Arial" charset="0"/>
              </a:endParaRPr>
            </a:p>
          </p:txBody>
        </p:sp>
      </p:grpSp>
      <p:grpSp>
        <p:nvGrpSpPr>
          <p:cNvPr id="14" name="Group 98"/>
          <p:cNvGrpSpPr/>
          <p:nvPr/>
        </p:nvGrpSpPr>
        <p:grpSpPr>
          <a:xfrm>
            <a:off x="9923788" y="641810"/>
            <a:ext cx="719137" cy="720725"/>
            <a:chOff x="1018819" y="3771443"/>
            <a:chExt cx="719137" cy="720725"/>
          </a:xfrm>
          <a:effectLst>
            <a:outerShdw blurRad="50800" dist="38100" dir="2700000" algn="tl" rotWithShape="0">
              <a:prstClr val="black">
                <a:alpha val="40000"/>
              </a:prstClr>
            </a:outerShdw>
          </a:effectLst>
        </p:grpSpPr>
        <p:sp>
          <p:nvSpPr>
            <p:cNvPr id="100"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1" name="Text Box 21"/>
            <p:cNvSpPr txBox="1">
              <a:spLocks noChangeArrowheads="1"/>
            </p:cNvSpPr>
            <p:nvPr/>
          </p:nvSpPr>
          <p:spPr bwMode="auto">
            <a:xfrm>
              <a:off x="117393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a:cs typeface="Arial" charset="0"/>
                </a:rPr>
                <a:t>?</a:t>
              </a:r>
              <a:endParaRPr lang="de-CH" sz="3200">
                <a:cs typeface="Arial" charset="0"/>
              </a:endParaRPr>
            </a:p>
          </p:txBody>
        </p:sp>
      </p:grpSp>
      <p:grpSp>
        <p:nvGrpSpPr>
          <p:cNvPr id="15" name="Group 101"/>
          <p:cNvGrpSpPr/>
          <p:nvPr/>
        </p:nvGrpSpPr>
        <p:grpSpPr>
          <a:xfrm>
            <a:off x="9953285" y="1497216"/>
            <a:ext cx="719137" cy="720725"/>
            <a:chOff x="1018819" y="3771443"/>
            <a:chExt cx="719137" cy="720725"/>
          </a:xfrm>
          <a:effectLst>
            <a:outerShdw blurRad="50800" dist="38100" dir="2700000" algn="tl" rotWithShape="0">
              <a:prstClr val="black">
                <a:alpha val="40000"/>
              </a:prstClr>
            </a:outerShdw>
          </a:effectLst>
        </p:grpSpPr>
        <p:sp>
          <p:nvSpPr>
            <p:cNvPr id="103"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4" name="Text Box 21"/>
            <p:cNvSpPr txBox="1">
              <a:spLocks noChangeArrowheads="1"/>
            </p:cNvSpPr>
            <p:nvPr/>
          </p:nvSpPr>
          <p:spPr bwMode="auto">
            <a:xfrm>
              <a:off x="117393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a:cs typeface="Arial" charset="0"/>
                </a:rPr>
                <a:t>?</a:t>
              </a:r>
              <a:endParaRPr lang="de-CH" sz="3200">
                <a:cs typeface="Arial" charset="0"/>
              </a:endParaRPr>
            </a:p>
          </p:txBody>
        </p:sp>
      </p:grpSp>
      <p:grpSp>
        <p:nvGrpSpPr>
          <p:cNvPr id="17" name="Group 74"/>
          <p:cNvGrpSpPr/>
          <p:nvPr/>
        </p:nvGrpSpPr>
        <p:grpSpPr>
          <a:xfrm>
            <a:off x="6627356" y="831238"/>
            <a:ext cx="3587015" cy="1363318"/>
            <a:chOff x="2809127" y="3501009"/>
            <a:chExt cx="3326202" cy="2232248"/>
          </a:xfrm>
        </p:grpSpPr>
        <p:sp>
          <p:nvSpPr>
            <p:cNvPr id="92" name="Line 150"/>
            <p:cNvSpPr>
              <a:spLocks noChangeShapeType="1"/>
            </p:cNvSpPr>
            <p:nvPr/>
          </p:nvSpPr>
          <p:spPr bwMode="auto">
            <a:xfrm flipH="1">
              <a:off x="2875934" y="3554362"/>
              <a:ext cx="3259394" cy="2153264"/>
            </a:xfrm>
            <a:prstGeom prst="line">
              <a:avLst/>
            </a:prstGeom>
            <a:noFill/>
            <a:ln w="76200">
              <a:solidFill>
                <a:srgbClr val="FF0000"/>
              </a:solidFill>
              <a:round/>
              <a:headEnd/>
              <a:tailEnd/>
            </a:ln>
            <a:effectLst/>
          </p:spPr>
          <p:txBody>
            <a:bodyPr anchor="ctr" anchorCtr="1"/>
            <a:lstStyle/>
            <a:p>
              <a:endParaRPr lang="en-US"/>
            </a:p>
          </p:txBody>
        </p:sp>
        <p:sp>
          <p:nvSpPr>
            <p:cNvPr id="105" name="Line 150"/>
            <p:cNvSpPr>
              <a:spLocks noChangeShapeType="1"/>
            </p:cNvSpPr>
            <p:nvPr/>
          </p:nvSpPr>
          <p:spPr bwMode="auto">
            <a:xfrm>
              <a:off x="2809127" y="3501009"/>
              <a:ext cx="3326202" cy="2232248"/>
            </a:xfrm>
            <a:prstGeom prst="line">
              <a:avLst/>
            </a:prstGeom>
            <a:noFill/>
            <a:ln w="76200">
              <a:solidFill>
                <a:srgbClr val="FF0000"/>
              </a:solidFill>
              <a:round/>
              <a:headEnd/>
              <a:tailEnd/>
            </a:ln>
            <a:effectLst/>
          </p:spPr>
          <p:txBody>
            <a:bodyPr anchor="ctr" anchorCtr="1"/>
            <a:lstStyle/>
            <a:p>
              <a:endParaRPr lang="en-US"/>
            </a:p>
          </p:txBody>
        </p:sp>
      </p:grpSp>
      <mc:AlternateContent xmlns:mc="http://schemas.openxmlformats.org/markup-compatibility/2006">
        <mc:Choice xmlns:a14="http://schemas.microsoft.com/office/drawing/2010/main" Requires="a14">
          <p:sp>
            <p:nvSpPr>
              <p:cNvPr id="66" name="Text Box 21"/>
              <p:cNvSpPr txBox="1">
                <a:spLocks noChangeArrowheads="1"/>
              </p:cNvSpPr>
              <p:nvPr/>
            </p:nvSpPr>
            <p:spPr bwMode="auto">
              <a:xfrm>
                <a:off x="460485" y="2680020"/>
                <a:ext cx="11100349" cy="3539430"/>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solidFill>
                      <a:schemeClr val="tx1"/>
                    </a:solidFill>
                    <a:cs typeface="Arial" charset="0"/>
                  </a:rPr>
                  <a:t>Proof: Assume </a:t>
                </a:r>
                <a14:m>
                  <m:oMath xmlns:m="http://schemas.openxmlformats.org/officeDocument/2006/math">
                    <m:r>
                      <a:rPr lang="en-US" sz="2800" i="1" dirty="0" smtClean="0">
                        <a:solidFill>
                          <a:schemeClr val="tx1"/>
                        </a:solidFill>
                        <a:latin typeface="Cambria Math" panose="02040503050406030204" pitchFamily="18" charset="0"/>
                        <a:cs typeface="Arial" charset="0"/>
                      </a:rPr>
                      <m:t>𝑈</m:t>
                    </m:r>
                  </m:oMath>
                </a14:m>
                <a:r>
                  <a:rPr lang="en-US" sz="2800" dirty="0">
                    <a:solidFill>
                      <a:schemeClr val="tx1"/>
                    </a:solidFill>
                    <a:cs typeface="Arial" charset="0"/>
                  </a:rPr>
                  <a:t> such that for all </a:t>
                </a:r>
                <a14:m>
                  <m:oMath xmlns:m="http://schemas.openxmlformats.org/officeDocument/2006/math">
                    <m:d>
                      <m:dPr>
                        <m:begChr m:val="|"/>
                        <m:endChr m:val="⟩"/>
                        <m:ctrlPr>
                          <a:rPr lang="en-US" sz="2800" b="0" i="1" smtClean="0">
                            <a:solidFill>
                              <a:schemeClr val="tx1"/>
                            </a:solidFill>
                            <a:latin typeface="Cambria Math" panose="02040503050406030204" pitchFamily="18" charset="0"/>
                            <a:cs typeface="Arial" charset="0"/>
                          </a:rPr>
                        </m:ctrlPr>
                      </m:dPr>
                      <m:e>
                        <m:r>
                          <a:rPr lang="en-US" sz="2800" b="0" i="1" smtClean="0">
                            <a:solidFill>
                              <a:schemeClr val="tx1"/>
                            </a:solidFill>
                            <a:latin typeface="Cambria Math" panose="02040503050406030204" pitchFamily="18" charset="0"/>
                            <a:cs typeface="Arial" charset="0"/>
                          </a:rPr>
                          <m:t>𝜓</m:t>
                        </m:r>
                      </m:e>
                    </m:d>
                  </m:oMath>
                </a14:m>
                <a:r>
                  <a:rPr lang="en-US" sz="2800" dirty="0">
                    <a:solidFill>
                      <a:schemeClr val="tx1"/>
                    </a:solidFill>
                    <a:cs typeface="Arial" charset="0"/>
                  </a:rPr>
                  <a:t>: </a:t>
                </a:r>
                <a14:m>
                  <m:oMath xmlns:m="http://schemas.openxmlformats.org/officeDocument/2006/math">
                    <m:r>
                      <a:rPr lang="en-US" sz="2800" b="0" i="1" smtClean="0">
                        <a:solidFill>
                          <a:schemeClr val="tx1"/>
                        </a:solidFill>
                        <a:latin typeface="Cambria Math" panose="02040503050406030204" pitchFamily="18" charset="0"/>
                        <a:cs typeface="Arial" charset="0"/>
                      </a:rPr>
                      <m:t>𝑈</m:t>
                    </m:r>
                    <m:r>
                      <a:rPr lang="en-US" sz="2800" b="0" i="1" smtClean="0">
                        <a:solidFill>
                          <a:schemeClr val="tx1"/>
                        </a:solidFill>
                        <a:latin typeface="Cambria Math" panose="02040503050406030204" pitchFamily="18" charset="0"/>
                        <a:cs typeface="Arial" charset="0"/>
                      </a:rPr>
                      <m:t> </m:t>
                    </m:r>
                    <m:d>
                      <m:dPr>
                        <m:ctrlPr>
                          <a:rPr lang="en-US" sz="2800" b="0" i="1" smtClean="0">
                            <a:solidFill>
                              <a:schemeClr val="tx1"/>
                            </a:solidFill>
                            <a:latin typeface="Cambria Math" panose="02040503050406030204" pitchFamily="18" charset="0"/>
                            <a:cs typeface="Arial" charset="0"/>
                          </a:rPr>
                        </m:ctrlPr>
                      </m:dPr>
                      <m:e>
                        <m:d>
                          <m:dPr>
                            <m:begChr m:val="|"/>
                            <m:endChr m:val="⟩"/>
                            <m:ctrlPr>
                              <a:rPr lang="en-US" sz="2800" b="0" i="1" smtClean="0">
                                <a:solidFill>
                                  <a:schemeClr val="tx1"/>
                                </a:solidFill>
                                <a:latin typeface="Cambria Math" panose="02040503050406030204" pitchFamily="18" charset="0"/>
                                <a:cs typeface="Arial" charset="0"/>
                              </a:rPr>
                            </m:ctrlPr>
                          </m:dPr>
                          <m:e>
                            <m:r>
                              <a:rPr lang="en-US" sz="2800" b="0" i="1" smtClean="0">
                                <a:solidFill>
                                  <a:schemeClr val="tx1"/>
                                </a:solidFill>
                                <a:latin typeface="Cambria Math" panose="02040503050406030204" pitchFamily="18" charset="0"/>
                                <a:cs typeface="Arial" charset="0"/>
                              </a:rPr>
                              <m:t>𝜓</m:t>
                            </m:r>
                          </m:e>
                        </m:d>
                        <m:r>
                          <a:rPr lang="en-US" sz="2800" b="0" i="1" smtClean="0">
                            <a:solidFill>
                              <a:schemeClr val="tx1"/>
                            </a:solidFill>
                            <a:latin typeface="Cambria Math" panose="02040503050406030204" pitchFamily="18" charset="0"/>
                            <a:cs typeface="Arial" charset="0"/>
                          </a:rPr>
                          <m:t>⊗</m:t>
                        </m:r>
                        <m:d>
                          <m:dPr>
                            <m:begChr m:val="|"/>
                            <m:endChr m:val="⟩"/>
                            <m:ctrlPr>
                              <a:rPr lang="en-US" sz="2800" b="0" i="1" smtClean="0">
                                <a:solidFill>
                                  <a:schemeClr val="tx1"/>
                                </a:solidFill>
                                <a:latin typeface="Cambria Math" panose="02040503050406030204" pitchFamily="18" charset="0"/>
                                <a:cs typeface="Arial" charset="0"/>
                              </a:rPr>
                            </m:ctrlPr>
                          </m:dPr>
                          <m:e>
                            <m:r>
                              <a:rPr lang="en-US" sz="2800" b="0" i="1" smtClean="0">
                                <a:solidFill>
                                  <a:schemeClr val="tx1"/>
                                </a:solidFill>
                                <a:latin typeface="Cambria Math" panose="02040503050406030204" pitchFamily="18" charset="0"/>
                                <a:cs typeface="Arial" charset="0"/>
                              </a:rPr>
                              <m:t>0</m:t>
                            </m:r>
                          </m:e>
                        </m:d>
                      </m:e>
                    </m:d>
                    <m:r>
                      <a:rPr lang="en-US" sz="2800" i="1">
                        <a:solidFill>
                          <a:schemeClr val="tx1"/>
                        </a:solidFill>
                        <a:latin typeface="Cambria Math" panose="02040503050406030204" pitchFamily="18" charset="0"/>
                        <a:cs typeface="Arial" charset="0"/>
                      </a:rPr>
                      <m:t>=</m:t>
                    </m:r>
                    <m:d>
                      <m:dPr>
                        <m:begChr m:val="|"/>
                        <m:endChr m:val="⟩"/>
                        <m:ctrlPr>
                          <a:rPr lang="en-US" sz="2800" b="0" i="1" smtClean="0">
                            <a:solidFill>
                              <a:schemeClr val="tx1"/>
                            </a:solidFill>
                            <a:latin typeface="Cambria Math" panose="02040503050406030204" pitchFamily="18" charset="0"/>
                            <a:cs typeface="Arial" charset="0"/>
                          </a:rPr>
                        </m:ctrlPr>
                      </m:dPr>
                      <m:e>
                        <m:r>
                          <a:rPr lang="en-US" sz="2800" i="1">
                            <a:solidFill>
                              <a:schemeClr val="tx1"/>
                            </a:solidFill>
                            <a:latin typeface="Cambria Math" panose="02040503050406030204" pitchFamily="18" charset="0"/>
                            <a:cs typeface="Arial" charset="0"/>
                          </a:rPr>
                          <m:t>𝜓</m:t>
                        </m:r>
                      </m:e>
                    </m:d>
                    <m:r>
                      <a:rPr lang="en-US" sz="2800" b="0" i="1" smtClean="0">
                        <a:solidFill>
                          <a:schemeClr val="tx1"/>
                        </a:solidFill>
                        <a:latin typeface="Cambria Math" panose="02040503050406030204" pitchFamily="18" charset="0"/>
                        <a:cs typeface="Arial" charset="0"/>
                      </a:rPr>
                      <m:t>⊗</m:t>
                    </m:r>
                    <m:d>
                      <m:dPr>
                        <m:begChr m:val="|"/>
                        <m:endChr m:val="⟩"/>
                        <m:ctrlPr>
                          <a:rPr lang="en-US" sz="2800" i="1">
                            <a:solidFill>
                              <a:schemeClr val="tx1"/>
                            </a:solidFill>
                            <a:latin typeface="Cambria Math" panose="02040503050406030204" pitchFamily="18" charset="0"/>
                            <a:cs typeface="Arial" charset="0"/>
                          </a:rPr>
                        </m:ctrlPr>
                      </m:dPr>
                      <m:e>
                        <m:r>
                          <a:rPr lang="en-US" sz="2800" i="1">
                            <a:solidFill>
                              <a:schemeClr val="tx1"/>
                            </a:solidFill>
                            <a:latin typeface="Cambria Math" panose="02040503050406030204" pitchFamily="18" charset="0"/>
                            <a:cs typeface="Arial" charset="0"/>
                          </a:rPr>
                          <m:t>𝜓</m:t>
                        </m:r>
                      </m:e>
                    </m:d>
                  </m:oMath>
                </a14:m>
                <a:r>
                  <a:rPr lang="en-US" sz="2800" dirty="0">
                    <a:solidFill>
                      <a:schemeClr val="tx1"/>
                    </a:solidFill>
                    <a:cs typeface="Arial" charset="0"/>
                  </a:rPr>
                  <a:t>.</a:t>
                </a:r>
              </a:p>
              <a:p>
                <a:pPr eaLnBrk="0" hangingPunct="0">
                  <a:spcBef>
                    <a:spcPct val="50000"/>
                  </a:spcBef>
                </a:pPr>
                <a:r>
                  <a:rPr lang="de-CH" sz="2800" dirty="0" err="1">
                    <a:solidFill>
                      <a:schemeClr val="tx1"/>
                    </a:solidFill>
                    <a:cs typeface="Arial" charset="0"/>
                  </a:rPr>
                  <a:t>Then</a:t>
                </a:r>
                <a:r>
                  <a:rPr lang="de-CH" sz="2800" dirty="0">
                    <a:solidFill>
                      <a:schemeClr val="tx1"/>
                    </a:solidFill>
                    <a:cs typeface="Arial" charset="0"/>
                  </a:rPr>
                  <a:t>, </a:t>
                </a:r>
                <a14:m>
                  <m:oMath xmlns:m="http://schemas.openxmlformats.org/officeDocument/2006/math">
                    <m:r>
                      <a:rPr lang="en-US" sz="2800" i="1" smtClean="0">
                        <a:solidFill>
                          <a:srgbClr val="FF0000"/>
                        </a:solidFill>
                        <a:latin typeface="Cambria Math" panose="02040503050406030204" pitchFamily="18" charset="0"/>
                        <a:cs typeface="Arial" charset="0"/>
                      </a:rPr>
                      <m:t>𝑈</m:t>
                    </m:r>
                    <m:r>
                      <a:rPr lang="en-US" sz="2800" i="1" smtClean="0">
                        <a:solidFill>
                          <a:srgbClr val="FF0000"/>
                        </a:solidFill>
                        <a:latin typeface="Cambria Math" panose="02040503050406030204" pitchFamily="18" charset="0"/>
                        <a:cs typeface="Arial" charset="0"/>
                      </a:rPr>
                      <m:t> </m:t>
                    </m:r>
                    <m:d>
                      <m:dPr>
                        <m:ctrlPr>
                          <a:rPr lang="en-US" sz="2800" i="1">
                            <a:solidFill>
                              <a:srgbClr val="FF0000"/>
                            </a:solidFill>
                            <a:latin typeface="Cambria Math" panose="02040503050406030204" pitchFamily="18" charset="0"/>
                            <a:cs typeface="Arial" charset="0"/>
                          </a:rPr>
                        </m:ctrlPr>
                      </m:dPr>
                      <m:e>
                        <m:d>
                          <m:dPr>
                            <m:begChr m:val="|"/>
                            <m:endChr m:val="⟩"/>
                            <m:ctrlPr>
                              <a:rPr lang="en-US" sz="2800" i="1">
                                <a:solidFill>
                                  <a:srgbClr val="FF0000"/>
                                </a:solidFill>
                                <a:latin typeface="Cambria Math" panose="02040503050406030204" pitchFamily="18" charset="0"/>
                                <a:cs typeface="Arial" charset="0"/>
                              </a:rPr>
                            </m:ctrlPr>
                          </m:dPr>
                          <m:e>
                            <m:r>
                              <a:rPr lang="en-US" sz="2800" b="0" i="1" smtClean="0">
                                <a:solidFill>
                                  <a:srgbClr val="FF0000"/>
                                </a:solidFill>
                                <a:latin typeface="Cambria Math" panose="02040503050406030204" pitchFamily="18" charset="0"/>
                                <a:cs typeface="Arial" charset="0"/>
                              </a:rPr>
                              <m:t>0</m:t>
                            </m:r>
                          </m:e>
                        </m:d>
                        <m:r>
                          <a:rPr lang="en-US" sz="2800" i="1">
                            <a:solidFill>
                              <a:srgbClr val="FF0000"/>
                            </a:solidFill>
                            <a:latin typeface="Cambria Math" panose="02040503050406030204" pitchFamily="18" charset="0"/>
                            <a:cs typeface="Arial" charset="0"/>
                          </a:rPr>
                          <m:t>⊗</m:t>
                        </m:r>
                        <m:d>
                          <m:dPr>
                            <m:begChr m:val="|"/>
                            <m:endChr m:val="⟩"/>
                            <m:ctrlPr>
                              <a:rPr lang="en-US" sz="2800" i="1">
                                <a:solidFill>
                                  <a:srgbClr val="FF0000"/>
                                </a:solidFill>
                                <a:latin typeface="Cambria Math" panose="02040503050406030204" pitchFamily="18" charset="0"/>
                                <a:cs typeface="Arial" charset="0"/>
                              </a:rPr>
                            </m:ctrlPr>
                          </m:dPr>
                          <m:e>
                            <m:r>
                              <a:rPr lang="en-US" sz="2800" i="1">
                                <a:solidFill>
                                  <a:srgbClr val="FF0000"/>
                                </a:solidFill>
                                <a:latin typeface="Cambria Math" panose="02040503050406030204" pitchFamily="18" charset="0"/>
                                <a:cs typeface="Arial" charset="0"/>
                              </a:rPr>
                              <m:t>0</m:t>
                            </m:r>
                          </m:e>
                        </m:d>
                      </m:e>
                    </m:d>
                    <m:r>
                      <a:rPr lang="en-US" sz="2800" i="1">
                        <a:solidFill>
                          <a:srgbClr val="FF0000"/>
                        </a:solidFill>
                        <a:latin typeface="Cambria Math" panose="02040503050406030204" pitchFamily="18" charset="0"/>
                        <a:cs typeface="Arial" charset="0"/>
                      </a:rPr>
                      <m:t>=</m:t>
                    </m:r>
                    <m:d>
                      <m:dPr>
                        <m:begChr m:val="|"/>
                        <m:endChr m:val="⟩"/>
                        <m:ctrlPr>
                          <a:rPr lang="en-US" sz="2800" i="1">
                            <a:solidFill>
                              <a:srgbClr val="FF0000"/>
                            </a:solidFill>
                            <a:latin typeface="Cambria Math" panose="02040503050406030204" pitchFamily="18" charset="0"/>
                            <a:cs typeface="Arial" charset="0"/>
                          </a:rPr>
                        </m:ctrlPr>
                      </m:dPr>
                      <m:e>
                        <m:r>
                          <a:rPr lang="en-US" sz="2800" b="0" i="1" smtClean="0">
                            <a:solidFill>
                              <a:srgbClr val="FF0000"/>
                            </a:solidFill>
                            <a:latin typeface="Cambria Math" panose="02040503050406030204" pitchFamily="18" charset="0"/>
                            <a:cs typeface="Arial" charset="0"/>
                          </a:rPr>
                          <m:t>0</m:t>
                        </m:r>
                      </m:e>
                    </m:d>
                    <m:r>
                      <a:rPr lang="en-US" sz="2800" i="1">
                        <a:solidFill>
                          <a:srgbClr val="FF0000"/>
                        </a:solidFill>
                        <a:latin typeface="Cambria Math" panose="02040503050406030204" pitchFamily="18" charset="0"/>
                        <a:cs typeface="Arial" charset="0"/>
                      </a:rPr>
                      <m:t>⊗</m:t>
                    </m:r>
                    <m:d>
                      <m:dPr>
                        <m:begChr m:val="|"/>
                        <m:endChr m:val="⟩"/>
                        <m:ctrlPr>
                          <a:rPr lang="en-US" sz="2800" i="1">
                            <a:solidFill>
                              <a:srgbClr val="FF0000"/>
                            </a:solidFill>
                            <a:latin typeface="Cambria Math" panose="02040503050406030204" pitchFamily="18" charset="0"/>
                            <a:cs typeface="Arial" charset="0"/>
                          </a:rPr>
                        </m:ctrlPr>
                      </m:dPr>
                      <m:e>
                        <m:r>
                          <a:rPr lang="en-US" sz="2800" b="0" i="1" smtClean="0">
                            <a:solidFill>
                              <a:srgbClr val="FF0000"/>
                            </a:solidFill>
                            <a:latin typeface="Cambria Math" panose="02040503050406030204" pitchFamily="18" charset="0"/>
                            <a:cs typeface="Arial" charset="0"/>
                          </a:rPr>
                          <m:t>0</m:t>
                        </m:r>
                      </m:e>
                    </m:d>
                  </m:oMath>
                </a14:m>
                <a:r>
                  <a:rPr lang="de-CH" sz="2800" dirty="0">
                    <a:solidFill>
                      <a:srgbClr val="FF0000"/>
                    </a:solidFill>
                    <a:cs typeface="Arial" charset="0"/>
                  </a:rPr>
                  <a:t> </a:t>
                </a:r>
                <a:r>
                  <a:rPr lang="de-CH" sz="2800" dirty="0">
                    <a:solidFill>
                      <a:schemeClr val="tx1"/>
                    </a:solidFill>
                    <a:cs typeface="Arial" charset="0"/>
                  </a:rPr>
                  <a:t>and </a:t>
                </a:r>
                <a14:m>
                  <m:oMath xmlns:m="http://schemas.openxmlformats.org/officeDocument/2006/math">
                    <m:r>
                      <a:rPr lang="en-US" sz="2800" i="1" smtClean="0">
                        <a:solidFill>
                          <a:srgbClr val="0432FF"/>
                        </a:solidFill>
                        <a:latin typeface="Cambria Math" panose="02040503050406030204" pitchFamily="18" charset="0"/>
                        <a:cs typeface="Arial" charset="0"/>
                      </a:rPr>
                      <m:t>𝑈</m:t>
                    </m:r>
                    <m:r>
                      <a:rPr lang="en-US" sz="2800" i="1" smtClean="0">
                        <a:solidFill>
                          <a:srgbClr val="0432FF"/>
                        </a:solidFill>
                        <a:latin typeface="Cambria Math" panose="02040503050406030204" pitchFamily="18" charset="0"/>
                        <a:cs typeface="Arial" charset="0"/>
                      </a:rPr>
                      <m:t> </m:t>
                    </m:r>
                    <m:d>
                      <m:dPr>
                        <m:ctrlPr>
                          <a:rPr lang="en-US" sz="2800" i="1">
                            <a:solidFill>
                              <a:srgbClr val="0432FF"/>
                            </a:solidFill>
                            <a:latin typeface="Cambria Math" panose="02040503050406030204" pitchFamily="18" charset="0"/>
                            <a:cs typeface="Arial" charset="0"/>
                          </a:rPr>
                        </m:ctrlPr>
                      </m:dPr>
                      <m:e>
                        <m:d>
                          <m:dPr>
                            <m:begChr m:val="|"/>
                            <m:endChr m:val="⟩"/>
                            <m:ctrlPr>
                              <a:rPr lang="en-US" sz="2800" i="1" smtClean="0">
                                <a:solidFill>
                                  <a:srgbClr val="0432FF"/>
                                </a:solidFill>
                                <a:latin typeface="Cambria Math" panose="02040503050406030204" pitchFamily="18" charset="0"/>
                                <a:cs typeface="Arial" charset="0"/>
                              </a:rPr>
                            </m:ctrlPr>
                          </m:dPr>
                          <m:e>
                            <m:r>
                              <a:rPr lang="en-US" sz="2800" b="0" i="1" smtClean="0">
                                <a:solidFill>
                                  <a:srgbClr val="0432FF"/>
                                </a:solidFill>
                                <a:latin typeface="Cambria Math" panose="02040503050406030204" pitchFamily="18" charset="0"/>
                                <a:cs typeface="Arial" charset="0"/>
                              </a:rPr>
                              <m:t>1</m:t>
                            </m:r>
                          </m:e>
                        </m:d>
                        <m:r>
                          <a:rPr lang="en-US" sz="2800" i="1">
                            <a:solidFill>
                              <a:srgbClr val="0432FF"/>
                            </a:solidFill>
                            <a:latin typeface="Cambria Math" panose="02040503050406030204" pitchFamily="18" charset="0"/>
                            <a:cs typeface="Arial" charset="0"/>
                          </a:rPr>
                          <m:t>⊗</m:t>
                        </m:r>
                        <m:d>
                          <m:dPr>
                            <m:begChr m:val="|"/>
                            <m:endChr m:val="⟩"/>
                            <m:ctrlPr>
                              <a:rPr lang="en-US" sz="2800" i="1">
                                <a:solidFill>
                                  <a:srgbClr val="0432FF"/>
                                </a:solidFill>
                                <a:latin typeface="Cambria Math" panose="02040503050406030204" pitchFamily="18" charset="0"/>
                                <a:cs typeface="Arial" charset="0"/>
                              </a:rPr>
                            </m:ctrlPr>
                          </m:dPr>
                          <m:e>
                            <m:r>
                              <a:rPr lang="en-US" sz="2800" b="0" i="1" smtClean="0">
                                <a:solidFill>
                                  <a:srgbClr val="0432FF"/>
                                </a:solidFill>
                                <a:latin typeface="Cambria Math" panose="02040503050406030204" pitchFamily="18" charset="0"/>
                                <a:cs typeface="Arial" charset="0"/>
                              </a:rPr>
                              <m:t>0</m:t>
                            </m:r>
                          </m:e>
                        </m:d>
                      </m:e>
                    </m:d>
                    <m:r>
                      <a:rPr lang="en-US" sz="2800" i="1">
                        <a:solidFill>
                          <a:srgbClr val="0432FF"/>
                        </a:solidFill>
                        <a:latin typeface="Cambria Math" panose="02040503050406030204" pitchFamily="18" charset="0"/>
                        <a:cs typeface="Arial" charset="0"/>
                      </a:rPr>
                      <m:t>=</m:t>
                    </m:r>
                    <m:d>
                      <m:dPr>
                        <m:begChr m:val="|"/>
                        <m:endChr m:val="⟩"/>
                        <m:ctrlPr>
                          <a:rPr lang="en-US" sz="2800" i="1">
                            <a:solidFill>
                              <a:srgbClr val="0432FF"/>
                            </a:solidFill>
                            <a:latin typeface="Cambria Math" panose="02040503050406030204" pitchFamily="18" charset="0"/>
                            <a:cs typeface="Arial" charset="0"/>
                          </a:rPr>
                        </m:ctrlPr>
                      </m:dPr>
                      <m:e>
                        <m:r>
                          <a:rPr lang="en-US" sz="2800" b="0" i="1" smtClean="0">
                            <a:solidFill>
                              <a:srgbClr val="0432FF"/>
                            </a:solidFill>
                            <a:latin typeface="Cambria Math" panose="02040503050406030204" pitchFamily="18" charset="0"/>
                            <a:cs typeface="Arial" charset="0"/>
                          </a:rPr>
                          <m:t>1</m:t>
                        </m:r>
                      </m:e>
                    </m:d>
                    <m:r>
                      <a:rPr lang="en-US" sz="2800" i="1">
                        <a:solidFill>
                          <a:srgbClr val="0432FF"/>
                        </a:solidFill>
                        <a:latin typeface="Cambria Math" panose="02040503050406030204" pitchFamily="18" charset="0"/>
                        <a:cs typeface="Arial" charset="0"/>
                      </a:rPr>
                      <m:t>⊗</m:t>
                    </m:r>
                    <m:d>
                      <m:dPr>
                        <m:begChr m:val="|"/>
                        <m:endChr m:val="⟩"/>
                        <m:ctrlPr>
                          <a:rPr lang="en-US" sz="2800" i="1">
                            <a:solidFill>
                              <a:srgbClr val="0432FF"/>
                            </a:solidFill>
                            <a:latin typeface="Cambria Math" panose="02040503050406030204" pitchFamily="18" charset="0"/>
                            <a:cs typeface="Arial" charset="0"/>
                          </a:rPr>
                        </m:ctrlPr>
                      </m:dPr>
                      <m:e>
                        <m:r>
                          <a:rPr lang="en-US" sz="2800" b="0" i="1" smtClean="0">
                            <a:solidFill>
                              <a:srgbClr val="0432FF"/>
                            </a:solidFill>
                            <a:latin typeface="Cambria Math" panose="02040503050406030204" pitchFamily="18" charset="0"/>
                            <a:cs typeface="Arial" charset="0"/>
                          </a:rPr>
                          <m:t>1</m:t>
                        </m:r>
                      </m:e>
                    </m:d>
                    <m:r>
                      <a:rPr lang="en-US" sz="2800" b="0" i="1" smtClean="0">
                        <a:solidFill>
                          <a:schemeClr val="tx1"/>
                        </a:solidFill>
                        <a:latin typeface="Cambria Math" panose="02040503050406030204" pitchFamily="18" charset="0"/>
                        <a:cs typeface="Arial" charset="0"/>
                      </a:rPr>
                      <m:t>.</m:t>
                    </m:r>
                  </m:oMath>
                </a14:m>
                <a:endParaRPr lang="en-US" sz="2800" b="0" dirty="0">
                  <a:solidFill>
                    <a:schemeClr val="tx1"/>
                  </a:solidFill>
                  <a:cs typeface="Arial" charset="0"/>
                </a:endParaRPr>
              </a:p>
              <a:p>
                <a:pPr eaLnBrk="0" hangingPunct="0">
                  <a:spcBef>
                    <a:spcPct val="50000"/>
                  </a:spcBef>
                </a:pPr>
                <a:r>
                  <a:rPr lang="de-CH" sz="2800" dirty="0" err="1">
                    <a:solidFill>
                      <a:schemeClr val="tx1"/>
                    </a:solidFill>
                    <a:cs typeface="Arial" charset="0"/>
                  </a:rPr>
                  <a:t>By</a:t>
                </a:r>
                <a:r>
                  <a:rPr lang="de-CH" sz="2800" dirty="0">
                    <a:solidFill>
                      <a:schemeClr val="tx1"/>
                    </a:solidFill>
                    <a:cs typeface="Arial" charset="0"/>
                  </a:rPr>
                  <a:t> </a:t>
                </a:r>
                <a:r>
                  <a:rPr lang="de-CH" sz="2800" dirty="0" err="1">
                    <a:solidFill>
                      <a:schemeClr val="tx1"/>
                    </a:solidFill>
                    <a:cs typeface="Arial" charset="0"/>
                  </a:rPr>
                  <a:t>linearity</a:t>
                </a:r>
                <a:r>
                  <a:rPr lang="de-CH" sz="2800" dirty="0">
                    <a:solidFill>
                      <a:schemeClr val="tx1"/>
                    </a:solidFill>
                    <a:cs typeface="Arial" charset="0"/>
                  </a:rPr>
                  <a:t> </a:t>
                </a:r>
                <a:r>
                  <a:rPr lang="de-CH" sz="2800" dirty="0" err="1">
                    <a:solidFill>
                      <a:schemeClr val="tx1"/>
                    </a:solidFill>
                    <a:cs typeface="Arial" charset="0"/>
                  </a:rPr>
                  <a:t>of</a:t>
                </a:r>
                <a:r>
                  <a:rPr lang="de-CH" sz="2800" dirty="0">
                    <a:solidFill>
                      <a:schemeClr val="tx1"/>
                    </a:solidFill>
                    <a:cs typeface="Arial" charset="0"/>
                  </a:rPr>
                  <a:t> U, </a:t>
                </a:r>
                <a:r>
                  <a:rPr lang="de-CH" sz="2800" dirty="0" err="1">
                    <a:solidFill>
                      <a:schemeClr val="tx1"/>
                    </a:solidFill>
                    <a:cs typeface="Arial" charset="0"/>
                  </a:rPr>
                  <a:t>it</a:t>
                </a:r>
                <a:r>
                  <a:rPr lang="de-CH" sz="2800" dirty="0">
                    <a:solidFill>
                      <a:schemeClr val="tx1"/>
                    </a:solidFill>
                    <a:cs typeface="Arial" charset="0"/>
                  </a:rPr>
                  <a:t> </a:t>
                </a:r>
                <a:r>
                  <a:rPr lang="de-CH" sz="2800" dirty="0" err="1">
                    <a:solidFill>
                      <a:schemeClr val="tx1"/>
                    </a:solidFill>
                    <a:cs typeface="Arial" charset="0"/>
                  </a:rPr>
                  <a:t>holds</a:t>
                </a:r>
                <a:r>
                  <a:rPr lang="de-CH" sz="2800" dirty="0">
                    <a:solidFill>
                      <a:schemeClr val="tx1"/>
                    </a:solidFill>
                    <a:cs typeface="Arial" charset="0"/>
                  </a:rPr>
                  <a:t> </a:t>
                </a:r>
                <a:r>
                  <a:rPr lang="de-CH" sz="2800" dirty="0" err="1">
                    <a:solidFill>
                      <a:schemeClr val="tx1"/>
                    </a:solidFill>
                    <a:cs typeface="Arial" charset="0"/>
                  </a:rPr>
                  <a:t>that</a:t>
                </a:r>
                <a:r>
                  <a:rPr lang="de-CH" sz="2800" dirty="0">
                    <a:solidFill>
                      <a:schemeClr val="tx1"/>
                    </a:solidFill>
                    <a:cs typeface="Arial" charset="0"/>
                  </a:rPr>
                  <a:t> </a:t>
                </a:r>
                <a:br>
                  <a:rPr lang="de-CH" sz="2800" dirty="0">
                    <a:solidFill>
                      <a:schemeClr val="tx1"/>
                    </a:solidFill>
                    <a:cs typeface="Arial" charset="0"/>
                  </a:rPr>
                </a:br>
                <a14:m>
                  <m:oMath xmlns:m="http://schemas.openxmlformats.org/officeDocument/2006/math">
                    <m:r>
                      <a:rPr lang="en-US" sz="2800" i="1">
                        <a:solidFill>
                          <a:schemeClr val="tx1"/>
                        </a:solidFill>
                        <a:latin typeface="Cambria Math" panose="02040503050406030204" pitchFamily="18" charset="0"/>
                        <a:cs typeface="Arial" charset="0"/>
                      </a:rPr>
                      <m:t>𝑈</m:t>
                    </m:r>
                    <m:r>
                      <a:rPr lang="en-US" sz="2800" i="1">
                        <a:solidFill>
                          <a:schemeClr val="tx1"/>
                        </a:solidFill>
                        <a:latin typeface="Cambria Math" panose="02040503050406030204" pitchFamily="18" charset="0"/>
                        <a:cs typeface="Arial" charset="0"/>
                      </a:rPr>
                      <m:t> </m:t>
                    </m:r>
                    <m:d>
                      <m:dPr>
                        <m:ctrlPr>
                          <a:rPr lang="en-US" sz="2800" i="1" smtClean="0">
                            <a:solidFill>
                              <a:schemeClr val="tx1"/>
                            </a:solidFill>
                            <a:latin typeface="Cambria Math" panose="02040503050406030204" pitchFamily="18" charset="0"/>
                            <a:cs typeface="Arial" charset="0"/>
                          </a:rPr>
                        </m:ctrlPr>
                      </m:dPr>
                      <m:e>
                        <m:r>
                          <a:rPr lang="en-US" sz="2800" b="0" i="1" smtClean="0">
                            <a:solidFill>
                              <a:schemeClr val="tx1"/>
                            </a:solidFill>
                            <a:latin typeface="Cambria Math" panose="02040503050406030204" pitchFamily="18" charset="0"/>
                            <a:cs typeface="Arial" charset="0"/>
                          </a:rPr>
                          <m:t>(</m:t>
                        </m:r>
                        <m:d>
                          <m:dPr>
                            <m:begChr m:val="|"/>
                            <m:endChr m:val="⟩"/>
                            <m:ctrlPr>
                              <a:rPr lang="en-US" sz="2800" i="1">
                                <a:solidFill>
                                  <a:schemeClr val="tx1"/>
                                </a:solidFill>
                                <a:latin typeface="Cambria Math" panose="02040503050406030204" pitchFamily="18" charset="0"/>
                                <a:cs typeface="Arial" charset="0"/>
                              </a:rPr>
                            </m:ctrlPr>
                          </m:dPr>
                          <m:e>
                            <m:r>
                              <a:rPr lang="en-US" sz="2800" b="0" i="1" smtClean="0">
                                <a:solidFill>
                                  <a:schemeClr val="tx1"/>
                                </a:solidFill>
                                <a:latin typeface="Cambria Math" panose="02040503050406030204" pitchFamily="18" charset="0"/>
                                <a:cs typeface="Arial" charset="0"/>
                              </a:rPr>
                              <m:t>0</m:t>
                            </m:r>
                          </m:e>
                        </m:d>
                        <m:r>
                          <a:rPr lang="en-US" sz="2800" b="0" i="1" smtClean="0">
                            <a:solidFill>
                              <a:schemeClr val="tx1"/>
                            </a:solidFill>
                            <a:latin typeface="Cambria Math" panose="02040503050406030204" pitchFamily="18" charset="0"/>
                            <a:cs typeface="Arial" charset="0"/>
                          </a:rPr>
                          <m:t>+|1⟩</m:t>
                        </m:r>
                        <m:r>
                          <a:rPr lang="en-US" sz="2800" b="0" i="1" smtClean="0">
                            <a:solidFill>
                              <a:schemeClr val="tx1"/>
                            </a:solidFill>
                            <a:latin typeface="Cambria Math" panose="02040503050406030204" pitchFamily="18" charset="0"/>
                            <a:cs typeface="Arial" charset="0"/>
                          </a:rPr>
                          <m:t>)</m:t>
                        </m:r>
                        <m:r>
                          <a:rPr lang="en-US" sz="2800" i="1">
                            <a:solidFill>
                              <a:schemeClr val="tx1"/>
                            </a:solidFill>
                            <a:latin typeface="Cambria Math" panose="02040503050406030204" pitchFamily="18" charset="0"/>
                            <a:cs typeface="Arial" charset="0"/>
                          </a:rPr>
                          <m:t>⊗</m:t>
                        </m:r>
                        <m:d>
                          <m:dPr>
                            <m:begChr m:val="|"/>
                            <m:endChr m:val="⟩"/>
                            <m:ctrlPr>
                              <a:rPr lang="en-US" sz="2800" i="1">
                                <a:solidFill>
                                  <a:schemeClr val="tx1"/>
                                </a:solidFill>
                                <a:latin typeface="Cambria Math" panose="02040503050406030204" pitchFamily="18" charset="0"/>
                                <a:cs typeface="Arial" charset="0"/>
                              </a:rPr>
                            </m:ctrlPr>
                          </m:dPr>
                          <m:e>
                            <m:r>
                              <a:rPr lang="en-US" sz="2800" i="1">
                                <a:solidFill>
                                  <a:schemeClr val="tx1"/>
                                </a:solidFill>
                                <a:latin typeface="Cambria Math" panose="02040503050406030204" pitchFamily="18" charset="0"/>
                                <a:cs typeface="Arial" charset="0"/>
                              </a:rPr>
                              <m:t>0</m:t>
                            </m:r>
                          </m:e>
                        </m:d>
                      </m:e>
                    </m:d>
                    <m:r>
                      <a:rPr lang="en-US" sz="2800" i="1">
                        <a:solidFill>
                          <a:schemeClr val="tx1"/>
                        </a:solidFill>
                        <a:latin typeface="Cambria Math" panose="02040503050406030204" pitchFamily="18" charset="0"/>
                        <a:cs typeface="Arial" charset="0"/>
                      </a:rPr>
                      <m:t>=</m:t>
                    </m:r>
                  </m:oMath>
                </a14:m>
                <a:r>
                  <a:rPr lang="de-CH" sz="2800" dirty="0">
                    <a:solidFill>
                      <a:schemeClr val="tx1"/>
                    </a:solidFill>
                    <a:cs typeface="Arial" charset="0"/>
                  </a:rPr>
                  <a:t> </a:t>
                </a:r>
                <a14:m>
                  <m:oMath xmlns:m="http://schemas.openxmlformats.org/officeDocument/2006/math">
                    <m:r>
                      <a:rPr lang="en-US" sz="2800" i="1" smtClean="0">
                        <a:solidFill>
                          <a:srgbClr val="FF0000"/>
                        </a:solidFill>
                        <a:latin typeface="Cambria Math" panose="02040503050406030204" pitchFamily="18" charset="0"/>
                        <a:cs typeface="Arial" charset="0"/>
                      </a:rPr>
                      <m:t>𝑈</m:t>
                    </m:r>
                    <m:r>
                      <a:rPr lang="en-US" sz="2800" i="1" smtClean="0">
                        <a:solidFill>
                          <a:srgbClr val="FF0000"/>
                        </a:solidFill>
                        <a:latin typeface="Cambria Math" panose="02040503050406030204" pitchFamily="18" charset="0"/>
                        <a:cs typeface="Arial" charset="0"/>
                      </a:rPr>
                      <m:t> </m:t>
                    </m:r>
                    <m:d>
                      <m:dPr>
                        <m:ctrlPr>
                          <a:rPr lang="en-US" sz="2800" i="1">
                            <a:solidFill>
                              <a:srgbClr val="FF0000"/>
                            </a:solidFill>
                            <a:latin typeface="Cambria Math" panose="02040503050406030204" pitchFamily="18" charset="0"/>
                            <a:cs typeface="Arial" charset="0"/>
                          </a:rPr>
                        </m:ctrlPr>
                      </m:dPr>
                      <m:e>
                        <m:d>
                          <m:dPr>
                            <m:begChr m:val="|"/>
                            <m:endChr m:val="⟩"/>
                            <m:ctrlPr>
                              <a:rPr lang="en-US" sz="2800" i="1">
                                <a:solidFill>
                                  <a:srgbClr val="FF0000"/>
                                </a:solidFill>
                                <a:latin typeface="Cambria Math" panose="02040503050406030204" pitchFamily="18" charset="0"/>
                                <a:cs typeface="Arial" charset="0"/>
                              </a:rPr>
                            </m:ctrlPr>
                          </m:dPr>
                          <m:e>
                            <m:r>
                              <a:rPr lang="en-US" sz="2800" i="1">
                                <a:solidFill>
                                  <a:srgbClr val="FF0000"/>
                                </a:solidFill>
                                <a:latin typeface="Cambria Math" panose="02040503050406030204" pitchFamily="18" charset="0"/>
                                <a:cs typeface="Arial" charset="0"/>
                              </a:rPr>
                              <m:t>0</m:t>
                            </m:r>
                          </m:e>
                        </m:d>
                        <m:r>
                          <a:rPr lang="en-US" sz="2800" i="1">
                            <a:solidFill>
                              <a:srgbClr val="FF0000"/>
                            </a:solidFill>
                            <a:latin typeface="Cambria Math" panose="02040503050406030204" pitchFamily="18" charset="0"/>
                            <a:cs typeface="Arial" charset="0"/>
                          </a:rPr>
                          <m:t>⊗</m:t>
                        </m:r>
                        <m:d>
                          <m:dPr>
                            <m:begChr m:val="|"/>
                            <m:endChr m:val="⟩"/>
                            <m:ctrlPr>
                              <a:rPr lang="en-US" sz="2800" i="1">
                                <a:solidFill>
                                  <a:srgbClr val="FF0000"/>
                                </a:solidFill>
                                <a:latin typeface="Cambria Math" panose="02040503050406030204" pitchFamily="18" charset="0"/>
                                <a:cs typeface="Arial" charset="0"/>
                              </a:rPr>
                            </m:ctrlPr>
                          </m:dPr>
                          <m:e>
                            <m:r>
                              <a:rPr lang="en-US" sz="2800" i="1">
                                <a:solidFill>
                                  <a:srgbClr val="FF0000"/>
                                </a:solidFill>
                                <a:latin typeface="Cambria Math" panose="02040503050406030204" pitchFamily="18" charset="0"/>
                                <a:cs typeface="Arial" charset="0"/>
                              </a:rPr>
                              <m:t>0</m:t>
                            </m:r>
                          </m:e>
                        </m:d>
                      </m:e>
                    </m:d>
                  </m:oMath>
                </a14:m>
                <a:r>
                  <a:rPr lang="de-CH" sz="2800" dirty="0">
                    <a:solidFill>
                      <a:schemeClr val="tx1"/>
                    </a:solidFill>
                    <a:cs typeface="Arial" charset="0"/>
                  </a:rPr>
                  <a:t> + </a:t>
                </a:r>
                <a14:m>
                  <m:oMath xmlns:m="http://schemas.openxmlformats.org/officeDocument/2006/math">
                    <m:r>
                      <a:rPr lang="en-US" sz="2800" i="1" smtClean="0">
                        <a:solidFill>
                          <a:srgbClr val="0000FF"/>
                        </a:solidFill>
                        <a:latin typeface="Cambria Math" panose="02040503050406030204" pitchFamily="18" charset="0"/>
                        <a:cs typeface="Arial" charset="0"/>
                      </a:rPr>
                      <m:t>𝑈</m:t>
                    </m:r>
                    <m:r>
                      <a:rPr lang="en-US" sz="2800" i="1" smtClean="0">
                        <a:solidFill>
                          <a:srgbClr val="0000FF"/>
                        </a:solidFill>
                        <a:latin typeface="Cambria Math" panose="02040503050406030204" pitchFamily="18" charset="0"/>
                        <a:cs typeface="Arial" charset="0"/>
                      </a:rPr>
                      <m:t> </m:t>
                    </m:r>
                    <m:d>
                      <m:dPr>
                        <m:ctrlPr>
                          <a:rPr lang="en-US" sz="2800" i="1">
                            <a:solidFill>
                              <a:srgbClr val="0000FF"/>
                            </a:solidFill>
                            <a:latin typeface="Cambria Math" panose="02040503050406030204" pitchFamily="18" charset="0"/>
                            <a:cs typeface="Arial" charset="0"/>
                          </a:rPr>
                        </m:ctrlPr>
                      </m:dPr>
                      <m:e>
                        <m:d>
                          <m:dPr>
                            <m:begChr m:val="|"/>
                            <m:endChr m:val="⟩"/>
                            <m:ctrlPr>
                              <a:rPr lang="en-US" sz="2800" i="1">
                                <a:solidFill>
                                  <a:srgbClr val="0000FF"/>
                                </a:solidFill>
                                <a:latin typeface="Cambria Math" panose="02040503050406030204" pitchFamily="18" charset="0"/>
                                <a:cs typeface="Arial" charset="0"/>
                              </a:rPr>
                            </m:ctrlPr>
                          </m:dPr>
                          <m:e>
                            <m:r>
                              <a:rPr lang="en-US" sz="2800" i="1">
                                <a:solidFill>
                                  <a:srgbClr val="0000FF"/>
                                </a:solidFill>
                                <a:latin typeface="Cambria Math" panose="02040503050406030204" pitchFamily="18" charset="0"/>
                                <a:cs typeface="Arial" charset="0"/>
                              </a:rPr>
                              <m:t>1</m:t>
                            </m:r>
                          </m:e>
                        </m:d>
                        <m:r>
                          <a:rPr lang="en-US" sz="2800" i="1">
                            <a:solidFill>
                              <a:srgbClr val="0000FF"/>
                            </a:solidFill>
                            <a:latin typeface="Cambria Math" panose="02040503050406030204" pitchFamily="18" charset="0"/>
                            <a:cs typeface="Arial" charset="0"/>
                          </a:rPr>
                          <m:t>⊗</m:t>
                        </m:r>
                        <m:d>
                          <m:dPr>
                            <m:begChr m:val="|"/>
                            <m:endChr m:val="⟩"/>
                            <m:ctrlPr>
                              <a:rPr lang="en-US" sz="2800" i="1">
                                <a:solidFill>
                                  <a:srgbClr val="0000FF"/>
                                </a:solidFill>
                                <a:latin typeface="Cambria Math" panose="02040503050406030204" pitchFamily="18" charset="0"/>
                                <a:cs typeface="Arial" charset="0"/>
                              </a:rPr>
                            </m:ctrlPr>
                          </m:dPr>
                          <m:e>
                            <m:r>
                              <a:rPr lang="en-US" sz="2800" i="1">
                                <a:solidFill>
                                  <a:srgbClr val="0000FF"/>
                                </a:solidFill>
                                <a:latin typeface="Cambria Math" panose="02040503050406030204" pitchFamily="18" charset="0"/>
                                <a:cs typeface="Arial" charset="0"/>
                              </a:rPr>
                              <m:t>0</m:t>
                            </m:r>
                          </m:e>
                        </m:d>
                      </m:e>
                    </m:d>
                  </m:oMath>
                </a14:m>
                <a:r>
                  <a:rPr lang="de-CH" sz="2800" dirty="0">
                    <a:solidFill>
                      <a:schemeClr val="tx1"/>
                    </a:solidFill>
                    <a:cs typeface="Arial" charset="0"/>
                  </a:rPr>
                  <a:t> </a:t>
                </a:r>
                <a:br>
                  <a:rPr lang="de-CH" sz="2800" dirty="0">
                    <a:solidFill>
                      <a:schemeClr val="tx1"/>
                    </a:solidFill>
                    <a:cs typeface="Arial" charset="0"/>
                  </a:rPr>
                </a:br>
                <a:r>
                  <a:rPr lang="de-CH" sz="2800" dirty="0">
                    <a:solidFill>
                      <a:schemeClr val="tx1"/>
                    </a:solidFill>
                    <a:cs typeface="Arial" charset="0"/>
                  </a:rPr>
                  <a:t>= </a:t>
                </a:r>
                <a14:m>
                  <m:oMath xmlns:m="http://schemas.openxmlformats.org/officeDocument/2006/math">
                    <m:d>
                      <m:dPr>
                        <m:begChr m:val="|"/>
                        <m:endChr m:val="⟩"/>
                        <m:ctrlPr>
                          <a:rPr lang="en-US" sz="2800" i="1" smtClean="0">
                            <a:solidFill>
                              <a:srgbClr val="FF0000"/>
                            </a:solidFill>
                            <a:latin typeface="Cambria Math" panose="02040503050406030204" pitchFamily="18" charset="0"/>
                            <a:cs typeface="Arial" charset="0"/>
                          </a:rPr>
                        </m:ctrlPr>
                      </m:dPr>
                      <m:e>
                        <m:r>
                          <a:rPr lang="en-US" sz="2800" i="1">
                            <a:solidFill>
                              <a:srgbClr val="FF0000"/>
                            </a:solidFill>
                            <a:latin typeface="Cambria Math" panose="02040503050406030204" pitchFamily="18" charset="0"/>
                            <a:cs typeface="Arial" charset="0"/>
                          </a:rPr>
                          <m:t>0</m:t>
                        </m:r>
                      </m:e>
                    </m:d>
                    <m:r>
                      <a:rPr lang="en-US" sz="2800" i="1">
                        <a:solidFill>
                          <a:srgbClr val="FF0000"/>
                        </a:solidFill>
                        <a:latin typeface="Cambria Math" panose="02040503050406030204" pitchFamily="18" charset="0"/>
                        <a:cs typeface="Arial" charset="0"/>
                      </a:rPr>
                      <m:t>⊗</m:t>
                    </m:r>
                    <m:d>
                      <m:dPr>
                        <m:begChr m:val="|"/>
                        <m:endChr m:val="⟩"/>
                        <m:ctrlPr>
                          <a:rPr lang="en-US" sz="2800" i="1">
                            <a:solidFill>
                              <a:srgbClr val="FF0000"/>
                            </a:solidFill>
                            <a:latin typeface="Cambria Math" panose="02040503050406030204" pitchFamily="18" charset="0"/>
                            <a:cs typeface="Arial" charset="0"/>
                          </a:rPr>
                        </m:ctrlPr>
                      </m:dPr>
                      <m:e>
                        <m:r>
                          <a:rPr lang="en-US" sz="2800" i="1">
                            <a:solidFill>
                              <a:srgbClr val="FF0000"/>
                            </a:solidFill>
                            <a:latin typeface="Cambria Math" panose="02040503050406030204" pitchFamily="18" charset="0"/>
                            <a:cs typeface="Arial" charset="0"/>
                          </a:rPr>
                          <m:t>0</m:t>
                        </m:r>
                      </m:e>
                    </m:d>
                  </m:oMath>
                </a14:m>
                <a:r>
                  <a:rPr lang="de-CH" sz="2800" dirty="0">
                    <a:solidFill>
                      <a:schemeClr val="tx1"/>
                    </a:solidFill>
                    <a:cs typeface="Arial" charset="0"/>
                  </a:rPr>
                  <a:t> </a:t>
                </a:r>
                <a:r>
                  <a:rPr lang="de-CH" sz="2800" dirty="0">
                    <a:cs typeface="Arial" charset="0"/>
                  </a:rPr>
                  <a:t>+</a:t>
                </a:r>
                <a:r>
                  <a:rPr lang="en-US" sz="2800" dirty="0">
                    <a:cs typeface="Arial" charset="0"/>
                  </a:rPr>
                  <a:t> </a:t>
                </a:r>
                <a14:m>
                  <m:oMath xmlns:m="http://schemas.openxmlformats.org/officeDocument/2006/math">
                    <m:d>
                      <m:dPr>
                        <m:begChr m:val="|"/>
                        <m:endChr m:val="⟩"/>
                        <m:ctrlPr>
                          <a:rPr lang="en-US" sz="2800" i="1" smtClean="0">
                            <a:solidFill>
                              <a:srgbClr val="0432FF"/>
                            </a:solidFill>
                            <a:latin typeface="Cambria Math" panose="02040503050406030204" pitchFamily="18" charset="0"/>
                            <a:cs typeface="Arial" charset="0"/>
                          </a:rPr>
                        </m:ctrlPr>
                      </m:dPr>
                      <m:e>
                        <m:r>
                          <a:rPr lang="en-US" sz="2800" i="1">
                            <a:solidFill>
                              <a:srgbClr val="0432FF"/>
                            </a:solidFill>
                            <a:latin typeface="Cambria Math" panose="02040503050406030204" pitchFamily="18" charset="0"/>
                            <a:cs typeface="Arial" charset="0"/>
                          </a:rPr>
                          <m:t>1</m:t>
                        </m:r>
                      </m:e>
                    </m:d>
                    <m:r>
                      <a:rPr lang="en-US" sz="2800" i="1">
                        <a:solidFill>
                          <a:srgbClr val="0432FF"/>
                        </a:solidFill>
                        <a:latin typeface="Cambria Math" panose="02040503050406030204" pitchFamily="18" charset="0"/>
                        <a:cs typeface="Arial" charset="0"/>
                      </a:rPr>
                      <m:t>⊗</m:t>
                    </m:r>
                    <m:d>
                      <m:dPr>
                        <m:begChr m:val="|"/>
                        <m:endChr m:val="⟩"/>
                        <m:ctrlPr>
                          <a:rPr lang="en-US" sz="2800" i="1">
                            <a:solidFill>
                              <a:srgbClr val="0432FF"/>
                            </a:solidFill>
                            <a:latin typeface="Cambria Math" panose="02040503050406030204" pitchFamily="18" charset="0"/>
                            <a:cs typeface="Arial" charset="0"/>
                          </a:rPr>
                        </m:ctrlPr>
                      </m:dPr>
                      <m:e>
                        <m:r>
                          <a:rPr lang="en-US" sz="2800" i="1">
                            <a:solidFill>
                              <a:srgbClr val="0432FF"/>
                            </a:solidFill>
                            <a:latin typeface="Cambria Math" panose="02040503050406030204" pitchFamily="18" charset="0"/>
                            <a:cs typeface="Arial" charset="0"/>
                          </a:rPr>
                          <m:t>1</m:t>
                        </m:r>
                      </m:e>
                    </m:d>
                  </m:oMath>
                </a14:m>
                <a:br>
                  <a:rPr lang="en-US" sz="2800" i="1" dirty="0">
                    <a:solidFill>
                      <a:srgbClr val="0432FF"/>
                    </a:solidFill>
                    <a:latin typeface="Cambria Math" panose="02040503050406030204" pitchFamily="18" charset="0"/>
                    <a:cs typeface="Arial" charset="0"/>
                  </a:rPr>
                </a:br>
                <a14:m>
                  <m:oMath xmlns:m="http://schemas.openxmlformats.org/officeDocument/2006/math">
                    <m:r>
                      <a:rPr lang="en-US" sz="2800" b="0" i="1" smtClean="0">
                        <a:solidFill>
                          <a:schemeClr val="tx1"/>
                        </a:solidFill>
                        <a:latin typeface="Cambria Math" panose="02040503050406030204" pitchFamily="18" charset="0"/>
                        <a:cs typeface="Arial" charset="0"/>
                      </a:rPr>
                      <m:t>≠</m:t>
                    </m:r>
                    <m:r>
                      <a:rPr lang="en-US" sz="2800" i="1" smtClean="0">
                        <a:latin typeface="Cambria Math" panose="02040503050406030204" pitchFamily="18" charset="0"/>
                        <a:cs typeface="Arial" charset="0"/>
                      </a:rPr>
                      <m:t>(</m:t>
                    </m:r>
                    <m:d>
                      <m:dPr>
                        <m:begChr m:val="|"/>
                        <m:endChr m:val="⟩"/>
                        <m:ctrlPr>
                          <a:rPr lang="en-US" sz="2800" i="1">
                            <a:latin typeface="Cambria Math" panose="02040503050406030204" pitchFamily="18" charset="0"/>
                            <a:cs typeface="Arial" charset="0"/>
                          </a:rPr>
                        </m:ctrlPr>
                      </m:dPr>
                      <m:e>
                        <m:r>
                          <a:rPr lang="en-US" sz="2800" i="1">
                            <a:latin typeface="Cambria Math" panose="02040503050406030204" pitchFamily="18" charset="0"/>
                            <a:cs typeface="Arial" charset="0"/>
                          </a:rPr>
                          <m:t>0</m:t>
                        </m:r>
                      </m:e>
                    </m:d>
                    <m:r>
                      <a:rPr lang="en-US" sz="2800" i="1">
                        <a:latin typeface="Cambria Math" panose="02040503050406030204" pitchFamily="18" charset="0"/>
                        <a:cs typeface="Arial" charset="0"/>
                      </a:rPr>
                      <m:t>+|1⟩)</m:t>
                    </m:r>
                    <m:r>
                      <a:rPr lang="en-US" sz="2800" i="1">
                        <a:latin typeface="Cambria Math" panose="02040503050406030204" pitchFamily="18" charset="0"/>
                        <a:cs typeface="Arial" charset="0"/>
                      </a:rPr>
                      <m:t>⊗</m:t>
                    </m:r>
                  </m:oMath>
                </a14:m>
                <a:r>
                  <a:rPr lang="en-US" sz="2800" dirty="0">
                    <a:cs typeface="Arial" charset="0"/>
                  </a:rPr>
                  <a:t> </a:t>
                </a:r>
                <a14:m>
                  <m:oMath xmlns:m="http://schemas.openxmlformats.org/officeDocument/2006/math">
                    <m:r>
                      <a:rPr lang="en-US" sz="2800" i="1" smtClean="0">
                        <a:latin typeface="Cambria Math" panose="02040503050406030204" pitchFamily="18" charset="0"/>
                        <a:cs typeface="Arial" charset="0"/>
                      </a:rPr>
                      <m:t>(</m:t>
                    </m:r>
                    <m:d>
                      <m:dPr>
                        <m:begChr m:val="|"/>
                        <m:endChr m:val="⟩"/>
                        <m:ctrlPr>
                          <a:rPr lang="en-US" sz="2800" i="1">
                            <a:latin typeface="Cambria Math" panose="02040503050406030204" pitchFamily="18" charset="0"/>
                            <a:cs typeface="Arial" charset="0"/>
                          </a:rPr>
                        </m:ctrlPr>
                      </m:dPr>
                      <m:e>
                        <m:r>
                          <a:rPr lang="en-US" sz="2800" i="1">
                            <a:latin typeface="Cambria Math" panose="02040503050406030204" pitchFamily="18" charset="0"/>
                            <a:cs typeface="Arial" charset="0"/>
                          </a:rPr>
                          <m:t>0</m:t>
                        </m:r>
                      </m:e>
                    </m:d>
                    <m:r>
                      <a:rPr lang="en-US" sz="2800" i="1">
                        <a:latin typeface="Cambria Math" panose="02040503050406030204" pitchFamily="18" charset="0"/>
                        <a:cs typeface="Arial" charset="0"/>
                      </a:rPr>
                      <m:t>+|1⟩)</m:t>
                    </m:r>
                  </m:oMath>
                </a14:m>
                <a:br>
                  <a:rPr lang="en-US" sz="2800" dirty="0">
                    <a:cs typeface="Arial" charset="0"/>
                  </a:rPr>
                </a:br>
                <a:r>
                  <a:rPr lang="en-US" sz="2800" dirty="0">
                    <a:solidFill>
                      <a:schemeClr val="tx1"/>
                    </a:solidFill>
                    <a:cs typeface="Arial" charset="0"/>
                  </a:rPr>
                  <a:t>= </a:t>
                </a:r>
                <a14:m>
                  <m:oMath xmlns:m="http://schemas.openxmlformats.org/officeDocument/2006/math">
                    <m:d>
                      <m:dPr>
                        <m:begChr m:val="|"/>
                        <m:endChr m:val="⟩"/>
                        <m:ctrlPr>
                          <a:rPr lang="en-US" sz="2800" i="1" smtClean="0">
                            <a:solidFill>
                              <a:srgbClr val="FF0000"/>
                            </a:solidFill>
                            <a:latin typeface="Cambria Math" panose="02040503050406030204" pitchFamily="18" charset="0"/>
                            <a:cs typeface="Arial" charset="0"/>
                          </a:rPr>
                        </m:ctrlPr>
                      </m:dPr>
                      <m:e>
                        <m:r>
                          <a:rPr lang="en-US" sz="2800" i="1">
                            <a:solidFill>
                              <a:srgbClr val="FF0000"/>
                            </a:solidFill>
                            <a:latin typeface="Cambria Math" panose="02040503050406030204" pitchFamily="18" charset="0"/>
                            <a:cs typeface="Arial" charset="0"/>
                          </a:rPr>
                          <m:t>0</m:t>
                        </m:r>
                      </m:e>
                    </m:d>
                    <m:r>
                      <a:rPr lang="en-US" sz="2800" i="1">
                        <a:solidFill>
                          <a:srgbClr val="FF0000"/>
                        </a:solidFill>
                        <a:latin typeface="Cambria Math" panose="02040503050406030204" pitchFamily="18" charset="0"/>
                        <a:cs typeface="Arial" charset="0"/>
                      </a:rPr>
                      <m:t>⊗</m:t>
                    </m:r>
                    <m:d>
                      <m:dPr>
                        <m:begChr m:val="|"/>
                        <m:endChr m:val="⟩"/>
                        <m:ctrlPr>
                          <a:rPr lang="en-US" sz="2800" i="1">
                            <a:solidFill>
                              <a:srgbClr val="FF0000"/>
                            </a:solidFill>
                            <a:latin typeface="Cambria Math" panose="02040503050406030204" pitchFamily="18" charset="0"/>
                            <a:cs typeface="Arial" charset="0"/>
                          </a:rPr>
                        </m:ctrlPr>
                      </m:dPr>
                      <m:e>
                        <m:r>
                          <a:rPr lang="en-US" sz="2800" i="1">
                            <a:solidFill>
                              <a:srgbClr val="FF0000"/>
                            </a:solidFill>
                            <a:latin typeface="Cambria Math" panose="02040503050406030204" pitchFamily="18" charset="0"/>
                            <a:cs typeface="Arial" charset="0"/>
                          </a:rPr>
                          <m:t>0</m:t>
                        </m:r>
                      </m:e>
                    </m:d>
                    <m:r>
                      <a:rPr lang="en-US" sz="2800" b="0" i="1" smtClean="0">
                        <a:latin typeface="Cambria Math" panose="02040503050406030204" pitchFamily="18" charset="0"/>
                        <a:cs typeface="Arial" charset="0"/>
                      </a:rPr>
                      <m:t>+</m:t>
                    </m:r>
                  </m:oMath>
                </a14:m>
                <a:r>
                  <a:rPr lang="en-US" sz="2800" dirty="0">
                    <a:cs typeface="Arial" charset="0"/>
                  </a:rPr>
                  <a:t> </a:t>
                </a:r>
                <a14:m>
                  <m:oMath xmlns:m="http://schemas.openxmlformats.org/officeDocument/2006/math">
                    <m:d>
                      <m:dPr>
                        <m:begChr m:val="|"/>
                        <m:endChr m:val="⟩"/>
                        <m:ctrlPr>
                          <a:rPr lang="en-US" sz="2800" i="1">
                            <a:latin typeface="Cambria Math" panose="02040503050406030204" pitchFamily="18" charset="0"/>
                            <a:cs typeface="Arial" charset="0"/>
                          </a:rPr>
                        </m:ctrlPr>
                      </m:dPr>
                      <m:e>
                        <m:r>
                          <a:rPr lang="en-US" sz="2800" i="1">
                            <a:latin typeface="Cambria Math" panose="02040503050406030204" pitchFamily="18" charset="0"/>
                            <a:cs typeface="Arial" charset="0"/>
                          </a:rPr>
                          <m:t>0</m:t>
                        </m:r>
                      </m:e>
                    </m:d>
                    <m:r>
                      <a:rPr lang="en-US" sz="2800" i="1">
                        <a:latin typeface="Cambria Math" panose="02040503050406030204" pitchFamily="18" charset="0"/>
                        <a:cs typeface="Arial" charset="0"/>
                      </a:rPr>
                      <m:t>⊗</m:t>
                    </m:r>
                    <m:d>
                      <m:dPr>
                        <m:begChr m:val="|"/>
                        <m:endChr m:val="⟩"/>
                        <m:ctrlPr>
                          <a:rPr lang="en-US" sz="2800" i="1">
                            <a:latin typeface="Cambria Math" panose="02040503050406030204" pitchFamily="18" charset="0"/>
                            <a:cs typeface="Arial" charset="0"/>
                          </a:rPr>
                        </m:ctrlPr>
                      </m:dPr>
                      <m:e>
                        <m:r>
                          <a:rPr lang="en-US" sz="2800" b="0" i="1" smtClean="0">
                            <a:latin typeface="Cambria Math" panose="02040503050406030204" pitchFamily="18" charset="0"/>
                            <a:cs typeface="Arial" charset="0"/>
                          </a:rPr>
                          <m:t>1</m:t>
                        </m:r>
                      </m:e>
                    </m:d>
                    <m:r>
                      <a:rPr lang="en-US" sz="2800" i="1">
                        <a:latin typeface="Cambria Math" panose="02040503050406030204" pitchFamily="18" charset="0"/>
                        <a:cs typeface="Arial" charset="0"/>
                      </a:rPr>
                      <m:t>+</m:t>
                    </m:r>
                  </m:oMath>
                </a14:m>
                <a:r>
                  <a:rPr lang="en-US" sz="2800" dirty="0">
                    <a:cs typeface="Arial" charset="0"/>
                  </a:rPr>
                  <a:t> </a:t>
                </a:r>
                <a14:m>
                  <m:oMath xmlns:m="http://schemas.openxmlformats.org/officeDocument/2006/math">
                    <m:d>
                      <m:dPr>
                        <m:begChr m:val="|"/>
                        <m:endChr m:val="⟩"/>
                        <m:ctrlPr>
                          <a:rPr lang="en-US" sz="2800" i="1">
                            <a:latin typeface="Cambria Math" panose="02040503050406030204" pitchFamily="18" charset="0"/>
                            <a:cs typeface="Arial" charset="0"/>
                          </a:rPr>
                        </m:ctrlPr>
                      </m:dPr>
                      <m:e>
                        <m:r>
                          <a:rPr lang="en-US" sz="2800" b="0" i="1" smtClean="0">
                            <a:latin typeface="Cambria Math" panose="02040503050406030204" pitchFamily="18" charset="0"/>
                            <a:cs typeface="Arial" charset="0"/>
                          </a:rPr>
                          <m:t>1</m:t>
                        </m:r>
                      </m:e>
                    </m:d>
                    <m:r>
                      <a:rPr lang="en-US" sz="2800" i="1">
                        <a:latin typeface="Cambria Math" panose="02040503050406030204" pitchFamily="18" charset="0"/>
                        <a:cs typeface="Arial" charset="0"/>
                      </a:rPr>
                      <m:t>⊗</m:t>
                    </m:r>
                    <m:d>
                      <m:dPr>
                        <m:begChr m:val="|"/>
                        <m:endChr m:val="⟩"/>
                        <m:ctrlPr>
                          <a:rPr lang="en-US" sz="2800" i="1">
                            <a:latin typeface="Cambria Math" panose="02040503050406030204" pitchFamily="18" charset="0"/>
                            <a:cs typeface="Arial" charset="0"/>
                          </a:rPr>
                        </m:ctrlPr>
                      </m:dPr>
                      <m:e>
                        <m:r>
                          <a:rPr lang="en-US" sz="2800" i="1">
                            <a:latin typeface="Cambria Math" panose="02040503050406030204" pitchFamily="18" charset="0"/>
                            <a:cs typeface="Arial" charset="0"/>
                          </a:rPr>
                          <m:t>0</m:t>
                        </m:r>
                      </m:e>
                    </m:d>
                    <m:r>
                      <a:rPr lang="en-US" sz="2800" i="1">
                        <a:latin typeface="Cambria Math" panose="02040503050406030204" pitchFamily="18" charset="0"/>
                        <a:cs typeface="Arial" charset="0"/>
                      </a:rPr>
                      <m:t>+</m:t>
                    </m:r>
                  </m:oMath>
                </a14:m>
                <a:r>
                  <a:rPr lang="en-US" sz="2800" dirty="0">
                    <a:cs typeface="Arial" charset="0"/>
                  </a:rPr>
                  <a:t> </a:t>
                </a:r>
                <a14:m>
                  <m:oMath xmlns:m="http://schemas.openxmlformats.org/officeDocument/2006/math">
                    <m:d>
                      <m:dPr>
                        <m:begChr m:val="|"/>
                        <m:endChr m:val="⟩"/>
                        <m:ctrlPr>
                          <a:rPr lang="en-US" sz="2800" i="1" smtClean="0">
                            <a:solidFill>
                              <a:srgbClr val="FF0000"/>
                            </a:solidFill>
                            <a:latin typeface="Cambria Math" panose="02040503050406030204" pitchFamily="18" charset="0"/>
                            <a:cs typeface="Arial" charset="0"/>
                          </a:rPr>
                        </m:ctrlPr>
                      </m:dPr>
                      <m:e>
                        <m:r>
                          <a:rPr lang="en-US" sz="2800" b="0" i="1" smtClean="0">
                            <a:solidFill>
                              <a:srgbClr val="FF0000"/>
                            </a:solidFill>
                            <a:latin typeface="Cambria Math" panose="02040503050406030204" pitchFamily="18" charset="0"/>
                            <a:cs typeface="Arial" charset="0"/>
                          </a:rPr>
                          <m:t>1</m:t>
                        </m:r>
                      </m:e>
                    </m:d>
                    <m:r>
                      <a:rPr lang="en-US" sz="2800" i="1">
                        <a:solidFill>
                          <a:srgbClr val="FF0000"/>
                        </a:solidFill>
                        <a:latin typeface="Cambria Math" panose="02040503050406030204" pitchFamily="18" charset="0"/>
                        <a:cs typeface="Arial" charset="0"/>
                      </a:rPr>
                      <m:t>⊗</m:t>
                    </m:r>
                    <m:d>
                      <m:dPr>
                        <m:begChr m:val="|"/>
                        <m:endChr m:val="⟩"/>
                        <m:ctrlPr>
                          <a:rPr lang="en-US" sz="2800" i="1">
                            <a:solidFill>
                              <a:srgbClr val="FF0000"/>
                            </a:solidFill>
                            <a:latin typeface="Cambria Math" panose="02040503050406030204" pitchFamily="18" charset="0"/>
                            <a:cs typeface="Arial" charset="0"/>
                          </a:rPr>
                        </m:ctrlPr>
                      </m:dPr>
                      <m:e>
                        <m:r>
                          <a:rPr lang="en-US" sz="2800" b="0" i="1" smtClean="0">
                            <a:solidFill>
                              <a:srgbClr val="FF0000"/>
                            </a:solidFill>
                            <a:latin typeface="Cambria Math" panose="02040503050406030204" pitchFamily="18" charset="0"/>
                            <a:cs typeface="Arial" charset="0"/>
                          </a:rPr>
                          <m:t>1</m:t>
                        </m:r>
                      </m:e>
                    </m:d>
                  </m:oMath>
                </a14:m>
                <a:endParaRPr lang="de-CH" sz="2800" dirty="0">
                  <a:solidFill>
                    <a:schemeClr val="tx1"/>
                  </a:solidFill>
                  <a:cs typeface="Arial" charset="0"/>
                </a:endParaRPr>
              </a:p>
            </p:txBody>
          </p:sp>
        </mc:Choice>
        <mc:Fallback>
          <p:sp>
            <p:nvSpPr>
              <p:cNvPr id="66" name="Text Box 21"/>
              <p:cNvSpPr txBox="1">
                <a:spLocks noRot="1" noChangeAspect="1" noMove="1" noResize="1" noEditPoints="1" noAdjustHandles="1" noChangeArrowheads="1" noChangeShapeType="1" noTextEdit="1"/>
              </p:cNvSpPr>
              <p:nvPr/>
            </p:nvSpPr>
            <p:spPr bwMode="auto">
              <a:xfrm>
                <a:off x="460485" y="2680020"/>
                <a:ext cx="11100349" cy="3539430"/>
              </a:xfrm>
              <a:prstGeom prst="rect">
                <a:avLst/>
              </a:prstGeom>
              <a:blipFill>
                <a:blip r:embed="rId4"/>
                <a:stretch>
                  <a:fillRect l="-1144" t="-1786" b="-3214"/>
                </a:stretch>
              </a:blipFill>
              <a:ln w="9525">
                <a:noFill/>
                <a:miter lim="800000"/>
                <a:headEnd/>
                <a:tailEnd/>
              </a:ln>
              <a:effectLst/>
            </p:spPr>
            <p:txBody>
              <a:bodyPr/>
              <a:lstStyle/>
              <a:p>
                <a:r>
                  <a:rPr lang="en-NL">
                    <a:noFill/>
                  </a:rPr>
                  <a:t> </a:t>
                </a:r>
              </a:p>
            </p:txBody>
          </p:sp>
        </mc:Fallback>
      </mc:AlternateContent>
      <p:sp>
        <p:nvSpPr>
          <p:cNvPr id="68" name="Content Placeholder 1">
            <a:extLst>
              <a:ext uri="{FF2B5EF4-FFF2-40B4-BE49-F238E27FC236}">
                <a16:creationId xmlns:a16="http://schemas.microsoft.com/office/drawing/2014/main" id="{95573A42-E18B-7C46-84DC-1F5E188EE5F5}"/>
              </a:ext>
            </a:extLst>
          </p:cNvPr>
          <p:cNvSpPr txBox="1">
            <a:spLocks/>
          </p:cNvSpPr>
          <p:nvPr/>
        </p:nvSpPr>
        <p:spPr>
          <a:xfrm>
            <a:off x="8931179" y="5814406"/>
            <a:ext cx="2295444" cy="505329"/>
          </a:xfrm>
          <a:prstGeom prst="rect">
            <a:avLst/>
          </a:prstGeom>
        </p:spPr>
        <p:txBody>
          <a:bodyPr/>
          <a:lstStyle/>
          <a:p>
            <a:pPr marL="342900" indent="-342900">
              <a:spcBef>
                <a:spcPct val="20000"/>
              </a:spcBef>
              <a:buClr>
                <a:schemeClr val="accent1"/>
              </a:buClr>
              <a:buSzPct val="65000"/>
              <a:defRPr/>
            </a:pPr>
            <a:r>
              <a:rPr lang="en-US" sz="2800" dirty="0">
                <a:cs typeface="Arial" charset="0"/>
              </a:rPr>
              <a:t>Contradiction!</a:t>
            </a:r>
          </a:p>
          <a:p>
            <a:pPr marL="342900" indent="-342900">
              <a:spcBef>
                <a:spcPct val="20000"/>
              </a:spcBef>
              <a:buClr>
                <a:schemeClr val="accent1"/>
              </a:buClr>
              <a:buSzPct val="65000"/>
              <a:defRPr/>
            </a:pPr>
            <a:endParaRPr lang="en-US" sz="2400" dirty="0">
              <a:cs typeface="Arial" charset="0"/>
            </a:endParaRPr>
          </a:p>
        </p:txBody>
      </p:sp>
    </p:spTree>
    <p:extLst>
      <p:ext uri="{BB962C8B-B14F-4D97-AF65-F5344CB8AC3E}">
        <p14:creationId xmlns:p14="http://schemas.microsoft.com/office/powerpoint/2010/main" val="10768023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uiExpand="1" build="p"/>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932683" y="50056"/>
            <a:ext cx="8229600" cy="720725"/>
          </a:xfrm>
        </p:spPr>
        <p:txBody>
          <a:bodyPr>
            <a:normAutofit/>
          </a:bodyPr>
          <a:lstStyle/>
          <a:p>
            <a:pPr algn="l"/>
            <a:r>
              <a:rPr lang="fr-CH"/>
              <a:t>Quantum Key Distribution (QKD)</a:t>
            </a:r>
            <a:endParaRPr lang="en-US"/>
          </a:p>
        </p:txBody>
      </p:sp>
      <p:sp>
        <p:nvSpPr>
          <p:cNvPr id="518150" name="Line 6"/>
          <p:cNvSpPr>
            <a:spLocks noChangeShapeType="1"/>
          </p:cNvSpPr>
          <p:nvPr/>
        </p:nvSpPr>
        <p:spPr bwMode="auto">
          <a:xfrm>
            <a:off x="4654551" y="1989138"/>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52" name="Line 8"/>
          <p:cNvSpPr>
            <a:spLocks noChangeShapeType="1"/>
          </p:cNvSpPr>
          <p:nvPr/>
        </p:nvSpPr>
        <p:spPr bwMode="auto">
          <a:xfrm>
            <a:off x="4654551" y="2276475"/>
            <a:ext cx="2881313"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pic>
        <p:nvPicPr>
          <p:cNvPr id="518183" name="Picture 39" descr="BS00996_"/>
          <p:cNvPicPr>
            <a:picLocks noChangeAspect="1" noChangeArrowheads="1"/>
          </p:cNvPicPr>
          <p:nvPr/>
        </p:nvPicPr>
        <p:blipFill>
          <a:blip r:embed="rId3" cstate="print"/>
          <a:srcRect/>
          <a:stretch>
            <a:fillRect/>
          </a:stretch>
        </p:blipFill>
        <p:spPr bwMode="auto">
          <a:xfrm flipH="1">
            <a:off x="2319801" y="3461024"/>
            <a:ext cx="647700" cy="484187"/>
          </a:xfrm>
          <a:prstGeom prst="rect">
            <a:avLst/>
          </a:prstGeom>
          <a:solidFill>
            <a:srgbClr val="FFFF00"/>
          </a:solidFill>
          <a:ln w="9525">
            <a:noFill/>
            <a:miter lim="800000"/>
            <a:headEnd/>
            <a:tailEnd/>
          </a:ln>
        </p:spPr>
      </p:pic>
      <p:pic>
        <p:nvPicPr>
          <p:cNvPr id="518184" name="Picture 40" descr="BS00996_"/>
          <p:cNvPicPr>
            <a:picLocks noChangeAspect="1" noChangeArrowheads="1"/>
          </p:cNvPicPr>
          <p:nvPr/>
        </p:nvPicPr>
        <p:blipFill>
          <a:blip r:embed="rId3" cstate="print"/>
          <a:srcRect/>
          <a:stretch>
            <a:fillRect/>
          </a:stretch>
        </p:blipFill>
        <p:spPr bwMode="auto">
          <a:xfrm flipH="1">
            <a:off x="9162283" y="3402014"/>
            <a:ext cx="647700" cy="484187"/>
          </a:xfrm>
          <a:prstGeom prst="rect">
            <a:avLst/>
          </a:prstGeom>
          <a:solidFill>
            <a:srgbClr val="FFFF00"/>
          </a:solidFill>
          <a:ln w="9525">
            <a:noFill/>
            <a:miter lim="800000"/>
            <a:headEnd/>
            <a:tailEnd/>
          </a:ln>
        </p:spPr>
      </p:pic>
      <p:sp>
        <p:nvSpPr>
          <p:cNvPr id="518185" name="Freeform 41"/>
          <p:cNvSpPr>
            <a:spLocks/>
          </p:cNvSpPr>
          <p:nvPr/>
        </p:nvSpPr>
        <p:spPr bwMode="auto">
          <a:xfrm rot="563765">
            <a:off x="2454329" y="2583391"/>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518186" name="Freeform 42"/>
          <p:cNvSpPr>
            <a:spLocks/>
          </p:cNvSpPr>
          <p:nvPr/>
        </p:nvSpPr>
        <p:spPr bwMode="auto">
          <a:xfrm>
            <a:off x="9340337" y="2598123"/>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77" name="TextBox 76"/>
          <p:cNvSpPr txBox="1"/>
          <p:nvPr/>
        </p:nvSpPr>
        <p:spPr>
          <a:xfrm>
            <a:off x="2394155" y="1061882"/>
            <a:ext cx="1165122" cy="523220"/>
          </a:xfrm>
          <a:prstGeom prst="rect">
            <a:avLst/>
          </a:prstGeom>
          <a:noFill/>
        </p:spPr>
        <p:txBody>
          <a:bodyPr wrap="square" rtlCol="0">
            <a:spAutoFit/>
          </a:bodyPr>
          <a:lstStyle/>
          <a:p>
            <a:r>
              <a:rPr lang="en-US" sz="2800">
                <a:latin typeface="Arial" pitchFamily="34" charset="0"/>
                <a:cs typeface="Arial" pitchFamily="34" charset="0"/>
              </a:rPr>
              <a:t>Alice</a:t>
            </a:r>
          </a:p>
        </p:txBody>
      </p:sp>
      <p:sp>
        <p:nvSpPr>
          <p:cNvPr id="78" name="TextBox 77"/>
          <p:cNvSpPr txBox="1"/>
          <p:nvPr/>
        </p:nvSpPr>
        <p:spPr>
          <a:xfrm>
            <a:off x="9502878" y="2329716"/>
            <a:ext cx="1165122" cy="523220"/>
          </a:xfrm>
          <a:prstGeom prst="rect">
            <a:avLst/>
          </a:prstGeom>
          <a:noFill/>
        </p:spPr>
        <p:txBody>
          <a:bodyPr wrap="square" rtlCol="0">
            <a:spAutoFit/>
          </a:bodyPr>
          <a:lstStyle/>
          <a:p>
            <a:r>
              <a:rPr lang="en-US" sz="2800">
                <a:latin typeface="Arial" pitchFamily="34" charset="0"/>
                <a:cs typeface="Arial" pitchFamily="34" charset="0"/>
              </a:rPr>
              <a:t>Bob</a:t>
            </a:r>
          </a:p>
        </p:txBody>
      </p:sp>
      <p:sp>
        <p:nvSpPr>
          <p:cNvPr id="79" name="TextBox 78"/>
          <p:cNvSpPr txBox="1"/>
          <p:nvPr/>
        </p:nvSpPr>
        <p:spPr>
          <a:xfrm>
            <a:off x="5609304" y="3923072"/>
            <a:ext cx="899651" cy="523220"/>
          </a:xfrm>
          <a:prstGeom prst="rect">
            <a:avLst/>
          </a:prstGeom>
          <a:noFill/>
        </p:spPr>
        <p:txBody>
          <a:bodyPr wrap="square" rtlCol="0">
            <a:spAutoFit/>
          </a:bodyPr>
          <a:lstStyle/>
          <a:p>
            <a:r>
              <a:rPr lang="en-US" sz="2800">
                <a:latin typeface="Arial" pitchFamily="34" charset="0"/>
                <a:cs typeface="Arial" pitchFamily="34" charset="0"/>
              </a:rPr>
              <a:t>Eve</a:t>
            </a:r>
          </a:p>
        </p:txBody>
      </p:sp>
      <p:sp>
        <p:nvSpPr>
          <p:cNvPr id="80" name="Rectangle 298"/>
          <p:cNvSpPr>
            <a:spLocks noChangeArrowheads="1"/>
          </p:cNvSpPr>
          <p:nvPr/>
        </p:nvSpPr>
        <p:spPr bwMode="auto">
          <a:xfrm>
            <a:off x="1484972" y="4394557"/>
            <a:ext cx="9482816" cy="2160240"/>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cs typeface="Arial" charset="0"/>
              </a:rPr>
              <a:t>Offers an </a:t>
            </a:r>
            <a:r>
              <a:rPr lang="en-US" sz="2400" dirty="0">
                <a:solidFill>
                  <a:srgbClr val="0000FF"/>
                </a:solidFill>
                <a:cs typeface="Arial" charset="0"/>
              </a:rPr>
              <a:t>quantum solution </a:t>
            </a:r>
            <a:r>
              <a:rPr lang="en-US" sz="2400" dirty="0">
                <a:cs typeface="Arial" charset="0"/>
              </a:rPr>
              <a:t>to the key-exchange problem which does </a:t>
            </a:r>
            <a:r>
              <a:rPr lang="en-US" sz="2400" dirty="0">
                <a:solidFill>
                  <a:srgbClr val="0000FF"/>
                </a:solidFill>
                <a:cs typeface="Arial" charset="0"/>
              </a:rPr>
              <a:t>not </a:t>
            </a:r>
            <a:r>
              <a:rPr lang="en-US" sz="2400" dirty="0">
                <a:cs typeface="Arial" charset="0"/>
              </a:rPr>
              <a:t>rely on </a:t>
            </a:r>
            <a:r>
              <a:rPr lang="en-US" sz="2400" dirty="0">
                <a:solidFill>
                  <a:srgbClr val="0000FF"/>
                </a:solidFill>
                <a:cs typeface="Arial" charset="0"/>
              </a:rPr>
              <a:t>computational assumptions </a:t>
            </a:r>
            <a:r>
              <a:rPr lang="en-US" sz="2400" dirty="0">
                <a:cs typeface="Arial" charset="0"/>
              </a:rPr>
              <a:t>(such as factoring, discrete logarithms, security of AES, SHA-3 etc.)</a:t>
            </a:r>
          </a:p>
          <a:p>
            <a:pPr marL="342900" indent="-342900">
              <a:spcBef>
                <a:spcPct val="20000"/>
              </a:spcBef>
              <a:buClr>
                <a:schemeClr val="accent1"/>
              </a:buClr>
              <a:buSzPct val="65000"/>
              <a:buFont typeface="Wingdings" pitchFamily="2" charset="2"/>
              <a:buChar char="n"/>
            </a:pPr>
            <a:r>
              <a:rPr lang="en-US" sz="2400" dirty="0">
                <a:solidFill>
                  <a:srgbClr val="FF0000"/>
                </a:solidFill>
                <a:cs typeface="Arial" charset="0"/>
              </a:rPr>
              <a:t>Important caveat</a:t>
            </a:r>
            <a:r>
              <a:rPr lang="en-US" sz="2400" dirty="0">
                <a:cs typeface="Arial" charset="0"/>
              </a:rPr>
              <a:t>: classical communication has to be authenticated to prevent man-in-the-middle attacks</a:t>
            </a:r>
          </a:p>
        </p:txBody>
      </p:sp>
      <p:pic>
        <p:nvPicPr>
          <p:cNvPr id="36" name="Picture 35" descr="AliceBlue.eps"/>
          <p:cNvPicPr>
            <a:picLocks noChangeAspect="1"/>
          </p:cNvPicPr>
          <p:nvPr/>
        </p:nvPicPr>
        <p:blipFill>
          <a:blip r:embed="rId4" cstate="print"/>
          <a:stretch>
            <a:fillRect/>
          </a:stretch>
        </p:blipFill>
        <p:spPr>
          <a:xfrm flipH="1">
            <a:off x="2351584" y="1484784"/>
            <a:ext cx="1059740" cy="1080120"/>
          </a:xfrm>
          <a:prstGeom prst="rect">
            <a:avLst/>
          </a:prstGeom>
        </p:spPr>
      </p:pic>
      <p:pic>
        <p:nvPicPr>
          <p:cNvPr id="38" name="Picture 37" descr="QueenOfHearts.png"/>
          <p:cNvPicPr>
            <a:picLocks noChangeAspect="1"/>
          </p:cNvPicPr>
          <p:nvPr/>
        </p:nvPicPr>
        <p:blipFill>
          <a:blip r:embed="rId5" cstate="print"/>
          <a:srcRect l="6597" r="7636"/>
          <a:stretch>
            <a:fillRect/>
          </a:stretch>
        </p:blipFill>
        <p:spPr>
          <a:xfrm>
            <a:off x="5231905" y="2780928"/>
            <a:ext cx="1280649" cy="1083626"/>
          </a:xfrm>
          <a:prstGeom prst="rect">
            <a:avLst/>
          </a:prstGeom>
        </p:spPr>
      </p:pic>
      <p:grpSp>
        <p:nvGrpSpPr>
          <p:cNvPr id="35" name="Group 34"/>
          <p:cNvGrpSpPr/>
          <p:nvPr/>
        </p:nvGrpSpPr>
        <p:grpSpPr>
          <a:xfrm>
            <a:off x="4654551" y="1096098"/>
            <a:ext cx="2881313" cy="532702"/>
            <a:chOff x="3130550" y="1096098"/>
            <a:chExt cx="2881313" cy="532702"/>
          </a:xfrm>
        </p:grpSpPr>
        <p:sp>
          <p:nvSpPr>
            <p:cNvPr id="518151" name="Line 7"/>
            <p:cNvSpPr>
              <a:spLocks noChangeShapeType="1"/>
            </p:cNvSpPr>
            <p:nvPr/>
          </p:nvSpPr>
          <p:spPr bwMode="auto">
            <a:xfrm>
              <a:off x="3130550" y="1628800"/>
              <a:ext cx="2881313"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grpSp>
          <p:nvGrpSpPr>
            <p:cNvPr id="39" name="Group 28"/>
            <p:cNvGrpSpPr/>
            <p:nvPr/>
          </p:nvGrpSpPr>
          <p:grpSpPr>
            <a:xfrm>
              <a:off x="3419872" y="1096098"/>
              <a:ext cx="457692" cy="460694"/>
              <a:chOff x="4214810" y="2000240"/>
              <a:chExt cx="457692" cy="460694"/>
            </a:xfrm>
          </p:grpSpPr>
          <p:sp>
            <p:nvSpPr>
              <p:cNvPr id="40"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1"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2" name="Group 28"/>
            <p:cNvGrpSpPr/>
            <p:nvPr/>
          </p:nvGrpSpPr>
          <p:grpSpPr>
            <a:xfrm>
              <a:off x="4343154" y="1096098"/>
              <a:ext cx="457692" cy="460694"/>
              <a:chOff x="4214810" y="2000240"/>
              <a:chExt cx="457692" cy="460694"/>
            </a:xfrm>
          </p:grpSpPr>
          <p:sp>
            <p:nvSpPr>
              <p:cNvPr id="43"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4"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5" name="Group 28"/>
            <p:cNvGrpSpPr/>
            <p:nvPr/>
          </p:nvGrpSpPr>
          <p:grpSpPr>
            <a:xfrm>
              <a:off x="3881513" y="1096098"/>
              <a:ext cx="457692" cy="460694"/>
              <a:chOff x="4214810" y="2000240"/>
              <a:chExt cx="457692" cy="460694"/>
            </a:xfrm>
          </p:grpSpPr>
          <p:sp>
            <p:nvSpPr>
              <p:cNvPr id="46"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7"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8" name="Group 133"/>
            <p:cNvGrpSpPr/>
            <p:nvPr/>
          </p:nvGrpSpPr>
          <p:grpSpPr>
            <a:xfrm>
              <a:off x="5266436" y="1096098"/>
              <a:ext cx="457692" cy="460694"/>
              <a:chOff x="7597837" y="2707419"/>
              <a:chExt cx="457692" cy="460694"/>
            </a:xfrm>
          </p:grpSpPr>
          <p:sp>
            <p:nvSpPr>
              <p:cNvPr id="49"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0"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51" name="Group 28"/>
            <p:cNvGrpSpPr/>
            <p:nvPr/>
          </p:nvGrpSpPr>
          <p:grpSpPr>
            <a:xfrm>
              <a:off x="4804795" y="1096098"/>
              <a:ext cx="457692" cy="460694"/>
              <a:chOff x="4214810" y="2000240"/>
              <a:chExt cx="457692" cy="460694"/>
            </a:xfrm>
          </p:grpSpPr>
          <p:sp>
            <p:nvSpPr>
              <p:cNvPr id="5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37" name="Content Placeholder 1"/>
          <p:cNvSpPr txBox="1">
            <a:spLocks/>
          </p:cNvSpPr>
          <p:nvPr/>
        </p:nvSpPr>
        <p:spPr>
          <a:xfrm>
            <a:off x="9800215" y="1411436"/>
            <a:ext cx="2423927" cy="432048"/>
          </a:xfrm>
          <a:prstGeom prst="rect">
            <a:avLst/>
          </a:prstGeom>
        </p:spPr>
        <p:txBody>
          <a:bodyPr/>
          <a:lstStyle/>
          <a:p>
            <a:pPr marL="342900" indent="-342900">
              <a:spcBef>
                <a:spcPct val="20000"/>
              </a:spcBef>
              <a:buClr>
                <a:schemeClr val="accent1"/>
              </a:buClr>
              <a:buSzPct val="65000"/>
              <a:defRPr/>
            </a:pPr>
            <a:r>
              <a:rPr lang="de-CH" sz="2000">
                <a:cs typeface="Arial" charset="0"/>
                <a:hlinkClick r:id="rId6"/>
              </a:rPr>
              <a:t>[</a:t>
            </a:r>
            <a:r>
              <a:rPr lang="en-US" sz="2000">
                <a:cs typeface="Arial" charset="0"/>
                <a:hlinkClick r:id="rId6"/>
              </a:rPr>
              <a:t>Bennett Brassard 84]</a:t>
            </a:r>
            <a:endParaRPr lang="en-US" sz="2000">
              <a:cs typeface="Arial" charset="0"/>
            </a:endParaRPr>
          </a:p>
        </p:txBody>
      </p:sp>
      <p:pic>
        <p:nvPicPr>
          <p:cNvPr id="1026" name="Picture 2"/>
          <p:cNvPicPr>
            <a:picLocks noChangeAspect="1" noChangeArrowheads="1"/>
          </p:cNvPicPr>
          <p:nvPr/>
        </p:nvPicPr>
        <p:blipFill>
          <a:blip r:embed="rId7" cstate="print"/>
          <a:srcRect r="50930"/>
          <a:stretch>
            <a:fillRect/>
          </a:stretch>
        </p:blipFill>
        <p:spPr bwMode="auto">
          <a:xfrm>
            <a:off x="11227206" y="79643"/>
            <a:ext cx="936103" cy="1331793"/>
          </a:xfrm>
          <a:prstGeom prst="rect">
            <a:avLst/>
          </a:prstGeom>
          <a:noFill/>
          <a:ln w="9525">
            <a:noFill/>
            <a:miter lim="800000"/>
            <a:headEnd/>
            <a:tailEnd/>
          </a:ln>
        </p:spPr>
      </p:pic>
      <p:pic>
        <p:nvPicPr>
          <p:cNvPr id="54" name="Picture 2"/>
          <p:cNvPicPr>
            <a:picLocks noChangeAspect="1" noChangeArrowheads="1"/>
          </p:cNvPicPr>
          <p:nvPr/>
        </p:nvPicPr>
        <p:blipFill>
          <a:blip r:embed="rId7" cstate="print"/>
          <a:srcRect l="49070"/>
          <a:stretch>
            <a:fillRect/>
          </a:stretch>
        </p:blipFill>
        <p:spPr bwMode="auto">
          <a:xfrm>
            <a:off x="10219093" y="79645"/>
            <a:ext cx="971600" cy="1331793"/>
          </a:xfrm>
          <a:prstGeom prst="rect">
            <a:avLst/>
          </a:prstGeom>
          <a:noFill/>
          <a:ln w="9525">
            <a:noFill/>
            <a:miter lim="800000"/>
            <a:headEnd/>
            <a:tailEnd/>
          </a:ln>
        </p:spPr>
      </p:pic>
      <p:pic>
        <p:nvPicPr>
          <p:cNvPr id="58" name="Picture 6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760297" y="1556792"/>
            <a:ext cx="1285425" cy="914208"/>
          </a:xfrm>
          <a:prstGeom prst="rect">
            <a:avLst/>
          </a:prstGeom>
          <a:noFill/>
        </p:spPr>
      </p:pic>
      <p:sp>
        <p:nvSpPr>
          <p:cNvPr id="57" name="TextBox 56"/>
          <p:cNvSpPr txBox="1"/>
          <p:nvPr/>
        </p:nvSpPr>
        <p:spPr>
          <a:xfrm>
            <a:off x="1847528" y="3861048"/>
            <a:ext cx="1944216"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0101 1011</a:t>
            </a:r>
          </a:p>
        </p:txBody>
      </p:sp>
      <p:sp>
        <p:nvSpPr>
          <p:cNvPr id="60" name="TextBox 59"/>
          <p:cNvSpPr txBox="1"/>
          <p:nvPr/>
        </p:nvSpPr>
        <p:spPr>
          <a:xfrm>
            <a:off x="8723819" y="3861048"/>
            <a:ext cx="1691680"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0101 1011</a:t>
            </a:r>
          </a:p>
        </p:txBody>
      </p:sp>
      <p:sp>
        <p:nvSpPr>
          <p:cNvPr id="61" name="AutoShape 109"/>
          <p:cNvSpPr>
            <a:spLocks noChangeArrowheads="1"/>
          </p:cNvSpPr>
          <p:nvPr/>
        </p:nvSpPr>
        <p:spPr bwMode="auto">
          <a:xfrm>
            <a:off x="6456040" y="2708920"/>
            <a:ext cx="1368152"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r>
              <a:rPr lang="en-US" sz="2400">
                <a:latin typeface="Arial" pitchFamily="34" charset="0"/>
                <a:cs typeface="Arial" pitchFamily="34" charset="0"/>
              </a:rPr>
              <a:t>k = </a:t>
            </a:r>
            <a:r>
              <a:rPr lang="en-US" sz="2400">
                <a:latin typeface="Consolas"/>
                <a:cs typeface="Consolas"/>
              </a:rPr>
              <a:t>?</a:t>
            </a:r>
          </a:p>
        </p:txBody>
      </p:sp>
      <p:sp>
        <p:nvSpPr>
          <p:cNvPr id="62" name="Line 6"/>
          <p:cNvSpPr>
            <a:spLocks noChangeShapeType="1"/>
          </p:cNvSpPr>
          <p:nvPr/>
        </p:nvSpPr>
        <p:spPr bwMode="auto">
          <a:xfrm>
            <a:off x="4654551" y="2564904"/>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71" name="Line 27"/>
          <p:cNvSpPr>
            <a:spLocks noChangeShapeType="1"/>
          </p:cNvSpPr>
          <p:nvPr/>
        </p:nvSpPr>
        <p:spPr bwMode="auto">
          <a:xfrm flipV="1">
            <a:off x="5756787" y="1700808"/>
            <a:ext cx="267205" cy="1027644"/>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Tree>
    <p:extLst>
      <p:ext uri="{BB962C8B-B14F-4D97-AF65-F5344CB8AC3E}">
        <p14:creationId xmlns:p14="http://schemas.microsoft.com/office/powerpoint/2010/main" val="2872420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8150"/>
                                        </p:tgtEl>
                                        <p:attrNameLst>
                                          <p:attrName>style.visibility</p:attrName>
                                        </p:attrNameLst>
                                      </p:cBhvr>
                                      <p:to>
                                        <p:strVal val="visible"/>
                                      </p:to>
                                    </p:set>
                                    <p:animEffect transition="in" filter="wipe(left)">
                                      <p:cBhvr>
                                        <p:cTn id="12" dur="500"/>
                                        <p:tgtEl>
                                          <p:spTgt spid="518150"/>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518152"/>
                                        </p:tgtEl>
                                        <p:attrNameLst>
                                          <p:attrName>style.visibility</p:attrName>
                                        </p:attrNameLst>
                                      </p:cBhvr>
                                      <p:to>
                                        <p:strVal val="visible"/>
                                      </p:to>
                                    </p:set>
                                    <p:animEffect transition="in" filter="wipe(right)">
                                      <p:cBhvr>
                                        <p:cTn id="16" dur="500"/>
                                        <p:tgtEl>
                                          <p:spTgt spid="51815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ipe(left)">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81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81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818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818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81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animBg="1"/>
      <p:bldP spid="518152" grpId="0" animBg="1"/>
      <p:bldP spid="518185" grpId="0" animBg="1"/>
      <p:bldP spid="518186" grpId="0" animBg="1"/>
      <p:bldP spid="79" grpId="0"/>
      <p:bldP spid="80" grpId="0" build="p"/>
      <p:bldP spid="57" grpId="0"/>
      <p:bldP spid="60" grpId="0"/>
      <p:bldP spid="61" grpId="0" animBg="1"/>
      <p:bldP spid="62" grpId="0" animBg="1"/>
      <p:bldP spid="51817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9" name="Group 204"/>
          <p:cNvGrpSpPr/>
          <p:nvPr/>
        </p:nvGrpSpPr>
        <p:grpSpPr>
          <a:xfrm>
            <a:off x="6526958" y="2132782"/>
            <a:ext cx="865187" cy="792163"/>
            <a:chOff x="5177248" y="2526481"/>
            <a:chExt cx="865187" cy="792163"/>
          </a:xfrm>
        </p:grpSpPr>
        <p:sp>
          <p:nvSpPr>
            <p:cNvPr id="290"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291"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292"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518150" name="Line 6"/>
          <p:cNvSpPr>
            <a:spLocks noChangeShapeType="1"/>
          </p:cNvSpPr>
          <p:nvPr/>
        </p:nvSpPr>
        <p:spPr bwMode="auto">
          <a:xfrm>
            <a:off x="5086600" y="3285679"/>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36" name="Picture 35" descr="AliceBlue.eps"/>
          <p:cNvPicPr>
            <a:picLocks noChangeAspect="1"/>
          </p:cNvPicPr>
          <p:nvPr/>
        </p:nvPicPr>
        <p:blipFill>
          <a:blip r:embed="rId3" cstate="print"/>
          <a:stretch>
            <a:fillRect/>
          </a:stretch>
        </p:blipFill>
        <p:spPr>
          <a:xfrm flipH="1">
            <a:off x="1487488" y="1484784"/>
            <a:ext cx="1059740" cy="1080120"/>
          </a:xfrm>
          <a:prstGeom prst="rect">
            <a:avLst/>
          </a:prstGeom>
        </p:spPr>
      </p:pic>
      <p:pic>
        <p:nvPicPr>
          <p:cNvPr id="58" name="Picture 6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52385" y="1650696"/>
            <a:ext cx="1285425" cy="914208"/>
          </a:xfrm>
          <a:prstGeom prst="rect">
            <a:avLst/>
          </a:prstGeom>
          <a:noFill/>
        </p:spPr>
      </p:pic>
      <p:sp>
        <p:nvSpPr>
          <p:cNvPr id="185" name="Line 7"/>
          <p:cNvSpPr>
            <a:spLocks noChangeShapeType="1"/>
          </p:cNvSpPr>
          <p:nvPr/>
        </p:nvSpPr>
        <p:spPr bwMode="auto">
          <a:xfrm>
            <a:off x="5179206" y="1556792"/>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223" name="Rectangle 298"/>
          <p:cNvSpPr>
            <a:spLocks noChangeArrowheads="1"/>
          </p:cNvSpPr>
          <p:nvPr/>
        </p:nvSpPr>
        <p:spPr bwMode="auto">
          <a:xfrm>
            <a:off x="2531711" y="2379054"/>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sp>
        <p:nvSpPr>
          <p:cNvPr id="245" name="Rectangle 298"/>
          <p:cNvSpPr>
            <a:spLocks noChangeArrowheads="1"/>
          </p:cNvSpPr>
          <p:nvPr/>
        </p:nvSpPr>
        <p:spPr bwMode="auto">
          <a:xfrm>
            <a:off x="7274407" y="2380988"/>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2" name="Group 1"/>
          <p:cNvGrpSpPr/>
          <p:nvPr/>
        </p:nvGrpSpPr>
        <p:grpSpPr>
          <a:xfrm>
            <a:off x="2495600" y="1312122"/>
            <a:ext cx="2304256" cy="460694"/>
            <a:chOff x="971600" y="1268760"/>
            <a:chExt cx="2304256" cy="460694"/>
          </a:xfrm>
        </p:grpSpPr>
        <p:grpSp>
          <p:nvGrpSpPr>
            <p:cNvPr id="265" name="Group 28"/>
            <p:cNvGrpSpPr/>
            <p:nvPr/>
          </p:nvGrpSpPr>
          <p:grpSpPr>
            <a:xfrm>
              <a:off x="971600" y="1268760"/>
              <a:ext cx="457692" cy="460694"/>
              <a:chOff x="4214810" y="2000240"/>
              <a:chExt cx="457692" cy="460694"/>
            </a:xfrm>
          </p:grpSpPr>
          <p:sp>
            <p:nvSpPr>
              <p:cNvPr id="27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9"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6" name="Group 28"/>
            <p:cNvGrpSpPr/>
            <p:nvPr/>
          </p:nvGrpSpPr>
          <p:grpSpPr>
            <a:xfrm>
              <a:off x="1894882" y="1268760"/>
              <a:ext cx="457692" cy="460694"/>
              <a:chOff x="4214810" y="2000240"/>
              <a:chExt cx="457692" cy="460694"/>
            </a:xfrm>
          </p:grpSpPr>
          <p:sp>
            <p:nvSpPr>
              <p:cNvPr id="276"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7"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7" name="Group 28"/>
            <p:cNvGrpSpPr/>
            <p:nvPr/>
          </p:nvGrpSpPr>
          <p:grpSpPr>
            <a:xfrm>
              <a:off x="1433241" y="1268760"/>
              <a:ext cx="457692" cy="460694"/>
              <a:chOff x="4214810" y="2000240"/>
              <a:chExt cx="457692" cy="460694"/>
            </a:xfrm>
          </p:grpSpPr>
          <p:sp>
            <p:nvSpPr>
              <p:cNvPr id="274"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5"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8" name="Group 133"/>
            <p:cNvGrpSpPr/>
            <p:nvPr/>
          </p:nvGrpSpPr>
          <p:grpSpPr>
            <a:xfrm>
              <a:off x="2818164" y="1268760"/>
              <a:ext cx="457692" cy="460694"/>
              <a:chOff x="7597837" y="2707419"/>
              <a:chExt cx="457692" cy="460694"/>
            </a:xfrm>
          </p:grpSpPr>
          <p:sp>
            <p:nvSpPr>
              <p:cNvPr id="272"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9" name="Group 28"/>
            <p:cNvGrpSpPr/>
            <p:nvPr/>
          </p:nvGrpSpPr>
          <p:grpSpPr>
            <a:xfrm>
              <a:off x="2356523" y="1268760"/>
              <a:ext cx="457692" cy="460694"/>
              <a:chOff x="4214810" y="2000240"/>
              <a:chExt cx="457692" cy="460694"/>
            </a:xfrm>
          </p:grpSpPr>
          <p:sp>
            <p:nvSpPr>
              <p:cNvPr id="27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8" name="Group 7"/>
          <p:cNvGrpSpPr/>
          <p:nvPr/>
        </p:nvGrpSpPr>
        <p:grpSpPr>
          <a:xfrm>
            <a:off x="7212149" y="1844824"/>
            <a:ext cx="2338859" cy="460694"/>
            <a:chOff x="5688148" y="1844824"/>
            <a:chExt cx="2338859" cy="460694"/>
          </a:xfrm>
        </p:grpSpPr>
        <p:grpSp>
          <p:nvGrpSpPr>
            <p:cNvPr id="4" name="Group 3"/>
            <p:cNvGrpSpPr/>
            <p:nvPr/>
          </p:nvGrpSpPr>
          <p:grpSpPr>
            <a:xfrm>
              <a:off x="7096322" y="1844824"/>
              <a:ext cx="457692" cy="460694"/>
              <a:chOff x="2818164" y="1844824"/>
              <a:chExt cx="457692" cy="460694"/>
            </a:xfrm>
          </p:grpSpPr>
          <p:sp>
            <p:nvSpPr>
              <p:cNvPr id="30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13" name="Group 312"/>
            <p:cNvGrpSpPr/>
            <p:nvPr/>
          </p:nvGrpSpPr>
          <p:grpSpPr>
            <a:xfrm>
              <a:off x="6156176" y="1844824"/>
              <a:ext cx="457692" cy="460694"/>
              <a:chOff x="971600" y="1844824"/>
              <a:chExt cx="457692" cy="460694"/>
            </a:xfrm>
          </p:grpSpPr>
          <p:sp>
            <p:nvSpPr>
              <p:cNvPr id="31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17" name="Group 316"/>
            <p:cNvGrpSpPr/>
            <p:nvPr/>
          </p:nvGrpSpPr>
          <p:grpSpPr>
            <a:xfrm>
              <a:off x="6624204" y="1844824"/>
              <a:ext cx="457692" cy="460694"/>
              <a:chOff x="971600" y="1844824"/>
              <a:chExt cx="457692" cy="460694"/>
            </a:xfrm>
          </p:grpSpPr>
          <p:sp>
            <p:nvSpPr>
              <p:cNvPr id="318"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9"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0"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21" name="Group 320"/>
            <p:cNvGrpSpPr/>
            <p:nvPr/>
          </p:nvGrpSpPr>
          <p:grpSpPr>
            <a:xfrm>
              <a:off x="5688148" y="1844824"/>
              <a:ext cx="457692" cy="460694"/>
              <a:chOff x="2818164" y="1844824"/>
              <a:chExt cx="457692" cy="460694"/>
            </a:xfrm>
          </p:grpSpPr>
          <p:sp>
            <p:nvSpPr>
              <p:cNvPr id="32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2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25" name="Group 324"/>
            <p:cNvGrpSpPr/>
            <p:nvPr/>
          </p:nvGrpSpPr>
          <p:grpSpPr>
            <a:xfrm>
              <a:off x="7569315" y="1844824"/>
              <a:ext cx="457692" cy="460694"/>
              <a:chOff x="2818164" y="1844824"/>
              <a:chExt cx="457692" cy="460694"/>
            </a:xfrm>
          </p:grpSpPr>
          <p:sp>
            <p:nvSpPr>
              <p:cNvPr id="32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2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7" name="Group 6"/>
          <p:cNvGrpSpPr/>
          <p:nvPr/>
        </p:nvGrpSpPr>
        <p:grpSpPr>
          <a:xfrm>
            <a:off x="2495601" y="1844824"/>
            <a:ext cx="2302879" cy="460694"/>
            <a:chOff x="971600" y="1844824"/>
            <a:chExt cx="2302879" cy="460694"/>
          </a:xfrm>
        </p:grpSpPr>
        <p:sp>
          <p:nvSpPr>
            <p:cNvPr id="305"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6"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0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99"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0"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5" name="Group 4"/>
            <p:cNvGrpSpPr/>
            <p:nvPr/>
          </p:nvGrpSpPr>
          <p:grpSpPr>
            <a:xfrm>
              <a:off x="971600" y="1844824"/>
              <a:ext cx="457692" cy="460694"/>
              <a:chOff x="971600" y="1844824"/>
              <a:chExt cx="457692" cy="460694"/>
            </a:xfrm>
          </p:grpSpPr>
          <p:sp>
            <p:nvSpPr>
              <p:cNvPr id="307"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87"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88"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84"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0"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1"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329" name="Group 328"/>
            <p:cNvGrpSpPr/>
            <p:nvPr/>
          </p:nvGrpSpPr>
          <p:grpSpPr>
            <a:xfrm>
              <a:off x="2816787" y="1844824"/>
              <a:ext cx="457692" cy="460694"/>
              <a:chOff x="2818164" y="1844824"/>
              <a:chExt cx="457692" cy="460694"/>
            </a:xfrm>
          </p:grpSpPr>
          <p:sp>
            <p:nvSpPr>
              <p:cNvPr id="33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3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3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333" name="Group 74"/>
          <p:cNvGrpSpPr/>
          <p:nvPr/>
        </p:nvGrpSpPr>
        <p:grpSpPr>
          <a:xfrm rot="5400000">
            <a:off x="6168008" y="2420890"/>
            <a:ext cx="2592289" cy="288032"/>
            <a:chOff x="2809127" y="3501009"/>
            <a:chExt cx="3326202" cy="2232248"/>
          </a:xfrm>
        </p:grpSpPr>
        <p:sp>
          <p:nvSpPr>
            <p:cNvPr id="334"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35"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336" name="Group 74"/>
          <p:cNvGrpSpPr/>
          <p:nvPr/>
        </p:nvGrpSpPr>
        <p:grpSpPr>
          <a:xfrm rot="5400000">
            <a:off x="6672064" y="2420891"/>
            <a:ext cx="2592289" cy="288032"/>
            <a:chOff x="2809127" y="3501009"/>
            <a:chExt cx="3326202" cy="2232248"/>
          </a:xfrm>
        </p:grpSpPr>
        <p:sp>
          <p:nvSpPr>
            <p:cNvPr id="33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38"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sp>
        <p:nvSpPr>
          <p:cNvPr id="339" name="Line 8"/>
          <p:cNvSpPr>
            <a:spLocks noChangeShapeType="1"/>
          </p:cNvSpPr>
          <p:nvPr/>
        </p:nvSpPr>
        <p:spPr bwMode="auto">
          <a:xfrm>
            <a:off x="5086600" y="3573016"/>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grpSp>
        <p:nvGrpSpPr>
          <p:cNvPr id="9" name="Group 8"/>
          <p:cNvGrpSpPr/>
          <p:nvPr/>
        </p:nvGrpSpPr>
        <p:grpSpPr>
          <a:xfrm>
            <a:off x="2207568" y="4240644"/>
            <a:ext cx="7848872" cy="1717929"/>
            <a:chOff x="683568" y="4240643"/>
            <a:chExt cx="7848872" cy="1717929"/>
          </a:xfrm>
        </p:grpSpPr>
        <p:pic>
          <p:nvPicPr>
            <p:cNvPr id="340" name="Picture 39" descr="BS00996_"/>
            <p:cNvPicPr>
              <a:picLocks noChangeAspect="1" noChangeArrowheads="1"/>
            </p:cNvPicPr>
            <p:nvPr/>
          </p:nvPicPr>
          <p:blipFill>
            <a:blip r:embed="rId5" cstate="print"/>
            <a:srcRect/>
            <a:stretch>
              <a:fillRect/>
            </a:stretch>
          </p:blipFill>
          <p:spPr bwMode="auto">
            <a:xfrm flipH="1">
              <a:off x="795801" y="5118275"/>
              <a:ext cx="647700" cy="484187"/>
            </a:xfrm>
            <a:prstGeom prst="rect">
              <a:avLst/>
            </a:prstGeom>
            <a:solidFill>
              <a:srgbClr val="FFFF00"/>
            </a:solidFill>
            <a:ln w="9525">
              <a:noFill/>
              <a:miter lim="800000"/>
              <a:headEnd/>
              <a:tailEnd/>
            </a:ln>
          </p:spPr>
        </p:pic>
        <p:pic>
          <p:nvPicPr>
            <p:cNvPr id="341" name="Picture 40" descr="BS00996_"/>
            <p:cNvPicPr>
              <a:picLocks noChangeAspect="1" noChangeArrowheads="1"/>
            </p:cNvPicPr>
            <p:nvPr/>
          </p:nvPicPr>
          <p:blipFill>
            <a:blip r:embed="rId5" cstate="print"/>
            <a:srcRect/>
            <a:stretch>
              <a:fillRect/>
            </a:stretch>
          </p:blipFill>
          <p:spPr bwMode="auto">
            <a:xfrm flipH="1">
              <a:off x="7638283" y="5059265"/>
              <a:ext cx="647700" cy="484187"/>
            </a:xfrm>
            <a:prstGeom prst="rect">
              <a:avLst/>
            </a:prstGeom>
            <a:solidFill>
              <a:srgbClr val="FFFF00"/>
            </a:solidFill>
            <a:ln w="9525">
              <a:noFill/>
              <a:miter lim="800000"/>
              <a:headEnd/>
              <a:tailEnd/>
            </a:ln>
          </p:spPr>
        </p:pic>
        <p:sp>
          <p:nvSpPr>
            <p:cNvPr id="342" name="Freeform 41"/>
            <p:cNvSpPr>
              <a:spLocks/>
            </p:cNvSpPr>
            <p:nvPr/>
          </p:nvSpPr>
          <p:spPr bwMode="auto">
            <a:xfrm rot="563765">
              <a:off x="930329" y="4240643"/>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343" name="Freeform 42"/>
            <p:cNvSpPr>
              <a:spLocks/>
            </p:cNvSpPr>
            <p:nvPr/>
          </p:nvSpPr>
          <p:spPr bwMode="auto">
            <a:xfrm>
              <a:off x="7816337" y="4255375"/>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344" name="TextBox 343"/>
            <p:cNvSpPr txBox="1"/>
            <p:nvPr/>
          </p:nvSpPr>
          <p:spPr>
            <a:xfrm>
              <a:off x="683568" y="5589240"/>
              <a:ext cx="936104"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110</a:t>
              </a:r>
            </a:p>
          </p:txBody>
        </p:sp>
        <p:sp>
          <p:nvSpPr>
            <p:cNvPr id="345" name="TextBox 344"/>
            <p:cNvSpPr txBox="1"/>
            <p:nvPr/>
          </p:nvSpPr>
          <p:spPr>
            <a:xfrm>
              <a:off x="7559859" y="5518300"/>
              <a:ext cx="972581"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110</a:t>
              </a:r>
            </a:p>
          </p:txBody>
        </p:sp>
      </p:grpSp>
      <p:grpSp>
        <p:nvGrpSpPr>
          <p:cNvPr id="346" name="Group 74"/>
          <p:cNvGrpSpPr/>
          <p:nvPr/>
        </p:nvGrpSpPr>
        <p:grpSpPr>
          <a:xfrm rot="5400000">
            <a:off x="1415480" y="2420891"/>
            <a:ext cx="2592289" cy="288032"/>
            <a:chOff x="2809127" y="3501009"/>
            <a:chExt cx="3326202" cy="2232248"/>
          </a:xfrm>
        </p:grpSpPr>
        <p:sp>
          <p:nvSpPr>
            <p:cNvPr id="34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48"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349" name="Group 74"/>
          <p:cNvGrpSpPr/>
          <p:nvPr/>
        </p:nvGrpSpPr>
        <p:grpSpPr>
          <a:xfrm rot="5400000">
            <a:off x="1847529" y="2420892"/>
            <a:ext cx="2592289" cy="288032"/>
            <a:chOff x="2809127" y="3501009"/>
            <a:chExt cx="3326202" cy="2232248"/>
          </a:xfrm>
        </p:grpSpPr>
        <p:sp>
          <p:nvSpPr>
            <p:cNvPr id="350"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51"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sp>
        <p:nvSpPr>
          <p:cNvPr id="93" name="Rectangle 2"/>
          <p:cNvSpPr>
            <a:spLocks noGrp="1" noChangeArrowheads="1"/>
          </p:cNvSpPr>
          <p:nvPr>
            <p:ph type="title" sz="quarter"/>
          </p:nvPr>
        </p:nvSpPr>
        <p:spPr>
          <a:xfrm>
            <a:off x="932683" y="50056"/>
            <a:ext cx="8229600" cy="720725"/>
          </a:xfrm>
        </p:spPr>
        <p:txBody>
          <a:bodyPr>
            <a:normAutofit/>
          </a:bodyPr>
          <a:lstStyle/>
          <a:p>
            <a:pPr algn="l"/>
            <a:r>
              <a:rPr lang="fr-CH"/>
              <a:t>Quantum Key Distribution (QKD)</a:t>
            </a:r>
            <a:endParaRPr lang="en-US"/>
          </a:p>
        </p:txBody>
      </p:sp>
      <p:pic>
        <p:nvPicPr>
          <p:cNvPr id="95" name="Picture 2"/>
          <p:cNvPicPr>
            <a:picLocks noChangeAspect="1" noChangeArrowheads="1"/>
          </p:cNvPicPr>
          <p:nvPr/>
        </p:nvPicPr>
        <p:blipFill>
          <a:blip r:embed="rId6" cstate="print"/>
          <a:srcRect r="50930"/>
          <a:stretch>
            <a:fillRect/>
          </a:stretch>
        </p:blipFill>
        <p:spPr bwMode="auto">
          <a:xfrm>
            <a:off x="11227206" y="79643"/>
            <a:ext cx="936103" cy="1331793"/>
          </a:xfrm>
          <a:prstGeom prst="rect">
            <a:avLst/>
          </a:prstGeom>
          <a:noFill/>
          <a:ln w="9525">
            <a:noFill/>
            <a:miter lim="800000"/>
            <a:headEnd/>
            <a:tailEnd/>
          </a:ln>
        </p:spPr>
      </p:pic>
      <p:pic>
        <p:nvPicPr>
          <p:cNvPr id="96" name="Picture 2"/>
          <p:cNvPicPr>
            <a:picLocks noChangeAspect="1" noChangeArrowheads="1"/>
          </p:cNvPicPr>
          <p:nvPr/>
        </p:nvPicPr>
        <p:blipFill>
          <a:blip r:embed="rId6" cstate="print"/>
          <a:srcRect l="49070"/>
          <a:stretch>
            <a:fillRect/>
          </a:stretch>
        </p:blipFill>
        <p:spPr bwMode="auto">
          <a:xfrm>
            <a:off x="10219093" y="79645"/>
            <a:ext cx="971600" cy="1331793"/>
          </a:xfrm>
          <a:prstGeom prst="rect">
            <a:avLst/>
          </a:prstGeom>
          <a:noFill/>
          <a:ln w="9525">
            <a:noFill/>
            <a:miter lim="800000"/>
            <a:headEnd/>
            <a:tailEnd/>
          </a:ln>
        </p:spPr>
      </p:pic>
      <p:sp>
        <p:nvSpPr>
          <p:cNvPr id="97" name="Rectangle 96"/>
          <p:cNvSpPr/>
          <p:nvPr/>
        </p:nvSpPr>
        <p:spPr>
          <a:xfrm>
            <a:off x="1394605" y="6441586"/>
            <a:ext cx="2262995" cy="369332"/>
          </a:xfrm>
          <a:prstGeom prst="rect">
            <a:avLst/>
          </a:prstGeom>
        </p:spPr>
        <p:txBody>
          <a:bodyPr wrap="square">
            <a:spAutoFit/>
          </a:bodyPr>
          <a:lstStyle/>
          <a:p>
            <a:r>
              <a:rPr lang="en-US">
                <a:solidFill>
                  <a:schemeClr val="bg1"/>
                </a:solidFill>
              </a:rPr>
              <a:t>[Bennett Brassard 84]</a:t>
            </a:r>
          </a:p>
        </p:txBody>
      </p:sp>
    </p:spTree>
    <p:extLst>
      <p:ext uri="{BB962C8B-B14F-4D97-AF65-F5344CB8AC3E}">
        <p14:creationId xmlns:p14="http://schemas.microsoft.com/office/powerpoint/2010/main" val="3055882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1.25E-6 2.77556E-17 L 0.38633 -0.00023 " pathEditMode="relative" rAng="0" ptsTypes="AA">
                                      <p:cBhvr>
                                        <p:cTn id="19" dur="2000" fill="hold"/>
                                        <p:tgtEl>
                                          <p:spTgt spid="2"/>
                                        </p:tgtEl>
                                        <p:attrNameLst>
                                          <p:attrName>ppt_x</p:attrName>
                                          <p:attrName>ppt_y</p:attrName>
                                        </p:attrNameLst>
                                      </p:cBhvr>
                                      <p:rCtr x="19310" y="-23"/>
                                    </p:animMotion>
                                  </p:childTnLst>
                                </p:cTn>
                              </p:par>
                              <p:par>
                                <p:cTn id="20" presetID="22" presetClass="entr" presetSubtype="8" fill="hold" grpId="0"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wipe(left)">
                                      <p:cBhvr>
                                        <p:cTn id="22" dur="1000"/>
                                        <p:tgtEl>
                                          <p:spTgt spid="18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45"/>
                                        </p:tgtEl>
                                        <p:attrNameLst>
                                          <p:attrName>style.visibility</p:attrName>
                                        </p:attrNameLst>
                                      </p:cBhvr>
                                      <p:to>
                                        <p:strVal val="visible"/>
                                      </p:to>
                                    </p:set>
                                    <p:animEffect transition="in" filter="wipe(up)">
                                      <p:cBhvr>
                                        <p:cTn id="31" dur="500"/>
                                        <p:tgtEl>
                                          <p:spTgt spid="245"/>
                                        </p:tgtEl>
                                      </p:cBhvr>
                                    </p:animEffect>
                                  </p:childTnLst>
                                </p:cTn>
                              </p:par>
                              <p:par>
                                <p:cTn id="32" presetID="1" presetClass="entr" presetSubtype="0" fill="hold" nodeType="withEffect">
                                  <p:stCondLst>
                                    <p:cond delay="0"/>
                                  </p:stCondLst>
                                  <p:childTnLst>
                                    <p:set>
                                      <p:cBhvr>
                                        <p:cTn id="33" dur="1" fill="hold">
                                          <p:stCondLst>
                                            <p:cond delay="0"/>
                                          </p:stCondLst>
                                        </p:cTn>
                                        <p:tgtEl>
                                          <p:spTgt spid="28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1.45833E-6 3.7037E-6 L 0.39023 0.15486 " pathEditMode="relative" rAng="0" ptsTypes="AA">
                                      <p:cBhvr>
                                        <p:cTn id="37" dur="2000" fill="hold"/>
                                        <p:tgtEl>
                                          <p:spTgt spid="7"/>
                                        </p:tgtEl>
                                        <p:attrNameLst>
                                          <p:attrName>ppt_x</p:attrName>
                                          <p:attrName>ppt_y</p:attrName>
                                        </p:attrNameLst>
                                      </p:cBhvr>
                                      <p:rCtr x="19505" y="7731"/>
                                    </p:animMotion>
                                  </p:childTnLst>
                                </p:cTn>
                              </p:par>
                              <p:par>
                                <p:cTn id="38" presetID="22" presetClass="entr" presetSubtype="8" fill="hold" grpId="0" nodeType="withEffect">
                                  <p:stCondLst>
                                    <p:cond delay="0"/>
                                  </p:stCondLst>
                                  <p:childTnLst>
                                    <p:set>
                                      <p:cBhvr>
                                        <p:cTn id="39" dur="1" fill="hold">
                                          <p:stCondLst>
                                            <p:cond delay="0"/>
                                          </p:stCondLst>
                                        </p:cTn>
                                        <p:tgtEl>
                                          <p:spTgt spid="518150"/>
                                        </p:tgtEl>
                                        <p:attrNameLst>
                                          <p:attrName>style.visibility</p:attrName>
                                        </p:attrNameLst>
                                      </p:cBhvr>
                                      <p:to>
                                        <p:strVal val="visible"/>
                                      </p:to>
                                    </p:set>
                                    <p:animEffect transition="in" filter="wipe(left)">
                                      <p:cBhvr>
                                        <p:cTn id="40" dur="1000"/>
                                        <p:tgtEl>
                                          <p:spTgt spid="518150"/>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nodeType="clickEffect">
                                  <p:stCondLst>
                                    <p:cond delay="0"/>
                                  </p:stCondLst>
                                  <p:childTnLst>
                                    <p:set>
                                      <p:cBhvr>
                                        <p:cTn id="44" dur="1" fill="hold">
                                          <p:stCondLst>
                                            <p:cond delay="0"/>
                                          </p:stCondLst>
                                        </p:cTn>
                                        <p:tgtEl>
                                          <p:spTgt spid="333"/>
                                        </p:tgtEl>
                                        <p:attrNameLst>
                                          <p:attrName>style.visibility</p:attrName>
                                        </p:attrNameLst>
                                      </p:cBhvr>
                                      <p:to>
                                        <p:strVal val="visible"/>
                                      </p:to>
                                    </p:set>
                                    <p:animEffect transition="in" filter="box(out)">
                                      <p:cBhvr>
                                        <p:cTn id="45" dur="500"/>
                                        <p:tgtEl>
                                          <p:spTgt spid="333"/>
                                        </p:tgtEl>
                                      </p:cBhvr>
                                    </p:animEffect>
                                  </p:childTnLst>
                                </p:cTn>
                              </p:par>
                            </p:childTnLst>
                          </p:cTn>
                        </p:par>
                        <p:par>
                          <p:cTn id="46" fill="hold">
                            <p:stCondLst>
                              <p:cond delay="500"/>
                            </p:stCondLst>
                            <p:childTnLst>
                              <p:par>
                                <p:cTn id="47" presetID="4" presetClass="entr" presetSubtype="32" fill="hold" nodeType="afterEffect">
                                  <p:stCondLst>
                                    <p:cond delay="0"/>
                                  </p:stCondLst>
                                  <p:childTnLst>
                                    <p:set>
                                      <p:cBhvr>
                                        <p:cTn id="48" dur="1" fill="hold">
                                          <p:stCondLst>
                                            <p:cond delay="0"/>
                                          </p:stCondLst>
                                        </p:cTn>
                                        <p:tgtEl>
                                          <p:spTgt spid="336"/>
                                        </p:tgtEl>
                                        <p:attrNameLst>
                                          <p:attrName>style.visibility</p:attrName>
                                        </p:attrNameLst>
                                      </p:cBhvr>
                                      <p:to>
                                        <p:strVal val="visible"/>
                                      </p:to>
                                    </p:set>
                                    <p:animEffect transition="in" filter="box(out)">
                                      <p:cBhvr>
                                        <p:cTn id="49" dur="500"/>
                                        <p:tgtEl>
                                          <p:spTgt spid="33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339"/>
                                        </p:tgtEl>
                                        <p:attrNameLst>
                                          <p:attrName>style.visibility</p:attrName>
                                        </p:attrNameLst>
                                      </p:cBhvr>
                                      <p:to>
                                        <p:strVal val="visible"/>
                                      </p:to>
                                    </p:set>
                                    <p:animEffect transition="in" filter="wipe(right)">
                                      <p:cBhvr>
                                        <p:cTn id="54" dur="500"/>
                                        <p:tgtEl>
                                          <p:spTgt spid="339"/>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32" fill="hold" nodeType="clickEffect">
                                  <p:stCondLst>
                                    <p:cond delay="0"/>
                                  </p:stCondLst>
                                  <p:childTnLst>
                                    <p:set>
                                      <p:cBhvr>
                                        <p:cTn id="58" dur="1" fill="hold">
                                          <p:stCondLst>
                                            <p:cond delay="0"/>
                                          </p:stCondLst>
                                        </p:cTn>
                                        <p:tgtEl>
                                          <p:spTgt spid="346"/>
                                        </p:tgtEl>
                                        <p:attrNameLst>
                                          <p:attrName>style.visibility</p:attrName>
                                        </p:attrNameLst>
                                      </p:cBhvr>
                                      <p:to>
                                        <p:strVal val="visible"/>
                                      </p:to>
                                    </p:set>
                                    <p:animEffect transition="in" filter="box(out)">
                                      <p:cBhvr>
                                        <p:cTn id="59" dur="500"/>
                                        <p:tgtEl>
                                          <p:spTgt spid="346"/>
                                        </p:tgtEl>
                                      </p:cBhvr>
                                    </p:animEffect>
                                  </p:childTnLst>
                                </p:cTn>
                              </p:par>
                            </p:childTnLst>
                          </p:cTn>
                        </p:par>
                        <p:par>
                          <p:cTn id="60" fill="hold">
                            <p:stCondLst>
                              <p:cond delay="500"/>
                            </p:stCondLst>
                            <p:childTnLst>
                              <p:par>
                                <p:cTn id="61" presetID="4" presetClass="entr" presetSubtype="32" fill="hold" nodeType="afterEffect">
                                  <p:stCondLst>
                                    <p:cond delay="0"/>
                                  </p:stCondLst>
                                  <p:childTnLst>
                                    <p:set>
                                      <p:cBhvr>
                                        <p:cTn id="62" dur="1" fill="hold">
                                          <p:stCondLst>
                                            <p:cond delay="0"/>
                                          </p:stCondLst>
                                        </p:cTn>
                                        <p:tgtEl>
                                          <p:spTgt spid="349"/>
                                        </p:tgtEl>
                                        <p:attrNameLst>
                                          <p:attrName>style.visibility</p:attrName>
                                        </p:attrNameLst>
                                      </p:cBhvr>
                                      <p:to>
                                        <p:strVal val="visible"/>
                                      </p:to>
                                    </p:set>
                                    <p:animEffect transition="in" filter="box(out)">
                                      <p:cBhvr>
                                        <p:cTn id="63" dur="500"/>
                                        <p:tgtEl>
                                          <p:spTgt spid="34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up)">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animBg="1"/>
      <p:bldP spid="185" grpId="0" animBg="1"/>
      <p:bldP spid="223" grpId="0"/>
      <p:bldP spid="245" grpId="0"/>
      <p:bldP spid="3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9" name="Group 204"/>
          <p:cNvGrpSpPr/>
          <p:nvPr/>
        </p:nvGrpSpPr>
        <p:grpSpPr>
          <a:xfrm>
            <a:off x="6526958" y="2132782"/>
            <a:ext cx="865187" cy="792163"/>
            <a:chOff x="5177248" y="2526481"/>
            <a:chExt cx="865187" cy="792163"/>
          </a:xfrm>
        </p:grpSpPr>
        <p:sp>
          <p:nvSpPr>
            <p:cNvPr id="290"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291"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292"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518150" name="Line 6"/>
          <p:cNvSpPr>
            <a:spLocks noChangeShapeType="1"/>
          </p:cNvSpPr>
          <p:nvPr/>
        </p:nvSpPr>
        <p:spPr bwMode="auto">
          <a:xfrm>
            <a:off x="5086600" y="314096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36" name="Picture 35" descr="AliceBlue.eps"/>
          <p:cNvPicPr>
            <a:picLocks noChangeAspect="1"/>
          </p:cNvPicPr>
          <p:nvPr/>
        </p:nvPicPr>
        <p:blipFill>
          <a:blip r:embed="rId3" cstate="print"/>
          <a:stretch>
            <a:fillRect/>
          </a:stretch>
        </p:blipFill>
        <p:spPr>
          <a:xfrm flipH="1">
            <a:off x="1487488" y="1484784"/>
            <a:ext cx="1059740" cy="1080120"/>
          </a:xfrm>
          <a:prstGeom prst="rect">
            <a:avLst/>
          </a:prstGeom>
        </p:spPr>
      </p:pic>
      <p:pic>
        <p:nvPicPr>
          <p:cNvPr id="58" name="Picture 6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52385" y="1650696"/>
            <a:ext cx="1285425" cy="914208"/>
          </a:xfrm>
          <a:prstGeom prst="rect">
            <a:avLst/>
          </a:prstGeom>
          <a:noFill/>
        </p:spPr>
      </p:pic>
      <p:sp>
        <p:nvSpPr>
          <p:cNvPr id="185" name="Line 7"/>
          <p:cNvSpPr>
            <a:spLocks noChangeShapeType="1"/>
          </p:cNvSpPr>
          <p:nvPr/>
        </p:nvSpPr>
        <p:spPr bwMode="auto">
          <a:xfrm>
            <a:off x="4981640" y="1833012"/>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223" name="Rectangle 298"/>
          <p:cNvSpPr>
            <a:spLocks noChangeArrowheads="1"/>
          </p:cNvSpPr>
          <p:nvPr/>
        </p:nvSpPr>
        <p:spPr bwMode="auto">
          <a:xfrm>
            <a:off x="2531711" y="2379054"/>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sp>
        <p:nvSpPr>
          <p:cNvPr id="245" name="Rectangle 298"/>
          <p:cNvSpPr>
            <a:spLocks noChangeArrowheads="1"/>
          </p:cNvSpPr>
          <p:nvPr/>
        </p:nvSpPr>
        <p:spPr bwMode="auto">
          <a:xfrm>
            <a:off x="7274407" y="2380988"/>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2" name="Group 1"/>
          <p:cNvGrpSpPr/>
          <p:nvPr/>
        </p:nvGrpSpPr>
        <p:grpSpPr>
          <a:xfrm>
            <a:off x="7176120" y="1312122"/>
            <a:ext cx="2304256" cy="460694"/>
            <a:chOff x="971600" y="1268760"/>
            <a:chExt cx="2304256" cy="460694"/>
          </a:xfrm>
        </p:grpSpPr>
        <p:grpSp>
          <p:nvGrpSpPr>
            <p:cNvPr id="265" name="Group 28"/>
            <p:cNvGrpSpPr/>
            <p:nvPr/>
          </p:nvGrpSpPr>
          <p:grpSpPr>
            <a:xfrm>
              <a:off x="971600" y="1268760"/>
              <a:ext cx="457692" cy="460694"/>
              <a:chOff x="4214810" y="2000240"/>
              <a:chExt cx="457692" cy="460694"/>
            </a:xfrm>
          </p:grpSpPr>
          <p:sp>
            <p:nvSpPr>
              <p:cNvPr id="27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9"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6" name="Group 28"/>
            <p:cNvGrpSpPr/>
            <p:nvPr/>
          </p:nvGrpSpPr>
          <p:grpSpPr>
            <a:xfrm>
              <a:off x="1894882" y="1268760"/>
              <a:ext cx="457692" cy="460694"/>
              <a:chOff x="4214810" y="2000240"/>
              <a:chExt cx="457692" cy="460694"/>
            </a:xfrm>
          </p:grpSpPr>
          <p:sp>
            <p:nvSpPr>
              <p:cNvPr id="276"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7"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7" name="Group 28"/>
            <p:cNvGrpSpPr/>
            <p:nvPr/>
          </p:nvGrpSpPr>
          <p:grpSpPr>
            <a:xfrm>
              <a:off x="1433241" y="1268760"/>
              <a:ext cx="457692" cy="460694"/>
              <a:chOff x="4214810" y="2000240"/>
              <a:chExt cx="457692" cy="460694"/>
            </a:xfrm>
          </p:grpSpPr>
          <p:sp>
            <p:nvSpPr>
              <p:cNvPr id="274"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5"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8" name="Group 133"/>
            <p:cNvGrpSpPr/>
            <p:nvPr/>
          </p:nvGrpSpPr>
          <p:grpSpPr>
            <a:xfrm>
              <a:off x="2818164" y="1268760"/>
              <a:ext cx="457692" cy="460694"/>
              <a:chOff x="7597837" y="2707419"/>
              <a:chExt cx="457692" cy="460694"/>
            </a:xfrm>
          </p:grpSpPr>
          <p:sp>
            <p:nvSpPr>
              <p:cNvPr id="272"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9" name="Group 28"/>
            <p:cNvGrpSpPr/>
            <p:nvPr/>
          </p:nvGrpSpPr>
          <p:grpSpPr>
            <a:xfrm>
              <a:off x="2356523" y="1268760"/>
              <a:ext cx="457692" cy="460694"/>
              <a:chOff x="4214810" y="2000240"/>
              <a:chExt cx="457692" cy="460694"/>
            </a:xfrm>
          </p:grpSpPr>
          <p:sp>
            <p:nvSpPr>
              <p:cNvPr id="27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8" name="Group 7"/>
          <p:cNvGrpSpPr/>
          <p:nvPr/>
        </p:nvGrpSpPr>
        <p:grpSpPr>
          <a:xfrm>
            <a:off x="7212149" y="1844824"/>
            <a:ext cx="2338859" cy="460694"/>
            <a:chOff x="5688148" y="1844824"/>
            <a:chExt cx="2338859" cy="460694"/>
          </a:xfrm>
        </p:grpSpPr>
        <p:grpSp>
          <p:nvGrpSpPr>
            <p:cNvPr id="4" name="Group 3"/>
            <p:cNvGrpSpPr/>
            <p:nvPr/>
          </p:nvGrpSpPr>
          <p:grpSpPr>
            <a:xfrm>
              <a:off x="7096322" y="1844824"/>
              <a:ext cx="457692" cy="460694"/>
              <a:chOff x="2818164" y="1844824"/>
              <a:chExt cx="457692" cy="460694"/>
            </a:xfrm>
          </p:grpSpPr>
          <p:sp>
            <p:nvSpPr>
              <p:cNvPr id="30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13" name="Group 312"/>
            <p:cNvGrpSpPr/>
            <p:nvPr/>
          </p:nvGrpSpPr>
          <p:grpSpPr>
            <a:xfrm>
              <a:off x="6156176" y="1844824"/>
              <a:ext cx="457692" cy="460694"/>
              <a:chOff x="971600" y="1844824"/>
              <a:chExt cx="457692" cy="460694"/>
            </a:xfrm>
          </p:grpSpPr>
          <p:sp>
            <p:nvSpPr>
              <p:cNvPr id="31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17" name="Group 316"/>
            <p:cNvGrpSpPr/>
            <p:nvPr/>
          </p:nvGrpSpPr>
          <p:grpSpPr>
            <a:xfrm>
              <a:off x="6624204" y="1844824"/>
              <a:ext cx="457692" cy="460694"/>
              <a:chOff x="971600" y="1844824"/>
              <a:chExt cx="457692" cy="460694"/>
            </a:xfrm>
          </p:grpSpPr>
          <p:sp>
            <p:nvSpPr>
              <p:cNvPr id="318"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9"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0"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21" name="Group 320"/>
            <p:cNvGrpSpPr/>
            <p:nvPr/>
          </p:nvGrpSpPr>
          <p:grpSpPr>
            <a:xfrm>
              <a:off x="5688148" y="1844824"/>
              <a:ext cx="457692" cy="460694"/>
              <a:chOff x="2818164" y="1844824"/>
              <a:chExt cx="457692" cy="460694"/>
            </a:xfrm>
          </p:grpSpPr>
          <p:sp>
            <p:nvSpPr>
              <p:cNvPr id="32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2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25" name="Group 324"/>
            <p:cNvGrpSpPr/>
            <p:nvPr/>
          </p:nvGrpSpPr>
          <p:grpSpPr>
            <a:xfrm>
              <a:off x="7569315" y="1844824"/>
              <a:ext cx="457692" cy="460694"/>
              <a:chOff x="2818164" y="1844824"/>
              <a:chExt cx="457692" cy="460694"/>
            </a:xfrm>
          </p:grpSpPr>
          <p:sp>
            <p:nvSpPr>
              <p:cNvPr id="32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2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7" name="Group 6"/>
          <p:cNvGrpSpPr/>
          <p:nvPr/>
        </p:nvGrpSpPr>
        <p:grpSpPr>
          <a:xfrm>
            <a:off x="7249506" y="2996952"/>
            <a:ext cx="2302879" cy="460694"/>
            <a:chOff x="971600" y="1844824"/>
            <a:chExt cx="2302879" cy="460694"/>
          </a:xfrm>
        </p:grpSpPr>
        <p:sp>
          <p:nvSpPr>
            <p:cNvPr id="305"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6"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0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99"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0"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5" name="Group 4"/>
            <p:cNvGrpSpPr/>
            <p:nvPr/>
          </p:nvGrpSpPr>
          <p:grpSpPr>
            <a:xfrm>
              <a:off x="971600" y="1844824"/>
              <a:ext cx="457692" cy="460694"/>
              <a:chOff x="971600" y="1844824"/>
              <a:chExt cx="457692" cy="460694"/>
            </a:xfrm>
          </p:grpSpPr>
          <p:sp>
            <p:nvSpPr>
              <p:cNvPr id="307"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87"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88"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84"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0"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1"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329" name="Group 328"/>
            <p:cNvGrpSpPr/>
            <p:nvPr/>
          </p:nvGrpSpPr>
          <p:grpSpPr>
            <a:xfrm>
              <a:off x="2816787" y="1844824"/>
              <a:ext cx="457692" cy="460694"/>
              <a:chOff x="2818164" y="1844824"/>
              <a:chExt cx="457692" cy="460694"/>
            </a:xfrm>
          </p:grpSpPr>
          <p:sp>
            <p:nvSpPr>
              <p:cNvPr id="33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3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3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333" name="Group 74"/>
          <p:cNvGrpSpPr/>
          <p:nvPr/>
        </p:nvGrpSpPr>
        <p:grpSpPr>
          <a:xfrm rot="5400000">
            <a:off x="6168008" y="2420890"/>
            <a:ext cx="2592289" cy="288032"/>
            <a:chOff x="2809127" y="3501009"/>
            <a:chExt cx="3326202" cy="2232248"/>
          </a:xfrm>
        </p:grpSpPr>
        <p:sp>
          <p:nvSpPr>
            <p:cNvPr id="334"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35"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336" name="Group 74"/>
          <p:cNvGrpSpPr/>
          <p:nvPr/>
        </p:nvGrpSpPr>
        <p:grpSpPr>
          <a:xfrm rot="5400000">
            <a:off x="6672064" y="2420891"/>
            <a:ext cx="2592289" cy="288032"/>
            <a:chOff x="2809127" y="3501009"/>
            <a:chExt cx="3326202" cy="2232248"/>
          </a:xfrm>
        </p:grpSpPr>
        <p:sp>
          <p:nvSpPr>
            <p:cNvPr id="33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38"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sp>
        <p:nvSpPr>
          <p:cNvPr id="339" name="Line 8"/>
          <p:cNvSpPr>
            <a:spLocks noChangeShapeType="1"/>
          </p:cNvSpPr>
          <p:nvPr/>
        </p:nvSpPr>
        <p:spPr bwMode="auto">
          <a:xfrm>
            <a:off x="5086600" y="3356992"/>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grpSp>
        <p:nvGrpSpPr>
          <p:cNvPr id="6" name="Group 5"/>
          <p:cNvGrpSpPr/>
          <p:nvPr/>
        </p:nvGrpSpPr>
        <p:grpSpPr>
          <a:xfrm>
            <a:off x="3287688" y="3583280"/>
            <a:ext cx="936104" cy="1717929"/>
            <a:chOff x="1763688" y="3429000"/>
            <a:chExt cx="936104" cy="1717929"/>
          </a:xfrm>
        </p:grpSpPr>
        <p:pic>
          <p:nvPicPr>
            <p:cNvPr id="340" name="Picture 39" descr="BS00996_"/>
            <p:cNvPicPr>
              <a:picLocks noChangeAspect="1" noChangeArrowheads="1"/>
            </p:cNvPicPr>
            <p:nvPr/>
          </p:nvPicPr>
          <p:blipFill>
            <a:blip r:embed="rId5" cstate="print"/>
            <a:srcRect/>
            <a:stretch>
              <a:fillRect/>
            </a:stretch>
          </p:blipFill>
          <p:spPr bwMode="auto">
            <a:xfrm flipH="1">
              <a:off x="1875921" y="4306632"/>
              <a:ext cx="647700" cy="484187"/>
            </a:xfrm>
            <a:prstGeom prst="rect">
              <a:avLst/>
            </a:prstGeom>
            <a:solidFill>
              <a:srgbClr val="FFFF00"/>
            </a:solidFill>
            <a:ln w="9525">
              <a:noFill/>
              <a:miter lim="800000"/>
              <a:headEnd/>
              <a:tailEnd/>
            </a:ln>
          </p:spPr>
        </p:pic>
        <p:sp>
          <p:nvSpPr>
            <p:cNvPr id="342" name="Freeform 41"/>
            <p:cNvSpPr>
              <a:spLocks/>
            </p:cNvSpPr>
            <p:nvPr/>
          </p:nvSpPr>
          <p:spPr bwMode="auto">
            <a:xfrm rot="563765">
              <a:off x="2010449"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344" name="TextBox 343"/>
            <p:cNvSpPr txBox="1"/>
            <p:nvPr/>
          </p:nvSpPr>
          <p:spPr>
            <a:xfrm>
              <a:off x="1763688" y="4777597"/>
              <a:ext cx="936104"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10</a:t>
              </a:r>
            </a:p>
          </p:txBody>
        </p:sp>
      </p:grpSp>
      <p:grpSp>
        <p:nvGrpSpPr>
          <p:cNvPr id="3" name="Group 2"/>
          <p:cNvGrpSpPr/>
          <p:nvPr/>
        </p:nvGrpSpPr>
        <p:grpSpPr>
          <a:xfrm>
            <a:off x="9443900" y="3573017"/>
            <a:ext cx="972581" cy="1632257"/>
            <a:chOff x="7559859" y="3443732"/>
            <a:chExt cx="972581" cy="1632257"/>
          </a:xfrm>
        </p:grpSpPr>
        <p:pic>
          <p:nvPicPr>
            <p:cNvPr id="341" name="Picture 40" descr="BS00996_"/>
            <p:cNvPicPr>
              <a:picLocks noChangeAspect="1" noChangeArrowheads="1"/>
            </p:cNvPicPr>
            <p:nvPr/>
          </p:nvPicPr>
          <p:blipFill>
            <a:blip r:embed="rId5" cstate="print"/>
            <a:srcRect/>
            <a:stretch>
              <a:fillRect/>
            </a:stretch>
          </p:blipFill>
          <p:spPr bwMode="auto">
            <a:xfrm flipH="1">
              <a:off x="7638283" y="4247622"/>
              <a:ext cx="647700" cy="484187"/>
            </a:xfrm>
            <a:prstGeom prst="rect">
              <a:avLst/>
            </a:prstGeom>
            <a:solidFill>
              <a:srgbClr val="FFFF00"/>
            </a:solidFill>
            <a:ln w="9525">
              <a:noFill/>
              <a:miter lim="800000"/>
              <a:headEnd/>
              <a:tailEnd/>
            </a:ln>
          </p:spPr>
        </p:pic>
        <p:sp>
          <p:nvSpPr>
            <p:cNvPr id="343"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345" name="TextBox 344"/>
            <p:cNvSpPr txBox="1"/>
            <p:nvPr/>
          </p:nvSpPr>
          <p:spPr>
            <a:xfrm>
              <a:off x="7559859" y="4706657"/>
              <a:ext cx="972581"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10</a:t>
              </a:r>
            </a:p>
          </p:txBody>
        </p:sp>
      </p:grpSp>
      <p:grpSp>
        <p:nvGrpSpPr>
          <p:cNvPr id="346" name="Group 74"/>
          <p:cNvGrpSpPr/>
          <p:nvPr/>
        </p:nvGrpSpPr>
        <p:grpSpPr>
          <a:xfrm rot="5400000">
            <a:off x="1415480" y="2420891"/>
            <a:ext cx="2592289" cy="288032"/>
            <a:chOff x="2809127" y="3501009"/>
            <a:chExt cx="3326202" cy="2232248"/>
          </a:xfrm>
        </p:grpSpPr>
        <p:sp>
          <p:nvSpPr>
            <p:cNvPr id="34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48"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349" name="Group 74"/>
          <p:cNvGrpSpPr/>
          <p:nvPr/>
        </p:nvGrpSpPr>
        <p:grpSpPr>
          <a:xfrm rot="5400000">
            <a:off x="1847529" y="2420892"/>
            <a:ext cx="2592289" cy="288032"/>
            <a:chOff x="2809127" y="3501009"/>
            <a:chExt cx="3326202" cy="2232248"/>
          </a:xfrm>
        </p:grpSpPr>
        <p:sp>
          <p:nvSpPr>
            <p:cNvPr id="350"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51"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sp>
        <p:nvSpPr>
          <p:cNvPr id="92" name="Line 27"/>
          <p:cNvSpPr>
            <a:spLocks noChangeShapeType="1"/>
          </p:cNvSpPr>
          <p:nvPr/>
        </p:nvSpPr>
        <p:spPr bwMode="auto">
          <a:xfrm flipV="1">
            <a:off x="5663952" y="1772816"/>
            <a:ext cx="360040" cy="2376264"/>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pic>
        <p:nvPicPr>
          <p:cNvPr id="93" name="Picture 92" descr="QueenOfHearts.png"/>
          <p:cNvPicPr>
            <a:picLocks noChangeAspect="1"/>
          </p:cNvPicPr>
          <p:nvPr/>
        </p:nvPicPr>
        <p:blipFill>
          <a:blip r:embed="rId6" cstate="print"/>
          <a:srcRect l="6597" r="7636"/>
          <a:stretch>
            <a:fillRect/>
          </a:stretch>
        </p:blipFill>
        <p:spPr>
          <a:xfrm>
            <a:off x="5087889" y="4149080"/>
            <a:ext cx="1280649" cy="1083626"/>
          </a:xfrm>
          <a:prstGeom prst="rect">
            <a:avLst/>
          </a:prstGeom>
        </p:spPr>
      </p:pic>
      <p:sp>
        <p:nvSpPr>
          <p:cNvPr id="94" name="Rectangle 298"/>
          <p:cNvSpPr>
            <a:spLocks noChangeArrowheads="1"/>
          </p:cNvSpPr>
          <p:nvPr/>
        </p:nvSpPr>
        <p:spPr bwMode="auto">
          <a:xfrm>
            <a:off x="941294" y="5411606"/>
            <a:ext cx="8196893" cy="122413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de-CH" sz="2400">
                <a:cs typeface="Arial" charset="0"/>
              </a:rPr>
              <a:t>Quantum </a:t>
            </a:r>
            <a:r>
              <a:rPr lang="de-CH" sz="2400" err="1">
                <a:cs typeface="Arial" charset="0"/>
              </a:rPr>
              <a:t>states</a:t>
            </a:r>
            <a:r>
              <a:rPr lang="de-CH" sz="2400">
                <a:cs typeface="Arial" charset="0"/>
              </a:rPr>
              <a:t> </a:t>
            </a:r>
            <a:r>
              <a:rPr lang="de-CH" sz="2400" err="1">
                <a:cs typeface="Arial" charset="0"/>
              </a:rPr>
              <a:t>are</a:t>
            </a:r>
            <a:r>
              <a:rPr lang="de-CH" sz="2400">
                <a:cs typeface="Arial" charset="0"/>
              </a:rPr>
              <a:t> </a:t>
            </a:r>
            <a:r>
              <a:rPr lang="de-CH" sz="2400" err="1">
                <a:cs typeface="Arial" charset="0"/>
              </a:rPr>
              <a:t>unknown</a:t>
            </a:r>
            <a:r>
              <a:rPr lang="de-CH" sz="2400">
                <a:cs typeface="Arial" charset="0"/>
              </a:rPr>
              <a:t> </a:t>
            </a:r>
            <a:r>
              <a:rPr lang="de-CH" sz="2400" err="1">
                <a:cs typeface="Arial" charset="0"/>
              </a:rPr>
              <a:t>to</a:t>
            </a:r>
            <a:r>
              <a:rPr lang="de-CH" sz="2400">
                <a:cs typeface="Arial" charset="0"/>
              </a:rPr>
              <a:t> Eve, </a:t>
            </a:r>
            <a:r>
              <a:rPr lang="de-CH" sz="2400" err="1">
                <a:cs typeface="Arial" charset="0"/>
              </a:rPr>
              <a:t>she</a:t>
            </a:r>
            <a:r>
              <a:rPr lang="de-CH" sz="2400">
                <a:cs typeface="Arial" charset="0"/>
              </a:rPr>
              <a:t> </a:t>
            </a:r>
            <a:r>
              <a:rPr lang="de-CH" sz="2400" err="1">
                <a:solidFill>
                  <a:srgbClr val="0000FF"/>
                </a:solidFill>
                <a:cs typeface="Arial" charset="0"/>
              </a:rPr>
              <a:t>cannot</a:t>
            </a:r>
            <a:r>
              <a:rPr lang="de-CH" sz="2400">
                <a:solidFill>
                  <a:srgbClr val="0000FF"/>
                </a:solidFill>
                <a:cs typeface="Arial" charset="0"/>
              </a:rPr>
              <a:t> </a:t>
            </a:r>
            <a:r>
              <a:rPr lang="de-CH" sz="2400" err="1">
                <a:solidFill>
                  <a:srgbClr val="0000FF"/>
                </a:solidFill>
                <a:cs typeface="Arial" charset="0"/>
              </a:rPr>
              <a:t>copy</a:t>
            </a:r>
            <a:r>
              <a:rPr lang="de-CH" sz="2400">
                <a:solidFill>
                  <a:srgbClr val="0000FF"/>
                </a:solidFill>
                <a:cs typeface="Arial" charset="0"/>
              </a:rPr>
              <a:t> </a:t>
            </a:r>
            <a:r>
              <a:rPr lang="de-CH" sz="2400" err="1">
                <a:solidFill>
                  <a:srgbClr val="0000FF"/>
                </a:solidFill>
                <a:cs typeface="Arial" charset="0"/>
              </a:rPr>
              <a:t>them</a:t>
            </a:r>
            <a:r>
              <a:rPr lang="de-CH" sz="2400">
                <a:cs typeface="Arial" charset="0"/>
              </a:rPr>
              <a:t>.</a:t>
            </a:r>
            <a:endParaRPr lang="de-CH" sz="2400">
              <a:solidFill>
                <a:srgbClr val="FF0000"/>
              </a:solidFill>
              <a:cs typeface="Arial" charset="0"/>
            </a:endParaRPr>
          </a:p>
          <a:p>
            <a:pPr marL="342900" indent="-342900">
              <a:spcBef>
                <a:spcPct val="20000"/>
              </a:spcBef>
              <a:buClr>
                <a:schemeClr val="accent1"/>
              </a:buClr>
              <a:buSzPct val="65000"/>
              <a:buFont typeface="Wingdings" pitchFamily="2" charset="2"/>
              <a:buChar char="n"/>
            </a:pPr>
            <a:r>
              <a:rPr lang="de-CH" sz="2400">
                <a:cs typeface="Arial" charset="0"/>
              </a:rPr>
              <a:t>Honest </a:t>
            </a:r>
            <a:r>
              <a:rPr lang="de-CH" sz="2400" err="1">
                <a:cs typeface="Arial" charset="0"/>
              </a:rPr>
              <a:t>players</a:t>
            </a:r>
            <a:r>
              <a:rPr lang="de-CH" sz="2400">
                <a:cs typeface="Arial" charset="0"/>
              </a:rPr>
              <a:t> </a:t>
            </a:r>
            <a:r>
              <a:rPr lang="de-CH" sz="2400" err="1">
                <a:cs typeface="Arial" charset="0"/>
              </a:rPr>
              <a:t>can</a:t>
            </a:r>
            <a:r>
              <a:rPr lang="de-CH" sz="2400">
                <a:cs typeface="Arial" charset="0"/>
              </a:rPr>
              <a:t> </a:t>
            </a:r>
            <a:r>
              <a:rPr lang="de-CH" sz="2400" err="1">
                <a:solidFill>
                  <a:srgbClr val="0000FF"/>
                </a:solidFill>
                <a:cs typeface="Arial" charset="0"/>
              </a:rPr>
              <a:t>test</a:t>
            </a:r>
            <a:r>
              <a:rPr lang="de-CH" sz="2400">
                <a:solidFill>
                  <a:srgbClr val="0000FF"/>
                </a:solidFill>
                <a:cs typeface="Arial" charset="0"/>
              </a:rPr>
              <a:t> </a:t>
            </a:r>
            <a:r>
              <a:rPr lang="de-CH" sz="2400" err="1">
                <a:cs typeface="Arial" charset="0"/>
              </a:rPr>
              <a:t>whether</a:t>
            </a:r>
            <a:r>
              <a:rPr lang="de-CH" sz="2400">
                <a:cs typeface="Arial" charset="0"/>
              </a:rPr>
              <a:t> Eve </a:t>
            </a:r>
            <a:r>
              <a:rPr lang="de-CH" sz="2400" err="1">
                <a:cs typeface="Arial" charset="0"/>
              </a:rPr>
              <a:t>interfered</a:t>
            </a:r>
            <a:r>
              <a:rPr lang="de-CH" sz="2400">
                <a:cs typeface="Arial" charset="0"/>
              </a:rPr>
              <a:t>.</a:t>
            </a:r>
          </a:p>
        </p:txBody>
      </p:sp>
      <p:grpSp>
        <p:nvGrpSpPr>
          <p:cNvPr id="10" name="Group 9"/>
          <p:cNvGrpSpPr/>
          <p:nvPr/>
        </p:nvGrpSpPr>
        <p:grpSpPr>
          <a:xfrm>
            <a:off x="4630688" y="1268759"/>
            <a:ext cx="2329408" cy="523220"/>
            <a:chOff x="2915816" y="1268759"/>
            <a:chExt cx="2329408" cy="523220"/>
          </a:xfrm>
        </p:grpSpPr>
        <p:grpSp>
          <p:nvGrpSpPr>
            <p:cNvPr id="97" name="Group 97"/>
            <p:cNvGrpSpPr/>
            <p:nvPr/>
          </p:nvGrpSpPr>
          <p:grpSpPr>
            <a:xfrm>
              <a:off x="3383868" y="1268759"/>
              <a:ext cx="457200" cy="523220"/>
              <a:chOff x="1018819" y="3721632"/>
              <a:chExt cx="719137" cy="809345"/>
            </a:xfrm>
            <a:effectLst>
              <a:outerShdw blurRad="50800" dist="38100" dir="2700000" algn="tl" rotWithShape="0">
                <a:prstClr val="black">
                  <a:alpha val="40000"/>
                </a:prstClr>
              </a:outerShdw>
            </a:effectLst>
          </p:grpSpPr>
          <p:sp>
            <p:nvSpPr>
              <p:cNvPr id="98"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99"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a:cs typeface="Arial" charset="0"/>
                  </a:rPr>
                  <a:t>?</a:t>
                </a:r>
                <a:endParaRPr lang="de-CH" sz="2800">
                  <a:cs typeface="Arial" charset="0"/>
                </a:endParaRPr>
              </a:p>
            </p:txBody>
          </p:sp>
        </p:grpSp>
        <p:grpSp>
          <p:nvGrpSpPr>
            <p:cNvPr id="100" name="Group 97"/>
            <p:cNvGrpSpPr/>
            <p:nvPr/>
          </p:nvGrpSpPr>
          <p:grpSpPr>
            <a:xfrm>
              <a:off x="3851920" y="1268759"/>
              <a:ext cx="457200" cy="523220"/>
              <a:chOff x="1018819" y="3721632"/>
              <a:chExt cx="719137" cy="809345"/>
            </a:xfrm>
            <a:effectLst>
              <a:outerShdw blurRad="50800" dist="38100" dir="2700000" algn="tl" rotWithShape="0">
                <a:prstClr val="black">
                  <a:alpha val="40000"/>
                </a:prstClr>
              </a:outerShdw>
            </a:effectLst>
          </p:grpSpPr>
          <p:sp>
            <p:nvSpPr>
              <p:cNvPr id="101"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2"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a:cs typeface="Arial" charset="0"/>
                  </a:rPr>
                  <a:t>?</a:t>
                </a:r>
                <a:endParaRPr lang="de-CH" sz="2800">
                  <a:cs typeface="Arial" charset="0"/>
                </a:endParaRPr>
              </a:p>
            </p:txBody>
          </p:sp>
        </p:grpSp>
        <p:grpSp>
          <p:nvGrpSpPr>
            <p:cNvPr id="103" name="Group 97"/>
            <p:cNvGrpSpPr/>
            <p:nvPr/>
          </p:nvGrpSpPr>
          <p:grpSpPr>
            <a:xfrm>
              <a:off x="4319972" y="1268759"/>
              <a:ext cx="457200" cy="523220"/>
              <a:chOff x="1018819" y="3721632"/>
              <a:chExt cx="719137" cy="809345"/>
            </a:xfrm>
            <a:effectLst>
              <a:outerShdw blurRad="50800" dist="38100" dir="2700000" algn="tl" rotWithShape="0">
                <a:prstClr val="black">
                  <a:alpha val="40000"/>
                </a:prstClr>
              </a:outerShdw>
            </a:effectLst>
          </p:grpSpPr>
          <p:sp>
            <p:nvSpPr>
              <p:cNvPr id="104"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5"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a:cs typeface="Arial" charset="0"/>
                  </a:rPr>
                  <a:t>?</a:t>
                </a:r>
                <a:endParaRPr lang="de-CH" sz="2800">
                  <a:cs typeface="Arial" charset="0"/>
                </a:endParaRPr>
              </a:p>
            </p:txBody>
          </p:sp>
        </p:grpSp>
        <p:grpSp>
          <p:nvGrpSpPr>
            <p:cNvPr id="106" name="Group 97"/>
            <p:cNvGrpSpPr/>
            <p:nvPr/>
          </p:nvGrpSpPr>
          <p:grpSpPr>
            <a:xfrm>
              <a:off x="4788024" y="1268759"/>
              <a:ext cx="457200" cy="523220"/>
              <a:chOff x="1018819" y="3721632"/>
              <a:chExt cx="719137" cy="809345"/>
            </a:xfrm>
            <a:effectLst>
              <a:outerShdw blurRad="50800" dist="38100" dir="2700000" algn="tl" rotWithShape="0">
                <a:prstClr val="black">
                  <a:alpha val="40000"/>
                </a:prstClr>
              </a:outerShdw>
            </a:effectLst>
          </p:grpSpPr>
          <p:sp>
            <p:nvSpPr>
              <p:cNvPr id="107"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8"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a:cs typeface="Arial" charset="0"/>
                  </a:rPr>
                  <a:t>?</a:t>
                </a:r>
                <a:endParaRPr lang="de-CH" sz="2800">
                  <a:cs typeface="Arial" charset="0"/>
                </a:endParaRPr>
              </a:p>
            </p:txBody>
          </p:sp>
        </p:grpSp>
        <p:grpSp>
          <p:nvGrpSpPr>
            <p:cNvPr id="109" name="Group 97"/>
            <p:cNvGrpSpPr/>
            <p:nvPr/>
          </p:nvGrpSpPr>
          <p:grpSpPr>
            <a:xfrm>
              <a:off x="2915816" y="1268759"/>
              <a:ext cx="457200" cy="523220"/>
              <a:chOff x="1018819" y="3721632"/>
              <a:chExt cx="719137" cy="809345"/>
            </a:xfrm>
            <a:effectLst>
              <a:outerShdw blurRad="50800" dist="38100" dir="2700000" algn="tl" rotWithShape="0">
                <a:prstClr val="black">
                  <a:alpha val="40000"/>
                </a:prstClr>
              </a:outerShdw>
            </a:effectLst>
          </p:grpSpPr>
          <p:sp>
            <p:nvSpPr>
              <p:cNvPr id="110"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11"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a:cs typeface="Arial" charset="0"/>
                  </a:rPr>
                  <a:t>?</a:t>
                </a:r>
                <a:endParaRPr lang="de-CH" sz="2800">
                  <a:cs typeface="Arial" charset="0"/>
                </a:endParaRPr>
              </a:p>
            </p:txBody>
          </p:sp>
        </p:grpSp>
      </p:grpSp>
      <p:sp>
        <p:nvSpPr>
          <p:cNvPr id="113" name="Line 6"/>
          <p:cNvSpPr>
            <a:spLocks noChangeShapeType="1"/>
          </p:cNvSpPr>
          <p:nvPr/>
        </p:nvSpPr>
        <p:spPr bwMode="auto">
          <a:xfrm>
            <a:off x="5086600" y="3573016"/>
            <a:ext cx="1513457" cy="0"/>
          </a:xfrm>
          <a:prstGeom prst="line">
            <a:avLst/>
          </a:prstGeom>
          <a:noFill/>
          <a:ln w="38100">
            <a:solidFill>
              <a:srgbClr val="0000FF"/>
            </a:solidFill>
            <a:round/>
            <a:headEnd type="none" w="med" len="med"/>
            <a:tailEnd type="triangle"/>
          </a:ln>
          <a:effectLst/>
        </p:spPr>
        <p:txBody>
          <a:bodyPr lIns="0" tIns="0" rIns="0" bIns="0" anchor="ctr"/>
          <a:lstStyle/>
          <a:p>
            <a:endParaRPr lang="en-US"/>
          </a:p>
        </p:txBody>
      </p:sp>
      <p:sp>
        <p:nvSpPr>
          <p:cNvPr id="114" name="Line 8"/>
          <p:cNvSpPr>
            <a:spLocks noChangeShapeType="1"/>
          </p:cNvSpPr>
          <p:nvPr/>
        </p:nvSpPr>
        <p:spPr bwMode="auto">
          <a:xfrm>
            <a:off x="5086600" y="3789040"/>
            <a:ext cx="1513457" cy="0"/>
          </a:xfrm>
          <a:prstGeom prst="line">
            <a:avLst/>
          </a:prstGeom>
          <a:noFill/>
          <a:ln w="38100">
            <a:solidFill>
              <a:srgbClr val="0000FF"/>
            </a:solidFill>
            <a:round/>
            <a:headEnd type="triangle"/>
            <a:tailEnd type="none" w="med" len="med"/>
          </a:ln>
          <a:effectLst/>
        </p:spPr>
        <p:txBody>
          <a:bodyPr lIns="0" tIns="0" rIns="0" bIns="0" anchor="ctr"/>
          <a:lstStyle/>
          <a:p>
            <a:endParaRPr lang="en-US"/>
          </a:p>
        </p:txBody>
      </p:sp>
      <p:grpSp>
        <p:nvGrpSpPr>
          <p:cNvPr id="115" name="Group 74"/>
          <p:cNvGrpSpPr/>
          <p:nvPr/>
        </p:nvGrpSpPr>
        <p:grpSpPr>
          <a:xfrm rot="5400000">
            <a:off x="2783632" y="2420889"/>
            <a:ext cx="2592289" cy="288032"/>
            <a:chOff x="2809127" y="3501009"/>
            <a:chExt cx="3326202" cy="2232248"/>
          </a:xfrm>
        </p:grpSpPr>
        <p:sp>
          <p:nvSpPr>
            <p:cNvPr id="116"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17"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18" name="Group 74"/>
          <p:cNvGrpSpPr/>
          <p:nvPr/>
        </p:nvGrpSpPr>
        <p:grpSpPr>
          <a:xfrm rot="5400000">
            <a:off x="7536161" y="2348881"/>
            <a:ext cx="2592289" cy="288032"/>
            <a:chOff x="2809127" y="3501009"/>
            <a:chExt cx="3326202" cy="2232248"/>
          </a:xfrm>
        </p:grpSpPr>
        <p:sp>
          <p:nvSpPr>
            <p:cNvPr id="119"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20"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21" name="Group 120"/>
          <p:cNvGrpSpPr/>
          <p:nvPr/>
        </p:nvGrpSpPr>
        <p:grpSpPr>
          <a:xfrm>
            <a:off x="9148005" y="5320129"/>
            <a:ext cx="3096344" cy="1368152"/>
            <a:chOff x="2915816" y="3284984"/>
            <a:chExt cx="3096344" cy="1368152"/>
          </a:xfrm>
        </p:grpSpPr>
        <p:pic>
          <p:nvPicPr>
            <p:cNvPr id="122" name="Picture 9" descr="dolly"/>
            <p:cNvPicPr>
              <a:picLocks noChangeAspect="1" noChangeArrowheads="1"/>
            </p:cNvPicPr>
            <p:nvPr/>
          </p:nvPicPr>
          <p:blipFill>
            <a:blip r:embed="rId7" cstate="print"/>
            <a:srcRect/>
            <a:stretch>
              <a:fillRect/>
            </a:stretch>
          </p:blipFill>
          <p:spPr bwMode="auto">
            <a:xfrm>
              <a:off x="3059832" y="3284984"/>
              <a:ext cx="1368152" cy="1258766"/>
            </a:xfrm>
            <a:prstGeom prst="rect">
              <a:avLst/>
            </a:prstGeom>
            <a:noFill/>
          </p:spPr>
        </p:pic>
        <p:pic>
          <p:nvPicPr>
            <p:cNvPr id="123" name="Picture 9" descr="dolly"/>
            <p:cNvPicPr>
              <a:picLocks noChangeAspect="1" noChangeArrowheads="1"/>
            </p:cNvPicPr>
            <p:nvPr/>
          </p:nvPicPr>
          <p:blipFill>
            <a:blip r:embed="rId7" cstate="print"/>
            <a:srcRect/>
            <a:stretch>
              <a:fillRect/>
            </a:stretch>
          </p:blipFill>
          <p:spPr bwMode="auto">
            <a:xfrm>
              <a:off x="4499992" y="3284984"/>
              <a:ext cx="1368152" cy="1258766"/>
            </a:xfrm>
            <a:prstGeom prst="rect">
              <a:avLst/>
            </a:prstGeom>
            <a:noFill/>
          </p:spPr>
        </p:pic>
        <p:grpSp>
          <p:nvGrpSpPr>
            <p:cNvPr id="124" name="Group 74"/>
            <p:cNvGrpSpPr/>
            <p:nvPr/>
          </p:nvGrpSpPr>
          <p:grpSpPr>
            <a:xfrm>
              <a:off x="2915816" y="3284984"/>
              <a:ext cx="3096344" cy="1368152"/>
              <a:chOff x="2809127" y="3501009"/>
              <a:chExt cx="3326202" cy="2232248"/>
            </a:xfrm>
          </p:grpSpPr>
          <p:sp>
            <p:nvSpPr>
              <p:cNvPr id="125" name="Line 150"/>
              <p:cNvSpPr>
                <a:spLocks noChangeShapeType="1"/>
              </p:cNvSpPr>
              <p:nvPr/>
            </p:nvSpPr>
            <p:spPr bwMode="auto">
              <a:xfrm flipH="1">
                <a:off x="2875934" y="3554362"/>
                <a:ext cx="3259394" cy="2153264"/>
              </a:xfrm>
              <a:prstGeom prst="line">
                <a:avLst/>
              </a:prstGeom>
              <a:noFill/>
              <a:ln w="76200">
                <a:solidFill>
                  <a:srgbClr val="FF0000"/>
                </a:solidFill>
                <a:round/>
                <a:headEnd/>
                <a:tailEnd/>
              </a:ln>
              <a:effectLst/>
            </p:spPr>
            <p:txBody>
              <a:bodyPr anchor="ctr" anchorCtr="1"/>
              <a:lstStyle/>
              <a:p>
                <a:endParaRPr lang="en-US"/>
              </a:p>
            </p:txBody>
          </p:sp>
          <p:sp>
            <p:nvSpPr>
              <p:cNvPr id="126" name="Line 150"/>
              <p:cNvSpPr>
                <a:spLocks noChangeShapeType="1"/>
              </p:cNvSpPr>
              <p:nvPr/>
            </p:nvSpPr>
            <p:spPr bwMode="auto">
              <a:xfrm>
                <a:off x="2809127" y="3501009"/>
                <a:ext cx="3326202" cy="2232248"/>
              </a:xfrm>
              <a:prstGeom prst="line">
                <a:avLst/>
              </a:prstGeom>
              <a:noFill/>
              <a:ln w="76200">
                <a:solidFill>
                  <a:srgbClr val="FF0000"/>
                </a:solidFill>
                <a:round/>
                <a:headEnd/>
                <a:tailEnd/>
              </a:ln>
              <a:effectLst/>
            </p:spPr>
            <p:txBody>
              <a:bodyPr anchor="ctr" anchorCtr="1"/>
              <a:lstStyle/>
              <a:p>
                <a:endParaRPr lang="en-US"/>
              </a:p>
            </p:txBody>
          </p:sp>
        </p:grpSp>
      </p:grpSp>
      <p:sp>
        <p:nvSpPr>
          <p:cNvPr id="127" name="AutoShape 109"/>
          <p:cNvSpPr>
            <a:spLocks noChangeArrowheads="1"/>
          </p:cNvSpPr>
          <p:nvPr/>
        </p:nvSpPr>
        <p:spPr bwMode="auto">
          <a:xfrm>
            <a:off x="6240016" y="4005064"/>
            <a:ext cx="1368152"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r>
              <a:rPr lang="en-US" sz="2400">
                <a:latin typeface="Arial" pitchFamily="34" charset="0"/>
                <a:cs typeface="Arial" pitchFamily="34" charset="0"/>
              </a:rPr>
              <a:t>k = </a:t>
            </a:r>
            <a:r>
              <a:rPr lang="en-US" sz="2400">
                <a:latin typeface="Consolas"/>
                <a:cs typeface="Consolas"/>
              </a:rPr>
              <a:t>?</a:t>
            </a:r>
          </a:p>
        </p:txBody>
      </p:sp>
      <p:sp>
        <p:nvSpPr>
          <p:cNvPr id="132" name="Rectangle 2"/>
          <p:cNvSpPr>
            <a:spLocks noGrp="1" noChangeArrowheads="1"/>
          </p:cNvSpPr>
          <p:nvPr>
            <p:ph type="title" sz="quarter"/>
          </p:nvPr>
        </p:nvSpPr>
        <p:spPr>
          <a:xfrm>
            <a:off x="932683" y="50056"/>
            <a:ext cx="8229600" cy="720725"/>
          </a:xfrm>
        </p:spPr>
        <p:txBody>
          <a:bodyPr>
            <a:normAutofit/>
          </a:bodyPr>
          <a:lstStyle/>
          <a:p>
            <a:pPr algn="l"/>
            <a:r>
              <a:rPr lang="fr-CH"/>
              <a:t>Quantum Key Distribution (QKD)</a:t>
            </a:r>
            <a:endParaRPr lang="en-US"/>
          </a:p>
        </p:txBody>
      </p:sp>
      <p:pic>
        <p:nvPicPr>
          <p:cNvPr id="133" name="Picture 132"/>
          <p:cNvPicPr>
            <a:picLocks noChangeAspect="1" noChangeArrowheads="1"/>
          </p:cNvPicPr>
          <p:nvPr/>
        </p:nvPicPr>
        <p:blipFill>
          <a:blip r:embed="rId8" cstate="print"/>
          <a:srcRect r="50930"/>
          <a:stretch>
            <a:fillRect/>
          </a:stretch>
        </p:blipFill>
        <p:spPr bwMode="auto">
          <a:xfrm>
            <a:off x="11227206" y="79643"/>
            <a:ext cx="936103" cy="1331793"/>
          </a:xfrm>
          <a:prstGeom prst="rect">
            <a:avLst/>
          </a:prstGeom>
          <a:noFill/>
          <a:ln w="9525">
            <a:noFill/>
            <a:miter lim="800000"/>
            <a:headEnd/>
            <a:tailEnd/>
          </a:ln>
        </p:spPr>
      </p:pic>
      <p:pic>
        <p:nvPicPr>
          <p:cNvPr id="134" name="Picture 2"/>
          <p:cNvPicPr>
            <a:picLocks noChangeAspect="1" noChangeArrowheads="1"/>
          </p:cNvPicPr>
          <p:nvPr/>
        </p:nvPicPr>
        <p:blipFill>
          <a:blip r:embed="rId8" cstate="print"/>
          <a:srcRect l="49070"/>
          <a:stretch>
            <a:fillRect/>
          </a:stretch>
        </p:blipFill>
        <p:spPr bwMode="auto">
          <a:xfrm>
            <a:off x="10219093" y="79645"/>
            <a:ext cx="971600" cy="1331793"/>
          </a:xfrm>
          <a:prstGeom prst="rect">
            <a:avLst/>
          </a:prstGeom>
          <a:noFill/>
          <a:ln w="9525">
            <a:noFill/>
            <a:miter lim="800000"/>
            <a:headEnd/>
            <a:tailEnd/>
          </a:ln>
        </p:spPr>
      </p:pic>
      <p:sp>
        <p:nvSpPr>
          <p:cNvPr id="135" name="Rectangle 134"/>
          <p:cNvSpPr/>
          <p:nvPr/>
        </p:nvSpPr>
        <p:spPr>
          <a:xfrm>
            <a:off x="1394605" y="6441586"/>
            <a:ext cx="2262995" cy="369332"/>
          </a:xfrm>
          <a:prstGeom prst="rect">
            <a:avLst/>
          </a:prstGeom>
        </p:spPr>
        <p:txBody>
          <a:bodyPr wrap="square">
            <a:spAutoFit/>
          </a:bodyPr>
          <a:lstStyle/>
          <a:p>
            <a:r>
              <a:rPr lang="en-US">
                <a:solidFill>
                  <a:schemeClr val="bg1"/>
                </a:solidFill>
              </a:rPr>
              <a:t>[Bennett Brassard 84]</a:t>
            </a:r>
          </a:p>
        </p:txBody>
      </p:sp>
    </p:spTree>
    <p:extLst>
      <p:ext uri="{BB962C8B-B14F-4D97-AF65-F5344CB8AC3E}">
        <p14:creationId xmlns:p14="http://schemas.microsoft.com/office/powerpoint/2010/main" val="2519120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circle(out)">
                                      <p:cBhvr>
                                        <p:cTn id="11" dur="1000"/>
                                        <p:tgtEl>
                                          <p:spTgt spid="12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9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wipe(left)">
                                      <p:cBhvr>
                                        <p:cTn id="22" dur="500"/>
                                        <p:tgtEl>
                                          <p:spTgt spid="113"/>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114"/>
                                        </p:tgtEl>
                                        <p:attrNameLst>
                                          <p:attrName>style.visibility</p:attrName>
                                        </p:attrNameLst>
                                      </p:cBhvr>
                                      <p:to>
                                        <p:strVal val="visible"/>
                                      </p:to>
                                    </p:set>
                                    <p:animEffect transition="in" filter="wipe(right)">
                                      <p:cBhvr>
                                        <p:cTn id="26" dur="500"/>
                                        <p:tgtEl>
                                          <p:spTgt spid="1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18"/>
                                        </p:tgtEl>
                                        <p:attrNameLst>
                                          <p:attrName>style.visibility</p:attrName>
                                        </p:attrNameLst>
                                      </p:cBhvr>
                                      <p:to>
                                        <p:strVal val="visible"/>
                                      </p:to>
                                    </p:set>
                                    <p:animEffect transition="in" filter="circle(out)">
                                      <p:cBhvr>
                                        <p:cTn id="31" dur="500"/>
                                        <p:tgtEl>
                                          <p:spTgt spid="118"/>
                                        </p:tgtEl>
                                      </p:cBhvr>
                                    </p:animEffect>
                                  </p:childTnLst>
                                </p:cTn>
                              </p:par>
                            </p:childTnLst>
                          </p:cTn>
                        </p:par>
                        <p:par>
                          <p:cTn id="32" fill="hold">
                            <p:stCondLst>
                              <p:cond delay="500"/>
                            </p:stCondLst>
                            <p:childTnLst>
                              <p:par>
                                <p:cTn id="33" presetID="6" presetClass="entr" presetSubtype="32" fill="hold" nodeType="after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circle(out)">
                                      <p:cBhvr>
                                        <p:cTn id="35" dur="500"/>
                                        <p:tgtEl>
                                          <p:spTgt spid="1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par>
                                <p:cTn id="41" presetID="22" presetClass="entr" presetSubtype="1"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build="p"/>
      <p:bldP spid="113" grpId="0" animBg="1"/>
      <p:bldP spid="114" grpId="0" animBg="1"/>
      <p:bldP spid="1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50" name="Line 6"/>
          <p:cNvSpPr>
            <a:spLocks noChangeShapeType="1"/>
          </p:cNvSpPr>
          <p:nvPr/>
        </p:nvSpPr>
        <p:spPr bwMode="auto">
          <a:xfrm>
            <a:off x="4654551" y="1989138"/>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52" name="Line 8"/>
          <p:cNvSpPr>
            <a:spLocks noChangeShapeType="1"/>
          </p:cNvSpPr>
          <p:nvPr/>
        </p:nvSpPr>
        <p:spPr bwMode="auto">
          <a:xfrm>
            <a:off x="4654551" y="2276475"/>
            <a:ext cx="2881313"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sp>
        <p:nvSpPr>
          <p:cNvPr id="518171" name="Line 27"/>
          <p:cNvSpPr>
            <a:spLocks noChangeShapeType="1"/>
          </p:cNvSpPr>
          <p:nvPr/>
        </p:nvSpPr>
        <p:spPr bwMode="auto">
          <a:xfrm flipV="1">
            <a:off x="5951984" y="1700808"/>
            <a:ext cx="216024" cy="1368152"/>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pic>
        <p:nvPicPr>
          <p:cNvPr id="518183" name="Picture 39" descr="BS00996_"/>
          <p:cNvPicPr>
            <a:picLocks noChangeAspect="1" noChangeArrowheads="1"/>
          </p:cNvPicPr>
          <p:nvPr/>
        </p:nvPicPr>
        <p:blipFill>
          <a:blip r:embed="rId3" cstate="print"/>
          <a:srcRect/>
          <a:stretch>
            <a:fillRect/>
          </a:stretch>
        </p:blipFill>
        <p:spPr bwMode="auto">
          <a:xfrm flipH="1">
            <a:off x="2319801" y="3461024"/>
            <a:ext cx="647700" cy="484187"/>
          </a:xfrm>
          <a:prstGeom prst="rect">
            <a:avLst/>
          </a:prstGeom>
          <a:solidFill>
            <a:srgbClr val="FFFF00"/>
          </a:solidFill>
          <a:ln w="9525">
            <a:noFill/>
            <a:miter lim="800000"/>
            <a:headEnd/>
            <a:tailEnd/>
          </a:ln>
        </p:spPr>
      </p:pic>
      <p:pic>
        <p:nvPicPr>
          <p:cNvPr id="518184" name="Picture 40" descr="BS00996_"/>
          <p:cNvPicPr>
            <a:picLocks noChangeAspect="1" noChangeArrowheads="1"/>
          </p:cNvPicPr>
          <p:nvPr/>
        </p:nvPicPr>
        <p:blipFill>
          <a:blip r:embed="rId3" cstate="print"/>
          <a:srcRect/>
          <a:stretch>
            <a:fillRect/>
          </a:stretch>
        </p:blipFill>
        <p:spPr bwMode="auto">
          <a:xfrm flipH="1">
            <a:off x="9162283" y="3402014"/>
            <a:ext cx="647700" cy="484187"/>
          </a:xfrm>
          <a:prstGeom prst="rect">
            <a:avLst/>
          </a:prstGeom>
          <a:solidFill>
            <a:srgbClr val="FFFF00"/>
          </a:solidFill>
          <a:ln w="9525">
            <a:noFill/>
            <a:miter lim="800000"/>
            <a:headEnd/>
            <a:tailEnd/>
          </a:ln>
        </p:spPr>
      </p:pic>
      <p:sp>
        <p:nvSpPr>
          <p:cNvPr id="518185" name="Freeform 41"/>
          <p:cNvSpPr>
            <a:spLocks/>
          </p:cNvSpPr>
          <p:nvPr/>
        </p:nvSpPr>
        <p:spPr bwMode="auto">
          <a:xfrm rot="563765">
            <a:off x="2454329" y="2583391"/>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518186" name="Freeform 42"/>
          <p:cNvSpPr>
            <a:spLocks/>
          </p:cNvSpPr>
          <p:nvPr/>
        </p:nvSpPr>
        <p:spPr bwMode="auto">
          <a:xfrm>
            <a:off x="9340337" y="2598123"/>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77" name="TextBox 76"/>
          <p:cNvSpPr txBox="1"/>
          <p:nvPr/>
        </p:nvSpPr>
        <p:spPr>
          <a:xfrm>
            <a:off x="2394155" y="1061882"/>
            <a:ext cx="1165122" cy="523220"/>
          </a:xfrm>
          <a:prstGeom prst="rect">
            <a:avLst/>
          </a:prstGeom>
          <a:noFill/>
        </p:spPr>
        <p:txBody>
          <a:bodyPr wrap="square" rtlCol="0">
            <a:spAutoFit/>
          </a:bodyPr>
          <a:lstStyle/>
          <a:p>
            <a:r>
              <a:rPr lang="en-US" sz="2800">
                <a:latin typeface="Arial" pitchFamily="34" charset="0"/>
                <a:cs typeface="Arial" pitchFamily="34" charset="0"/>
              </a:rPr>
              <a:t>Alice</a:t>
            </a:r>
          </a:p>
        </p:txBody>
      </p:sp>
      <p:sp>
        <p:nvSpPr>
          <p:cNvPr id="78" name="TextBox 77"/>
          <p:cNvSpPr txBox="1"/>
          <p:nvPr/>
        </p:nvSpPr>
        <p:spPr>
          <a:xfrm>
            <a:off x="9502878" y="2329716"/>
            <a:ext cx="1165122" cy="523220"/>
          </a:xfrm>
          <a:prstGeom prst="rect">
            <a:avLst/>
          </a:prstGeom>
          <a:noFill/>
        </p:spPr>
        <p:txBody>
          <a:bodyPr wrap="square" rtlCol="0">
            <a:spAutoFit/>
          </a:bodyPr>
          <a:lstStyle/>
          <a:p>
            <a:r>
              <a:rPr lang="en-US" sz="2800">
                <a:latin typeface="Arial" pitchFamily="34" charset="0"/>
                <a:cs typeface="Arial" pitchFamily="34" charset="0"/>
              </a:rPr>
              <a:t>Bob</a:t>
            </a:r>
          </a:p>
        </p:txBody>
      </p:sp>
      <p:sp>
        <p:nvSpPr>
          <p:cNvPr id="79" name="TextBox 78"/>
          <p:cNvSpPr txBox="1"/>
          <p:nvPr/>
        </p:nvSpPr>
        <p:spPr>
          <a:xfrm>
            <a:off x="5681312" y="4355120"/>
            <a:ext cx="899651" cy="523220"/>
          </a:xfrm>
          <a:prstGeom prst="rect">
            <a:avLst/>
          </a:prstGeom>
          <a:noFill/>
        </p:spPr>
        <p:txBody>
          <a:bodyPr wrap="square" rtlCol="0">
            <a:spAutoFit/>
          </a:bodyPr>
          <a:lstStyle/>
          <a:p>
            <a:r>
              <a:rPr lang="en-US" sz="2800">
                <a:latin typeface="Arial" pitchFamily="34" charset="0"/>
                <a:cs typeface="Arial" pitchFamily="34" charset="0"/>
              </a:rPr>
              <a:t>Eve</a:t>
            </a:r>
          </a:p>
        </p:txBody>
      </p:sp>
      <p:sp>
        <p:nvSpPr>
          <p:cNvPr id="80" name="Rectangle 298"/>
          <p:cNvSpPr>
            <a:spLocks noChangeArrowheads="1"/>
          </p:cNvSpPr>
          <p:nvPr/>
        </p:nvSpPr>
        <p:spPr bwMode="auto">
          <a:xfrm>
            <a:off x="1920626" y="5157192"/>
            <a:ext cx="8351838" cy="122413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solidFill>
                  <a:srgbClr val="0000FF"/>
                </a:solidFill>
                <a:cs typeface="Arial" charset="0"/>
              </a:rPr>
              <a:t>technically feasible: no quantum computer required, </a:t>
            </a:r>
            <a:br>
              <a:rPr lang="en-US" sz="2400">
                <a:solidFill>
                  <a:srgbClr val="0000FF"/>
                </a:solidFill>
                <a:cs typeface="Arial" charset="0"/>
              </a:rPr>
            </a:br>
            <a:r>
              <a:rPr lang="en-US" sz="2400">
                <a:cs typeface="Arial" charset="0"/>
              </a:rPr>
              <a:t>only quantum communication</a:t>
            </a:r>
            <a:endParaRPr lang="de-CH" sz="2400">
              <a:cs typeface="Arial" charset="0"/>
            </a:endParaRPr>
          </a:p>
        </p:txBody>
      </p:sp>
      <p:pic>
        <p:nvPicPr>
          <p:cNvPr id="36" name="Picture 35" descr="AliceBlue.eps"/>
          <p:cNvPicPr>
            <a:picLocks noChangeAspect="1"/>
          </p:cNvPicPr>
          <p:nvPr/>
        </p:nvPicPr>
        <p:blipFill>
          <a:blip r:embed="rId4" cstate="print"/>
          <a:stretch>
            <a:fillRect/>
          </a:stretch>
        </p:blipFill>
        <p:spPr>
          <a:xfrm flipH="1">
            <a:off x="2351584" y="1484784"/>
            <a:ext cx="1059740" cy="1080120"/>
          </a:xfrm>
          <a:prstGeom prst="rect">
            <a:avLst/>
          </a:prstGeom>
        </p:spPr>
      </p:pic>
      <p:pic>
        <p:nvPicPr>
          <p:cNvPr id="38" name="Picture 37" descr="QueenOfHearts.png"/>
          <p:cNvPicPr>
            <a:picLocks noChangeAspect="1"/>
          </p:cNvPicPr>
          <p:nvPr/>
        </p:nvPicPr>
        <p:blipFill>
          <a:blip r:embed="rId5" cstate="print"/>
          <a:srcRect l="6597" r="7636"/>
          <a:stretch>
            <a:fillRect/>
          </a:stretch>
        </p:blipFill>
        <p:spPr>
          <a:xfrm>
            <a:off x="5303913" y="3212976"/>
            <a:ext cx="1280649" cy="1083626"/>
          </a:xfrm>
          <a:prstGeom prst="rect">
            <a:avLst/>
          </a:prstGeom>
        </p:spPr>
      </p:pic>
      <p:grpSp>
        <p:nvGrpSpPr>
          <p:cNvPr id="35" name="Group 34"/>
          <p:cNvGrpSpPr/>
          <p:nvPr/>
        </p:nvGrpSpPr>
        <p:grpSpPr>
          <a:xfrm>
            <a:off x="4654551" y="1096098"/>
            <a:ext cx="2881313" cy="532702"/>
            <a:chOff x="3130550" y="1096098"/>
            <a:chExt cx="2881313" cy="532702"/>
          </a:xfrm>
        </p:grpSpPr>
        <p:sp>
          <p:nvSpPr>
            <p:cNvPr id="518151" name="Line 7"/>
            <p:cNvSpPr>
              <a:spLocks noChangeShapeType="1"/>
            </p:cNvSpPr>
            <p:nvPr/>
          </p:nvSpPr>
          <p:spPr bwMode="auto">
            <a:xfrm>
              <a:off x="3130550" y="1628800"/>
              <a:ext cx="2881313"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grpSp>
          <p:nvGrpSpPr>
            <p:cNvPr id="39" name="Group 28"/>
            <p:cNvGrpSpPr/>
            <p:nvPr/>
          </p:nvGrpSpPr>
          <p:grpSpPr>
            <a:xfrm>
              <a:off x="3419872" y="1096098"/>
              <a:ext cx="457692" cy="460694"/>
              <a:chOff x="4214810" y="2000240"/>
              <a:chExt cx="457692" cy="460694"/>
            </a:xfrm>
          </p:grpSpPr>
          <p:sp>
            <p:nvSpPr>
              <p:cNvPr id="40"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1"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2" name="Group 28"/>
            <p:cNvGrpSpPr/>
            <p:nvPr/>
          </p:nvGrpSpPr>
          <p:grpSpPr>
            <a:xfrm>
              <a:off x="4343154" y="1096098"/>
              <a:ext cx="457692" cy="460694"/>
              <a:chOff x="4214810" y="2000240"/>
              <a:chExt cx="457692" cy="460694"/>
            </a:xfrm>
          </p:grpSpPr>
          <p:sp>
            <p:nvSpPr>
              <p:cNvPr id="43"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4"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5" name="Group 28"/>
            <p:cNvGrpSpPr/>
            <p:nvPr/>
          </p:nvGrpSpPr>
          <p:grpSpPr>
            <a:xfrm>
              <a:off x="3881513" y="1096098"/>
              <a:ext cx="457692" cy="460694"/>
              <a:chOff x="4214810" y="2000240"/>
              <a:chExt cx="457692" cy="460694"/>
            </a:xfrm>
          </p:grpSpPr>
          <p:sp>
            <p:nvSpPr>
              <p:cNvPr id="46"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7"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8" name="Group 133"/>
            <p:cNvGrpSpPr/>
            <p:nvPr/>
          </p:nvGrpSpPr>
          <p:grpSpPr>
            <a:xfrm>
              <a:off x="5266436" y="1096098"/>
              <a:ext cx="457692" cy="460694"/>
              <a:chOff x="7597837" y="2707419"/>
              <a:chExt cx="457692" cy="460694"/>
            </a:xfrm>
          </p:grpSpPr>
          <p:sp>
            <p:nvSpPr>
              <p:cNvPr id="49"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0"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51" name="Group 28"/>
            <p:cNvGrpSpPr/>
            <p:nvPr/>
          </p:nvGrpSpPr>
          <p:grpSpPr>
            <a:xfrm>
              <a:off x="4804795" y="1096098"/>
              <a:ext cx="457692" cy="460694"/>
              <a:chOff x="4214810" y="2000240"/>
              <a:chExt cx="457692" cy="460694"/>
            </a:xfrm>
          </p:grpSpPr>
          <p:sp>
            <p:nvSpPr>
              <p:cNvPr id="5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pic>
        <p:nvPicPr>
          <p:cNvPr id="56" name="Picture 4"/>
          <p:cNvPicPr>
            <a:picLocks noChangeAspect="1" noChangeArrowheads="1"/>
          </p:cNvPicPr>
          <p:nvPr/>
        </p:nvPicPr>
        <p:blipFill>
          <a:blip r:embed="rId6" cstate="print"/>
          <a:stretch>
            <a:fillRect/>
          </a:stretch>
        </p:blipFill>
        <p:spPr bwMode="auto">
          <a:xfrm>
            <a:off x="2999656" y="2348880"/>
            <a:ext cx="1993314" cy="1008112"/>
          </a:xfrm>
          <a:prstGeom prst="rect">
            <a:avLst/>
          </a:prstGeom>
          <a:noFill/>
          <a:ln w="9525" cap="flat" cmpd="sng">
            <a:noFill/>
            <a:prstDash val="solid"/>
            <a:miter lim="800000"/>
            <a:headEnd/>
            <a:tailEnd/>
          </a:ln>
          <a:effectLst/>
        </p:spPr>
      </p:pic>
      <p:pic>
        <p:nvPicPr>
          <p:cNvPr id="57" name="Picture 6"/>
          <p:cNvPicPr>
            <a:picLocks noChangeAspect="1" noChangeArrowheads="1"/>
          </p:cNvPicPr>
          <p:nvPr/>
        </p:nvPicPr>
        <p:blipFill>
          <a:blip r:embed="rId7" cstate="print"/>
          <a:srcRect t="19951"/>
          <a:stretch>
            <a:fillRect/>
          </a:stretch>
        </p:blipFill>
        <p:spPr bwMode="auto">
          <a:xfrm>
            <a:off x="7104112" y="2492896"/>
            <a:ext cx="1868934" cy="936104"/>
          </a:xfrm>
          <a:prstGeom prst="rect">
            <a:avLst/>
          </a:prstGeom>
          <a:noFill/>
          <a:ln w="9525" cap="flat" cmpd="sng">
            <a:noFill/>
            <a:prstDash val="solid"/>
            <a:miter lim="800000"/>
            <a:headEnd/>
            <a:tailEnd/>
          </a:ln>
          <a:effectLst/>
        </p:spPr>
      </p:pic>
      <p:pic>
        <p:nvPicPr>
          <p:cNvPr id="58" name="Picture 6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760297" y="1556792"/>
            <a:ext cx="1285425" cy="914208"/>
          </a:xfrm>
          <a:prstGeom prst="rect">
            <a:avLst/>
          </a:prstGeom>
          <a:noFill/>
        </p:spPr>
      </p:pic>
      <p:pic>
        <p:nvPicPr>
          <p:cNvPr id="60" name="Picture 59"/>
          <p:cNvPicPr>
            <a:picLocks noChangeAspect="1"/>
          </p:cNvPicPr>
          <p:nvPr/>
        </p:nvPicPr>
        <p:blipFill>
          <a:blip r:embed="rId9"/>
          <a:stretch>
            <a:fillRect/>
          </a:stretch>
        </p:blipFill>
        <p:spPr>
          <a:xfrm>
            <a:off x="2927649" y="1772817"/>
            <a:ext cx="6494119" cy="4868211"/>
          </a:xfrm>
          <a:prstGeom prst="rect">
            <a:avLst/>
          </a:prstGeom>
        </p:spPr>
      </p:pic>
      <p:sp>
        <p:nvSpPr>
          <p:cNvPr id="62" name="Rectangle 2"/>
          <p:cNvSpPr>
            <a:spLocks noGrp="1" noChangeArrowheads="1"/>
          </p:cNvSpPr>
          <p:nvPr>
            <p:ph type="title" sz="quarter"/>
          </p:nvPr>
        </p:nvSpPr>
        <p:spPr>
          <a:xfrm>
            <a:off x="932683" y="50056"/>
            <a:ext cx="8229600" cy="720725"/>
          </a:xfrm>
        </p:spPr>
        <p:txBody>
          <a:bodyPr>
            <a:normAutofit/>
          </a:bodyPr>
          <a:lstStyle/>
          <a:p>
            <a:pPr algn="l"/>
            <a:r>
              <a:rPr lang="fr-CH"/>
              <a:t>Quantum Key Distribution (QKD)</a:t>
            </a:r>
            <a:endParaRPr lang="en-US"/>
          </a:p>
        </p:txBody>
      </p:sp>
      <p:pic>
        <p:nvPicPr>
          <p:cNvPr id="63" name="Picture 62"/>
          <p:cNvPicPr>
            <a:picLocks noChangeAspect="1" noChangeArrowheads="1"/>
          </p:cNvPicPr>
          <p:nvPr/>
        </p:nvPicPr>
        <p:blipFill>
          <a:blip r:embed="rId10" cstate="print"/>
          <a:srcRect r="50930"/>
          <a:stretch>
            <a:fillRect/>
          </a:stretch>
        </p:blipFill>
        <p:spPr bwMode="auto">
          <a:xfrm>
            <a:off x="11227206" y="79643"/>
            <a:ext cx="936103" cy="1331793"/>
          </a:xfrm>
          <a:prstGeom prst="rect">
            <a:avLst/>
          </a:prstGeom>
          <a:noFill/>
          <a:ln w="9525">
            <a:noFill/>
            <a:miter lim="800000"/>
            <a:headEnd/>
            <a:tailEnd/>
          </a:ln>
        </p:spPr>
      </p:pic>
      <p:pic>
        <p:nvPicPr>
          <p:cNvPr id="64" name="Picture 2"/>
          <p:cNvPicPr>
            <a:picLocks noChangeAspect="1" noChangeArrowheads="1"/>
          </p:cNvPicPr>
          <p:nvPr/>
        </p:nvPicPr>
        <p:blipFill>
          <a:blip r:embed="rId10" cstate="print"/>
          <a:srcRect l="49070"/>
          <a:stretch>
            <a:fillRect/>
          </a:stretch>
        </p:blipFill>
        <p:spPr bwMode="auto">
          <a:xfrm>
            <a:off x="10219093" y="79645"/>
            <a:ext cx="971600" cy="1331793"/>
          </a:xfrm>
          <a:prstGeom prst="rect">
            <a:avLst/>
          </a:prstGeom>
          <a:noFill/>
          <a:ln w="9525">
            <a:noFill/>
            <a:miter lim="800000"/>
            <a:headEnd/>
            <a:tailEnd/>
          </a:ln>
        </p:spPr>
      </p:pic>
    </p:spTree>
    <p:extLst>
      <p:ext uri="{BB962C8B-B14F-4D97-AF65-F5344CB8AC3E}">
        <p14:creationId xmlns:p14="http://schemas.microsoft.com/office/powerpoint/2010/main" val="2904275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843" name="Rectangle 139"/>
          <p:cNvSpPr>
            <a:spLocks noGrp="1" noChangeArrowheads="1"/>
          </p:cNvSpPr>
          <p:nvPr>
            <p:ph type="title"/>
          </p:nvPr>
        </p:nvSpPr>
        <p:spPr>
          <a:xfrm>
            <a:off x="1057834" y="107576"/>
            <a:ext cx="8166847" cy="684763"/>
          </a:xfrm>
          <a:noFill/>
          <a:ln/>
        </p:spPr>
        <p:txBody>
          <a:bodyPr>
            <a:normAutofit/>
          </a:bodyPr>
          <a:lstStyle/>
          <a:p>
            <a:r>
              <a:rPr lang="en-US" sz="4000"/>
              <a:t>Quantum Hacking</a:t>
            </a:r>
          </a:p>
        </p:txBody>
      </p:sp>
      <p:pic>
        <p:nvPicPr>
          <p:cNvPr id="42" name="Picture 41"/>
          <p:cNvPicPr>
            <a:picLocks noChangeAspect="1"/>
          </p:cNvPicPr>
          <p:nvPr/>
        </p:nvPicPr>
        <p:blipFill>
          <a:blip r:embed="rId2"/>
          <a:stretch>
            <a:fillRect/>
          </a:stretch>
        </p:blipFill>
        <p:spPr>
          <a:xfrm>
            <a:off x="6059021" y="3367700"/>
            <a:ext cx="4477895" cy="3356781"/>
          </a:xfrm>
          <a:prstGeom prst="rect">
            <a:avLst/>
          </a:prstGeom>
        </p:spPr>
      </p:pic>
      <p:pic>
        <p:nvPicPr>
          <p:cNvPr id="4" name="Picture 3"/>
          <p:cNvPicPr>
            <a:picLocks noChangeAspect="1"/>
          </p:cNvPicPr>
          <p:nvPr/>
        </p:nvPicPr>
        <p:blipFill>
          <a:blip r:embed="rId3"/>
          <a:stretch>
            <a:fillRect/>
          </a:stretch>
        </p:blipFill>
        <p:spPr>
          <a:xfrm>
            <a:off x="2077326" y="1340768"/>
            <a:ext cx="5890882" cy="3528392"/>
          </a:xfrm>
          <a:prstGeom prst="rect">
            <a:avLst/>
          </a:prstGeom>
        </p:spPr>
      </p:pic>
      <p:pic>
        <p:nvPicPr>
          <p:cNvPr id="5" name="Picture 4"/>
          <p:cNvPicPr>
            <a:picLocks noChangeAspect="1"/>
          </p:cNvPicPr>
          <p:nvPr/>
        </p:nvPicPr>
        <p:blipFill>
          <a:blip r:embed="rId4"/>
          <a:stretch>
            <a:fillRect/>
          </a:stretch>
        </p:blipFill>
        <p:spPr>
          <a:xfrm>
            <a:off x="9336360" y="800156"/>
            <a:ext cx="2771800" cy="3248203"/>
          </a:xfrm>
          <a:prstGeom prst="rect">
            <a:avLst/>
          </a:prstGeom>
        </p:spPr>
      </p:pic>
      <p:sp>
        <p:nvSpPr>
          <p:cNvPr id="45" name="Rectangle 44"/>
          <p:cNvSpPr/>
          <p:nvPr/>
        </p:nvSpPr>
        <p:spPr>
          <a:xfrm>
            <a:off x="2063553" y="908720"/>
            <a:ext cx="6697667" cy="369332"/>
          </a:xfrm>
          <a:prstGeom prst="rect">
            <a:avLst/>
          </a:prstGeom>
        </p:spPr>
        <p:txBody>
          <a:bodyPr wrap="none">
            <a:spAutoFit/>
          </a:bodyPr>
          <a:lstStyle/>
          <a:p>
            <a:pPr marL="342900" indent="-342900">
              <a:spcBef>
                <a:spcPct val="20000"/>
              </a:spcBef>
              <a:buClr>
                <a:schemeClr val="accent1"/>
              </a:buClr>
              <a:buSzPct val="65000"/>
              <a:defRPr/>
            </a:pPr>
            <a:r>
              <a:rPr lang="en-US" dirty="0">
                <a:cs typeface="Arial" charset="0"/>
              </a:rPr>
              <a:t>e.g. by the group of </a:t>
            </a:r>
            <a:r>
              <a:rPr lang="en-US" dirty="0">
                <a:cs typeface="Arial" charset="0"/>
                <a:hlinkClick r:id="rId5"/>
              </a:rPr>
              <a:t>Vadim Makarov</a:t>
            </a:r>
            <a:r>
              <a:rPr lang="en-US" dirty="0">
                <a:cs typeface="Arial" charset="0"/>
              </a:rPr>
              <a:t> (Quantum Hacking Lab, Moscow)</a:t>
            </a:r>
          </a:p>
        </p:txBody>
      </p:sp>
      <p:pic>
        <p:nvPicPr>
          <p:cNvPr id="6" name="Picture 5"/>
          <p:cNvPicPr>
            <a:picLocks noChangeAspect="1"/>
          </p:cNvPicPr>
          <p:nvPr/>
        </p:nvPicPr>
        <p:blipFill>
          <a:blip r:embed="rId6"/>
          <a:stretch>
            <a:fillRect/>
          </a:stretch>
        </p:blipFill>
        <p:spPr>
          <a:xfrm>
            <a:off x="9336360" y="23204"/>
            <a:ext cx="1200556" cy="1036269"/>
          </a:xfrm>
          <a:prstGeom prst="rect">
            <a:avLst/>
          </a:prstGeom>
        </p:spPr>
      </p:pic>
      <p:pic>
        <p:nvPicPr>
          <p:cNvPr id="2" name="Picture 1"/>
          <p:cNvPicPr>
            <a:picLocks noChangeAspect="1"/>
          </p:cNvPicPr>
          <p:nvPr/>
        </p:nvPicPr>
        <p:blipFill>
          <a:blip r:embed="rId7"/>
          <a:stretch>
            <a:fillRect/>
          </a:stretch>
        </p:blipFill>
        <p:spPr>
          <a:xfrm>
            <a:off x="297505" y="4554524"/>
            <a:ext cx="3024336" cy="2016224"/>
          </a:xfrm>
          <a:prstGeom prst="rect">
            <a:avLst/>
          </a:prstGeom>
        </p:spPr>
      </p:pic>
    </p:spTree>
    <p:extLst>
      <p:ext uri="{BB962C8B-B14F-4D97-AF65-F5344CB8AC3E}">
        <p14:creationId xmlns:p14="http://schemas.microsoft.com/office/powerpoint/2010/main" val="1945728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932683" y="50056"/>
            <a:ext cx="8229600" cy="720725"/>
          </a:xfrm>
        </p:spPr>
        <p:txBody>
          <a:bodyPr>
            <a:normAutofit/>
          </a:bodyPr>
          <a:lstStyle/>
          <a:p>
            <a:pPr algn="l"/>
            <a:r>
              <a:rPr lang="fr-CH"/>
              <a:t>Quantum Key Distribution (QKD)</a:t>
            </a:r>
            <a:endParaRPr lang="en-US"/>
          </a:p>
        </p:txBody>
      </p:sp>
      <p:sp>
        <p:nvSpPr>
          <p:cNvPr id="518150" name="Line 6"/>
          <p:cNvSpPr>
            <a:spLocks noChangeShapeType="1"/>
          </p:cNvSpPr>
          <p:nvPr/>
        </p:nvSpPr>
        <p:spPr bwMode="auto">
          <a:xfrm>
            <a:off x="4654551" y="1989138"/>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52" name="Line 8"/>
          <p:cNvSpPr>
            <a:spLocks noChangeShapeType="1"/>
          </p:cNvSpPr>
          <p:nvPr/>
        </p:nvSpPr>
        <p:spPr bwMode="auto">
          <a:xfrm>
            <a:off x="4654551" y="2276475"/>
            <a:ext cx="2881313"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pic>
        <p:nvPicPr>
          <p:cNvPr id="518183" name="Picture 39" descr="BS00996_"/>
          <p:cNvPicPr>
            <a:picLocks noChangeAspect="1" noChangeArrowheads="1"/>
          </p:cNvPicPr>
          <p:nvPr/>
        </p:nvPicPr>
        <p:blipFill>
          <a:blip r:embed="rId3" cstate="print"/>
          <a:srcRect/>
          <a:stretch>
            <a:fillRect/>
          </a:stretch>
        </p:blipFill>
        <p:spPr bwMode="auto">
          <a:xfrm flipH="1">
            <a:off x="2319801" y="3461024"/>
            <a:ext cx="647700" cy="484187"/>
          </a:xfrm>
          <a:prstGeom prst="rect">
            <a:avLst/>
          </a:prstGeom>
          <a:solidFill>
            <a:srgbClr val="FFFF00"/>
          </a:solidFill>
          <a:ln w="9525">
            <a:noFill/>
            <a:miter lim="800000"/>
            <a:headEnd/>
            <a:tailEnd/>
          </a:ln>
        </p:spPr>
      </p:pic>
      <p:pic>
        <p:nvPicPr>
          <p:cNvPr id="518184" name="Picture 40" descr="BS00996_"/>
          <p:cNvPicPr>
            <a:picLocks noChangeAspect="1" noChangeArrowheads="1"/>
          </p:cNvPicPr>
          <p:nvPr/>
        </p:nvPicPr>
        <p:blipFill>
          <a:blip r:embed="rId3" cstate="print"/>
          <a:srcRect/>
          <a:stretch>
            <a:fillRect/>
          </a:stretch>
        </p:blipFill>
        <p:spPr bwMode="auto">
          <a:xfrm flipH="1">
            <a:off x="9162283" y="3402014"/>
            <a:ext cx="647700" cy="484187"/>
          </a:xfrm>
          <a:prstGeom prst="rect">
            <a:avLst/>
          </a:prstGeom>
          <a:solidFill>
            <a:srgbClr val="FFFF00"/>
          </a:solidFill>
          <a:ln w="9525">
            <a:noFill/>
            <a:miter lim="800000"/>
            <a:headEnd/>
            <a:tailEnd/>
          </a:ln>
        </p:spPr>
      </p:pic>
      <p:sp>
        <p:nvSpPr>
          <p:cNvPr id="518185" name="Freeform 41"/>
          <p:cNvSpPr>
            <a:spLocks/>
          </p:cNvSpPr>
          <p:nvPr/>
        </p:nvSpPr>
        <p:spPr bwMode="auto">
          <a:xfrm rot="563765">
            <a:off x="2454329" y="2583391"/>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518186" name="Freeform 42"/>
          <p:cNvSpPr>
            <a:spLocks/>
          </p:cNvSpPr>
          <p:nvPr/>
        </p:nvSpPr>
        <p:spPr bwMode="auto">
          <a:xfrm>
            <a:off x="9340337" y="2598123"/>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77" name="TextBox 76"/>
          <p:cNvSpPr txBox="1"/>
          <p:nvPr/>
        </p:nvSpPr>
        <p:spPr>
          <a:xfrm>
            <a:off x="2394155" y="1061882"/>
            <a:ext cx="1165122" cy="523220"/>
          </a:xfrm>
          <a:prstGeom prst="rect">
            <a:avLst/>
          </a:prstGeom>
          <a:noFill/>
        </p:spPr>
        <p:txBody>
          <a:bodyPr wrap="square" rtlCol="0">
            <a:spAutoFit/>
          </a:bodyPr>
          <a:lstStyle/>
          <a:p>
            <a:r>
              <a:rPr lang="en-US" sz="2800">
                <a:latin typeface="Arial" pitchFamily="34" charset="0"/>
                <a:cs typeface="Arial" pitchFamily="34" charset="0"/>
              </a:rPr>
              <a:t>Alice</a:t>
            </a:r>
          </a:p>
        </p:txBody>
      </p:sp>
      <p:sp>
        <p:nvSpPr>
          <p:cNvPr id="78" name="TextBox 77"/>
          <p:cNvSpPr txBox="1"/>
          <p:nvPr/>
        </p:nvSpPr>
        <p:spPr>
          <a:xfrm>
            <a:off x="9502878" y="2329716"/>
            <a:ext cx="1165122" cy="523220"/>
          </a:xfrm>
          <a:prstGeom prst="rect">
            <a:avLst/>
          </a:prstGeom>
          <a:noFill/>
        </p:spPr>
        <p:txBody>
          <a:bodyPr wrap="square" rtlCol="0">
            <a:spAutoFit/>
          </a:bodyPr>
          <a:lstStyle/>
          <a:p>
            <a:r>
              <a:rPr lang="en-US" sz="2800">
                <a:latin typeface="Arial" pitchFamily="34" charset="0"/>
                <a:cs typeface="Arial" pitchFamily="34" charset="0"/>
              </a:rPr>
              <a:t>Bob</a:t>
            </a:r>
          </a:p>
        </p:txBody>
      </p:sp>
      <p:sp>
        <p:nvSpPr>
          <p:cNvPr id="79" name="TextBox 78"/>
          <p:cNvSpPr txBox="1"/>
          <p:nvPr/>
        </p:nvSpPr>
        <p:spPr>
          <a:xfrm>
            <a:off x="5609304" y="3923072"/>
            <a:ext cx="899651" cy="523220"/>
          </a:xfrm>
          <a:prstGeom prst="rect">
            <a:avLst/>
          </a:prstGeom>
          <a:noFill/>
        </p:spPr>
        <p:txBody>
          <a:bodyPr wrap="square" rtlCol="0">
            <a:spAutoFit/>
          </a:bodyPr>
          <a:lstStyle/>
          <a:p>
            <a:r>
              <a:rPr lang="en-US" sz="2800">
                <a:latin typeface="Arial" pitchFamily="34" charset="0"/>
                <a:cs typeface="Arial" pitchFamily="34" charset="0"/>
              </a:rPr>
              <a:t>Eve</a:t>
            </a:r>
          </a:p>
        </p:txBody>
      </p:sp>
      <p:sp>
        <p:nvSpPr>
          <p:cNvPr id="80" name="Rectangle 298"/>
          <p:cNvSpPr>
            <a:spLocks noChangeArrowheads="1"/>
          </p:cNvSpPr>
          <p:nvPr/>
        </p:nvSpPr>
        <p:spPr bwMode="auto">
          <a:xfrm>
            <a:off x="932683" y="4782321"/>
            <a:ext cx="10807560" cy="138160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b="1">
                <a:cs typeface="Arial" charset="0"/>
              </a:rPr>
              <a:t>Three-party scenario</a:t>
            </a:r>
            <a:r>
              <a:rPr lang="en-US" sz="2400">
                <a:cs typeface="Arial" charset="0"/>
              </a:rPr>
              <a:t>: two honest players versus one dishonest eavesdropper</a:t>
            </a:r>
          </a:p>
          <a:p>
            <a:pPr marL="342900" indent="-342900">
              <a:spcBef>
                <a:spcPct val="20000"/>
              </a:spcBef>
              <a:buClr>
                <a:schemeClr val="accent1"/>
              </a:buClr>
              <a:buSzPct val="65000"/>
              <a:buFont typeface="Wingdings" pitchFamily="2" charset="2"/>
              <a:buChar char="n"/>
            </a:pPr>
            <a:r>
              <a:rPr lang="en-US" sz="2400" b="1">
                <a:cs typeface="Arial" charset="0"/>
              </a:rPr>
              <a:t>Quantum Advantage:</a:t>
            </a:r>
            <a:r>
              <a:rPr lang="en-US" sz="2400">
                <a:cs typeface="Arial" charset="0"/>
              </a:rPr>
              <a:t> Information-theoretic security is provably impossible with only classical communication (Shannon’s theorem about perfect security)</a:t>
            </a:r>
          </a:p>
        </p:txBody>
      </p:sp>
      <p:pic>
        <p:nvPicPr>
          <p:cNvPr id="36" name="Picture 35" descr="AliceBlue.eps"/>
          <p:cNvPicPr>
            <a:picLocks noChangeAspect="1"/>
          </p:cNvPicPr>
          <p:nvPr/>
        </p:nvPicPr>
        <p:blipFill>
          <a:blip r:embed="rId4" cstate="print"/>
          <a:stretch>
            <a:fillRect/>
          </a:stretch>
        </p:blipFill>
        <p:spPr>
          <a:xfrm flipH="1">
            <a:off x="2351584" y="1484784"/>
            <a:ext cx="1059740" cy="1080120"/>
          </a:xfrm>
          <a:prstGeom prst="rect">
            <a:avLst/>
          </a:prstGeom>
        </p:spPr>
      </p:pic>
      <p:pic>
        <p:nvPicPr>
          <p:cNvPr id="38" name="Picture 37" descr="QueenOfHearts.png"/>
          <p:cNvPicPr>
            <a:picLocks noChangeAspect="1"/>
          </p:cNvPicPr>
          <p:nvPr/>
        </p:nvPicPr>
        <p:blipFill>
          <a:blip r:embed="rId5" cstate="print"/>
          <a:srcRect l="6597" r="7636"/>
          <a:stretch>
            <a:fillRect/>
          </a:stretch>
        </p:blipFill>
        <p:spPr>
          <a:xfrm>
            <a:off x="5231905" y="2780928"/>
            <a:ext cx="1280649" cy="1083626"/>
          </a:xfrm>
          <a:prstGeom prst="rect">
            <a:avLst/>
          </a:prstGeom>
        </p:spPr>
      </p:pic>
      <p:grpSp>
        <p:nvGrpSpPr>
          <p:cNvPr id="35" name="Group 34"/>
          <p:cNvGrpSpPr/>
          <p:nvPr/>
        </p:nvGrpSpPr>
        <p:grpSpPr>
          <a:xfrm>
            <a:off x="4654551" y="1096098"/>
            <a:ext cx="2881313" cy="532702"/>
            <a:chOff x="3130550" y="1096098"/>
            <a:chExt cx="2881313" cy="532702"/>
          </a:xfrm>
        </p:grpSpPr>
        <p:sp>
          <p:nvSpPr>
            <p:cNvPr id="518151" name="Line 7"/>
            <p:cNvSpPr>
              <a:spLocks noChangeShapeType="1"/>
            </p:cNvSpPr>
            <p:nvPr/>
          </p:nvSpPr>
          <p:spPr bwMode="auto">
            <a:xfrm>
              <a:off x="3130550" y="1628800"/>
              <a:ext cx="2881313"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grpSp>
          <p:nvGrpSpPr>
            <p:cNvPr id="39" name="Group 28"/>
            <p:cNvGrpSpPr/>
            <p:nvPr/>
          </p:nvGrpSpPr>
          <p:grpSpPr>
            <a:xfrm>
              <a:off x="3419872" y="1096098"/>
              <a:ext cx="457692" cy="460694"/>
              <a:chOff x="4214810" y="2000240"/>
              <a:chExt cx="457692" cy="460694"/>
            </a:xfrm>
          </p:grpSpPr>
          <p:sp>
            <p:nvSpPr>
              <p:cNvPr id="40"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1"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2" name="Group 28"/>
            <p:cNvGrpSpPr/>
            <p:nvPr/>
          </p:nvGrpSpPr>
          <p:grpSpPr>
            <a:xfrm>
              <a:off x="4343154" y="1096098"/>
              <a:ext cx="457692" cy="460694"/>
              <a:chOff x="4214810" y="2000240"/>
              <a:chExt cx="457692" cy="460694"/>
            </a:xfrm>
          </p:grpSpPr>
          <p:sp>
            <p:nvSpPr>
              <p:cNvPr id="43"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4"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5" name="Group 28"/>
            <p:cNvGrpSpPr/>
            <p:nvPr/>
          </p:nvGrpSpPr>
          <p:grpSpPr>
            <a:xfrm>
              <a:off x="3881513" y="1096098"/>
              <a:ext cx="457692" cy="460694"/>
              <a:chOff x="4214810" y="2000240"/>
              <a:chExt cx="457692" cy="460694"/>
            </a:xfrm>
          </p:grpSpPr>
          <p:sp>
            <p:nvSpPr>
              <p:cNvPr id="46"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7"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8" name="Group 133"/>
            <p:cNvGrpSpPr/>
            <p:nvPr/>
          </p:nvGrpSpPr>
          <p:grpSpPr>
            <a:xfrm>
              <a:off x="5266436" y="1096098"/>
              <a:ext cx="457692" cy="460694"/>
              <a:chOff x="7597837" y="2707419"/>
              <a:chExt cx="457692" cy="460694"/>
            </a:xfrm>
          </p:grpSpPr>
          <p:sp>
            <p:nvSpPr>
              <p:cNvPr id="49"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0"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51" name="Group 28"/>
            <p:cNvGrpSpPr/>
            <p:nvPr/>
          </p:nvGrpSpPr>
          <p:grpSpPr>
            <a:xfrm>
              <a:off x="4804795" y="1096098"/>
              <a:ext cx="457692" cy="460694"/>
              <a:chOff x="4214810" y="2000240"/>
              <a:chExt cx="457692" cy="460694"/>
            </a:xfrm>
          </p:grpSpPr>
          <p:sp>
            <p:nvSpPr>
              <p:cNvPr id="5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37" name="Content Placeholder 1"/>
          <p:cNvSpPr txBox="1">
            <a:spLocks/>
          </p:cNvSpPr>
          <p:nvPr/>
        </p:nvSpPr>
        <p:spPr>
          <a:xfrm>
            <a:off x="9800215" y="1411436"/>
            <a:ext cx="2423927" cy="432048"/>
          </a:xfrm>
          <a:prstGeom prst="rect">
            <a:avLst/>
          </a:prstGeom>
        </p:spPr>
        <p:txBody>
          <a:bodyPr/>
          <a:lstStyle/>
          <a:p>
            <a:pPr marL="342900" indent="-342900">
              <a:spcBef>
                <a:spcPct val="20000"/>
              </a:spcBef>
              <a:buClr>
                <a:schemeClr val="accent1"/>
              </a:buClr>
              <a:buSzPct val="65000"/>
              <a:defRPr/>
            </a:pPr>
            <a:r>
              <a:rPr lang="de-CH" sz="2000">
                <a:cs typeface="Arial" charset="0"/>
                <a:hlinkClick r:id="rId6"/>
              </a:rPr>
              <a:t>[</a:t>
            </a:r>
            <a:r>
              <a:rPr lang="en-US" sz="2000">
                <a:cs typeface="Arial" charset="0"/>
                <a:hlinkClick r:id="rId6"/>
              </a:rPr>
              <a:t>Bennett Brassard 84]</a:t>
            </a:r>
            <a:endParaRPr lang="en-US" sz="2000">
              <a:cs typeface="Arial" charset="0"/>
            </a:endParaRPr>
          </a:p>
        </p:txBody>
      </p:sp>
      <p:pic>
        <p:nvPicPr>
          <p:cNvPr id="1026" name="Picture 2"/>
          <p:cNvPicPr>
            <a:picLocks noChangeAspect="1" noChangeArrowheads="1"/>
          </p:cNvPicPr>
          <p:nvPr/>
        </p:nvPicPr>
        <p:blipFill>
          <a:blip r:embed="rId7" cstate="print"/>
          <a:srcRect r="50930"/>
          <a:stretch>
            <a:fillRect/>
          </a:stretch>
        </p:blipFill>
        <p:spPr bwMode="auto">
          <a:xfrm>
            <a:off x="11227206" y="79643"/>
            <a:ext cx="936103" cy="1331793"/>
          </a:xfrm>
          <a:prstGeom prst="rect">
            <a:avLst/>
          </a:prstGeom>
          <a:noFill/>
          <a:ln w="9525">
            <a:noFill/>
            <a:miter lim="800000"/>
            <a:headEnd/>
            <a:tailEnd/>
          </a:ln>
        </p:spPr>
      </p:pic>
      <p:pic>
        <p:nvPicPr>
          <p:cNvPr id="54" name="Picture 2"/>
          <p:cNvPicPr>
            <a:picLocks noChangeAspect="1" noChangeArrowheads="1"/>
          </p:cNvPicPr>
          <p:nvPr/>
        </p:nvPicPr>
        <p:blipFill>
          <a:blip r:embed="rId7" cstate="print"/>
          <a:srcRect l="49070"/>
          <a:stretch>
            <a:fillRect/>
          </a:stretch>
        </p:blipFill>
        <p:spPr bwMode="auto">
          <a:xfrm>
            <a:off x="10219093" y="79645"/>
            <a:ext cx="971600" cy="1331793"/>
          </a:xfrm>
          <a:prstGeom prst="rect">
            <a:avLst/>
          </a:prstGeom>
          <a:noFill/>
          <a:ln w="9525">
            <a:noFill/>
            <a:miter lim="800000"/>
            <a:headEnd/>
            <a:tailEnd/>
          </a:ln>
        </p:spPr>
      </p:pic>
      <p:pic>
        <p:nvPicPr>
          <p:cNvPr id="58" name="Picture 6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760297" y="1556792"/>
            <a:ext cx="1285425" cy="914208"/>
          </a:xfrm>
          <a:prstGeom prst="rect">
            <a:avLst/>
          </a:prstGeom>
          <a:noFill/>
        </p:spPr>
      </p:pic>
      <p:sp>
        <p:nvSpPr>
          <p:cNvPr id="57" name="TextBox 56"/>
          <p:cNvSpPr txBox="1"/>
          <p:nvPr/>
        </p:nvSpPr>
        <p:spPr>
          <a:xfrm>
            <a:off x="1847528" y="3861048"/>
            <a:ext cx="1944216"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0101 1011</a:t>
            </a:r>
          </a:p>
        </p:txBody>
      </p:sp>
      <p:sp>
        <p:nvSpPr>
          <p:cNvPr id="60" name="TextBox 59"/>
          <p:cNvSpPr txBox="1"/>
          <p:nvPr/>
        </p:nvSpPr>
        <p:spPr>
          <a:xfrm>
            <a:off x="8723819" y="3861048"/>
            <a:ext cx="1691680"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0101 1011</a:t>
            </a:r>
          </a:p>
        </p:txBody>
      </p:sp>
      <p:sp>
        <p:nvSpPr>
          <p:cNvPr id="61" name="AutoShape 109"/>
          <p:cNvSpPr>
            <a:spLocks noChangeArrowheads="1"/>
          </p:cNvSpPr>
          <p:nvPr/>
        </p:nvSpPr>
        <p:spPr bwMode="auto">
          <a:xfrm>
            <a:off x="6456040" y="2708920"/>
            <a:ext cx="1368152"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r>
              <a:rPr lang="en-US" sz="2400">
                <a:latin typeface="Arial" pitchFamily="34" charset="0"/>
                <a:cs typeface="Arial" pitchFamily="34" charset="0"/>
              </a:rPr>
              <a:t>k = </a:t>
            </a:r>
            <a:r>
              <a:rPr lang="en-US" sz="2400">
                <a:latin typeface="Consolas"/>
                <a:cs typeface="Consolas"/>
              </a:rPr>
              <a:t>?</a:t>
            </a:r>
          </a:p>
        </p:txBody>
      </p:sp>
      <p:sp>
        <p:nvSpPr>
          <p:cNvPr id="62" name="Line 6"/>
          <p:cNvSpPr>
            <a:spLocks noChangeShapeType="1"/>
          </p:cNvSpPr>
          <p:nvPr/>
        </p:nvSpPr>
        <p:spPr bwMode="auto">
          <a:xfrm>
            <a:off x="4654551" y="2564904"/>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71" name="Line 27"/>
          <p:cNvSpPr>
            <a:spLocks noChangeShapeType="1"/>
          </p:cNvSpPr>
          <p:nvPr/>
        </p:nvSpPr>
        <p:spPr bwMode="auto">
          <a:xfrm flipV="1">
            <a:off x="5756787" y="1700808"/>
            <a:ext cx="267205" cy="1027644"/>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Tree>
    <p:extLst>
      <p:ext uri="{BB962C8B-B14F-4D97-AF65-F5344CB8AC3E}">
        <p14:creationId xmlns:p14="http://schemas.microsoft.com/office/powerpoint/2010/main" val="1412183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459" b="7053"/>
          <a:stretch/>
        </p:blipFill>
        <p:spPr>
          <a:xfrm>
            <a:off x="970850" y="876820"/>
            <a:ext cx="10062073" cy="5411245"/>
          </a:xfrm>
          <a:prstGeom prst="rect">
            <a:avLst/>
          </a:prstGeom>
        </p:spPr>
      </p:pic>
      <p:sp>
        <p:nvSpPr>
          <p:cNvPr id="2" name="Title 1"/>
          <p:cNvSpPr>
            <a:spLocks noGrp="1"/>
          </p:cNvSpPr>
          <p:nvPr>
            <p:ph type="title"/>
          </p:nvPr>
        </p:nvSpPr>
        <p:spPr/>
        <p:txBody>
          <a:bodyPr/>
          <a:lstStyle/>
          <a:p>
            <a:r>
              <a:rPr lang="en-US"/>
              <a:t>Quantum Key Distribution (QKD)</a:t>
            </a:r>
          </a:p>
        </p:txBody>
      </p:sp>
    </p:spTree>
    <p:extLst>
      <p:ext uri="{BB962C8B-B14F-4D97-AF65-F5344CB8AC3E}">
        <p14:creationId xmlns:p14="http://schemas.microsoft.com/office/powerpoint/2010/main" val="3494509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8040" y="0"/>
            <a:ext cx="10198855" cy="6327945"/>
          </a:xfrm>
          <a:prstGeom prst="rect">
            <a:avLst/>
          </a:prstGeom>
        </p:spPr>
      </p:pic>
    </p:spTree>
    <p:extLst>
      <p:ext uri="{BB962C8B-B14F-4D97-AF65-F5344CB8AC3E}">
        <p14:creationId xmlns:p14="http://schemas.microsoft.com/office/powerpoint/2010/main" val="57434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1" y="263047"/>
            <a:ext cx="12452943" cy="6263013"/>
          </a:xfrm>
          <a:prstGeom prst="rect">
            <a:avLst/>
          </a:prstGeom>
        </p:spPr>
      </p:pic>
    </p:spTree>
    <p:extLst>
      <p:ext uri="{BB962C8B-B14F-4D97-AF65-F5344CB8AC3E}">
        <p14:creationId xmlns:p14="http://schemas.microsoft.com/office/powerpoint/2010/main" val="3214312224"/>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6" name="TextBox 65"/>
              <p:cNvSpPr txBox="1"/>
              <p:nvPr/>
            </p:nvSpPr>
            <p:spPr>
              <a:xfrm rot="5400000">
                <a:off x="3205016" y="3069206"/>
                <a:ext cx="617156" cy="67710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rgbClr val="0000FF"/>
                          </a:solidFill>
                          <a:latin typeface="Cambria Math" charset="0"/>
                          <a:ea typeface="Cambria Math" charset="0"/>
                          <a:cs typeface="Cambria Math" charset="0"/>
                        </a:rPr>
                        <m:t>⇒</m:t>
                      </m:r>
                    </m:oMath>
                  </m:oMathPara>
                </a14:m>
                <a:endParaRPr lang="en-US" sz="4400">
                  <a:solidFill>
                    <a:srgbClr val="0000FF"/>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rot="5400000">
                <a:off x="3205016" y="3069206"/>
                <a:ext cx="617156" cy="677108"/>
              </a:xfrm>
              <a:prstGeom prst="rect">
                <a:avLst/>
              </a:prstGeom>
              <a:blipFill rotWithShape="0">
                <a:blip r:embed="rId3"/>
                <a:stretch>
                  <a:fillRect/>
                </a:stretch>
              </a:blipFill>
            </p:spPr>
            <p:txBody>
              <a:bodyPr/>
              <a:lstStyle/>
              <a:p>
                <a:r>
                  <a:rPr lang="en-US">
                    <a:noFill/>
                  </a:rPr>
                  <a:t> </a:t>
                </a:r>
              </a:p>
            </p:txBody>
          </p:sp>
        </mc:Fallback>
      </mc:AlternateContent>
      <p:sp>
        <p:nvSpPr>
          <p:cNvPr id="94" name="Rectangle 298"/>
          <p:cNvSpPr>
            <a:spLocks noChangeArrowheads="1"/>
          </p:cNvSpPr>
          <p:nvPr/>
        </p:nvSpPr>
        <p:spPr bwMode="auto">
          <a:xfrm>
            <a:off x="1321886" y="1806400"/>
            <a:ext cx="4387338" cy="463518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Coin-Flipping</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Bit Commitment</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Oblivious Transfer</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2-Party Function Evaluation</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Multi-Party Computation </a:t>
            </a:r>
            <a:br>
              <a:rPr lang="en-US" sz="2400">
                <a:cs typeface="Arial" charset="0"/>
              </a:rPr>
            </a:br>
            <a:r>
              <a:rPr lang="en-US" sz="2400">
                <a:cs typeface="Arial" charset="0"/>
              </a:rPr>
              <a:t>(with dishonest majority)</a:t>
            </a:r>
          </a:p>
        </p:txBody>
      </p:sp>
      <p:pic>
        <p:nvPicPr>
          <p:cNvPr id="36" name="Picture 35" descr="AliceBlue.eps"/>
          <p:cNvPicPr>
            <a:picLocks noChangeAspect="1"/>
          </p:cNvPicPr>
          <p:nvPr/>
        </p:nvPicPr>
        <p:blipFill>
          <a:blip r:embed="rId4" cstate="print"/>
          <a:stretch>
            <a:fillRect/>
          </a:stretch>
        </p:blipFill>
        <p:spPr>
          <a:xfrm flipH="1">
            <a:off x="7268725" y="1372411"/>
            <a:ext cx="1059740" cy="1080120"/>
          </a:xfrm>
          <a:prstGeom prst="rect">
            <a:avLst/>
          </a:prstGeom>
        </p:spPr>
      </p:pic>
      <p:pic>
        <p:nvPicPr>
          <p:cNvPr id="58" name="Picture 6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692603" y="1538323"/>
            <a:ext cx="1285425" cy="914208"/>
          </a:xfrm>
          <a:prstGeom prst="rect">
            <a:avLst/>
          </a:prstGeom>
          <a:noFill/>
        </p:spPr>
      </p:pic>
      <p:sp>
        <p:nvSpPr>
          <p:cNvPr id="132" name="Rectangle 2"/>
          <p:cNvSpPr>
            <a:spLocks noGrp="1" noChangeArrowheads="1"/>
          </p:cNvSpPr>
          <p:nvPr>
            <p:ph type="title" sz="quarter"/>
          </p:nvPr>
        </p:nvSpPr>
        <p:spPr>
          <a:xfrm>
            <a:off x="1039397" y="76330"/>
            <a:ext cx="8229600" cy="720725"/>
          </a:xfrm>
        </p:spPr>
        <p:txBody>
          <a:bodyPr>
            <a:normAutofit/>
          </a:bodyPr>
          <a:lstStyle/>
          <a:p>
            <a:pPr algn="l"/>
            <a:r>
              <a:rPr lang="en-US"/>
              <a:t>Secure Two-Party Cryptography</a:t>
            </a:r>
          </a:p>
        </p:txBody>
      </p:sp>
      <p:sp>
        <p:nvSpPr>
          <p:cNvPr id="128" name="Line 6"/>
          <p:cNvSpPr>
            <a:spLocks noChangeShapeType="1"/>
          </p:cNvSpPr>
          <p:nvPr/>
        </p:nvSpPr>
        <p:spPr bwMode="auto">
          <a:xfrm>
            <a:off x="8605405" y="172955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129" name="Line 8"/>
          <p:cNvSpPr>
            <a:spLocks noChangeShapeType="1"/>
          </p:cNvSpPr>
          <p:nvPr/>
        </p:nvSpPr>
        <p:spPr bwMode="auto">
          <a:xfrm>
            <a:off x="8605405" y="1945582"/>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sp>
        <p:nvSpPr>
          <p:cNvPr id="130" name="Line 6"/>
          <p:cNvSpPr>
            <a:spLocks noChangeShapeType="1"/>
          </p:cNvSpPr>
          <p:nvPr/>
        </p:nvSpPr>
        <p:spPr bwMode="auto">
          <a:xfrm>
            <a:off x="8605405" y="2161606"/>
            <a:ext cx="1513457" cy="0"/>
          </a:xfrm>
          <a:prstGeom prst="line">
            <a:avLst/>
          </a:prstGeom>
          <a:noFill/>
          <a:ln w="38100">
            <a:solidFill>
              <a:schemeClr val="tx1"/>
            </a:solidFill>
            <a:round/>
            <a:headEnd type="none" w="med" len="med"/>
            <a:tailEnd type="triangle"/>
          </a:ln>
          <a:effectLst/>
        </p:spPr>
        <p:txBody>
          <a:bodyPr lIns="0" tIns="0" rIns="0" bIns="0" anchor="ctr"/>
          <a:lstStyle/>
          <a:p>
            <a:endParaRPr lang="en-US"/>
          </a:p>
        </p:txBody>
      </p:sp>
      <p:sp>
        <p:nvSpPr>
          <p:cNvPr id="131" name="Isosceles Triangle 4"/>
          <p:cNvSpPr/>
          <p:nvPr/>
        </p:nvSpPr>
        <p:spPr>
          <a:xfrm>
            <a:off x="683423" y="1732625"/>
            <a:ext cx="527424" cy="4233525"/>
          </a:xfrm>
          <a:prstGeom prst="triangle">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a:solidFill>
                  <a:srgbClr val="000000"/>
                </a:solidFill>
              </a:rPr>
              <a:t>usefulness</a:t>
            </a:r>
          </a:p>
        </p:txBody>
      </p:sp>
      <p:sp>
        <p:nvSpPr>
          <p:cNvPr id="133" name="Rectangle 298"/>
          <p:cNvSpPr>
            <a:spLocks noChangeArrowheads="1"/>
          </p:cNvSpPr>
          <p:nvPr/>
        </p:nvSpPr>
        <p:spPr bwMode="auto">
          <a:xfrm>
            <a:off x="298013" y="783289"/>
            <a:ext cx="4566226" cy="874079"/>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Information-theoretic security</a:t>
            </a:r>
          </a:p>
          <a:p>
            <a:pPr marL="342900" indent="-342900">
              <a:spcBef>
                <a:spcPct val="20000"/>
              </a:spcBef>
              <a:buClr>
                <a:schemeClr val="accent1"/>
              </a:buClr>
              <a:buSzPct val="65000"/>
              <a:buFont typeface="Wingdings" pitchFamily="2" charset="2"/>
              <a:buChar char="n"/>
            </a:pPr>
            <a:r>
              <a:rPr lang="en-US" sz="2400">
                <a:cs typeface="Arial" charset="0"/>
              </a:rPr>
              <a:t>No computational restrictions</a:t>
            </a:r>
          </a:p>
        </p:txBody>
      </p:sp>
      <p:sp>
        <p:nvSpPr>
          <p:cNvPr id="147" name="Rectangle 298"/>
          <p:cNvSpPr>
            <a:spLocks noChangeArrowheads="1"/>
          </p:cNvSpPr>
          <p:nvPr/>
        </p:nvSpPr>
        <p:spPr bwMode="auto">
          <a:xfrm>
            <a:off x="8103222" y="1094857"/>
            <a:ext cx="3596254" cy="443466"/>
          </a:xfrm>
          <a:prstGeom prst="rect">
            <a:avLst/>
          </a:prstGeom>
          <a:noFill/>
          <a:ln w="9525">
            <a:noFill/>
            <a:miter lim="800000"/>
            <a:headEnd/>
            <a:tailEnd/>
          </a:ln>
          <a:effectLst/>
        </p:spPr>
        <p:txBody>
          <a:bodyPr/>
          <a:lstStyle/>
          <a:p>
            <a:pPr>
              <a:spcBef>
                <a:spcPct val="20000"/>
              </a:spcBef>
              <a:buClr>
                <a:schemeClr val="accent1"/>
              </a:buClr>
              <a:buSzPct val="65000"/>
            </a:pPr>
            <a:r>
              <a:rPr lang="en-US" sz="2400">
                <a:cs typeface="Arial" charset="0"/>
              </a:rPr>
              <a:t>Correctness (both honest)</a:t>
            </a:r>
          </a:p>
        </p:txBody>
      </p:sp>
      <p:grpSp>
        <p:nvGrpSpPr>
          <p:cNvPr id="5" name="Group 4"/>
          <p:cNvGrpSpPr/>
          <p:nvPr/>
        </p:nvGrpSpPr>
        <p:grpSpPr>
          <a:xfrm>
            <a:off x="7268725" y="2713606"/>
            <a:ext cx="4430751" cy="1484432"/>
            <a:chOff x="7268725" y="2762593"/>
            <a:chExt cx="4430751" cy="1484432"/>
          </a:xfrm>
        </p:grpSpPr>
        <p:pic>
          <p:nvPicPr>
            <p:cNvPr id="134" name="Picture 133" descr="AliceBlue.eps"/>
            <p:cNvPicPr>
              <a:picLocks noChangeAspect="1"/>
            </p:cNvPicPr>
            <p:nvPr/>
          </p:nvPicPr>
          <p:blipFill>
            <a:blip r:embed="rId4" cstate="print"/>
            <a:stretch>
              <a:fillRect/>
            </a:stretch>
          </p:blipFill>
          <p:spPr>
            <a:xfrm flipH="1">
              <a:off x="7268725" y="3166905"/>
              <a:ext cx="1059740" cy="1080120"/>
            </a:xfrm>
            <a:prstGeom prst="rect">
              <a:avLst/>
            </a:prstGeom>
          </p:spPr>
        </p:pic>
        <p:sp>
          <p:nvSpPr>
            <p:cNvPr id="137" name="Line 6"/>
            <p:cNvSpPr>
              <a:spLocks noChangeShapeType="1"/>
            </p:cNvSpPr>
            <p:nvPr/>
          </p:nvSpPr>
          <p:spPr bwMode="auto">
            <a:xfrm>
              <a:off x="8605405" y="3524052"/>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138" name="Line 8"/>
            <p:cNvSpPr>
              <a:spLocks noChangeShapeType="1"/>
            </p:cNvSpPr>
            <p:nvPr/>
          </p:nvSpPr>
          <p:spPr bwMode="auto">
            <a:xfrm>
              <a:off x="8605405" y="3740076"/>
              <a:ext cx="1513457" cy="0"/>
            </a:xfrm>
            <a:prstGeom prst="line">
              <a:avLst/>
            </a:prstGeom>
            <a:noFill/>
            <a:ln w="38100">
              <a:solidFill>
                <a:srgbClr val="FF0000"/>
              </a:solidFill>
              <a:round/>
              <a:headEnd type="triangle"/>
              <a:tailEnd type="none" w="med" len="med"/>
            </a:ln>
            <a:effectLst/>
          </p:spPr>
          <p:txBody>
            <a:bodyPr lIns="0" tIns="0" rIns="0" bIns="0" anchor="ctr"/>
            <a:lstStyle/>
            <a:p>
              <a:endParaRPr lang="en-US"/>
            </a:p>
          </p:txBody>
        </p:sp>
        <p:sp>
          <p:nvSpPr>
            <p:cNvPr id="139" name="Line 6"/>
            <p:cNvSpPr>
              <a:spLocks noChangeShapeType="1"/>
            </p:cNvSpPr>
            <p:nvPr/>
          </p:nvSpPr>
          <p:spPr bwMode="auto">
            <a:xfrm>
              <a:off x="8605405" y="3956100"/>
              <a:ext cx="1513457" cy="0"/>
            </a:xfrm>
            <a:prstGeom prst="line">
              <a:avLst/>
            </a:prstGeom>
            <a:noFill/>
            <a:ln w="38100">
              <a:solidFill>
                <a:schemeClr val="tx1"/>
              </a:solidFill>
              <a:round/>
              <a:headEnd type="none" w="med" len="med"/>
              <a:tailEnd type="triangle"/>
            </a:ln>
            <a:effectLst/>
          </p:spPr>
          <p:txBody>
            <a:bodyPr lIns="0" tIns="0" rIns="0" bIns="0" anchor="ctr"/>
            <a:lstStyle/>
            <a:p>
              <a:endParaRPr lang="en-US"/>
            </a:p>
          </p:txBody>
        </p:sp>
        <p:pic>
          <p:nvPicPr>
            <p:cNvPr id="145" name="Picture 2" descr="D:\presentations\Noisy Storage\EvilCatTransparent.png"/>
            <p:cNvPicPr>
              <a:picLocks noChangeAspect="1" noChangeArrowheads="1"/>
            </p:cNvPicPr>
            <p:nvPr/>
          </p:nvPicPr>
          <p:blipFill>
            <a:blip r:embed="rId6" cstate="print"/>
            <a:srcRect/>
            <a:stretch>
              <a:fillRect/>
            </a:stretch>
          </p:blipFill>
          <p:spPr bwMode="auto">
            <a:xfrm flipH="1">
              <a:off x="10692603" y="3206059"/>
              <a:ext cx="1006872" cy="1001812"/>
            </a:xfrm>
            <a:prstGeom prst="rect">
              <a:avLst/>
            </a:prstGeom>
            <a:noFill/>
          </p:spPr>
        </p:pic>
        <p:sp>
          <p:nvSpPr>
            <p:cNvPr id="148" name="Rectangle 298"/>
            <p:cNvSpPr>
              <a:spLocks noChangeArrowheads="1"/>
            </p:cNvSpPr>
            <p:nvPr/>
          </p:nvSpPr>
          <p:spPr bwMode="auto">
            <a:xfrm>
              <a:off x="8103222" y="2762593"/>
              <a:ext cx="3596254" cy="443466"/>
            </a:xfrm>
            <a:prstGeom prst="rect">
              <a:avLst/>
            </a:prstGeom>
            <a:noFill/>
            <a:ln w="9525">
              <a:noFill/>
              <a:miter lim="800000"/>
              <a:headEnd/>
              <a:tailEnd/>
            </a:ln>
            <a:effectLst/>
          </p:spPr>
          <p:txBody>
            <a:bodyPr/>
            <a:lstStyle/>
            <a:p>
              <a:pPr>
                <a:spcBef>
                  <a:spcPct val="20000"/>
                </a:spcBef>
                <a:buClr>
                  <a:schemeClr val="accent1"/>
                </a:buClr>
                <a:buSzPct val="65000"/>
              </a:pPr>
              <a:r>
                <a:rPr lang="en-US" sz="2400">
                  <a:cs typeface="Arial" charset="0"/>
                </a:rPr>
                <a:t>Security for honest Alice</a:t>
              </a:r>
            </a:p>
          </p:txBody>
        </p:sp>
      </p:grpSp>
      <p:grpSp>
        <p:nvGrpSpPr>
          <p:cNvPr id="6" name="Group 5"/>
          <p:cNvGrpSpPr/>
          <p:nvPr/>
        </p:nvGrpSpPr>
        <p:grpSpPr>
          <a:xfrm>
            <a:off x="7377357" y="4491283"/>
            <a:ext cx="4600671" cy="1382463"/>
            <a:chOff x="7377357" y="4491283"/>
            <a:chExt cx="4600671" cy="1382463"/>
          </a:xfrm>
        </p:grpSpPr>
        <p:pic>
          <p:nvPicPr>
            <p:cNvPr id="141" name="Picture 6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692603" y="4959538"/>
              <a:ext cx="1285425" cy="914208"/>
            </a:xfrm>
            <a:prstGeom prst="rect">
              <a:avLst/>
            </a:prstGeom>
            <a:noFill/>
          </p:spPr>
        </p:pic>
        <p:sp>
          <p:nvSpPr>
            <p:cNvPr id="142" name="Line 6"/>
            <p:cNvSpPr>
              <a:spLocks noChangeShapeType="1"/>
            </p:cNvSpPr>
            <p:nvPr/>
          </p:nvSpPr>
          <p:spPr bwMode="auto">
            <a:xfrm>
              <a:off x="8605405" y="5150773"/>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p:sp>
          <p:nvSpPr>
            <p:cNvPr id="143" name="Line 8"/>
            <p:cNvSpPr>
              <a:spLocks noChangeShapeType="1"/>
            </p:cNvSpPr>
            <p:nvPr/>
          </p:nvSpPr>
          <p:spPr bwMode="auto">
            <a:xfrm>
              <a:off x="8605405" y="5366797"/>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sp>
          <p:nvSpPr>
            <p:cNvPr id="144" name="Line 6"/>
            <p:cNvSpPr>
              <a:spLocks noChangeShapeType="1"/>
            </p:cNvSpPr>
            <p:nvPr/>
          </p:nvSpPr>
          <p:spPr bwMode="auto">
            <a:xfrm>
              <a:off x="8605405" y="5582821"/>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p:pic>
          <p:nvPicPr>
            <p:cNvPr id="146" name="Picture 1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7357" y="4727870"/>
              <a:ext cx="842476" cy="1083626"/>
            </a:xfrm>
            <a:prstGeom prst="rect">
              <a:avLst/>
            </a:prstGeom>
          </p:spPr>
        </p:pic>
        <p:sp>
          <p:nvSpPr>
            <p:cNvPr id="149" name="Rectangle 298"/>
            <p:cNvSpPr>
              <a:spLocks noChangeArrowheads="1"/>
            </p:cNvSpPr>
            <p:nvPr/>
          </p:nvSpPr>
          <p:spPr bwMode="auto">
            <a:xfrm>
              <a:off x="8103222" y="4491283"/>
              <a:ext cx="3596254" cy="443466"/>
            </a:xfrm>
            <a:prstGeom prst="rect">
              <a:avLst/>
            </a:prstGeom>
            <a:noFill/>
            <a:ln w="9525">
              <a:noFill/>
              <a:miter lim="800000"/>
              <a:headEnd/>
              <a:tailEnd/>
            </a:ln>
            <a:effectLst/>
          </p:spPr>
          <p:txBody>
            <a:bodyPr/>
            <a:lstStyle/>
            <a:p>
              <a:pPr>
                <a:spcBef>
                  <a:spcPct val="20000"/>
                </a:spcBef>
                <a:buClr>
                  <a:schemeClr val="accent1"/>
                </a:buClr>
                <a:buSzPct val="65000"/>
              </a:pPr>
              <a:r>
                <a:rPr lang="en-US" sz="2400">
                  <a:cs typeface="Arial" charset="0"/>
                </a:rPr>
                <a:t>Security for honest Bob</a:t>
              </a:r>
            </a:p>
          </p:txBody>
        </p:sp>
      </p:grpSp>
      <p:sp>
        <p:nvSpPr>
          <p:cNvPr id="25" name="Rectangle 298"/>
          <p:cNvSpPr>
            <a:spLocks noChangeArrowheads="1"/>
          </p:cNvSpPr>
          <p:nvPr/>
        </p:nvSpPr>
        <p:spPr bwMode="auto">
          <a:xfrm>
            <a:off x="5309125" y="1052575"/>
            <a:ext cx="1629300" cy="819822"/>
          </a:xfrm>
          <a:prstGeom prst="rect">
            <a:avLst/>
          </a:prstGeom>
          <a:noFill/>
          <a:ln w="9525">
            <a:noFill/>
            <a:miter lim="800000"/>
            <a:headEnd/>
            <a:tailEnd/>
          </a:ln>
          <a:effectLst/>
        </p:spPr>
        <p:txBody>
          <a:bodyPr/>
          <a:lstStyle/>
          <a:p>
            <a:pPr>
              <a:spcBef>
                <a:spcPct val="20000"/>
              </a:spcBef>
              <a:buClr>
                <a:schemeClr val="accent1"/>
              </a:buClr>
              <a:buSzPct val="65000"/>
            </a:pPr>
            <a:endParaRPr lang="en-US" sz="2400">
              <a:cs typeface="Arial" charset="0"/>
            </a:endParaRPr>
          </a:p>
        </p:txBody>
      </p:sp>
      <mc:AlternateContent xmlns:mc="http://schemas.openxmlformats.org/markup-compatibility/2006" xmlns:a14="http://schemas.microsoft.com/office/drawing/2010/main">
        <mc:Choice Requires="a14">
          <p:sp>
            <p:nvSpPr>
              <p:cNvPr id="2" name="TextBox 1"/>
              <p:cNvSpPr txBox="1"/>
              <p:nvPr/>
            </p:nvSpPr>
            <p:spPr>
              <a:xfrm rot="5400000">
                <a:off x="2679324" y="2180396"/>
                <a:ext cx="62196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 name="TextBox 1"/>
              <p:cNvSpPr txBox="1">
                <a:spLocks noRot="1" noChangeAspect="1" noMove="1" noResize="1" noEditPoints="1" noAdjustHandles="1" noChangeArrowheads="1" noChangeShapeType="1" noTextEdit="1"/>
              </p:cNvSpPr>
              <p:nvPr/>
            </p:nvSpPr>
            <p:spPr>
              <a:xfrm rot="5400000">
                <a:off x="2679324" y="2180396"/>
                <a:ext cx="621965" cy="677108"/>
              </a:xfrm>
              <a:prstGeom prst="rect">
                <a:avLst/>
              </a:prstGeom>
              <a:blipFill rotWithShape="0">
                <a:blip r:embed="rId8"/>
                <a:stretch>
                  <a:fillRect/>
                </a:stretch>
              </a:blipFill>
            </p:spPr>
            <p:txBody>
              <a:bodyPr/>
              <a:lstStyle/>
              <a:p>
                <a:r>
                  <a:rPr lang="en-US">
                    <a:noFill/>
                  </a:rPr>
                  <a:t> </a:t>
                </a:r>
              </a:p>
            </p:txBody>
          </p:sp>
        </mc:Fallback>
      </mc:AlternateContent>
      <p:grpSp>
        <p:nvGrpSpPr>
          <p:cNvPr id="7" name="Group 6"/>
          <p:cNvGrpSpPr/>
          <p:nvPr/>
        </p:nvGrpSpPr>
        <p:grpSpPr>
          <a:xfrm>
            <a:off x="3513594" y="1763638"/>
            <a:ext cx="1454331" cy="687097"/>
            <a:chOff x="3513594" y="1763638"/>
            <a:chExt cx="1454331" cy="687097"/>
          </a:xfrm>
        </p:grpSpPr>
        <p:pic>
          <p:nvPicPr>
            <p:cNvPr id="3" name="Picture 2"/>
            <p:cNvPicPr>
              <a:picLocks noChangeAspect="1"/>
            </p:cNvPicPr>
            <p:nvPr/>
          </p:nvPicPr>
          <p:blipFill>
            <a:blip r:embed="rId9"/>
            <a:stretch>
              <a:fillRect/>
            </a:stretch>
          </p:blipFill>
          <p:spPr>
            <a:xfrm>
              <a:off x="4280828" y="1763638"/>
              <a:ext cx="687097" cy="687097"/>
            </a:xfrm>
            <a:prstGeom prst="rect">
              <a:avLst/>
            </a:prstGeom>
          </p:spPr>
        </p:pic>
        <p:pic>
          <p:nvPicPr>
            <p:cNvPr id="28" name="Picture 27"/>
            <p:cNvPicPr>
              <a:picLocks noChangeAspect="1"/>
            </p:cNvPicPr>
            <p:nvPr/>
          </p:nvPicPr>
          <p:blipFill>
            <a:blip r:embed="rId10">
              <a:lum bright="-15000" contrast="15000"/>
            </a:blip>
            <a:stretch>
              <a:fillRect/>
            </a:stretch>
          </p:blipFill>
          <p:spPr>
            <a:xfrm>
              <a:off x="3513594" y="1768352"/>
              <a:ext cx="712918" cy="682383"/>
            </a:xfrm>
            <a:prstGeom prst="rect">
              <a:avLst/>
            </a:prstGeom>
          </p:spPr>
        </p:pic>
      </p:grpSp>
      <p:grpSp>
        <p:nvGrpSpPr>
          <p:cNvPr id="8" name="Group 7"/>
          <p:cNvGrpSpPr/>
          <p:nvPr/>
        </p:nvGrpSpPr>
        <p:grpSpPr>
          <a:xfrm>
            <a:off x="3956191" y="2592796"/>
            <a:ext cx="1674635" cy="773893"/>
            <a:chOff x="3956191" y="2592796"/>
            <a:chExt cx="1674635" cy="773893"/>
          </a:xfrm>
        </p:grpSpPr>
        <p:pic>
          <p:nvPicPr>
            <p:cNvPr id="30" name="Picture 20" descr="BD07434_"/>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6191" y="2592796"/>
              <a:ext cx="810501" cy="773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2" descr="j023817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22598" y="2917218"/>
              <a:ext cx="708228" cy="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 name="Group 9"/>
          <p:cNvGrpSpPr/>
          <p:nvPr/>
        </p:nvGrpSpPr>
        <p:grpSpPr>
          <a:xfrm>
            <a:off x="4186307" y="4741121"/>
            <a:ext cx="2995610" cy="666143"/>
            <a:chOff x="4186307" y="4741121"/>
            <a:chExt cx="2995610" cy="666143"/>
          </a:xfrm>
        </p:grpSpPr>
        <mc:AlternateContent xmlns:mc="http://schemas.openxmlformats.org/markup-compatibility/2006" xmlns:a14="http://schemas.microsoft.com/office/drawing/2010/main">
          <mc:Choice Requires="a14">
            <p:sp>
              <p:nvSpPr>
                <p:cNvPr id="43" name="Rounded Rectangle 42"/>
                <p:cNvSpPr/>
                <p:nvPr/>
              </p:nvSpPr>
              <p:spPr>
                <a:xfrm>
                  <a:off x="5400248" y="4840521"/>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latin typeface="Cambria Math" charset="0"/>
                            <a:ea typeface="Cambria Math" charset="0"/>
                            <a:cs typeface="Cambria Math" charset="0"/>
                          </a:rPr>
                          <m:t> </m:t>
                        </m:r>
                        <m:r>
                          <a:rPr lang="de-DE" sz="2800" i="1" smtClean="0">
                            <a:latin typeface="Cambria Math" charset="0"/>
                            <a:ea typeface="Cambria Math" charset="0"/>
                            <a:cs typeface="Cambria Math" charset="0"/>
                          </a:rPr>
                          <m:t>ℱ</m:t>
                        </m:r>
                      </m:oMath>
                    </m:oMathPara>
                  </a14:m>
                  <a:endParaRPr lang="de-DE" sz="2800"/>
                </a:p>
              </p:txBody>
            </p:sp>
          </mc:Choice>
          <mc:Fallback xmlns="">
            <p:sp>
              <p:nvSpPr>
                <p:cNvPr id="43" name="Rounded Rectangle 42"/>
                <p:cNvSpPr>
                  <a:spLocks noRot="1" noChangeAspect="1" noMove="1" noResize="1" noEditPoints="1" noAdjustHandles="1" noChangeArrowheads="1" noChangeShapeType="1" noTextEdit="1"/>
                </p:cNvSpPr>
                <p:nvPr/>
              </p:nvSpPr>
              <p:spPr>
                <a:xfrm>
                  <a:off x="5400248" y="4840521"/>
                  <a:ext cx="607928" cy="556693"/>
                </a:xfrm>
                <a:prstGeom prst="roundRect">
                  <a:avLst>
                    <a:gd name="adj" fmla="val 18360"/>
                  </a:avLst>
                </a:prstGeom>
                <a:blipFill rotWithShape="0">
                  <a:blip r:embed="rId13"/>
                  <a:stretch>
                    <a:fillRect/>
                  </a:stretch>
                </a:blipFill>
              </p:spPr>
              <p:txBody>
                <a:bodyPr/>
                <a:lstStyle/>
                <a:p>
                  <a:r>
                    <a:rPr lang="en-US">
                      <a:noFill/>
                    </a:rPr>
                    <a:t> </a:t>
                  </a:r>
                </a:p>
              </p:txBody>
            </p:sp>
          </mc:Fallback>
        </mc:AlternateContent>
        <p:sp>
          <p:nvSpPr>
            <p:cNvPr id="53" name="Line 6"/>
            <p:cNvSpPr>
              <a:spLocks noChangeShapeType="1"/>
            </p:cNvSpPr>
            <p:nvPr/>
          </p:nvSpPr>
          <p:spPr bwMode="auto">
            <a:xfrm>
              <a:off x="5067176" y="4991430"/>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54" name="Line 6"/>
            <p:cNvSpPr>
              <a:spLocks noChangeShapeType="1"/>
            </p:cNvSpPr>
            <p:nvPr/>
          </p:nvSpPr>
          <p:spPr bwMode="auto">
            <a:xfrm>
              <a:off x="5067176" y="5240185"/>
              <a:ext cx="299889"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5" name="Line 6"/>
            <p:cNvSpPr>
              <a:spLocks noChangeShapeType="1"/>
            </p:cNvSpPr>
            <p:nvPr/>
          </p:nvSpPr>
          <p:spPr bwMode="auto">
            <a:xfrm>
              <a:off x="6052705" y="4981671"/>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6" name="Line 6"/>
            <p:cNvSpPr>
              <a:spLocks noChangeShapeType="1"/>
            </p:cNvSpPr>
            <p:nvPr/>
          </p:nvSpPr>
          <p:spPr bwMode="auto">
            <a:xfrm>
              <a:off x="6052705" y="5230426"/>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4" name="TextBox 3"/>
                <p:cNvSpPr txBox="1"/>
                <p:nvPr/>
              </p:nvSpPr>
              <p:spPr>
                <a:xfrm>
                  <a:off x="6297717" y="4770881"/>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𝑦</m:t>
                        </m:r>
                      </m:oMath>
                    </m:oMathPara>
                  </a14:m>
                  <a:endParaRPr lang="en-US"/>
                </a:p>
              </p:txBody>
            </p:sp>
          </mc:Choice>
          <mc:Fallback xmlns="">
            <p:sp>
              <p:nvSpPr>
                <p:cNvPr id="4" name="TextBox 3"/>
                <p:cNvSpPr txBox="1">
                  <a:spLocks noRot="1" noChangeAspect="1" noMove="1" noResize="1" noEditPoints="1" noAdjustHandles="1" noChangeArrowheads="1" noChangeShapeType="1" noTextEdit="1"/>
                </p:cNvSpPr>
                <p:nvPr/>
              </p:nvSpPr>
              <p:spPr>
                <a:xfrm>
                  <a:off x="6297717" y="4770881"/>
                  <a:ext cx="371384" cy="369332"/>
                </a:xfrm>
                <a:prstGeom prst="rect">
                  <a:avLst/>
                </a:prstGeom>
                <a:blipFill rotWithShape="0">
                  <a:blip r:embed="rId14"/>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6256151" y="5037932"/>
                  <a:ext cx="9257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𝑔</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57" name="TextBox 56"/>
                <p:cNvSpPr txBox="1">
                  <a:spLocks noRot="1" noChangeAspect="1" noMove="1" noResize="1" noEditPoints="1" noAdjustHandles="1" noChangeArrowheads="1" noChangeShapeType="1" noTextEdit="1"/>
                </p:cNvSpPr>
                <p:nvPr/>
              </p:nvSpPr>
              <p:spPr>
                <a:xfrm>
                  <a:off x="6256151" y="5037932"/>
                  <a:ext cx="925766" cy="369332"/>
                </a:xfrm>
                <a:prstGeom prst="rect">
                  <a:avLst/>
                </a:prstGeom>
                <a:blipFill rotWithShape="0">
                  <a:blip r:embed="rId15"/>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4702776" y="4741121"/>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𝑥</m:t>
                        </m:r>
                      </m:oMath>
                    </m:oMathPara>
                  </a14:m>
                  <a:endParaRPr lang="en-US"/>
                </a:p>
              </p:txBody>
            </p:sp>
          </mc:Choice>
          <mc:Fallback xmlns="">
            <p:sp>
              <p:nvSpPr>
                <p:cNvPr id="59" name="TextBox 58"/>
                <p:cNvSpPr txBox="1">
                  <a:spLocks noRot="1" noChangeAspect="1" noMove="1" noResize="1" noEditPoints="1" noAdjustHandles="1" noChangeArrowheads="1" noChangeShapeType="1" noTextEdit="1"/>
                </p:cNvSpPr>
                <p:nvPr/>
              </p:nvSpPr>
              <p:spPr>
                <a:xfrm>
                  <a:off x="4702776" y="4741121"/>
                  <a:ext cx="367986" cy="369332"/>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186307" y="5004254"/>
                  <a:ext cx="914096"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r>
                          <a:rPr lang="en-US" b="0" i="1" smtClean="0">
                            <a:latin typeface="Cambria Math" charset="0"/>
                          </a:rPr>
                          <m:t>𝑓</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60" name="TextBox 59"/>
                <p:cNvSpPr txBox="1">
                  <a:spLocks noRot="1" noChangeAspect="1" noMove="1" noResize="1" noEditPoints="1" noAdjustHandles="1" noChangeArrowheads="1" noChangeShapeType="1" noTextEdit="1"/>
                </p:cNvSpPr>
                <p:nvPr/>
              </p:nvSpPr>
              <p:spPr>
                <a:xfrm>
                  <a:off x="4186307" y="5004254"/>
                  <a:ext cx="914096" cy="369332"/>
                </a:xfrm>
                <a:prstGeom prst="rect">
                  <a:avLst/>
                </a:prstGeom>
                <a:blipFill rotWithShape="0">
                  <a:blip r:embed="rId17"/>
                  <a:stretch>
                    <a:fillRect r="-2000" b="-1333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1" name="TextBox 60"/>
              <p:cNvSpPr txBox="1"/>
              <p:nvPr/>
            </p:nvSpPr>
            <p:spPr>
              <a:xfrm rot="5400000">
                <a:off x="2679324" y="3033816"/>
                <a:ext cx="62196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1" name="TextBox 60"/>
              <p:cNvSpPr txBox="1">
                <a:spLocks noRot="1" noChangeAspect="1" noMove="1" noResize="1" noEditPoints="1" noAdjustHandles="1" noChangeArrowheads="1" noChangeShapeType="1" noTextEdit="1"/>
              </p:cNvSpPr>
              <p:nvPr/>
            </p:nvSpPr>
            <p:spPr>
              <a:xfrm rot="5400000">
                <a:off x="2679324" y="3033816"/>
                <a:ext cx="621965" cy="677108"/>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rot="5400000">
                <a:off x="2681732" y="3896604"/>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2" name="TextBox 61"/>
              <p:cNvSpPr txBox="1">
                <a:spLocks noRot="1" noChangeAspect="1" noMove="1" noResize="1" noEditPoints="1" noAdjustHandles="1" noChangeArrowheads="1" noChangeShapeType="1" noTextEdit="1"/>
              </p:cNvSpPr>
              <p:nvPr/>
            </p:nvSpPr>
            <p:spPr>
              <a:xfrm rot="5400000">
                <a:off x="2681732" y="3896604"/>
                <a:ext cx="617156" cy="677108"/>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rot="5400000">
                <a:off x="2302129" y="4797313"/>
                <a:ext cx="711733"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b="0">
                  <a:ea typeface="Cambria Math" charset="0"/>
                  <a:cs typeface="Cambria Math"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rot="5400000">
                <a:off x="2302129" y="4797313"/>
                <a:ext cx="711733" cy="677108"/>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rot="16200000">
                <a:off x="1910666" y="3896604"/>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9" name="TextBox 68"/>
              <p:cNvSpPr txBox="1">
                <a:spLocks noRot="1" noChangeAspect="1" noMove="1" noResize="1" noEditPoints="1" noAdjustHandles="1" noChangeArrowheads="1" noChangeShapeType="1" noTextEdit="1"/>
              </p:cNvSpPr>
              <p:nvPr/>
            </p:nvSpPr>
            <p:spPr>
              <a:xfrm rot="16200000">
                <a:off x="1910666" y="3896604"/>
                <a:ext cx="617156" cy="677108"/>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rot="16200000">
                <a:off x="1910666" y="3031411"/>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70" name="TextBox 69"/>
              <p:cNvSpPr txBox="1">
                <a:spLocks noRot="1" noChangeAspect="1" noMove="1" noResize="1" noEditPoints="1" noAdjustHandles="1" noChangeArrowheads="1" noChangeShapeType="1" noTextEdit="1"/>
              </p:cNvSpPr>
              <p:nvPr/>
            </p:nvSpPr>
            <p:spPr>
              <a:xfrm rot="16200000">
                <a:off x="1910666" y="3031411"/>
                <a:ext cx="617156" cy="677108"/>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rot="16200000">
                <a:off x="1910666" y="2176259"/>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71" name="TextBox 70"/>
              <p:cNvSpPr txBox="1">
                <a:spLocks noRot="1" noChangeAspect="1" noMove="1" noResize="1" noEditPoints="1" noAdjustHandles="1" noChangeArrowheads="1" noChangeShapeType="1" noTextEdit="1"/>
              </p:cNvSpPr>
              <p:nvPr/>
            </p:nvSpPr>
            <p:spPr>
              <a:xfrm rot="16200000">
                <a:off x="1910666" y="2176259"/>
                <a:ext cx="617156" cy="677108"/>
              </a:xfrm>
              <a:prstGeom prst="rect">
                <a:avLst/>
              </a:prstGeom>
              <a:blipFill rotWithShape="0">
                <a:blip r:embed="rId23"/>
                <a:stretch>
                  <a:fillRect/>
                </a:stretch>
              </a:blipFill>
            </p:spPr>
            <p:txBody>
              <a:bodyPr/>
              <a:lstStyle/>
              <a:p>
                <a:r>
                  <a:rPr lang="en-US">
                    <a:noFill/>
                  </a:rPr>
                  <a:t> </a:t>
                </a:r>
              </a:p>
            </p:txBody>
          </p:sp>
        </mc:Fallback>
      </mc:AlternateContent>
      <p:grpSp>
        <p:nvGrpSpPr>
          <p:cNvPr id="9" name="Group 8"/>
          <p:cNvGrpSpPr/>
          <p:nvPr/>
        </p:nvGrpSpPr>
        <p:grpSpPr>
          <a:xfrm>
            <a:off x="4220042" y="3630803"/>
            <a:ext cx="2072128" cy="656093"/>
            <a:chOff x="4220042" y="3630803"/>
            <a:chExt cx="2072128" cy="656093"/>
          </a:xfrm>
        </p:grpSpPr>
        <p:sp>
          <p:nvSpPr>
            <p:cNvPr id="72" name="Rounded Rectangle 71"/>
            <p:cNvSpPr/>
            <p:nvPr/>
          </p:nvSpPr>
          <p:spPr>
            <a:xfrm>
              <a:off x="4960031" y="3730203"/>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73" name="Line 6"/>
            <p:cNvSpPr>
              <a:spLocks noChangeShapeType="1"/>
            </p:cNvSpPr>
            <p:nvPr/>
          </p:nvSpPr>
          <p:spPr bwMode="auto">
            <a:xfrm>
              <a:off x="4626959" y="3881112"/>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4" name="Line 6"/>
            <p:cNvSpPr>
              <a:spLocks noChangeShapeType="1"/>
            </p:cNvSpPr>
            <p:nvPr/>
          </p:nvSpPr>
          <p:spPr bwMode="auto">
            <a:xfrm>
              <a:off x="4626959" y="4129867"/>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5" name="Line 6"/>
            <p:cNvSpPr>
              <a:spLocks noChangeShapeType="1"/>
            </p:cNvSpPr>
            <p:nvPr/>
          </p:nvSpPr>
          <p:spPr bwMode="auto">
            <a:xfrm>
              <a:off x="5612488" y="3871353"/>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76" name="Line 6"/>
            <p:cNvSpPr>
              <a:spLocks noChangeShapeType="1"/>
            </p:cNvSpPr>
            <p:nvPr/>
          </p:nvSpPr>
          <p:spPr bwMode="auto">
            <a:xfrm>
              <a:off x="5612488" y="4120108"/>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77" name="TextBox 76"/>
                <p:cNvSpPr txBox="1"/>
                <p:nvPr/>
              </p:nvSpPr>
              <p:spPr>
                <a:xfrm>
                  <a:off x="5857500" y="3660563"/>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77" name="TextBox 76"/>
                <p:cNvSpPr txBox="1">
                  <a:spLocks noRot="1" noChangeAspect="1" noMove="1" noResize="1" noEditPoints="1" noAdjustHandles="1" noChangeArrowheads="1" noChangeShapeType="1" noTextEdit="1"/>
                </p:cNvSpPr>
                <p:nvPr/>
              </p:nvSpPr>
              <p:spPr>
                <a:xfrm>
                  <a:off x="5857500" y="3660563"/>
                  <a:ext cx="350672" cy="369332"/>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5857500" y="3917564"/>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78" name="TextBox 77"/>
                <p:cNvSpPr txBox="1">
                  <a:spLocks noRot="1" noChangeAspect="1" noMove="1" noResize="1" noEditPoints="1" noAdjustHandles="1" noChangeArrowheads="1" noChangeShapeType="1" noTextEdit="1"/>
                </p:cNvSpPr>
                <p:nvPr/>
              </p:nvSpPr>
              <p:spPr>
                <a:xfrm>
                  <a:off x="5857500" y="3917564"/>
                  <a:ext cx="434670" cy="369332"/>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4262559" y="3630803"/>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79" name="TextBox 78"/>
                <p:cNvSpPr txBox="1">
                  <a:spLocks noRot="1" noChangeAspect="1" noMove="1" noResize="1" noEditPoints="1" noAdjustHandles="1" noChangeArrowheads="1" noChangeShapeType="1" noTextEdit="1"/>
                </p:cNvSpPr>
                <p:nvPr/>
              </p:nvSpPr>
              <p:spPr>
                <a:xfrm>
                  <a:off x="4262559" y="3630803"/>
                  <a:ext cx="446661" cy="369332"/>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220042" y="3893936"/>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80" name="TextBox 79"/>
                <p:cNvSpPr txBox="1">
                  <a:spLocks noRot="1" noChangeAspect="1" noMove="1" noResize="1" noEditPoints="1" noAdjustHandles="1" noChangeArrowheads="1" noChangeShapeType="1" noTextEdit="1"/>
                </p:cNvSpPr>
                <p:nvPr/>
              </p:nvSpPr>
              <p:spPr>
                <a:xfrm>
                  <a:off x="4220042" y="3893936"/>
                  <a:ext cx="441338" cy="369332"/>
                </a:xfrm>
                <a:prstGeom prst="rect">
                  <a:avLst/>
                </a:prstGeom>
                <a:blipFill rotWithShape="0">
                  <a:blip r:embed="rId27"/>
                  <a:stretch>
                    <a:fillRect/>
                  </a:stretch>
                </a:blipFill>
              </p:spPr>
              <p:txBody>
                <a:bodyPr/>
                <a:lstStyle/>
                <a:p>
                  <a:r>
                    <a:rPr lang="en-US">
                      <a:noFill/>
                    </a:rPr>
                    <a:t> </a:t>
                  </a:r>
                </a:p>
              </p:txBody>
            </p:sp>
          </mc:Fallback>
        </mc:AlternateContent>
      </p:grpSp>
      <p:sp>
        <p:nvSpPr>
          <p:cNvPr id="64" name="Rectangle 63"/>
          <p:cNvSpPr/>
          <p:nvPr/>
        </p:nvSpPr>
        <p:spPr>
          <a:xfrm>
            <a:off x="394267" y="6431540"/>
            <a:ext cx="10127959" cy="369332"/>
          </a:xfrm>
          <a:prstGeom prst="rect">
            <a:avLst/>
          </a:prstGeom>
        </p:spPr>
        <p:txBody>
          <a:bodyPr wrap="square">
            <a:spAutoFit/>
          </a:bodyPr>
          <a:lstStyle/>
          <a:p>
            <a:r>
              <a:rPr lang="en-US">
                <a:solidFill>
                  <a:schemeClr val="bg1"/>
                </a:solidFill>
              </a:rPr>
              <a:t>[Blum 83, Kilian 88]</a:t>
            </a:r>
          </a:p>
        </p:txBody>
      </p:sp>
      <p:grpSp>
        <p:nvGrpSpPr>
          <p:cNvPr id="12" name="Group 11"/>
          <p:cNvGrpSpPr/>
          <p:nvPr/>
        </p:nvGrpSpPr>
        <p:grpSpPr>
          <a:xfrm>
            <a:off x="697928" y="1776386"/>
            <a:ext cx="527423" cy="4220568"/>
            <a:chOff x="21816" y="1734233"/>
            <a:chExt cx="740632" cy="4220568"/>
          </a:xfrm>
        </p:grpSpPr>
        <p:sp>
          <p:nvSpPr>
            <p:cNvPr id="65" name="Isosceles Triangle 4"/>
            <p:cNvSpPr/>
            <p:nvPr/>
          </p:nvSpPr>
          <p:spPr>
            <a:xfrm>
              <a:off x="21816" y="1734233"/>
              <a:ext cx="740632" cy="1971487"/>
            </a:xfrm>
            <a:prstGeom prst="triangle">
              <a:avLst/>
            </a:prstGeom>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21913" y="3705720"/>
              <a:ext cx="740535" cy="2249081"/>
            </a:xfrm>
            <a:prstGeom prst="rect">
              <a:avLst/>
            </a:prstGeom>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a:solidFill>
                    <a:srgbClr val="000000"/>
                  </a:solidFill>
                </a:rPr>
                <a:t>usefulness</a:t>
              </a:r>
            </a:p>
          </p:txBody>
        </p:sp>
      </p:grpSp>
      <p:grpSp>
        <p:nvGrpSpPr>
          <p:cNvPr id="68" name="Group 67"/>
          <p:cNvGrpSpPr/>
          <p:nvPr/>
        </p:nvGrpSpPr>
        <p:grpSpPr>
          <a:xfrm>
            <a:off x="84616" y="1799413"/>
            <a:ext cx="528245" cy="4216540"/>
            <a:chOff x="21816" y="1742290"/>
            <a:chExt cx="741786" cy="4216540"/>
          </a:xfrm>
          <a:solidFill>
            <a:srgbClr val="0000FF"/>
          </a:solidFill>
        </p:grpSpPr>
        <p:sp>
          <p:nvSpPr>
            <p:cNvPr id="81" name="Isosceles Triangle 4"/>
            <p:cNvSpPr/>
            <p:nvPr/>
          </p:nvSpPr>
          <p:spPr>
            <a:xfrm>
              <a:off x="21816" y="1742290"/>
              <a:ext cx="740632" cy="1150806"/>
            </a:xfrm>
            <a:prstGeom prst="triangle">
              <a:avLst/>
            </a:prstGeom>
            <a:grpFill/>
            <a:ln>
              <a:noFill/>
            </a:ln>
          </p:spPr>
          <p:style>
            <a:lnRef idx="0">
              <a:schemeClr val="accent6"/>
            </a:lnRef>
            <a:fillRef idx="3">
              <a:schemeClr val="accent6"/>
            </a:fillRef>
            <a:effectRef idx="3">
              <a:schemeClr val="accent6"/>
            </a:effectRef>
            <a:fontRef idx="minor">
              <a:schemeClr val="lt1"/>
            </a:fontRef>
          </p:style>
          <p:txBody>
            <a:bodyPr vert="vert270" rtlCol="0" anchor="ctr"/>
            <a:lstStyle/>
            <a:p>
              <a:pPr algn="ctr"/>
              <a:endParaRPr lang="en-US"/>
            </a:p>
          </p:txBody>
        </p:sp>
        <p:sp>
          <p:nvSpPr>
            <p:cNvPr id="82" name="Rectangle 81"/>
            <p:cNvSpPr/>
            <p:nvPr/>
          </p:nvSpPr>
          <p:spPr>
            <a:xfrm>
              <a:off x="23067" y="2889068"/>
              <a:ext cx="740535" cy="3069762"/>
            </a:xfrm>
            <a:prstGeom prst="rect">
              <a:avLst/>
            </a:prstGeom>
            <a:grpFill/>
            <a:ln>
              <a:noFill/>
            </a:ln>
          </p:spPr>
          <p:style>
            <a:lnRef idx="0">
              <a:schemeClr val="accent6"/>
            </a:lnRef>
            <a:fillRef idx="3">
              <a:schemeClr val="accent6"/>
            </a:fillRef>
            <a:effectRef idx="3">
              <a:schemeClr val="accent6"/>
            </a:effectRef>
            <a:fontRef idx="minor">
              <a:schemeClr val="lt1"/>
            </a:fontRef>
          </p:style>
          <p:txBody>
            <a:bodyPr vert="vert270" rtlCol="0" anchor="ctr"/>
            <a:lstStyle/>
            <a:p>
              <a:pPr algn="ctr"/>
              <a:r>
                <a:rPr lang="en-US"/>
                <a:t> quantum usefulness</a:t>
              </a:r>
            </a:p>
          </p:txBody>
        </p:sp>
      </p:grpSp>
    </p:spTree>
    <p:extLst>
      <p:ext uri="{BB962C8B-B14F-4D97-AF65-F5344CB8AC3E}">
        <p14:creationId xmlns:p14="http://schemas.microsoft.com/office/powerpoint/2010/main" val="98308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4">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4">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4">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4" grpId="0" uiExpand="1" build="p"/>
      <p:bldP spid="131" grpId="0" animBg="1"/>
      <p:bldP spid="2" grpId="0"/>
      <p:bldP spid="61" grpId="0"/>
      <p:bldP spid="62" grpId="0"/>
      <p:bldP spid="63" grpId="0"/>
      <p:bldP spid="69" grpId="0"/>
      <p:bldP spid="70" grpId="0"/>
      <p:bldP spid="71" grpId="0"/>
      <p:bldP spid="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661670" y="853868"/>
                <a:ext cx="10801460" cy="249149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solidFill>
                      <a:srgbClr val="0000FF"/>
                    </a:solidFill>
                    <a:cs typeface="Arial" charset="0"/>
                  </a:rPr>
                  <a:t>Strong CF</a:t>
                </a:r>
                <a:r>
                  <a:rPr lang="en-US" sz="2400" dirty="0">
                    <a:cs typeface="Arial" charset="0"/>
                  </a:rPr>
                  <a:t>: No dishonest player can bias the outcome</a:t>
                </a:r>
              </a:p>
              <a:p>
                <a:pPr marL="342900" indent="-342900">
                  <a:spcBef>
                    <a:spcPct val="20000"/>
                  </a:spcBef>
                  <a:buClr>
                    <a:schemeClr val="accent1"/>
                  </a:buClr>
                  <a:buSzPct val="65000"/>
                  <a:buFont typeface="Wingdings" pitchFamily="2" charset="2"/>
                  <a:buChar char="n"/>
                </a:pPr>
                <a:r>
                  <a:rPr lang="en-US" sz="2400" dirty="0">
                    <a:cs typeface="Arial" charset="0"/>
                  </a:rPr>
                  <a:t>Classically: a cheater can always obtain his desired outcome with </a:t>
                </a:r>
                <a:r>
                  <a:rPr lang="en-US" sz="2400" dirty="0" err="1">
                    <a:cs typeface="Arial" charset="0"/>
                  </a:rPr>
                  <a:t>prob</a:t>
                </a:r>
                <a:r>
                  <a:rPr lang="en-US" sz="2400" dirty="0">
                    <a:cs typeface="Arial" charset="0"/>
                  </a:rPr>
                  <a:t> 1</a:t>
                </a:r>
              </a:p>
              <a:p>
                <a:pPr marL="342900" indent="-342900">
                  <a:spcBef>
                    <a:spcPct val="20000"/>
                  </a:spcBef>
                  <a:buClr>
                    <a:schemeClr val="accent1"/>
                  </a:buClr>
                  <a:buSzPct val="65000"/>
                  <a:buFont typeface="Wingdings" pitchFamily="2" charset="2"/>
                  <a:buChar char="n"/>
                </a:pPr>
                <a:r>
                  <a:rPr lang="en-US" sz="2400" dirty="0">
                    <a:solidFill>
                      <a:srgbClr val="0000FF"/>
                    </a:solidFill>
                    <a:cs typeface="Arial" charset="0"/>
                  </a:rPr>
                  <a:t>Quantum</a:t>
                </a:r>
                <a:r>
                  <a:rPr lang="en-US" sz="2400" dirty="0">
                    <a:cs typeface="Arial" charset="0"/>
                  </a:rPr>
                  <a:t>: [</a:t>
                </a:r>
                <a:r>
                  <a:rPr lang="en-US" sz="2400" dirty="0" err="1">
                    <a:cs typeface="Arial" charset="0"/>
                  </a:rPr>
                  <a:t>Ambainis</a:t>
                </a:r>
                <a:r>
                  <a:rPr lang="en-US" sz="2400" dirty="0">
                    <a:cs typeface="Arial" charset="0"/>
                  </a:rPr>
                  <a:t> 02] Quantum Protocol with bias 0.25 </a:t>
                </a:r>
                <a:br>
                  <a:rPr lang="en-US" sz="2400" dirty="0">
                    <a:cs typeface="Arial" charset="0"/>
                  </a:rPr>
                </a:br>
                <a:r>
                  <a:rPr lang="en-US" sz="2400" dirty="0">
                    <a:cs typeface="Arial" charset="0"/>
                  </a:rPr>
                  <a:t>[</a:t>
                </a:r>
                <a:r>
                  <a:rPr lang="en-US" sz="2400" dirty="0" err="1">
                    <a:cs typeface="Arial" charset="0"/>
                  </a:rPr>
                  <a:t>Kitaev</a:t>
                </a:r>
                <a:r>
                  <a:rPr lang="en-US" sz="2400" dirty="0">
                    <a:cs typeface="Arial" charset="0"/>
                  </a:rPr>
                  <a:t> 03] lower bounds the bias by 	</a:t>
                </a:r>
                <a14:m>
                  <m:oMath xmlns:m="http://schemas.openxmlformats.org/officeDocument/2006/math">
                    <m:f>
                      <m:fPr>
                        <m:ctrlPr>
                          <a:rPr lang="mr-IN" sz="2400" i="1" smtClean="0">
                            <a:latin typeface="Cambria Math" panose="02040503050406030204" pitchFamily="18" charset="0"/>
                            <a:cs typeface="Arial" charset="0"/>
                          </a:rPr>
                        </m:ctrlPr>
                      </m:fPr>
                      <m:num>
                        <m:r>
                          <a:rPr lang="en-US" sz="2400" b="0" i="1" smtClean="0">
                            <a:latin typeface="Cambria Math" charset="0"/>
                            <a:cs typeface="Arial" charset="0"/>
                          </a:rPr>
                          <m:t>1</m:t>
                        </m:r>
                      </m:num>
                      <m:den>
                        <m:rad>
                          <m:radPr>
                            <m:degHide m:val="on"/>
                            <m:ctrlPr>
                              <a:rPr lang="mr-IN" sz="2400" i="1" smtClean="0">
                                <a:latin typeface="Cambria Math" panose="02040503050406030204" pitchFamily="18" charset="0"/>
                                <a:cs typeface="Arial" charset="0"/>
                              </a:rPr>
                            </m:ctrlPr>
                          </m:radPr>
                          <m:deg/>
                          <m:e>
                            <m:r>
                              <a:rPr lang="en-US" sz="2400" b="0" i="1" smtClean="0">
                                <a:latin typeface="Cambria Math" charset="0"/>
                                <a:cs typeface="Arial" charset="0"/>
                              </a:rPr>
                              <m:t>2</m:t>
                            </m:r>
                          </m:e>
                        </m:rad>
                      </m:den>
                    </m:f>
                    <m:r>
                      <a:rPr lang="en-US" sz="2400" b="0" i="1" smtClean="0">
                        <a:latin typeface="Cambria Math" charset="0"/>
                        <a:cs typeface="Arial" charset="0"/>
                      </a:rPr>
                      <m:t>−</m:t>
                    </m:r>
                    <m:f>
                      <m:fPr>
                        <m:ctrlPr>
                          <a:rPr lang="mr-IN" sz="2400" b="0" i="1" smtClean="0">
                            <a:latin typeface="Cambria Math" panose="02040503050406030204" pitchFamily="18" charset="0"/>
                            <a:cs typeface="Arial" charset="0"/>
                          </a:rPr>
                        </m:ctrlPr>
                      </m:fPr>
                      <m:num>
                        <m:r>
                          <a:rPr lang="en-US" sz="2400" b="0" i="1" smtClean="0">
                            <a:latin typeface="Cambria Math" charset="0"/>
                            <a:cs typeface="Arial" charset="0"/>
                          </a:rPr>
                          <m:t>1</m:t>
                        </m:r>
                      </m:num>
                      <m:den>
                        <m:r>
                          <a:rPr lang="en-US" sz="2400" b="0" i="1" smtClean="0">
                            <a:latin typeface="Cambria Math" charset="0"/>
                            <a:cs typeface="Arial" charset="0"/>
                          </a:rPr>
                          <m:t>2</m:t>
                        </m:r>
                      </m:den>
                    </m:f>
                    <m:r>
                      <a:rPr lang="en-US" sz="2400" b="0" i="1" smtClean="0">
                        <a:latin typeface="Cambria Math" charset="0"/>
                        <a:cs typeface="Arial" charset="0"/>
                      </a:rPr>
                      <m:t>≈0.2</m:t>
                    </m:r>
                  </m:oMath>
                </a14:m>
                <a:br>
                  <a:rPr lang="en-US" sz="2400" dirty="0">
                    <a:cs typeface="Arial" charset="0"/>
                  </a:rPr>
                </a:br>
                <a:r>
                  <a:rPr lang="en-US" sz="2400" dirty="0">
                    <a:cs typeface="Arial" charset="0"/>
                  </a:rPr>
                  <a:t>[</a:t>
                </a:r>
                <a:r>
                  <a:rPr lang="en-US" sz="2400" dirty="0" err="1">
                    <a:cs typeface="Arial" charset="0"/>
                  </a:rPr>
                  <a:t>Chailloux</a:t>
                </a:r>
                <a:r>
                  <a:rPr lang="en-US" sz="2400" dirty="0">
                    <a:cs typeface="Arial" charset="0"/>
                  </a:rPr>
                  <a:t> </a:t>
                </a:r>
                <a:r>
                  <a:rPr lang="en-US" sz="2400" dirty="0" err="1">
                    <a:cs typeface="Arial" charset="0"/>
                  </a:rPr>
                  <a:t>Kerenidis</a:t>
                </a:r>
                <a:r>
                  <a:rPr lang="en-US" sz="2400" dirty="0">
                    <a:cs typeface="Arial" charset="0"/>
                  </a:rPr>
                  <a:t> 09] give optimal quantum protocol for strong CF with this bias</a:t>
                </a:r>
              </a:p>
            </p:txBody>
          </p:sp>
        </mc:Choice>
        <mc:Fallback xmlns="">
          <p:sp>
            <p:nvSpPr>
              <p:cNvPr id="80" name="Rectangle 298"/>
              <p:cNvSpPr>
                <a:spLocks noRot="1" noChangeAspect="1" noMove="1" noResize="1" noEditPoints="1" noAdjustHandles="1" noChangeArrowheads="1" noChangeShapeType="1" noTextEdit="1"/>
              </p:cNvSpPr>
              <p:nvPr/>
            </p:nvSpPr>
            <p:spPr bwMode="auto">
              <a:xfrm>
                <a:off x="661670" y="853868"/>
                <a:ext cx="10801460" cy="2491497"/>
              </a:xfrm>
              <a:prstGeom prst="rect">
                <a:avLst/>
              </a:prstGeom>
              <a:blipFill>
                <a:blip r:embed="rId3"/>
                <a:stretch>
                  <a:fillRect l="-117" t="-1523"/>
                </a:stretch>
              </a:blipFill>
              <a:ln w="9525">
                <a:noFill/>
                <a:miter lim="800000"/>
                <a:headEnd/>
                <a:tailEnd/>
              </a:ln>
              <a:effectLst/>
            </p:spPr>
            <p:txBody>
              <a:bodyPr/>
              <a:lstStyle/>
              <a:p>
                <a:r>
                  <a:rPr lang="en-US">
                    <a:noFill/>
                  </a:rPr>
                  <a:t> </a:t>
                </a:r>
              </a:p>
            </p:txBody>
          </p:sp>
        </mc:Fallback>
      </mc:AlternateContent>
      <p:sp>
        <p:nvSpPr>
          <p:cNvPr id="61" name="Rectangle 2"/>
          <p:cNvSpPr>
            <a:spLocks noGrp="1" noChangeArrowheads="1"/>
          </p:cNvSpPr>
          <p:nvPr>
            <p:ph type="title" sz="quarter"/>
          </p:nvPr>
        </p:nvSpPr>
        <p:spPr>
          <a:xfrm>
            <a:off x="932682" y="50056"/>
            <a:ext cx="10397927" cy="720725"/>
          </a:xfrm>
        </p:spPr>
        <p:txBody>
          <a:bodyPr>
            <a:normAutofit/>
          </a:bodyPr>
          <a:lstStyle/>
          <a:p>
            <a:pPr algn="l"/>
            <a:r>
              <a:rPr lang="fr-CH"/>
              <a:t>Coin </a:t>
            </a:r>
            <a:r>
              <a:rPr lang="fr-CH" err="1"/>
              <a:t>Flipping</a:t>
            </a:r>
            <a:r>
              <a:rPr lang="fr-CH"/>
              <a:t> (CF)</a:t>
            </a:r>
            <a:endParaRPr lang="en-US"/>
          </a:p>
        </p:txBody>
      </p:sp>
      <mc:AlternateContent xmlns:mc="http://schemas.openxmlformats.org/markup-compatibility/2006">
        <mc:Choice xmlns:a14="http://schemas.microsoft.com/office/drawing/2010/main" Requires="a14">
          <p:sp>
            <p:nvSpPr>
              <p:cNvPr id="37" name="Rectangle 298"/>
              <p:cNvSpPr>
                <a:spLocks noChangeArrowheads="1"/>
              </p:cNvSpPr>
              <p:nvPr/>
            </p:nvSpPr>
            <p:spPr bwMode="auto">
              <a:xfrm>
                <a:off x="661670" y="3716337"/>
                <a:ext cx="10801460" cy="2661314"/>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solidFill>
                      <a:srgbClr val="0000FF"/>
                    </a:solidFill>
                    <a:cs typeface="Arial" charset="0"/>
                  </a:rPr>
                  <a:t>Weak CF </a:t>
                </a:r>
                <a:r>
                  <a:rPr lang="en-US" sz="2400" dirty="0">
                    <a:cs typeface="Arial" charset="0"/>
                  </a:rPr>
                  <a:t>(“who has to do the dishes?”): Alice wants heads, Bob wants tails</a:t>
                </a:r>
              </a:p>
              <a:p>
                <a:pPr marL="342900" indent="-342900">
                  <a:spcBef>
                    <a:spcPct val="20000"/>
                  </a:spcBef>
                  <a:buClr>
                    <a:schemeClr val="accent1"/>
                  </a:buClr>
                  <a:buSzPct val="65000"/>
                  <a:buFont typeface="Wingdings" pitchFamily="2" charset="2"/>
                  <a:buChar char="n"/>
                </a:pPr>
                <a:r>
                  <a:rPr lang="en-US" sz="2400" dirty="0">
                    <a:cs typeface="Arial" charset="0"/>
                  </a:rPr>
                  <a:t>[</a:t>
                </a:r>
                <a:r>
                  <a:rPr lang="en-US" sz="2400" dirty="0" err="1">
                    <a:cs typeface="Arial" charset="0"/>
                  </a:rPr>
                  <a:t>Mochon</a:t>
                </a:r>
                <a:r>
                  <a:rPr lang="en-US" sz="2400" dirty="0">
                    <a:cs typeface="Arial" charset="0"/>
                  </a:rPr>
                  <a:t> 07] uses </a:t>
                </a:r>
                <a:r>
                  <a:rPr lang="en-US" sz="2400" dirty="0" err="1">
                    <a:cs typeface="Arial" charset="0"/>
                  </a:rPr>
                  <a:t>Kitaev’s</a:t>
                </a:r>
                <a:r>
                  <a:rPr lang="en-US" sz="2400" dirty="0">
                    <a:cs typeface="Arial" charset="0"/>
                  </a:rPr>
                  <a:t> formalism of </a:t>
                </a:r>
                <a:r>
                  <a:rPr lang="en-US" sz="2400" dirty="0">
                    <a:solidFill>
                      <a:srgbClr val="0000FF"/>
                    </a:solidFill>
                    <a:cs typeface="Arial" charset="0"/>
                  </a:rPr>
                  <a:t>point games </a:t>
                </a:r>
                <a:r>
                  <a:rPr lang="en-US" sz="2400" dirty="0">
                    <a:cs typeface="Arial" charset="0"/>
                  </a:rPr>
                  <a:t>to give a quantum protocol for weak CF with arbitrarily small bias </a:t>
                </a:r>
                <a14:m>
                  <m:oMath xmlns:m="http://schemas.openxmlformats.org/officeDocument/2006/math">
                    <m:r>
                      <a:rPr lang="en-US" sz="2400" b="0" i="1" smtClean="0">
                        <a:latin typeface="Cambria Math" charset="0"/>
                        <a:cs typeface="Arial" charset="0"/>
                      </a:rPr>
                      <m:t>𝜀</m:t>
                    </m:r>
                    <m:r>
                      <a:rPr lang="en-US" sz="2400" b="0" i="1" smtClean="0">
                        <a:latin typeface="Cambria Math" charset="0"/>
                        <a:cs typeface="Arial" charset="0"/>
                      </a:rPr>
                      <m:t>&gt;0</m:t>
                    </m:r>
                  </m:oMath>
                </a14:m>
                <a:endParaRPr lang="en-US" sz="2400" b="0" dirty="0">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rPr>
                  <a:t>[</a:t>
                </a:r>
                <a:r>
                  <a:rPr lang="en-US" sz="2400" dirty="0" err="1">
                    <a:cs typeface="Arial" charset="0"/>
                  </a:rPr>
                  <a:t>Aharonov</a:t>
                </a:r>
                <a:r>
                  <a:rPr lang="en-US" sz="2400" dirty="0">
                    <a:cs typeface="Arial" charset="0"/>
                  </a:rPr>
                  <a:t> </a:t>
                </a:r>
                <a:r>
                  <a:rPr lang="en-US" sz="2400" dirty="0" err="1">
                    <a:cs typeface="Arial" charset="0"/>
                  </a:rPr>
                  <a:t>Chailloux</a:t>
                </a:r>
                <a:r>
                  <a:rPr lang="en-US" sz="2400" dirty="0">
                    <a:cs typeface="Arial" charset="0"/>
                  </a:rPr>
                  <a:t> Ganz </a:t>
                </a:r>
                <a:r>
                  <a:rPr lang="en-US" sz="2400" dirty="0" err="1">
                    <a:cs typeface="Arial" charset="0"/>
                  </a:rPr>
                  <a:t>Kerenidis</a:t>
                </a:r>
                <a:r>
                  <a:rPr lang="en-US" sz="2400" dirty="0">
                    <a:cs typeface="Arial" charset="0"/>
                  </a:rPr>
                  <a:t> </a:t>
                </a:r>
                <a:r>
                  <a:rPr lang="en-US" sz="2400" dirty="0" err="1">
                    <a:cs typeface="Arial" charset="0"/>
                  </a:rPr>
                  <a:t>Magnin</a:t>
                </a:r>
                <a:r>
                  <a:rPr lang="en-US" sz="2400" dirty="0">
                    <a:cs typeface="Arial" charset="0"/>
                  </a:rPr>
                  <a:t> 14] reduce the proof complexity from 80 to 50 pages</a:t>
                </a:r>
                <a:r>
                  <a:rPr lang="mr-IN" sz="2400" dirty="0">
                    <a:cs typeface="Arial" charset="0"/>
                  </a:rPr>
                  <a:t>…</a:t>
                </a:r>
                <a:r>
                  <a:rPr lang="en-US" sz="2400" dirty="0">
                    <a:cs typeface="Arial" charset="0"/>
                  </a:rPr>
                  <a:t> explicit protocol?</a:t>
                </a:r>
              </a:p>
              <a:p>
                <a:pPr marL="342900" indent="-342900">
                  <a:spcBef>
                    <a:spcPct val="20000"/>
                  </a:spcBef>
                  <a:buClr>
                    <a:schemeClr val="accent1"/>
                  </a:buClr>
                  <a:buSzPct val="65000"/>
                  <a:buFont typeface="Wingdings" pitchFamily="2" charset="2"/>
                  <a:buChar char="n"/>
                </a:pPr>
                <a:r>
                  <a:rPr lang="en-US" sz="2400" dirty="0">
                    <a:cs typeface="Arial" charset="0"/>
                  </a:rPr>
                  <a:t>[Arora, Roland, </a:t>
                </a:r>
                <a:r>
                  <a:rPr lang="en-US" sz="2400" dirty="0" err="1">
                    <a:cs typeface="Arial" charset="0"/>
                  </a:rPr>
                  <a:t>Vlachou</a:t>
                </a:r>
                <a:r>
                  <a:rPr lang="en-US" sz="2400" dirty="0">
                    <a:cs typeface="Arial" charset="0"/>
                  </a:rPr>
                  <a:t>, Weis 18/19] explicit </a:t>
                </a:r>
                <a:r>
                  <a:rPr lang="en-US" sz="2400" dirty="0" err="1">
                    <a:cs typeface="Arial" charset="0"/>
                  </a:rPr>
                  <a:t>protcols</a:t>
                </a:r>
                <a:endParaRPr lang="en-US" sz="2400" dirty="0">
                  <a:cs typeface="Arial" charset="0"/>
                </a:endParaRPr>
              </a:p>
              <a:p>
                <a:pPr marL="342900" indent="-342900">
                  <a:spcBef>
                    <a:spcPct val="20000"/>
                  </a:spcBef>
                  <a:buClr>
                    <a:schemeClr val="accent1"/>
                  </a:buClr>
                  <a:buSzPct val="65000"/>
                  <a:buFont typeface="Wingdings" pitchFamily="2" charset="2"/>
                  <a:buChar char="n"/>
                </a:pPr>
                <a:endParaRPr lang="en-US" sz="2400" dirty="0">
                  <a:cs typeface="Arial" charset="0"/>
                </a:endParaRPr>
              </a:p>
            </p:txBody>
          </p:sp>
        </mc:Choice>
        <mc:Fallback>
          <p:sp>
            <p:nvSpPr>
              <p:cNvPr id="37" name="Rectangle 298"/>
              <p:cNvSpPr>
                <a:spLocks noRot="1" noChangeAspect="1" noMove="1" noResize="1" noEditPoints="1" noAdjustHandles="1" noChangeArrowheads="1" noChangeShapeType="1" noTextEdit="1"/>
              </p:cNvSpPr>
              <p:nvPr/>
            </p:nvSpPr>
            <p:spPr bwMode="auto">
              <a:xfrm>
                <a:off x="661670" y="3716337"/>
                <a:ext cx="10801460" cy="2661314"/>
              </a:xfrm>
              <a:prstGeom prst="rect">
                <a:avLst/>
              </a:prstGeom>
              <a:blipFill>
                <a:blip r:embed="rId4"/>
                <a:stretch>
                  <a:fillRect l="-117" t="-1905"/>
                </a:stretch>
              </a:blipFill>
              <a:ln w="9525">
                <a:noFill/>
                <a:miter lim="800000"/>
                <a:headEnd/>
                <a:tailEnd/>
              </a:ln>
              <a:effectLst/>
            </p:spPr>
            <p:txBody>
              <a:bodyPr/>
              <a:lstStyle/>
              <a:p>
                <a:r>
                  <a:rPr lang="en-NL">
                    <a:noFill/>
                  </a:rPr>
                  <a:t> </a:t>
                </a:r>
              </a:p>
            </p:txBody>
          </p:sp>
        </mc:Fallback>
      </mc:AlternateContent>
      <p:pic>
        <p:nvPicPr>
          <p:cNvPr id="54" name="Picture 53"/>
          <p:cNvPicPr>
            <a:picLocks noChangeAspect="1"/>
          </p:cNvPicPr>
          <p:nvPr/>
        </p:nvPicPr>
        <p:blipFill>
          <a:blip r:embed="rId5"/>
          <a:stretch>
            <a:fillRect/>
          </a:stretch>
        </p:blipFill>
        <p:spPr>
          <a:xfrm>
            <a:off x="9524430" y="218045"/>
            <a:ext cx="1105471" cy="1105471"/>
          </a:xfrm>
          <a:prstGeom prst="rect">
            <a:avLst/>
          </a:prstGeom>
        </p:spPr>
      </p:pic>
      <p:pic>
        <p:nvPicPr>
          <p:cNvPr id="55" name="Picture 54"/>
          <p:cNvPicPr>
            <a:picLocks noChangeAspect="1"/>
          </p:cNvPicPr>
          <p:nvPr/>
        </p:nvPicPr>
        <p:blipFill>
          <a:blip r:embed="rId6">
            <a:lum bright="-15000" contrast="15000"/>
          </a:blip>
          <a:stretch>
            <a:fillRect/>
          </a:stretch>
        </p:blipFill>
        <p:spPr>
          <a:xfrm>
            <a:off x="8169367" y="221838"/>
            <a:ext cx="1147014" cy="1097886"/>
          </a:xfrm>
          <a:prstGeom prst="rect">
            <a:avLst/>
          </a:prstGeom>
        </p:spPr>
      </p:pic>
    </p:spTree>
    <p:extLst>
      <p:ext uri="{BB962C8B-B14F-4D97-AF65-F5344CB8AC3E}">
        <p14:creationId xmlns:p14="http://schemas.microsoft.com/office/powerpoint/2010/main" val="1688530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P spid="3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298"/>
          <p:cNvSpPr>
            <a:spLocks noChangeArrowheads="1"/>
          </p:cNvSpPr>
          <p:nvPr/>
        </p:nvSpPr>
        <p:spPr bwMode="auto">
          <a:xfrm>
            <a:off x="661670" y="755895"/>
            <a:ext cx="4519930" cy="524199"/>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Two-phase (reactive) protocol:</a:t>
            </a:r>
          </a:p>
        </p:txBody>
      </p:sp>
      <p:sp>
        <p:nvSpPr>
          <p:cNvPr id="61" name="Rectangle 2"/>
          <p:cNvSpPr>
            <a:spLocks noGrp="1" noChangeArrowheads="1"/>
          </p:cNvSpPr>
          <p:nvPr>
            <p:ph type="title" sz="quarter"/>
          </p:nvPr>
        </p:nvSpPr>
        <p:spPr>
          <a:xfrm>
            <a:off x="932682" y="50056"/>
            <a:ext cx="10397927" cy="720725"/>
          </a:xfrm>
        </p:spPr>
        <p:txBody>
          <a:bodyPr>
            <a:normAutofit/>
          </a:bodyPr>
          <a:lstStyle/>
          <a:p>
            <a:pPr algn="l"/>
            <a:r>
              <a:rPr lang="fr-CH"/>
              <a:t>Bit </a:t>
            </a:r>
            <a:r>
              <a:rPr lang="fr-CH" err="1"/>
              <a:t>Commitment</a:t>
            </a:r>
            <a:r>
              <a:rPr lang="fr-CH"/>
              <a:t> (BC)</a:t>
            </a:r>
            <a:endParaRPr lang="en-US"/>
          </a:p>
        </p:txBody>
      </p:sp>
      <p:sp>
        <p:nvSpPr>
          <p:cNvPr id="37" name="Rectangle 298"/>
          <p:cNvSpPr>
            <a:spLocks noChangeArrowheads="1"/>
          </p:cNvSpPr>
          <p:nvPr/>
        </p:nvSpPr>
        <p:spPr bwMode="auto">
          <a:xfrm>
            <a:off x="8509303" y="1958474"/>
            <a:ext cx="3565449" cy="184048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Hiding: even dishonest Bob does not learn a</a:t>
            </a:r>
          </a:p>
          <a:p>
            <a:pPr marL="342900" indent="-342900">
              <a:spcBef>
                <a:spcPct val="20000"/>
              </a:spcBef>
              <a:buClr>
                <a:schemeClr val="accent1"/>
              </a:buClr>
              <a:buSzPct val="65000"/>
              <a:buFont typeface="Wingdings" pitchFamily="2" charset="2"/>
              <a:buChar char="n"/>
            </a:pPr>
            <a:r>
              <a:rPr lang="en-US" sz="2400">
                <a:cs typeface="Arial" charset="0"/>
              </a:rPr>
              <a:t>Binding: dishonest Alice cannot change her mind</a:t>
            </a:r>
          </a:p>
        </p:txBody>
      </p:sp>
      <p:sp>
        <p:nvSpPr>
          <p:cNvPr id="9" name="Rectangle 2"/>
          <p:cNvSpPr>
            <a:spLocks noChangeArrowheads="1"/>
          </p:cNvSpPr>
          <p:nvPr/>
        </p:nvSpPr>
        <p:spPr bwMode="auto">
          <a:xfrm>
            <a:off x="5198125" y="1227939"/>
            <a:ext cx="1511300" cy="1944687"/>
          </a:xfrm>
          <a:prstGeom prst="rect">
            <a:avLst/>
          </a:prstGeom>
          <a:solidFill>
            <a:srgbClr val="FFB400"/>
          </a:solidFill>
          <a:ln w="9525">
            <a:solidFill>
              <a:schemeClr val="tx1"/>
            </a:solidFill>
            <a:miter lim="800000"/>
            <a:headEnd/>
            <a:tailEnd/>
          </a:ln>
          <a:effectLst/>
        </p:spPr>
        <p:txBody>
          <a:bodyPr wrap="none" anchor="ctr"/>
          <a:lstStyle/>
          <a:p>
            <a:pPr algn="ctr">
              <a:defRPr/>
            </a:pPr>
            <a:r>
              <a:rPr lang="de-CH" sz="2800" err="1">
                <a:cs typeface="+mn-cs"/>
              </a:rPr>
              <a:t>Bob‘s</a:t>
            </a:r>
            <a:endParaRPr lang="de-CH" sz="2800">
              <a:cs typeface="+mn-cs"/>
            </a:endParaRPr>
          </a:p>
          <a:p>
            <a:pPr algn="ctr">
              <a:defRPr/>
            </a:pPr>
            <a:r>
              <a:rPr lang="de-CH" sz="2800" err="1"/>
              <a:t>view</a:t>
            </a:r>
            <a:endParaRPr lang="da-DK" sz="2800">
              <a:cs typeface="+mn-cs"/>
            </a:endParaRPr>
          </a:p>
        </p:txBody>
      </p:sp>
      <p:grpSp>
        <p:nvGrpSpPr>
          <p:cNvPr id="10" name="Group 19"/>
          <p:cNvGrpSpPr>
            <a:grpSpLocks/>
          </p:cNvGrpSpPr>
          <p:nvPr/>
        </p:nvGrpSpPr>
        <p:grpSpPr bwMode="auto">
          <a:xfrm>
            <a:off x="3037537" y="1140626"/>
            <a:ext cx="2305050" cy="1743075"/>
            <a:chOff x="2394" y="608"/>
            <a:chExt cx="1452" cy="1098"/>
          </a:xfrm>
        </p:grpSpPr>
        <p:sp>
          <p:nvSpPr>
            <p:cNvPr id="11" name="Line 20"/>
            <p:cNvSpPr>
              <a:spLocks noChangeShapeType="1"/>
            </p:cNvSpPr>
            <p:nvPr/>
          </p:nvSpPr>
          <p:spPr bwMode="auto">
            <a:xfrm>
              <a:off x="2395" y="981"/>
              <a:ext cx="1451"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2" name="Text Box 21"/>
            <p:cNvSpPr txBox="1">
              <a:spLocks noChangeArrowheads="1"/>
            </p:cNvSpPr>
            <p:nvPr/>
          </p:nvSpPr>
          <p:spPr bwMode="auto">
            <a:xfrm>
              <a:off x="2666" y="608"/>
              <a:ext cx="1021"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2800">
                  <a:cs typeface="+mn-cs"/>
                </a:rPr>
                <a:t>commit</a:t>
              </a:r>
            </a:p>
          </p:txBody>
        </p:sp>
        <p:sp>
          <p:nvSpPr>
            <p:cNvPr id="13" name="Line 22"/>
            <p:cNvSpPr>
              <a:spLocks noChangeShapeType="1"/>
            </p:cNvSpPr>
            <p:nvPr/>
          </p:nvSpPr>
          <p:spPr bwMode="auto">
            <a:xfrm>
              <a:off x="2394" y="1162"/>
              <a:ext cx="1451" cy="0"/>
            </a:xfrm>
            <a:prstGeom prst="line">
              <a:avLst/>
            </a:prstGeom>
            <a:noFill/>
            <a:ln w="889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4" name="Line 23"/>
            <p:cNvSpPr>
              <a:spLocks noChangeShapeType="1"/>
            </p:cNvSpPr>
            <p:nvPr/>
          </p:nvSpPr>
          <p:spPr bwMode="auto">
            <a:xfrm>
              <a:off x="2394" y="1344"/>
              <a:ext cx="1451"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 name="Line 24"/>
            <p:cNvSpPr>
              <a:spLocks noChangeShapeType="1"/>
            </p:cNvSpPr>
            <p:nvPr/>
          </p:nvSpPr>
          <p:spPr bwMode="auto">
            <a:xfrm>
              <a:off x="3120" y="1480"/>
              <a:ext cx="0" cy="226"/>
            </a:xfrm>
            <a:prstGeom prst="line">
              <a:avLst/>
            </a:prstGeom>
            <a:noFill/>
            <a:ln w="63500"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7" name="Line 29"/>
          <p:cNvSpPr>
            <a:spLocks noChangeShapeType="1"/>
          </p:cNvSpPr>
          <p:nvPr/>
        </p:nvSpPr>
        <p:spPr bwMode="auto">
          <a:xfrm flipH="1" flipV="1">
            <a:off x="1525765" y="1876233"/>
            <a:ext cx="4104159" cy="1656755"/>
          </a:xfrm>
          <a:prstGeom prst="line">
            <a:avLst/>
          </a:prstGeom>
          <a:noFill/>
          <a:ln w="50800">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 name="Line 30"/>
          <p:cNvSpPr>
            <a:spLocks noChangeShapeType="1"/>
          </p:cNvSpPr>
          <p:nvPr/>
        </p:nvSpPr>
        <p:spPr bwMode="auto">
          <a:xfrm>
            <a:off x="3037537" y="3604426"/>
            <a:ext cx="2303463"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 name="Text Box 31"/>
          <p:cNvSpPr txBox="1">
            <a:spLocks noChangeArrowheads="1"/>
          </p:cNvSpPr>
          <p:nvPr/>
        </p:nvSpPr>
        <p:spPr bwMode="auto">
          <a:xfrm>
            <a:off x="3540204" y="3028164"/>
            <a:ext cx="144194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a:cs typeface="+mn-cs"/>
              </a:rPr>
              <a:t>open</a:t>
            </a:r>
          </a:p>
        </p:txBody>
      </p:sp>
      <p:grpSp>
        <p:nvGrpSpPr>
          <p:cNvPr id="2" name="Group 1"/>
          <p:cNvGrpSpPr/>
          <p:nvPr/>
        </p:nvGrpSpPr>
        <p:grpSpPr>
          <a:xfrm>
            <a:off x="7069787" y="867576"/>
            <a:ext cx="1871663" cy="1079500"/>
            <a:chOff x="7069787" y="1161498"/>
            <a:chExt cx="1871663" cy="1079500"/>
          </a:xfrm>
        </p:grpSpPr>
        <p:sp>
          <p:nvSpPr>
            <p:cNvPr id="16" name="AutoShape 27"/>
            <p:cNvSpPr>
              <a:spLocks noChangeArrowheads="1"/>
            </p:cNvSpPr>
            <p:nvPr/>
          </p:nvSpPr>
          <p:spPr bwMode="auto">
            <a:xfrm>
              <a:off x="7069787" y="1161498"/>
              <a:ext cx="1871663" cy="1079500"/>
            </a:xfrm>
            <a:prstGeom prst="cloudCallout">
              <a:avLst>
                <a:gd name="adj1" fmla="val -73069"/>
                <a:gd name="adj2" fmla="val 33088"/>
              </a:avLst>
            </a:prstGeom>
            <a:solidFill>
              <a:schemeClr val="accent1">
                <a:lumMod val="20000"/>
                <a:lumOff val="80000"/>
              </a:schemeClr>
            </a:solidFill>
            <a:ln w="9525">
              <a:solidFill>
                <a:schemeClr val="tx1"/>
              </a:solidFill>
              <a:round/>
              <a:headEnd/>
              <a:tailEnd/>
            </a:ln>
            <a:effectLst/>
          </p:spPr>
          <p:txBody>
            <a:bodyPr/>
            <a:lstStyle/>
            <a:p>
              <a:pPr algn="ctr">
                <a:defRPr/>
              </a:pPr>
              <a:endParaRPr lang="en-US" sz="4000" b="1">
                <a:solidFill>
                  <a:srgbClr val="FF0000"/>
                </a:solidFill>
                <a:cs typeface="+mn-cs"/>
              </a:endParaRPr>
            </a:p>
          </p:txBody>
        </p:sp>
        <p:sp>
          <p:nvSpPr>
            <p:cNvPr id="20" name="Text Box 47"/>
            <p:cNvSpPr txBox="1">
              <a:spLocks noChangeArrowheads="1"/>
            </p:cNvSpPr>
            <p:nvPr/>
          </p:nvSpPr>
          <p:spPr bwMode="auto">
            <a:xfrm>
              <a:off x="7430422" y="1378068"/>
              <a:ext cx="1152128"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a:solidFill>
                    <a:srgbClr val="FF0000"/>
                  </a:solidFill>
                  <a:cs typeface="+mn-cs"/>
                </a:rPr>
                <a:t>a = ?</a:t>
              </a:r>
              <a:endParaRPr lang="de-CH" sz="2800">
                <a:solidFill>
                  <a:srgbClr val="FF0000"/>
                </a:solidFill>
                <a:cs typeface="+mn-cs"/>
              </a:endParaRPr>
            </a:p>
          </p:txBody>
        </p:sp>
      </p:grpSp>
      <p:sp>
        <p:nvSpPr>
          <p:cNvPr id="21" name="Text Box 47"/>
          <p:cNvSpPr txBox="1">
            <a:spLocks noChangeArrowheads="1"/>
          </p:cNvSpPr>
          <p:nvPr/>
        </p:nvSpPr>
        <p:spPr bwMode="auto">
          <a:xfrm>
            <a:off x="661670" y="1084146"/>
            <a:ext cx="1368152"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a:cs typeface="+mn-cs"/>
              </a:rPr>
              <a:t>a=0 or </a:t>
            </a:r>
            <a:br>
              <a:rPr lang="en-US" sz="2800">
                <a:cs typeface="+mn-cs"/>
              </a:rPr>
            </a:br>
            <a:r>
              <a:rPr lang="en-US" sz="2800">
                <a:cs typeface="+mn-cs"/>
              </a:rPr>
              <a:t>a=1</a:t>
            </a:r>
            <a:endParaRPr lang="de-CH" sz="2800">
              <a:cs typeface="+mn-cs"/>
            </a:endParaRPr>
          </a:p>
        </p:txBody>
      </p:sp>
      <p:sp>
        <p:nvSpPr>
          <p:cNvPr id="22" name="Text Box 47"/>
          <p:cNvSpPr txBox="1">
            <a:spLocks noChangeArrowheads="1"/>
          </p:cNvSpPr>
          <p:nvPr/>
        </p:nvSpPr>
        <p:spPr bwMode="auto">
          <a:xfrm>
            <a:off x="5702230" y="3316394"/>
            <a:ext cx="50405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a:cs typeface="+mn-cs"/>
              </a:rPr>
              <a:t>a</a:t>
            </a:r>
            <a:endParaRPr lang="de-CH" sz="2800">
              <a:cs typeface="+mn-cs"/>
            </a:endParaRPr>
          </a:p>
        </p:txBody>
      </p:sp>
      <p:pic>
        <p:nvPicPr>
          <p:cNvPr id="23" name="Picture 13" descr="BD07434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016" y="-142033"/>
            <a:ext cx="1157168" cy="1104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7" descr="j02381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8695" y="3697725"/>
            <a:ext cx="1169211" cy="529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4" descr="AliceBlue.eps"/>
          <p:cNvPicPr>
            <a:picLocks noChangeAspect="1"/>
          </p:cNvPicPr>
          <p:nvPr/>
        </p:nvPicPr>
        <p:blipFill>
          <a:blip r:embed="rId5" cstate="print"/>
          <a:stretch>
            <a:fillRect/>
          </a:stretch>
        </p:blipFill>
        <p:spPr>
          <a:xfrm flipH="1">
            <a:off x="348121" y="2239166"/>
            <a:ext cx="1059740" cy="1080120"/>
          </a:xfrm>
          <a:prstGeom prst="rect">
            <a:avLst/>
          </a:prstGeom>
        </p:spPr>
      </p:pic>
      <p:pic>
        <p:nvPicPr>
          <p:cNvPr id="26" name="Picture 6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882472" y="2339932"/>
            <a:ext cx="1285425" cy="914208"/>
          </a:xfrm>
          <a:prstGeom prst="rect">
            <a:avLst/>
          </a:prstGeom>
          <a:noFill/>
        </p:spPr>
      </p:pic>
      <p:sp>
        <p:nvSpPr>
          <p:cNvPr id="27" name="Rectangle 298"/>
          <p:cNvSpPr>
            <a:spLocks noChangeArrowheads="1"/>
          </p:cNvSpPr>
          <p:nvPr/>
        </p:nvSpPr>
        <p:spPr bwMode="auto">
          <a:xfrm>
            <a:off x="300440" y="3873352"/>
            <a:ext cx="11603089" cy="2505145"/>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Classically: impossible </a:t>
            </a:r>
          </a:p>
          <a:p>
            <a:pPr marL="342900" indent="-342900">
              <a:spcBef>
                <a:spcPct val="20000"/>
              </a:spcBef>
              <a:buClr>
                <a:schemeClr val="accent1"/>
              </a:buClr>
              <a:buSzPct val="65000"/>
              <a:buFont typeface="Wingdings" pitchFamily="2" charset="2"/>
              <a:buChar char="n"/>
            </a:pPr>
            <a:r>
              <a:rPr lang="en-US" sz="2400">
                <a:solidFill>
                  <a:srgbClr val="0000FF"/>
                </a:solidFill>
                <a:cs typeface="Arial" charset="0"/>
              </a:rPr>
              <a:t>Quantum</a:t>
            </a:r>
            <a:r>
              <a:rPr lang="en-US" sz="2400">
                <a:cs typeface="Arial" charset="0"/>
              </a:rPr>
              <a:t>: believed to be possible in the early 90s</a:t>
            </a:r>
          </a:p>
          <a:p>
            <a:pPr marL="342900" indent="-342900">
              <a:spcBef>
                <a:spcPct val="20000"/>
              </a:spcBef>
              <a:buClr>
                <a:schemeClr val="accent1"/>
              </a:buClr>
              <a:buSzPct val="65000"/>
              <a:buFont typeface="Wingdings" pitchFamily="2" charset="2"/>
              <a:buChar char="n"/>
            </a:pPr>
            <a:r>
              <a:rPr lang="en-US" sz="2400">
                <a:cs typeface="Arial" charset="0"/>
              </a:rPr>
              <a:t>shown </a:t>
            </a:r>
            <a:r>
              <a:rPr lang="en-US" sz="2400">
                <a:solidFill>
                  <a:srgbClr val="0000FF"/>
                </a:solidFill>
                <a:cs typeface="Arial" charset="0"/>
              </a:rPr>
              <a:t>impossible</a:t>
            </a:r>
            <a:r>
              <a:rPr lang="en-US" sz="2400">
                <a:cs typeface="Arial" charset="0"/>
              </a:rPr>
              <a:t> by [</a:t>
            </a:r>
            <a:r>
              <a:rPr lang="en-US" sz="2400" err="1">
                <a:cs typeface="Arial" charset="0"/>
              </a:rPr>
              <a:t>Mayers</a:t>
            </a:r>
            <a:r>
              <a:rPr lang="en-US" sz="2400">
                <a:cs typeface="Arial" charset="0"/>
              </a:rPr>
              <a:t> 97, </a:t>
            </a:r>
            <a:r>
              <a:rPr lang="en-US" sz="2400" err="1">
                <a:cs typeface="Arial" charset="0"/>
              </a:rPr>
              <a:t>LoChau</a:t>
            </a:r>
            <a:r>
              <a:rPr lang="en-US" sz="2400">
                <a:cs typeface="Arial" charset="0"/>
              </a:rPr>
              <a:t> 97] by a beautiful argument (purification and </a:t>
            </a:r>
            <a:r>
              <a:rPr lang="en-US" sz="2400" err="1">
                <a:cs typeface="Arial" charset="0"/>
              </a:rPr>
              <a:t>Uhlmann’s</a:t>
            </a:r>
            <a:r>
              <a:rPr lang="en-US" sz="2400">
                <a:cs typeface="Arial" charset="0"/>
              </a:rPr>
              <a:t> theorem)</a:t>
            </a:r>
          </a:p>
          <a:p>
            <a:pPr marL="342900" indent="-342900">
              <a:spcBef>
                <a:spcPct val="20000"/>
              </a:spcBef>
              <a:buClr>
                <a:schemeClr val="accent1"/>
              </a:buClr>
              <a:buSzPct val="65000"/>
              <a:buFont typeface="Wingdings" pitchFamily="2" charset="2"/>
              <a:buChar char="n"/>
            </a:pPr>
            <a:r>
              <a:rPr lang="en-US" sz="2400">
                <a:cs typeface="Arial" charset="0"/>
              </a:rPr>
              <a:t>[</a:t>
            </a:r>
            <a:r>
              <a:rPr lang="en-US" sz="2400" err="1">
                <a:cs typeface="Arial" charset="0"/>
              </a:rPr>
              <a:t>Chailloux</a:t>
            </a:r>
            <a:r>
              <a:rPr lang="en-US" sz="2400">
                <a:cs typeface="Arial" charset="0"/>
              </a:rPr>
              <a:t> </a:t>
            </a:r>
            <a:r>
              <a:rPr lang="en-US" sz="2400" err="1">
                <a:cs typeface="Arial" charset="0"/>
              </a:rPr>
              <a:t>Kerenidis</a:t>
            </a:r>
            <a:r>
              <a:rPr lang="en-US" sz="2400">
                <a:cs typeface="Arial" charset="0"/>
              </a:rPr>
              <a:t> 11] show that in any quantum BC protocol, one player </a:t>
            </a:r>
            <a:r>
              <a:rPr lang="en-US" sz="2400">
                <a:solidFill>
                  <a:srgbClr val="0000FF"/>
                </a:solidFill>
                <a:cs typeface="Arial" charset="0"/>
              </a:rPr>
              <a:t>can cheat </a:t>
            </a:r>
            <a:r>
              <a:rPr lang="en-US" sz="2400">
                <a:cs typeface="Arial" charset="0"/>
              </a:rPr>
              <a:t>with </a:t>
            </a:r>
            <a:r>
              <a:rPr lang="en-US" sz="2400" err="1">
                <a:cs typeface="Arial" charset="0"/>
              </a:rPr>
              <a:t>prob</a:t>
            </a:r>
            <a:r>
              <a:rPr lang="en-US" sz="2400">
                <a:cs typeface="Arial" charset="0"/>
              </a:rPr>
              <a:t> 0.739. They also give an </a:t>
            </a:r>
            <a:r>
              <a:rPr lang="en-US" sz="2400">
                <a:solidFill>
                  <a:srgbClr val="0000FF"/>
                </a:solidFill>
                <a:cs typeface="Arial" charset="0"/>
              </a:rPr>
              <a:t>optimal protocol </a:t>
            </a:r>
            <a:r>
              <a:rPr lang="en-US" sz="2400">
                <a:cs typeface="Arial" charset="0"/>
              </a:rPr>
              <a:t>achieving this bound. Crypto application?</a:t>
            </a:r>
          </a:p>
        </p:txBody>
      </p:sp>
      <p:sp>
        <p:nvSpPr>
          <p:cNvPr id="28" name="Rectangle 27"/>
          <p:cNvSpPr/>
          <p:nvPr/>
        </p:nvSpPr>
        <p:spPr>
          <a:xfrm>
            <a:off x="394267" y="6431540"/>
            <a:ext cx="10127959" cy="369332"/>
          </a:xfrm>
          <a:prstGeom prst="rect">
            <a:avLst/>
          </a:prstGeom>
        </p:spPr>
        <p:txBody>
          <a:bodyPr wrap="square">
            <a:spAutoFit/>
          </a:bodyPr>
          <a:lstStyle/>
          <a:p>
            <a:r>
              <a:rPr lang="en-US">
                <a:solidFill>
                  <a:schemeClr val="bg1"/>
                </a:solidFill>
              </a:rPr>
              <a:t>[Brassard </a:t>
            </a:r>
            <a:r>
              <a:rPr lang="en-US" err="1">
                <a:solidFill>
                  <a:schemeClr val="bg1"/>
                </a:solidFill>
              </a:rPr>
              <a:t>Crepeau</a:t>
            </a:r>
            <a:r>
              <a:rPr lang="en-US">
                <a:solidFill>
                  <a:schemeClr val="bg1"/>
                </a:solidFill>
              </a:rPr>
              <a:t> </a:t>
            </a:r>
            <a:r>
              <a:rPr lang="en-US" err="1">
                <a:solidFill>
                  <a:schemeClr val="bg1"/>
                </a:solidFill>
              </a:rPr>
              <a:t>Jozsa</a:t>
            </a:r>
            <a:r>
              <a:rPr lang="en-US">
                <a:solidFill>
                  <a:schemeClr val="bg1"/>
                </a:solidFill>
              </a:rPr>
              <a:t> </a:t>
            </a:r>
            <a:r>
              <a:rPr lang="en-US" err="1">
                <a:solidFill>
                  <a:schemeClr val="bg1"/>
                </a:solidFill>
              </a:rPr>
              <a:t>Langlois</a:t>
            </a:r>
            <a:r>
              <a:rPr lang="en-US">
                <a:solidFill>
                  <a:schemeClr val="bg1"/>
                </a:solidFill>
              </a:rPr>
              <a:t>: A quantum BC scheme provably unbreakable by both parties, FOCS 93]</a:t>
            </a:r>
          </a:p>
        </p:txBody>
      </p:sp>
    </p:spTree>
    <p:extLst>
      <p:ext uri="{BB962C8B-B14F-4D97-AF65-F5344CB8AC3E}">
        <p14:creationId xmlns:p14="http://schemas.microsoft.com/office/powerpoint/2010/main" val="1988313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P spid="9" grpId="0" animBg="1"/>
      <p:bldP spid="19" grpId="0"/>
      <p:bldP spid="22" grpId="0"/>
      <p:bldP spid="27" grpId="0" uiExpand="1" build="p"/>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 name="Rectangle 2"/>
              <p:cNvSpPr>
                <a:spLocks noGrp="1" noChangeArrowheads="1"/>
              </p:cNvSpPr>
              <p:nvPr>
                <p:ph type="title" sz="quarter"/>
              </p:nvPr>
            </p:nvSpPr>
            <p:spPr>
              <a:xfrm>
                <a:off x="932682" y="50056"/>
                <a:ext cx="10397927" cy="720725"/>
              </a:xfrm>
            </p:spPr>
            <p:txBody>
              <a:bodyPr>
                <a:normAutofit/>
              </a:bodyPr>
              <a:lstStyle/>
              <a:p>
                <a:pPr algn="l"/>
                <a:r>
                  <a:rPr lang="fr-CH"/>
                  <a:t>Bit </a:t>
                </a:r>
                <a:r>
                  <a:rPr lang="fr-CH" err="1"/>
                  <a:t>Commitment</a:t>
                </a:r>
                <a:r>
                  <a:rPr lang="fr-CH"/>
                  <a:t> </a:t>
                </a:r>
                <a14:m>
                  <m:oMath xmlns:m="http://schemas.openxmlformats.org/officeDocument/2006/math">
                    <m:r>
                      <a:rPr lang="en-US" b="0" i="1" smtClean="0">
                        <a:latin typeface="Cambria Math" charset="0"/>
                      </a:rPr>
                      <m:t>⇒</m:t>
                    </m:r>
                  </m:oMath>
                </a14:m>
                <a:r>
                  <a:rPr lang="fr-CH"/>
                  <a:t> Strong Coin </a:t>
                </a:r>
                <a:r>
                  <a:rPr lang="fr-CH" err="1"/>
                  <a:t>Flipping</a:t>
                </a:r>
                <a:endParaRPr lang="en-US"/>
              </a:p>
            </p:txBody>
          </p:sp>
        </mc:Choice>
        <mc:Fallback xmlns="">
          <p:sp>
            <p:nvSpPr>
              <p:cNvPr id="61" name="Rectangle 2"/>
              <p:cNvSpPr>
                <a:spLocks noGrp="1" noRot="1" noChangeAspect="1" noMove="1" noResize="1" noEditPoints="1" noAdjustHandles="1" noChangeArrowheads="1" noChangeShapeType="1" noTextEdit="1"/>
              </p:cNvSpPr>
              <p:nvPr>
                <p:ph type="title" sz="quarter"/>
              </p:nvPr>
            </p:nvSpPr>
            <p:spPr>
              <a:xfrm>
                <a:off x="932682" y="50056"/>
                <a:ext cx="10397927" cy="720725"/>
              </a:xfrm>
              <a:blipFill rotWithShape="0">
                <a:blip r:embed="rId3"/>
                <a:stretch>
                  <a:fillRect l="-2696" t="-32203" b="-466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rot="5400000">
                <a:off x="5105965" y="2910788"/>
                <a:ext cx="617156" cy="67710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rgbClr val="0000FF"/>
                          </a:solidFill>
                          <a:latin typeface="Cambria Math" charset="0"/>
                          <a:ea typeface="Cambria Math" charset="0"/>
                          <a:cs typeface="Cambria Math" charset="0"/>
                        </a:rPr>
                        <m:t>⇒</m:t>
                      </m:r>
                    </m:oMath>
                  </m:oMathPara>
                </a14:m>
                <a:endParaRPr lang="en-US" sz="4400">
                  <a:solidFill>
                    <a:srgbClr val="0000FF"/>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rot="5400000">
                <a:off x="5105965" y="2910788"/>
                <a:ext cx="617156" cy="67710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rot="5400000">
                <a:off x="4959093" y="1698212"/>
                <a:ext cx="62196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1" name="TextBox 20"/>
              <p:cNvSpPr txBox="1">
                <a:spLocks noRot="1" noChangeAspect="1" noMove="1" noResize="1" noEditPoints="1" noAdjustHandles="1" noChangeArrowheads="1" noChangeShapeType="1" noTextEdit="1"/>
              </p:cNvSpPr>
              <p:nvPr/>
            </p:nvSpPr>
            <p:spPr>
              <a:xfrm rot="5400000">
                <a:off x="4959093" y="1698212"/>
                <a:ext cx="621965" cy="67710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rot="5400000">
                <a:off x="4580273" y="2910788"/>
                <a:ext cx="62196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2" name="TextBox 21"/>
              <p:cNvSpPr txBox="1">
                <a:spLocks noRot="1" noChangeAspect="1" noMove="1" noResize="1" noEditPoints="1" noAdjustHandles="1" noChangeArrowheads="1" noChangeShapeType="1" noTextEdit="1"/>
              </p:cNvSpPr>
              <p:nvPr/>
            </p:nvSpPr>
            <p:spPr>
              <a:xfrm rot="5400000">
                <a:off x="4580273" y="2910788"/>
                <a:ext cx="621965" cy="677108"/>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rot="5400000">
                <a:off x="4961498" y="4130730"/>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3" name="TextBox 22"/>
              <p:cNvSpPr txBox="1">
                <a:spLocks noRot="1" noChangeAspect="1" noMove="1" noResize="1" noEditPoints="1" noAdjustHandles="1" noChangeArrowheads="1" noChangeShapeType="1" noTextEdit="1"/>
              </p:cNvSpPr>
              <p:nvPr/>
            </p:nvSpPr>
            <p:spPr>
              <a:xfrm rot="5400000">
                <a:off x="4961498" y="4130730"/>
                <a:ext cx="617156" cy="67710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rot="16200000">
                <a:off x="4190432" y="4130731"/>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5" name="TextBox 24"/>
              <p:cNvSpPr txBox="1">
                <a:spLocks noRot="1" noChangeAspect="1" noMove="1" noResize="1" noEditPoints="1" noAdjustHandles="1" noChangeArrowheads="1" noChangeShapeType="1" noTextEdit="1"/>
              </p:cNvSpPr>
              <p:nvPr/>
            </p:nvSpPr>
            <p:spPr>
              <a:xfrm rot="16200000">
                <a:off x="4190432" y="4130731"/>
                <a:ext cx="617156" cy="67710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rot="16200000">
                <a:off x="3811615" y="2910789"/>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6" name="TextBox 25"/>
              <p:cNvSpPr txBox="1">
                <a:spLocks noRot="1" noChangeAspect="1" noMove="1" noResize="1" noEditPoints="1" noAdjustHandles="1" noChangeArrowheads="1" noChangeShapeType="1" noTextEdit="1"/>
              </p:cNvSpPr>
              <p:nvPr/>
            </p:nvSpPr>
            <p:spPr>
              <a:xfrm rot="16200000">
                <a:off x="3811615" y="2910789"/>
                <a:ext cx="617156" cy="67710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rot="16200000">
                <a:off x="4190435" y="1694075"/>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7" name="TextBox 26"/>
              <p:cNvSpPr txBox="1">
                <a:spLocks noRot="1" noChangeAspect="1" noMove="1" noResize="1" noEditPoints="1" noAdjustHandles="1" noChangeArrowheads="1" noChangeShapeType="1" noTextEdit="1"/>
              </p:cNvSpPr>
              <p:nvPr/>
            </p:nvSpPr>
            <p:spPr>
              <a:xfrm rot="16200000">
                <a:off x="4190435" y="1694075"/>
                <a:ext cx="617156" cy="677108"/>
              </a:xfrm>
              <a:prstGeom prst="rect">
                <a:avLst/>
              </a:prstGeom>
              <a:blipFill rotWithShape="0">
                <a:blip r:embed="rId10"/>
                <a:stretch>
                  <a:fillRect/>
                </a:stretch>
              </a:blipFill>
            </p:spPr>
            <p:txBody>
              <a:bodyPr/>
              <a:lstStyle/>
              <a:p>
                <a:r>
                  <a:rPr lang="en-US">
                    <a:noFill/>
                  </a:rPr>
                  <a:t> </a:t>
                </a:r>
              </a:p>
            </p:txBody>
          </p:sp>
        </mc:Fallback>
      </mc:AlternateContent>
      <p:grpSp>
        <p:nvGrpSpPr>
          <p:cNvPr id="34" name="Group 33"/>
          <p:cNvGrpSpPr/>
          <p:nvPr/>
        </p:nvGrpSpPr>
        <p:grpSpPr>
          <a:xfrm>
            <a:off x="4114855" y="1014697"/>
            <a:ext cx="1454331" cy="687097"/>
            <a:chOff x="3513594" y="1763638"/>
            <a:chExt cx="1454331" cy="687097"/>
          </a:xfrm>
        </p:grpSpPr>
        <p:pic>
          <p:nvPicPr>
            <p:cNvPr id="37" name="Picture 36"/>
            <p:cNvPicPr>
              <a:picLocks noChangeAspect="1"/>
            </p:cNvPicPr>
            <p:nvPr/>
          </p:nvPicPr>
          <p:blipFill>
            <a:blip r:embed="rId11"/>
            <a:stretch>
              <a:fillRect/>
            </a:stretch>
          </p:blipFill>
          <p:spPr>
            <a:xfrm>
              <a:off x="4280828" y="1763638"/>
              <a:ext cx="687097" cy="687097"/>
            </a:xfrm>
            <a:prstGeom prst="rect">
              <a:avLst/>
            </a:prstGeom>
          </p:spPr>
        </p:pic>
        <p:pic>
          <p:nvPicPr>
            <p:cNvPr id="47" name="Picture 46"/>
            <p:cNvPicPr>
              <a:picLocks noChangeAspect="1"/>
            </p:cNvPicPr>
            <p:nvPr/>
          </p:nvPicPr>
          <p:blipFill>
            <a:blip r:embed="rId12">
              <a:lum bright="-15000" contrast="15000"/>
            </a:blip>
            <a:stretch>
              <a:fillRect/>
            </a:stretch>
          </p:blipFill>
          <p:spPr>
            <a:xfrm>
              <a:off x="3513594" y="1768352"/>
              <a:ext cx="712918" cy="682383"/>
            </a:xfrm>
            <a:prstGeom prst="rect">
              <a:avLst/>
            </a:prstGeom>
          </p:spPr>
        </p:pic>
      </p:grpSp>
      <p:grpSp>
        <p:nvGrpSpPr>
          <p:cNvPr id="48" name="Group 47"/>
          <p:cNvGrpSpPr/>
          <p:nvPr/>
        </p:nvGrpSpPr>
        <p:grpSpPr>
          <a:xfrm>
            <a:off x="4055643" y="2179989"/>
            <a:ext cx="1559268" cy="773893"/>
            <a:chOff x="3956191" y="2592796"/>
            <a:chExt cx="1559268" cy="773893"/>
          </a:xfrm>
        </p:grpSpPr>
        <p:pic>
          <p:nvPicPr>
            <p:cNvPr id="49" name="Picture 20" descr="BD07434_"/>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6191" y="2592796"/>
              <a:ext cx="810501" cy="773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32" descr="j023817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07231" y="2884820"/>
              <a:ext cx="708228" cy="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1" name="Group 50"/>
          <p:cNvGrpSpPr/>
          <p:nvPr/>
        </p:nvGrpSpPr>
        <p:grpSpPr>
          <a:xfrm>
            <a:off x="3339759" y="4718588"/>
            <a:ext cx="2995610" cy="666143"/>
            <a:chOff x="4186307" y="4741121"/>
            <a:chExt cx="2995610" cy="666143"/>
          </a:xfrm>
        </p:grpSpPr>
        <mc:AlternateContent xmlns:mc="http://schemas.openxmlformats.org/markup-compatibility/2006" xmlns:a14="http://schemas.microsoft.com/office/drawing/2010/main">
          <mc:Choice Requires="a14">
            <p:sp>
              <p:nvSpPr>
                <p:cNvPr id="52" name="Rounded Rectangle 51"/>
                <p:cNvSpPr/>
                <p:nvPr/>
              </p:nvSpPr>
              <p:spPr>
                <a:xfrm>
                  <a:off x="5400248" y="4840521"/>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latin typeface="Cambria Math" charset="0"/>
                            <a:ea typeface="Cambria Math" charset="0"/>
                            <a:cs typeface="Cambria Math" charset="0"/>
                          </a:rPr>
                          <m:t> </m:t>
                        </m:r>
                        <m:r>
                          <a:rPr lang="de-DE" sz="2800" i="1" smtClean="0">
                            <a:latin typeface="Cambria Math" charset="0"/>
                            <a:ea typeface="Cambria Math" charset="0"/>
                            <a:cs typeface="Cambria Math" charset="0"/>
                          </a:rPr>
                          <m:t>ℱ</m:t>
                        </m:r>
                      </m:oMath>
                    </m:oMathPara>
                  </a14:m>
                  <a:endParaRPr lang="de-DE" sz="2800"/>
                </a:p>
              </p:txBody>
            </p:sp>
          </mc:Choice>
          <mc:Fallback xmlns="">
            <p:sp>
              <p:nvSpPr>
                <p:cNvPr id="52" name="Rounded Rectangle 51"/>
                <p:cNvSpPr>
                  <a:spLocks noRot="1" noChangeAspect="1" noMove="1" noResize="1" noEditPoints="1" noAdjustHandles="1" noChangeArrowheads="1" noChangeShapeType="1" noTextEdit="1"/>
                </p:cNvSpPr>
                <p:nvPr/>
              </p:nvSpPr>
              <p:spPr>
                <a:xfrm>
                  <a:off x="5400248" y="4840521"/>
                  <a:ext cx="607928" cy="556693"/>
                </a:xfrm>
                <a:prstGeom prst="roundRect">
                  <a:avLst>
                    <a:gd name="adj" fmla="val 18360"/>
                  </a:avLst>
                </a:prstGeom>
                <a:blipFill rotWithShape="0">
                  <a:blip r:embed="rId15"/>
                  <a:stretch>
                    <a:fillRect/>
                  </a:stretch>
                </a:blipFill>
              </p:spPr>
              <p:txBody>
                <a:bodyPr/>
                <a:lstStyle/>
                <a:p>
                  <a:r>
                    <a:rPr lang="en-US">
                      <a:noFill/>
                    </a:rPr>
                    <a:t> </a:t>
                  </a:r>
                </a:p>
              </p:txBody>
            </p:sp>
          </mc:Fallback>
        </mc:AlternateContent>
        <p:sp>
          <p:nvSpPr>
            <p:cNvPr id="53" name="Line 6"/>
            <p:cNvSpPr>
              <a:spLocks noChangeShapeType="1"/>
            </p:cNvSpPr>
            <p:nvPr/>
          </p:nvSpPr>
          <p:spPr bwMode="auto">
            <a:xfrm>
              <a:off x="5067176" y="4991430"/>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54" name="Line 6"/>
            <p:cNvSpPr>
              <a:spLocks noChangeShapeType="1"/>
            </p:cNvSpPr>
            <p:nvPr/>
          </p:nvSpPr>
          <p:spPr bwMode="auto">
            <a:xfrm>
              <a:off x="5067176" y="5240185"/>
              <a:ext cx="299889"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5" name="Line 6"/>
            <p:cNvSpPr>
              <a:spLocks noChangeShapeType="1"/>
            </p:cNvSpPr>
            <p:nvPr/>
          </p:nvSpPr>
          <p:spPr bwMode="auto">
            <a:xfrm>
              <a:off x="6052705" y="4981671"/>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6" name="Line 6"/>
            <p:cNvSpPr>
              <a:spLocks noChangeShapeType="1"/>
            </p:cNvSpPr>
            <p:nvPr/>
          </p:nvSpPr>
          <p:spPr bwMode="auto">
            <a:xfrm>
              <a:off x="6052705" y="5230426"/>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57" name="TextBox 56"/>
                <p:cNvSpPr txBox="1"/>
                <p:nvPr/>
              </p:nvSpPr>
              <p:spPr>
                <a:xfrm>
                  <a:off x="6297717" y="4770881"/>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𝑦</m:t>
                        </m:r>
                      </m:oMath>
                    </m:oMathPara>
                  </a14:m>
                  <a:endParaRPr lang="en-US"/>
                </a:p>
              </p:txBody>
            </p:sp>
          </mc:Choice>
          <mc:Fallback xmlns="">
            <p:sp>
              <p:nvSpPr>
                <p:cNvPr id="57" name="TextBox 56"/>
                <p:cNvSpPr txBox="1">
                  <a:spLocks noRot="1" noChangeAspect="1" noMove="1" noResize="1" noEditPoints="1" noAdjustHandles="1" noChangeArrowheads="1" noChangeShapeType="1" noTextEdit="1"/>
                </p:cNvSpPr>
                <p:nvPr/>
              </p:nvSpPr>
              <p:spPr>
                <a:xfrm>
                  <a:off x="6297717" y="4770881"/>
                  <a:ext cx="371384" cy="369332"/>
                </a:xfrm>
                <a:prstGeom prst="rect">
                  <a:avLst/>
                </a:prstGeom>
                <a:blipFill rotWithShape="0">
                  <a:blip r:embed="rId16"/>
                  <a:stretch>
                    <a:fillRect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6256151" y="5037932"/>
                  <a:ext cx="9257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𝑔</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58" name="TextBox 57"/>
                <p:cNvSpPr txBox="1">
                  <a:spLocks noRot="1" noChangeAspect="1" noMove="1" noResize="1" noEditPoints="1" noAdjustHandles="1" noChangeArrowheads="1" noChangeShapeType="1" noTextEdit="1"/>
                </p:cNvSpPr>
                <p:nvPr/>
              </p:nvSpPr>
              <p:spPr>
                <a:xfrm>
                  <a:off x="6256151" y="5037932"/>
                  <a:ext cx="925766" cy="369332"/>
                </a:xfrm>
                <a:prstGeom prst="rect">
                  <a:avLst/>
                </a:prstGeom>
                <a:blipFill rotWithShape="0">
                  <a:blip r:embed="rId1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4702776" y="4741121"/>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𝑥</m:t>
                        </m:r>
                      </m:oMath>
                    </m:oMathPara>
                  </a14:m>
                  <a:endParaRPr lang="en-US"/>
                </a:p>
              </p:txBody>
            </p:sp>
          </mc:Choice>
          <mc:Fallback xmlns="">
            <p:sp>
              <p:nvSpPr>
                <p:cNvPr id="59" name="TextBox 58"/>
                <p:cNvSpPr txBox="1">
                  <a:spLocks noRot="1" noChangeAspect="1" noMove="1" noResize="1" noEditPoints="1" noAdjustHandles="1" noChangeArrowheads="1" noChangeShapeType="1" noTextEdit="1"/>
                </p:cNvSpPr>
                <p:nvPr/>
              </p:nvSpPr>
              <p:spPr>
                <a:xfrm>
                  <a:off x="4702776" y="4741121"/>
                  <a:ext cx="367986" cy="369332"/>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186307" y="5004254"/>
                  <a:ext cx="914096"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r>
                          <a:rPr lang="en-US" b="0" i="1" smtClean="0">
                            <a:latin typeface="Cambria Math" charset="0"/>
                          </a:rPr>
                          <m:t>𝑓</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60" name="TextBox 59"/>
                <p:cNvSpPr txBox="1">
                  <a:spLocks noRot="1" noChangeAspect="1" noMove="1" noResize="1" noEditPoints="1" noAdjustHandles="1" noChangeArrowheads="1" noChangeShapeType="1" noTextEdit="1"/>
                </p:cNvSpPr>
                <p:nvPr/>
              </p:nvSpPr>
              <p:spPr>
                <a:xfrm>
                  <a:off x="4186307" y="5004254"/>
                  <a:ext cx="914096" cy="369332"/>
                </a:xfrm>
                <a:prstGeom prst="rect">
                  <a:avLst/>
                </a:prstGeom>
                <a:blipFill rotWithShape="0">
                  <a:blip r:embed="rId19"/>
                  <a:stretch>
                    <a:fillRect r="-2000" b="-13115"/>
                  </a:stretch>
                </a:blipFill>
              </p:spPr>
              <p:txBody>
                <a:bodyPr/>
                <a:lstStyle/>
                <a:p>
                  <a:r>
                    <a:rPr lang="en-US">
                      <a:noFill/>
                    </a:rPr>
                    <a:t> </a:t>
                  </a:r>
                </a:p>
              </p:txBody>
            </p:sp>
          </mc:Fallback>
        </mc:AlternateContent>
      </p:grpSp>
      <p:grpSp>
        <p:nvGrpSpPr>
          <p:cNvPr id="62" name="Group 61"/>
          <p:cNvGrpSpPr/>
          <p:nvPr/>
        </p:nvGrpSpPr>
        <p:grpSpPr>
          <a:xfrm>
            <a:off x="3846025" y="3466095"/>
            <a:ext cx="2072128" cy="656093"/>
            <a:chOff x="4220042" y="3630803"/>
            <a:chExt cx="2072128" cy="656093"/>
          </a:xfrm>
        </p:grpSpPr>
        <p:sp>
          <p:nvSpPr>
            <p:cNvPr id="63" name="Rounded Rectangle 62"/>
            <p:cNvSpPr/>
            <p:nvPr/>
          </p:nvSpPr>
          <p:spPr>
            <a:xfrm>
              <a:off x="4960031" y="3730203"/>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64" name="Line 6"/>
            <p:cNvSpPr>
              <a:spLocks noChangeShapeType="1"/>
            </p:cNvSpPr>
            <p:nvPr/>
          </p:nvSpPr>
          <p:spPr bwMode="auto">
            <a:xfrm>
              <a:off x="4626959" y="3881112"/>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65" name="Line 6"/>
            <p:cNvSpPr>
              <a:spLocks noChangeShapeType="1"/>
            </p:cNvSpPr>
            <p:nvPr/>
          </p:nvSpPr>
          <p:spPr bwMode="auto">
            <a:xfrm>
              <a:off x="4626959" y="4129867"/>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66" name="Line 6"/>
            <p:cNvSpPr>
              <a:spLocks noChangeShapeType="1"/>
            </p:cNvSpPr>
            <p:nvPr/>
          </p:nvSpPr>
          <p:spPr bwMode="auto">
            <a:xfrm>
              <a:off x="5612488" y="3871353"/>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67" name="Line 6"/>
            <p:cNvSpPr>
              <a:spLocks noChangeShapeType="1"/>
            </p:cNvSpPr>
            <p:nvPr/>
          </p:nvSpPr>
          <p:spPr bwMode="auto">
            <a:xfrm>
              <a:off x="5612488" y="4120108"/>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68" name="TextBox 67"/>
                <p:cNvSpPr txBox="1"/>
                <p:nvPr/>
              </p:nvSpPr>
              <p:spPr>
                <a:xfrm>
                  <a:off x="5857500" y="3660563"/>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68" name="TextBox 67"/>
                <p:cNvSpPr txBox="1">
                  <a:spLocks noRot="1" noChangeAspect="1" noMove="1" noResize="1" noEditPoints="1" noAdjustHandles="1" noChangeArrowheads="1" noChangeShapeType="1" noTextEdit="1"/>
                </p:cNvSpPr>
                <p:nvPr/>
              </p:nvSpPr>
              <p:spPr>
                <a:xfrm>
                  <a:off x="5857500" y="3660563"/>
                  <a:ext cx="350672" cy="369332"/>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5857500" y="3917564"/>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69" name="TextBox 68"/>
                <p:cNvSpPr txBox="1">
                  <a:spLocks noRot="1" noChangeAspect="1" noMove="1" noResize="1" noEditPoints="1" noAdjustHandles="1" noChangeArrowheads="1" noChangeShapeType="1" noTextEdit="1"/>
                </p:cNvSpPr>
                <p:nvPr/>
              </p:nvSpPr>
              <p:spPr>
                <a:xfrm>
                  <a:off x="5857500" y="3917564"/>
                  <a:ext cx="434670" cy="369332"/>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4262559" y="3630803"/>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70" name="TextBox 69"/>
                <p:cNvSpPr txBox="1">
                  <a:spLocks noRot="1" noChangeAspect="1" noMove="1" noResize="1" noEditPoints="1" noAdjustHandles="1" noChangeArrowheads="1" noChangeShapeType="1" noTextEdit="1"/>
                </p:cNvSpPr>
                <p:nvPr/>
              </p:nvSpPr>
              <p:spPr>
                <a:xfrm>
                  <a:off x="4262559" y="3630803"/>
                  <a:ext cx="446661" cy="369332"/>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4220042" y="3893936"/>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71" name="TextBox 70"/>
                <p:cNvSpPr txBox="1">
                  <a:spLocks noRot="1" noChangeAspect="1" noMove="1" noResize="1" noEditPoints="1" noAdjustHandles="1" noChangeArrowheads="1" noChangeShapeType="1" noTextEdit="1"/>
                </p:cNvSpPr>
                <p:nvPr/>
              </p:nvSpPr>
              <p:spPr>
                <a:xfrm>
                  <a:off x="4220042" y="3893936"/>
                  <a:ext cx="441338" cy="369332"/>
                </a:xfrm>
                <a:prstGeom prst="rect">
                  <a:avLst/>
                </a:prstGeom>
                <a:blipFill rotWithShape="0">
                  <a:blip r:embed="rId2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39835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5"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p:cNvPicPr>
            <a:picLocks noChangeAspect="1"/>
          </p:cNvPicPr>
          <p:nvPr/>
        </p:nvPicPr>
        <p:blipFill rotWithShape="1">
          <a:blip r:embed="rId3"/>
          <a:srcRect b="61372"/>
          <a:stretch/>
        </p:blipFill>
        <p:spPr>
          <a:xfrm>
            <a:off x="123384" y="962802"/>
            <a:ext cx="2118891" cy="1404617"/>
          </a:xfrm>
          <a:prstGeom prst="rect">
            <a:avLst/>
          </a:prstGeom>
        </p:spPr>
      </p:pic>
      <p:sp>
        <p:nvSpPr>
          <p:cNvPr id="22" name="Rounded Rectangle 21"/>
          <p:cNvSpPr/>
          <p:nvPr/>
        </p:nvSpPr>
        <p:spPr>
          <a:xfrm>
            <a:off x="5101092" y="188358"/>
            <a:ext cx="484263" cy="444119"/>
          </a:xfrm>
          <a:prstGeom prst="roundRect">
            <a:avLst/>
          </a:prstGeom>
          <a:solidFill>
            <a:srgbClr val="92D05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Rectangle 2"/>
              <p:cNvSpPr>
                <a:spLocks noGrp="1" noChangeArrowheads="1"/>
              </p:cNvSpPr>
              <p:nvPr>
                <p:ph type="title" sz="quarter"/>
              </p:nvPr>
            </p:nvSpPr>
            <p:spPr>
              <a:xfrm>
                <a:off x="932682" y="50056"/>
                <a:ext cx="10397927" cy="720725"/>
              </a:xfrm>
              <a:solidFill>
                <a:schemeClr val="bg1"/>
              </a:solidFill>
            </p:spPr>
            <p:txBody>
              <a:bodyPr>
                <a:normAutofit/>
              </a:bodyPr>
              <a:lstStyle/>
              <a:p>
                <a:pPr algn="l"/>
                <a:r>
                  <a:rPr lang="fr-CH"/>
                  <a:t>Bit </a:t>
                </a:r>
                <a:r>
                  <a:rPr lang="fr-CH" err="1"/>
                  <a:t>Commitment</a:t>
                </a:r>
                <a:r>
                  <a:rPr lang="fr-CH"/>
                  <a:t> </a:t>
                </a:r>
                <a14:m>
                  <m:oMath xmlns:m="http://schemas.openxmlformats.org/officeDocument/2006/math">
                    <m:r>
                      <a:rPr lang="en-US" b="0" i="1" smtClean="0">
                        <a:latin typeface="Cambria Math" charset="0"/>
                      </a:rPr>
                      <m:t>⇒</m:t>
                    </m:r>
                  </m:oMath>
                </a14:m>
                <a:r>
                  <a:rPr lang="fr-CH"/>
                  <a:t> Strong Coin </a:t>
                </a:r>
                <a:r>
                  <a:rPr lang="fr-CH" err="1"/>
                  <a:t>Flipping</a:t>
                </a:r>
                <a:endParaRPr lang="en-US"/>
              </a:p>
            </p:txBody>
          </p:sp>
        </mc:Choice>
        <mc:Fallback xmlns="">
          <p:sp>
            <p:nvSpPr>
              <p:cNvPr id="61" name="Rectangle 2"/>
              <p:cNvSpPr>
                <a:spLocks noGrp="1" noRot="1" noChangeAspect="1" noMove="1" noResize="1" noEditPoints="1" noAdjustHandles="1" noChangeArrowheads="1" noChangeShapeType="1" noTextEdit="1"/>
              </p:cNvSpPr>
              <p:nvPr>
                <p:ph type="title" sz="quarter"/>
              </p:nvPr>
            </p:nvSpPr>
            <p:spPr>
              <a:xfrm>
                <a:off x="932682" y="50056"/>
                <a:ext cx="10397927" cy="720725"/>
              </a:xfrm>
              <a:blipFill rotWithShape="0">
                <a:blip r:embed="rId4"/>
                <a:stretch>
                  <a:fillRect l="-2696" t="-32203" b="-46610"/>
                </a:stretch>
              </a:blipFill>
            </p:spPr>
            <p:txBody>
              <a:bodyPr/>
              <a:lstStyle/>
              <a:p>
                <a:r>
                  <a:rPr lang="en-US">
                    <a:noFill/>
                  </a:rPr>
                  <a:t> </a:t>
                </a:r>
              </a:p>
            </p:txBody>
          </p:sp>
        </mc:Fallback>
      </mc:AlternateContent>
      <p:sp>
        <p:nvSpPr>
          <p:cNvPr id="28" name="Rectangle 27"/>
          <p:cNvSpPr/>
          <p:nvPr/>
        </p:nvSpPr>
        <p:spPr>
          <a:xfrm>
            <a:off x="394267" y="6431540"/>
            <a:ext cx="10127959" cy="369332"/>
          </a:xfrm>
          <a:prstGeom prst="rect">
            <a:avLst/>
          </a:prstGeom>
        </p:spPr>
        <p:txBody>
          <a:bodyPr wrap="square">
            <a:spAutoFit/>
          </a:bodyPr>
          <a:lstStyle/>
          <a:p>
            <a:r>
              <a:rPr lang="en-US">
                <a:solidFill>
                  <a:schemeClr val="bg1"/>
                </a:solidFill>
              </a:rPr>
              <a:t>[Blum 83]</a:t>
            </a:r>
          </a:p>
        </p:txBody>
      </p:sp>
      <p:sp>
        <p:nvSpPr>
          <p:cNvPr id="29" name="Line 13"/>
          <p:cNvSpPr>
            <a:spLocks noChangeShapeType="1"/>
          </p:cNvSpPr>
          <p:nvPr/>
        </p:nvSpPr>
        <p:spPr bwMode="auto">
          <a:xfrm>
            <a:off x="5843576" y="2111975"/>
            <a:ext cx="2303463"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 name="Line 19"/>
          <p:cNvSpPr>
            <a:spLocks noChangeShapeType="1"/>
          </p:cNvSpPr>
          <p:nvPr/>
        </p:nvSpPr>
        <p:spPr bwMode="auto">
          <a:xfrm>
            <a:off x="5843576" y="4201125"/>
            <a:ext cx="2303463"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31" name="Picture 20" descr="BD07434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7914" y="1896075"/>
            <a:ext cx="1511300" cy="144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21" descr="j02381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939" y="3551838"/>
            <a:ext cx="1366838"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j02381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939" y="3551838"/>
            <a:ext cx="1366838"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p:cNvPicPr>
            <a:picLocks noChangeAspect="1"/>
          </p:cNvPicPr>
          <p:nvPr/>
        </p:nvPicPr>
        <p:blipFill>
          <a:blip r:embed="rId7">
            <a:lum bright="-15000" contrast="15000"/>
          </a:blip>
          <a:stretch>
            <a:fillRect/>
          </a:stretch>
        </p:blipFill>
        <p:spPr>
          <a:xfrm>
            <a:off x="10369016" y="4056340"/>
            <a:ext cx="1323754" cy="1342140"/>
          </a:xfrm>
          <a:prstGeom prst="rect">
            <a:avLst/>
          </a:prstGeom>
        </p:spPr>
      </p:pic>
      <p:sp>
        <p:nvSpPr>
          <p:cNvPr id="36" name="Text Box 47"/>
          <p:cNvSpPr txBox="1">
            <a:spLocks noChangeArrowheads="1"/>
          </p:cNvSpPr>
          <p:nvPr/>
        </p:nvSpPr>
        <p:spPr bwMode="auto">
          <a:xfrm>
            <a:off x="2772246" y="5568508"/>
            <a:ext cx="1224136"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a = b</a:t>
            </a:r>
            <a:endParaRPr lang="de-CH" sz="3200">
              <a:cs typeface="+mn-cs"/>
            </a:endParaRPr>
          </a:p>
        </p:txBody>
      </p:sp>
      <p:sp>
        <p:nvSpPr>
          <p:cNvPr id="38" name="Text Box 47"/>
          <p:cNvSpPr txBox="1">
            <a:spLocks noChangeArrowheads="1"/>
          </p:cNvSpPr>
          <p:nvPr/>
        </p:nvSpPr>
        <p:spPr bwMode="auto">
          <a:xfrm>
            <a:off x="10513032" y="5496500"/>
            <a:ext cx="1224136"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a ≠ b</a:t>
            </a:r>
            <a:endParaRPr lang="de-CH" sz="3200">
              <a:cs typeface="+mn-cs"/>
            </a:endParaRPr>
          </a:p>
        </p:txBody>
      </p:sp>
      <p:sp>
        <p:nvSpPr>
          <p:cNvPr id="39" name="Text Box 47"/>
          <p:cNvSpPr txBox="1">
            <a:spLocks noChangeArrowheads="1"/>
          </p:cNvSpPr>
          <p:nvPr/>
        </p:nvSpPr>
        <p:spPr bwMode="auto">
          <a:xfrm>
            <a:off x="3240224" y="1049037"/>
            <a:ext cx="1368152"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a=0 or </a:t>
            </a:r>
            <a:br>
              <a:rPr lang="en-US" sz="3200">
                <a:cs typeface="+mn-cs"/>
              </a:rPr>
            </a:br>
            <a:r>
              <a:rPr lang="en-US" sz="3200">
                <a:cs typeface="+mn-cs"/>
              </a:rPr>
              <a:t>a=1</a:t>
            </a:r>
            <a:endParaRPr lang="de-CH" sz="3200">
              <a:cs typeface="+mn-cs"/>
            </a:endParaRPr>
          </a:p>
        </p:txBody>
      </p:sp>
      <p:sp>
        <p:nvSpPr>
          <p:cNvPr id="40" name="Text Box 47"/>
          <p:cNvSpPr txBox="1">
            <a:spLocks noChangeArrowheads="1"/>
          </p:cNvSpPr>
          <p:nvPr/>
        </p:nvSpPr>
        <p:spPr bwMode="auto">
          <a:xfrm>
            <a:off x="9216888" y="2256140"/>
            <a:ext cx="1368152"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b=0 or </a:t>
            </a:r>
            <a:br>
              <a:rPr lang="en-US" sz="3200">
                <a:cs typeface="+mn-cs"/>
              </a:rPr>
            </a:br>
            <a:r>
              <a:rPr lang="en-US" sz="3200">
                <a:cs typeface="+mn-cs"/>
              </a:rPr>
              <a:t>b=1</a:t>
            </a:r>
            <a:endParaRPr lang="de-CH" sz="3200">
              <a:cs typeface="+mn-cs"/>
            </a:endParaRPr>
          </a:p>
        </p:txBody>
      </p:sp>
      <p:grpSp>
        <p:nvGrpSpPr>
          <p:cNvPr id="41" name="Group 40"/>
          <p:cNvGrpSpPr/>
          <p:nvPr/>
        </p:nvGrpSpPr>
        <p:grpSpPr>
          <a:xfrm>
            <a:off x="5843576" y="2472164"/>
            <a:ext cx="2232025" cy="647874"/>
            <a:chOff x="3873500" y="2492796"/>
            <a:chExt cx="2232025" cy="647874"/>
          </a:xfrm>
        </p:grpSpPr>
        <p:sp>
          <p:nvSpPr>
            <p:cNvPr id="42" name="Line 15"/>
            <p:cNvSpPr>
              <a:spLocks noChangeShapeType="1"/>
            </p:cNvSpPr>
            <p:nvPr/>
          </p:nvSpPr>
          <p:spPr bwMode="auto">
            <a:xfrm flipH="1" flipV="1">
              <a:off x="3873500" y="3140670"/>
              <a:ext cx="2232025"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3" name="Text Box 47"/>
            <p:cNvSpPr txBox="1">
              <a:spLocks noChangeArrowheads="1"/>
            </p:cNvSpPr>
            <p:nvPr/>
          </p:nvSpPr>
          <p:spPr bwMode="auto">
            <a:xfrm>
              <a:off x="4736976" y="2492796"/>
              <a:ext cx="504056"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b</a:t>
              </a:r>
              <a:endParaRPr lang="de-CH" sz="3200">
                <a:cs typeface="+mn-cs"/>
              </a:endParaRPr>
            </a:p>
          </p:txBody>
        </p:sp>
      </p:grpSp>
      <p:sp>
        <p:nvSpPr>
          <p:cNvPr id="44" name="Text Box 47"/>
          <p:cNvSpPr txBox="1">
            <a:spLocks noChangeArrowheads="1"/>
          </p:cNvSpPr>
          <p:nvPr/>
        </p:nvSpPr>
        <p:spPr bwMode="auto">
          <a:xfrm>
            <a:off x="3240224" y="1536060"/>
            <a:ext cx="504056"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a</a:t>
            </a:r>
            <a:endParaRPr lang="de-CH" sz="3200">
              <a:cs typeface="+mn-cs"/>
            </a:endParaRPr>
          </a:p>
        </p:txBody>
      </p:sp>
      <p:sp>
        <p:nvSpPr>
          <p:cNvPr id="45" name="Text Box 47"/>
          <p:cNvSpPr txBox="1">
            <a:spLocks noChangeArrowheads="1"/>
          </p:cNvSpPr>
          <p:nvPr/>
        </p:nvSpPr>
        <p:spPr bwMode="auto">
          <a:xfrm>
            <a:off x="9144880" y="1167408"/>
            <a:ext cx="504056"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a</a:t>
            </a:r>
            <a:endParaRPr lang="de-CH" sz="3200">
              <a:cs typeface="+mn-cs"/>
            </a:endParaRPr>
          </a:p>
        </p:txBody>
      </p:sp>
      <p:pic>
        <p:nvPicPr>
          <p:cNvPr id="46" name="Picture 45"/>
          <p:cNvPicPr>
            <a:picLocks noChangeAspect="1"/>
          </p:cNvPicPr>
          <p:nvPr/>
        </p:nvPicPr>
        <p:blipFill>
          <a:blip r:embed="rId8"/>
          <a:stretch>
            <a:fillRect/>
          </a:stretch>
        </p:blipFill>
        <p:spPr>
          <a:xfrm>
            <a:off x="2631013" y="4131131"/>
            <a:ext cx="1365369" cy="1365369"/>
          </a:xfrm>
          <a:prstGeom prst="rect">
            <a:avLst/>
          </a:prstGeom>
        </p:spPr>
      </p:pic>
    </p:spTree>
    <p:extLst>
      <p:ext uri="{BB962C8B-B14F-4D97-AF65-F5344CB8AC3E}">
        <p14:creationId xmlns:p14="http://schemas.microsoft.com/office/powerpoint/2010/main" val="1299496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0" presetClass="path" presetSubtype="0" accel="50000" decel="50000" fill="hold" grpId="0" nodeType="withEffect">
                                  <p:stCondLst>
                                    <p:cond delay="0"/>
                                  </p:stCondLst>
                                  <p:childTnLst>
                                    <p:animMotion origin="layout" path="M 1.66667E-6 3.33333E-6 C 0.0237 -0.03611 0.04752 -0.07199 0.07357 -0.05186 C 0.09948 -0.03172 0.1276 0.04467 0.1556 0.12106 " pathEditMode="relative" rAng="0" ptsTypes="AAA">
                                      <p:cBhvr>
                                        <p:cTn id="10" dur="2000" fill="hold"/>
                                        <p:tgtEl>
                                          <p:spTgt spid="44"/>
                                        </p:tgtEl>
                                        <p:attrNameLst>
                                          <p:attrName>ppt_x</p:attrName>
                                          <p:attrName>ppt_y</p:attrName>
                                        </p:attrNameLst>
                                      </p:cBhvr>
                                      <p:rCtr x="7773" y="3148"/>
                                    </p:animMotion>
                                  </p:childTnLst>
                                </p:cTn>
                              </p:par>
                              <p:par>
                                <p:cTn id="11" presetID="64" presetClass="path" presetSubtype="0" accel="50000" decel="50000" fill="hold" nodeType="withEffect">
                                  <p:stCondLst>
                                    <p:cond delay="0"/>
                                  </p:stCondLst>
                                  <p:childTnLst>
                                    <p:animMotion origin="layout" path="M 3.33333E-6 -2.96296E-6 L 0.00364 -0.16041 " pathEditMode="relative" rAng="0" ptsTypes="AA">
                                      <p:cBhvr>
                                        <p:cTn id="12" dur="2000" fill="hold"/>
                                        <p:tgtEl>
                                          <p:spTgt spid="33"/>
                                        </p:tgtEl>
                                        <p:attrNameLst>
                                          <p:attrName>ppt_x</p:attrName>
                                          <p:attrName>ppt_y</p:attrName>
                                        </p:attrNameLst>
                                      </p:cBhvr>
                                      <p:rCtr x="182" y="-8032"/>
                                    </p:animMotion>
                                  </p:childTnLst>
                                </p:cTn>
                              </p:par>
                            </p:childTnLst>
                          </p:cTn>
                        </p:par>
                        <p:par>
                          <p:cTn id="13" fill="hold">
                            <p:stCondLst>
                              <p:cond delay="2000"/>
                            </p:stCondLst>
                            <p:childTnLst>
                              <p:par>
                                <p:cTn id="14" presetID="10" presetClass="exit" presetSubtype="0" fill="hold" nodeType="afterEffect">
                                  <p:stCondLst>
                                    <p:cond delay="0"/>
                                  </p:stCondLst>
                                  <p:childTnLst>
                                    <p:animEffect transition="out" filter="fade">
                                      <p:cBhvr>
                                        <p:cTn id="15" dur="1000"/>
                                        <p:tgtEl>
                                          <p:spTgt spid="33"/>
                                        </p:tgtEl>
                                      </p:cBhvr>
                                    </p:animEffect>
                                    <p:set>
                                      <p:cBhvr>
                                        <p:cTn id="16" dur="1" fill="hold">
                                          <p:stCondLst>
                                            <p:cond delay="999"/>
                                          </p:stCondLst>
                                        </p:cTn>
                                        <p:tgtEl>
                                          <p:spTgt spid="33"/>
                                        </p:tgtEl>
                                        <p:attrNameLst>
                                          <p:attrName>style.visibility</p:attrName>
                                        </p:attrNameLst>
                                      </p:cBhvr>
                                      <p:to>
                                        <p:strVal val="hidden"/>
                                      </p:to>
                                    </p:set>
                                  </p:childTnLst>
                                </p:cTn>
                              </p:par>
                              <p:par>
                                <p:cTn id="17" presetID="10" presetClass="exit" presetSubtype="0" fill="hold" grpId="2" nodeType="withEffect">
                                  <p:stCondLst>
                                    <p:cond delay="0"/>
                                  </p:stCondLst>
                                  <p:childTnLst>
                                    <p:animEffect transition="out" filter="fade">
                                      <p:cBhvr>
                                        <p:cTn id="18" dur="1000"/>
                                        <p:tgtEl>
                                          <p:spTgt spid="44"/>
                                        </p:tgtEl>
                                      </p:cBhvr>
                                    </p:animEffect>
                                    <p:set>
                                      <p:cBhvr>
                                        <p:cTn id="19" dur="1" fill="hold">
                                          <p:stCondLst>
                                            <p:cond delay="999"/>
                                          </p:stCondLst>
                                        </p:cTn>
                                        <p:tgtEl>
                                          <p:spTgt spid="4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6.25E-7 2.22222E-6 C 0.01966 -0.04653 0.03971 -0.09236 0.09922 -0.11852 C 0.15872 -0.14491 0.31367 -0.15185 0.35703 -0.15787 " pathEditMode="relative" rAng="0" ptsTypes="AAA">
                                      <p:cBhvr>
                                        <p:cTn id="23" dur="2000" fill="hold"/>
                                        <p:tgtEl>
                                          <p:spTgt spid="31"/>
                                        </p:tgtEl>
                                        <p:attrNameLst>
                                          <p:attrName>ppt_x</p:attrName>
                                          <p:attrName>ppt_y</p:attrName>
                                        </p:attrNameLst>
                                      </p:cBhvr>
                                      <p:rCtr x="17852" y="-7894"/>
                                    </p:animMotion>
                                  </p:childTnLst>
                                </p:cTn>
                              </p:par>
                              <p:par>
                                <p:cTn id="24" presetID="22" presetClass="entr" presetSubtype="8"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10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righ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3.33333E-6 -2.96296E-6 L 0.43958 -2.96296E-6 " pathEditMode="relative" rAng="0" ptsTypes="AA">
                                      <p:cBhvr>
                                        <p:cTn id="39" dur="2000" fill="hold"/>
                                        <p:tgtEl>
                                          <p:spTgt spid="32"/>
                                        </p:tgtEl>
                                        <p:attrNameLst>
                                          <p:attrName>ppt_x</p:attrName>
                                          <p:attrName>ppt_y</p:attrName>
                                        </p:attrNameLst>
                                      </p:cBhvr>
                                      <p:rCtr x="21979" y="0"/>
                                    </p:animMotion>
                                  </p:childTnLst>
                                </p:cTn>
                              </p:par>
                              <p:par>
                                <p:cTn id="40" presetID="22" presetClass="entr" presetSubtype="8"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childTnLst>
                                </p:cTn>
                              </p:par>
                              <p:par>
                                <p:cTn id="46" presetID="42" presetClass="path" presetSubtype="0" accel="50000" decel="50000" fill="hold" grpId="1" nodeType="withEffect">
                                  <p:stCondLst>
                                    <p:cond delay="0"/>
                                  </p:stCondLst>
                                  <p:childTnLst>
                                    <p:animMotion origin="layout" path="M -3.125E-6 -1.48148E-6 L 0.00365 0.43125 " pathEditMode="relative" rAng="0" ptsTypes="AA">
                                      <p:cBhvr>
                                        <p:cTn id="47" dur="2000" fill="hold"/>
                                        <p:tgtEl>
                                          <p:spTgt spid="45"/>
                                        </p:tgtEl>
                                        <p:attrNameLst>
                                          <p:attrName>ppt_x</p:attrName>
                                          <p:attrName>ppt_y</p:attrName>
                                        </p:attrNameLst>
                                      </p:cBhvr>
                                      <p:rCtr x="182" y="2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P spid="44" grpId="0"/>
      <p:bldP spid="44" grpId="1"/>
      <p:bldP spid="44" grpId="2"/>
      <p:bldP spid="45" grpId="0"/>
      <p:bldP spid="4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298"/>
          <p:cNvSpPr>
            <a:spLocks noChangeArrowheads="1"/>
          </p:cNvSpPr>
          <p:nvPr/>
        </p:nvSpPr>
        <p:spPr bwMode="auto">
          <a:xfrm>
            <a:off x="661670" y="853869"/>
            <a:ext cx="4519930" cy="1856922"/>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1-out-of-2 Oblivious Transfer:</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Rabin OT: </a:t>
            </a:r>
            <a:br>
              <a:rPr lang="en-US" sz="2400">
                <a:cs typeface="Arial" charset="0"/>
              </a:rPr>
            </a:br>
            <a:r>
              <a:rPr lang="en-US" sz="2400">
                <a:cs typeface="Arial" charset="0"/>
              </a:rPr>
              <a:t>(secure erasure) </a:t>
            </a:r>
          </a:p>
        </p:txBody>
      </p:sp>
      <p:sp>
        <p:nvSpPr>
          <p:cNvPr id="61" name="Rectangle 2"/>
          <p:cNvSpPr>
            <a:spLocks noGrp="1" noChangeArrowheads="1"/>
          </p:cNvSpPr>
          <p:nvPr>
            <p:ph type="title" sz="quarter"/>
          </p:nvPr>
        </p:nvSpPr>
        <p:spPr>
          <a:xfrm>
            <a:off x="932682" y="50056"/>
            <a:ext cx="10397927" cy="720725"/>
          </a:xfrm>
        </p:spPr>
        <p:txBody>
          <a:bodyPr>
            <a:normAutofit/>
          </a:bodyPr>
          <a:lstStyle/>
          <a:p>
            <a:pPr algn="l"/>
            <a:r>
              <a:rPr lang="fr-CH" err="1"/>
              <a:t>Oblivious</a:t>
            </a:r>
            <a:r>
              <a:rPr lang="fr-CH"/>
              <a:t> Transfer (OT)</a:t>
            </a:r>
            <a:endParaRPr lang="en-US"/>
          </a:p>
        </p:txBody>
      </p:sp>
      <p:sp>
        <p:nvSpPr>
          <p:cNvPr id="37" name="Rectangle 298"/>
          <p:cNvSpPr>
            <a:spLocks noChangeArrowheads="1"/>
          </p:cNvSpPr>
          <p:nvPr/>
        </p:nvSpPr>
        <p:spPr bwMode="auto">
          <a:xfrm>
            <a:off x="7275996" y="1159606"/>
            <a:ext cx="4712165" cy="1528464"/>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Dishonest Alice </a:t>
            </a:r>
            <a:r>
              <a:rPr lang="en-US" sz="2400">
                <a:solidFill>
                  <a:srgbClr val="0000FF"/>
                </a:solidFill>
                <a:cs typeface="Arial" charset="0"/>
              </a:rPr>
              <a:t>does not learn choice bit</a:t>
            </a:r>
          </a:p>
          <a:p>
            <a:pPr marL="342900" indent="-342900">
              <a:spcBef>
                <a:spcPct val="20000"/>
              </a:spcBef>
              <a:buClr>
                <a:schemeClr val="accent1"/>
              </a:buClr>
              <a:buSzPct val="65000"/>
              <a:buFont typeface="Wingdings" pitchFamily="2" charset="2"/>
              <a:buChar char="n"/>
            </a:pPr>
            <a:r>
              <a:rPr lang="en-US" sz="2400">
                <a:cs typeface="Arial" charset="0"/>
              </a:rPr>
              <a:t>Dishonest Bob can </a:t>
            </a:r>
            <a:r>
              <a:rPr lang="en-US" sz="2400">
                <a:solidFill>
                  <a:srgbClr val="0000FF"/>
                </a:solidFill>
                <a:cs typeface="Arial" charset="0"/>
              </a:rPr>
              <a:t>only learn one of the two messages</a:t>
            </a:r>
          </a:p>
        </p:txBody>
      </p:sp>
      <mc:AlternateContent xmlns:mc="http://schemas.openxmlformats.org/markup-compatibility/2006" xmlns:a14="http://schemas.microsoft.com/office/drawing/2010/main">
        <mc:Choice Requires="a14">
          <p:sp>
            <p:nvSpPr>
              <p:cNvPr id="27" name="Rectangle 298"/>
              <p:cNvSpPr>
                <a:spLocks noChangeArrowheads="1"/>
              </p:cNvSpPr>
              <p:nvPr/>
            </p:nvSpPr>
            <p:spPr bwMode="auto">
              <a:xfrm>
                <a:off x="661670" y="2923137"/>
                <a:ext cx="11030169" cy="1375962"/>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These OT variants are information-theoretically equivalent (homework! 😉 )</a:t>
                </a:r>
              </a:p>
              <a:p>
                <a:pPr marL="342900" indent="-342900">
                  <a:spcBef>
                    <a:spcPct val="20000"/>
                  </a:spcBef>
                  <a:buClr>
                    <a:schemeClr val="accent1"/>
                  </a:buClr>
                  <a:buSzPct val="65000"/>
                  <a:buFont typeface="Wingdings" pitchFamily="2" charset="2"/>
                  <a:buChar char="n"/>
                </a:pPr>
                <a:r>
                  <a:rPr lang="en-US" sz="2400">
                    <a:cs typeface="Arial" charset="0"/>
                  </a:rPr>
                  <a:t>OT is symmetric [Wolf </a:t>
                </a:r>
                <a:r>
                  <a:rPr lang="en-US" sz="2400" err="1">
                    <a:cs typeface="Arial" charset="0"/>
                  </a:rPr>
                  <a:t>Wullschleger</a:t>
                </a:r>
                <a:r>
                  <a:rPr lang="en-US" sz="2400">
                    <a:cs typeface="Arial" charset="0"/>
                  </a:rPr>
                  <a:t> at </a:t>
                </a:r>
                <a:r>
                  <a:rPr lang="en-US" sz="2400" err="1">
                    <a:cs typeface="Arial" charset="0"/>
                  </a:rPr>
                  <a:t>EuroCrypt</a:t>
                </a:r>
                <a:r>
                  <a:rPr lang="en-US" sz="2400">
                    <a:cs typeface="Arial" charset="0"/>
                  </a:rPr>
                  <a:t> 2006, only 10 pages long]</a:t>
                </a:r>
              </a:p>
              <a:p>
                <a:pPr marL="342900" indent="-342900">
                  <a:spcBef>
                    <a:spcPct val="20000"/>
                  </a:spcBef>
                  <a:buClr>
                    <a:schemeClr val="accent1"/>
                  </a:buClr>
                  <a:buSzPct val="65000"/>
                  <a:buFont typeface="Wingdings" pitchFamily="2" charset="2"/>
                  <a:buChar char="n"/>
                </a:pPr>
                <a:r>
                  <a:rPr lang="en-US" sz="2400">
                    <a:cs typeface="Arial" charset="0"/>
                  </a:rPr>
                  <a:t>1-2 OT </a:t>
                </a:r>
                <a14:m>
                  <m:oMath xmlns:m="http://schemas.openxmlformats.org/officeDocument/2006/math">
                    <m:r>
                      <a:rPr lang="en-US" sz="2400" b="0" i="1" smtClean="0">
                        <a:latin typeface="Cambria Math" charset="0"/>
                        <a:cs typeface="Arial" charset="0"/>
                      </a:rPr>
                      <m:t>⇒</m:t>
                    </m:r>
                  </m:oMath>
                </a14:m>
                <a:r>
                  <a:rPr lang="en-US" sz="2400">
                    <a:cs typeface="Arial" charset="0"/>
                  </a:rPr>
                  <a:t> BC:</a:t>
                </a:r>
              </a:p>
            </p:txBody>
          </p:sp>
        </mc:Choice>
        <mc:Fallback xmlns="">
          <p:sp>
            <p:nvSpPr>
              <p:cNvPr id="27" name="Rectangle 298"/>
              <p:cNvSpPr>
                <a:spLocks noRot="1" noChangeAspect="1" noMove="1" noResize="1" noEditPoints="1" noAdjustHandles="1" noChangeArrowheads="1" noChangeShapeType="1" noTextEdit="1"/>
              </p:cNvSpPr>
              <p:nvPr/>
            </p:nvSpPr>
            <p:spPr bwMode="auto">
              <a:xfrm>
                <a:off x="661670" y="2923137"/>
                <a:ext cx="11030169" cy="1375962"/>
              </a:xfrm>
              <a:prstGeom prst="rect">
                <a:avLst/>
              </a:prstGeom>
              <a:blipFill rotWithShape="0">
                <a:blip r:embed="rId3"/>
                <a:stretch>
                  <a:fillRect l="-221" t="-4000" b="-7556"/>
                </a:stretch>
              </a:blipFill>
              <a:ln w="9525">
                <a:noFill/>
                <a:miter lim="800000"/>
                <a:headEnd/>
                <a:tailEnd/>
              </a:ln>
              <a:effectLst/>
            </p:spPr>
            <p:txBody>
              <a:bodyPr/>
              <a:lstStyle/>
              <a:p>
                <a:r>
                  <a:rPr lang="en-US">
                    <a:noFill/>
                  </a:rPr>
                  <a:t> </a:t>
                </a:r>
              </a:p>
            </p:txBody>
          </p:sp>
        </mc:Fallback>
      </mc:AlternateContent>
      <p:sp>
        <p:nvSpPr>
          <p:cNvPr id="28" name="Rectangle 27"/>
          <p:cNvSpPr/>
          <p:nvPr/>
        </p:nvSpPr>
        <p:spPr>
          <a:xfrm>
            <a:off x="394267" y="6431540"/>
            <a:ext cx="10127959" cy="369332"/>
          </a:xfrm>
          <a:prstGeom prst="rect">
            <a:avLst/>
          </a:prstGeom>
        </p:spPr>
        <p:txBody>
          <a:bodyPr wrap="square">
            <a:spAutoFit/>
          </a:bodyPr>
          <a:lstStyle/>
          <a:p>
            <a:r>
              <a:rPr lang="en-US">
                <a:solidFill>
                  <a:schemeClr val="bg1"/>
                </a:solidFill>
              </a:rPr>
              <a:t>[</a:t>
            </a:r>
            <a:r>
              <a:rPr lang="en-US" err="1">
                <a:solidFill>
                  <a:schemeClr val="bg1"/>
                </a:solidFill>
              </a:rPr>
              <a:t>Wiesner</a:t>
            </a:r>
            <a:r>
              <a:rPr lang="en-US">
                <a:solidFill>
                  <a:schemeClr val="bg1"/>
                </a:solidFill>
              </a:rPr>
              <a:t> 68, Even </a:t>
            </a:r>
            <a:r>
              <a:rPr lang="en-US" err="1">
                <a:solidFill>
                  <a:schemeClr val="bg1"/>
                </a:solidFill>
              </a:rPr>
              <a:t>Goldreich</a:t>
            </a:r>
            <a:r>
              <a:rPr lang="en-US">
                <a:solidFill>
                  <a:schemeClr val="bg1"/>
                </a:solidFill>
              </a:rPr>
              <a:t> Lempel 85, Rabin 81]</a:t>
            </a:r>
          </a:p>
        </p:txBody>
      </p:sp>
      <p:grpSp>
        <p:nvGrpSpPr>
          <p:cNvPr id="4" name="Group 3"/>
          <p:cNvGrpSpPr/>
          <p:nvPr/>
        </p:nvGrpSpPr>
        <p:grpSpPr>
          <a:xfrm>
            <a:off x="5059936" y="802482"/>
            <a:ext cx="2072128" cy="656093"/>
            <a:chOff x="5181600" y="780699"/>
            <a:chExt cx="2072128" cy="656093"/>
          </a:xfrm>
        </p:grpSpPr>
        <p:sp>
          <p:nvSpPr>
            <p:cNvPr id="29" name="Rounded Rectangle 28"/>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30"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31"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32"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33"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4" name="TextBox 33"/>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34" name="TextBox 33"/>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35" name="TextBox 34"/>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36" name="TextBox 35"/>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38" name="TextBox 37"/>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7"/>
                  <a:stretch>
                    <a:fillRect/>
                  </a:stretch>
                </a:blipFill>
              </p:spPr>
              <p:txBody>
                <a:bodyPr/>
                <a:lstStyle/>
                <a:p>
                  <a:r>
                    <a:rPr lang="en-US">
                      <a:noFill/>
                    </a:rPr>
                    <a:t> </a:t>
                  </a:r>
                </a:p>
              </p:txBody>
            </p:sp>
          </mc:Fallback>
        </mc:AlternateContent>
      </p:grpSp>
      <p:pic>
        <p:nvPicPr>
          <p:cNvPr id="3" name="Picture 2"/>
          <p:cNvPicPr>
            <a:picLocks noChangeAspect="1"/>
          </p:cNvPicPr>
          <p:nvPr/>
        </p:nvPicPr>
        <p:blipFill>
          <a:blip r:embed="rId8"/>
          <a:stretch>
            <a:fillRect/>
          </a:stretch>
        </p:blipFill>
        <p:spPr>
          <a:xfrm>
            <a:off x="7378402" y="320002"/>
            <a:ext cx="4570532" cy="730118"/>
          </a:xfrm>
          <a:prstGeom prst="rect">
            <a:avLst/>
          </a:prstGeom>
          <a:effectLst>
            <a:outerShdw blurRad="50800" dist="38100" dir="2700000" algn="tl" rotWithShape="0">
              <a:prstClr val="black">
                <a:alpha val="40000"/>
              </a:prstClr>
            </a:outerShdw>
          </a:effectLst>
        </p:spPr>
      </p:pic>
      <p:grpSp>
        <p:nvGrpSpPr>
          <p:cNvPr id="5" name="Group 4"/>
          <p:cNvGrpSpPr/>
          <p:nvPr/>
        </p:nvGrpSpPr>
        <p:grpSpPr>
          <a:xfrm>
            <a:off x="3335715" y="1886306"/>
            <a:ext cx="2571310" cy="556693"/>
            <a:chOff x="3436299" y="1780200"/>
            <a:chExt cx="2571310" cy="556693"/>
          </a:xfrm>
        </p:grpSpPr>
        <p:sp>
          <p:nvSpPr>
            <p:cNvPr id="20" name="Rounded Rectangle 19"/>
            <p:cNvSpPr/>
            <p:nvPr/>
          </p:nvSpPr>
          <p:spPr>
            <a:xfrm>
              <a:off x="4121089" y="1780200"/>
              <a:ext cx="854115"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ROT</a:t>
              </a:r>
            </a:p>
          </p:txBody>
        </p:sp>
        <p:sp>
          <p:nvSpPr>
            <p:cNvPr id="21" name="Line 6"/>
            <p:cNvSpPr>
              <a:spLocks noChangeShapeType="1"/>
            </p:cNvSpPr>
            <p:nvPr/>
          </p:nvSpPr>
          <p:spPr bwMode="auto">
            <a:xfrm>
              <a:off x="3733660" y="2077609"/>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4" name="Line 6"/>
            <p:cNvSpPr>
              <a:spLocks noChangeShapeType="1"/>
            </p:cNvSpPr>
            <p:nvPr/>
          </p:nvSpPr>
          <p:spPr bwMode="auto">
            <a:xfrm>
              <a:off x="5062744" y="2077609"/>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40" name="TextBox 39"/>
                <p:cNvSpPr txBox="1"/>
                <p:nvPr/>
              </p:nvSpPr>
              <p:spPr>
                <a:xfrm>
                  <a:off x="5362945" y="1873881"/>
                  <a:ext cx="644664" cy="369332"/>
                </a:xfrm>
                <a:prstGeom prst="rect">
                  <a:avLst/>
                </a:prstGeom>
                <a:noFill/>
              </p:spPr>
              <p:txBody>
                <a:bodyPr wrap="none" rtlCol="0">
                  <a:spAutoFit/>
                </a:bodyPr>
                <a:lstStyle/>
                <a:p>
                  <a14:m>
                    <m:oMath xmlns:m="http://schemas.openxmlformats.org/officeDocument/2006/math">
                      <m:r>
                        <a:rPr lang="en-US" b="0" i="1" smtClean="0">
                          <a:latin typeface="Cambria Math" charset="0"/>
                        </a:rPr>
                        <m:t>𝑠</m:t>
                      </m:r>
                    </m:oMath>
                  </a14:m>
                  <a:r>
                    <a:rPr lang="en-US" b="0"/>
                    <a:t> / </a:t>
                  </a:r>
                  <a14:m>
                    <m:oMath xmlns:m="http://schemas.openxmlformats.org/officeDocument/2006/math">
                      <m:r>
                        <a:rPr lang="en-US" b="0" i="1" smtClean="0">
                          <a:latin typeface="Cambria Math" charset="0"/>
                        </a:rPr>
                        <m:t>⊥</m:t>
                      </m:r>
                    </m:oMath>
                  </a14:m>
                  <a:endParaRPr lang="en-US" b="0"/>
                </a:p>
              </p:txBody>
            </p:sp>
          </mc:Choice>
          <mc:Fallback xmlns="">
            <p:sp>
              <p:nvSpPr>
                <p:cNvPr id="40" name="TextBox 39"/>
                <p:cNvSpPr txBox="1">
                  <a:spLocks noRot="1" noChangeAspect="1" noMove="1" noResize="1" noEditPoints="1" noAdjustHandles="1" noChangeArrowheads="1" noChangeShapeType="1" noTextEdit="1"/>
                </p:cNvSpPr>
                <p:nvPr/>
              </p:nvSpPr>
              <p:spPr>
                <a:xfrm>
                  <a:off x="5362945" y="1873881"/>
                  <a:ext cx="644664" cy="369332"/>
                </a:xfrm>
                <a:prstGeom prst="rect">
                  <a:avLst/>
                </a:prstGeom>
                <a:blipFill rotWithShape="0">
                  <a:blip r:embed="rId9"/>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3436299" y="1892943"/>
                  <a:ext cx="3497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𝑠</m:t>
                        </m:r>
                      </m:oMath>
                    </m:oMathPara>
                  </a14:m>
                  <a:endParaRPr lang="en-US"/>
                </a:p>
              </p:txBody>
            </p:sp>
          </mc:Choice>
          <mc:Fallback xmlns="">
            <p:sp>
              <p:nvSpPr>
                <p:cNvPr id="41" name="TextBox 40"/>
                <p:cNvSpPr txBox="1">
                  <a:spLocks noRot="1" noChangeAspect="1" noMove="1" noResize="1" noEditPoints="1" noAdjustHandles="1" noChangeArrowheads="1" noChangeShapeType="1" noTextEdit="1"/>
                </p:cNvSpPr>
                <p:nvPr/>
              </p:nvSpPr>
              <p:spPr>
                <a:xfrm>
                  <a:off x="3436299" y="1892943"/>
                  <a:ext cx="349711" cy="369332"/>
                </a:xfrm>
                <a:prstGeom prst="rect">
                  <a:avLst/>
                </a:prstGeom>
                <a:blipFill rotWithShape="0">
                  <a:blip r:embed="rId10"/>
                  <a:stretch>
                    <a:fillRect/>
                  </a:stretch>
                </a:blipFill>
              </p:spPr>
              <p:txBody>
                <a:bodyPr/>
                <a:lstStyle/>
                <a:p>
                  <a:r>
                    <a:rPr lang="en-US">
                      <a:noFill/>
                    </a:rPr>
                    <a:t> </a:t>
                  </a:r>
                </a:p>
              </p:txBody>
            </p:sp>
          </mc:Fallback>
        </mc:AlternateContent>
      </p:grpSp>
      <p:grpSp>
        <p:nvGrpSpPr>
          <p:cNvPr id="6" name="Group 5"/>
          <p:cNvGrpSpPr/>
          <p:nvPr/>
        </p:nvGrpSpPr>
        <p:grpSpPr>
          <a:xfrm>
            <a:off x="404180" y="4092682"/>
            <a:ext cx="6140602" cy="2046314"/>
            <a:chOff x="404180" y="4092682"/>
            <a:chExt cx="6140602" cy="2046314"/>
          </a:xfrm>
        </p:grpSpPr>
        <p:grpSp>
          <p:nvGrpSpPr>
            <p:cNvPr id="43" name="Group 42"/>
            <p:cNvGrpSpPr/>
            <p:nvPr/>
          </p:nvGrpSpPr>
          <p:grpSpPr>
            <a:xfrm>
              <a:off x="2273369" y="4092682"/>
              <a:ext cx="3432307" cy="679882"/>
              <a:chOff x="4708331" y="780699"/>
              <a:chExt cx="3432307" cy="679882"/>
            </a:xfrm>
          </p:grpSpPr>
          <p:sp>
            <p:nvSpPr>
              <p:cNvPr id="44" name="Rounded Rectangle 43"/>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45"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46"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47"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48"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49" name="TextBox 48"/>
                  <p:cNvSpPr txBox="1"/>
                  <p:nvPr/>
                </p:nvSpPr>
                <p:spPr>
                  <a:xfrm>
                    <a:off x="6819058" y="810459"/>
                    <a:ext cx="13215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𝑐</m:t>
                              </m:r>
                            </m:e>
                            <m:sub>
                              <m:r>
                                <a:rPr lang="en-US" b="0" i="1" smtClean="0">
                                  <a:latin typeface="Cambria Math" charset="0"/>
                                </a:rPr>
                                <m:t>1</m:t>
                              </m:r>
                            </m:sub>
                          </m:sSub>
                          <m:sSub>
                            <m:sSubPr>
                              <m:ctrlPr>
                                <a:rPr lang="en-US" b="0" i="1" smtClean="0">
                                  <a:latin typeface="Cambria Math" panose="02040503050406030204" pitchFamily="18" charset="0"/>
                                </a:rPr>
                              </m:ctrlPr>
                            </m:sSubPr>
                            <m:e>
                              <m:r>
                                <a:rPr lang="en-US" b="0" i="1" smtClean="0">
                                  <a:latin typeface="Cambria Math" charset="0"/>
                                </a:rPr>
                                <m:t>∈</m:t>
                              </m:r>
                            </m:e>
                            <m:sub>
                              <m:r>
                                <a:rPr lang="en-US" b="0" i="1" smtClean="0">
                                  <a:latin typeface="Cambria Math" charset="0"/>
                                </a:rPr>
                                <m:t>𝑅</m:t>
                              </m:r>
                            </m:sub>
                          </m:sSub>
                          <m:r>
                            <a:rPr lang="en-US" b="0" i="1" smtClean="0">
                              <a:latin typeface="Cambria Math" charset="0"/>
                            </a:rPr>
                            <m:t>{0,1}</m:t>
                          </m:r>
                        </m:oMath>
                      </m:oMathPara>
                    </a14:m>
                    <a:endParaRPr lang="en-US"/>
                  </a:p>
                </p:txBody>
              </p:sp>
            </mc:Choice>
            <mc:Fallback xmlns="">
              <p:sp>
                <p:nvSpPr>
                  <p:cNvPr id="49" name="TextBox 48"/>
                  <p:cNvSpPr txBox="1">
                    <a:spLocks noRot="1" noChangeAspect="1" noMove="1" noResize="1" noEditPoints="1" noAdjustHandles="1" noChangeArrowheads="1" noChangeShapeType="1" noTextEdit="1"/>
                  </p:cNvSpPr>
                  <p:nvPr/>
                </p:nvSpPr>
                <p:spPr>
                  <a:xfrm>
                    <a:off x="6819058" y="810459"/>
                    <a:ext cx="1321580" cy="369332"/>
                  </a:xfrm>
                  <a:prstGeom prst="rect">
                    <a:avLst/>
                  </a:prstGeom>
                  <a:blipFill rotWithShape="0">
                    <a:blip r:embed="rId11"/>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6819058" y="1067460"/>
                    <a:ext cx="513987"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sSub>
                                <m:sSubPr>
                                  <m:ctrlPr>
                                    <a:rPr lang="en-US" b="0" i="1" smtClean="0">
                                      <a:latin typeface="Cambria Math" panose="02040503050406030204" pitchFamily="18" charset="0"/>
                                    </a:rPr>
                                  </m:ctrlPr>
                                </m:sSubPr>
                                <m:e>
                                  <m:r>
                                    <a:rPr lang="en-US" b="0" i="1" smtClean="0">
                                      <a:latin typeface="Cambria Math" charset="0"/>
                                    </a:rPr>
                                    <m:t>𝑐</m:t>
                                  </m:r>
                                </m:e>
                                <m:sub>
                                  <m:r>
                                    <a:rPr lang="en-US" b="0" i="1" smtClean="0">
                                      <a:latin typeface="Cambria Math" charset="0"/>
                                    </a:rPr>
                                    <m:t>1</m:t>
                                  </m:r>
                                </m:sub>
                              </m:sSub>
                            </m:sub>
                          </m:sSub>
                        </m:oMath>
                      </m:oMathPara>
                    </a14:m>
                    <a:endParaRPr lang="en-US"/>
                  </a:p>
                </p:txBody>
              </p:sp>
            </mc:Choice>
            <mc:Fallback xmlns="">
              <p:sp>
                <p:nvSpPr>
                  <p:cNvPr id="50" name="TextBox 49"/>
                  <p:cNvSpPr txBox="1">
                    <a:spLocks noRot="1" noChangeAspect="1" noMove="1" noResize="1" noEditPoints="1" noAdjustHandles="1" noChangeArrowheads="1" noChangeShapeType="1" noTextEdit="1"/>
                  </p:cNvSpPr>
                  <p:nvPr/>
                </p:nvSpPr>
                <p:spPr>
                  <a:xfrm>
                    <a:off x="6819058" y="1067460"/>
                    <a:ext cx="513987" cy="393121"/>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5224117" y="780699"/>
                    <a:ext cx="423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𝑟</m:t>
                              </m:r>
                            </m:e>
                            <m:sub>
                              <m:r>
                                <a:rPr lang="en-US" b="0" i="1" smtClean="0">
                                  <a:latin typeface="Cambria Math" charset="0"/>
                                </a:rPr>
                                <m:t>1</m:t>
                              </m:r>
                            </m:sub>
                          </m:sSub>
                        </m:oMath>
                      </m:oMathPara>
                    </a14:m>
                    <a:endParaRPr lang="en-US"/>
                  </a:p>
                </p:txBody>
              </p:sp>
            </mc:Choice>
            <mc:Fallback xmlns="">
              <p:sp>
                <p:nvSpPr>
                  <p:cNvPr id="51" name="TextBox 50"/>
                  <p:cNvSpPr txBox="1">
                    <a:spLocks noRot="1" noChangeAspect="1" noMove="1" noResize="1" noEditPoints="1" noAdjustHandles="1" noChangeArrowheads="1" noChangeShapeType="1" noTextEdit="1"/>
                  </p:cNvSpPr>
                  <p:nvPr/>
                </p:nvSpPr>
                <p:spPr>
                  <a:xfrm>
                    <a:off x="5224117" y="780699"/>
                    <a:ext cx="423193" cy="369332"/>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708331" y="1043832"/>
                    <a:ext cx="903260"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𝑎</m:t>
                              </m:r>
                              <m:r>
                                <a:rPr lang="en-US" b="0" i="1" smtClean="0">
                                  <a:latin typeface="Cambria Math" charset="0"/>
                                </a:rPr>
                                <m:t>⊕</m:t>
                              </m:r>
                              <m:r>
                                <a:rPr lang="en-US" b="0" i="1" smtClean="0">
                                  <a:latin typeface="Cambria Math" charset="0"/>
                                </a:rPr>
                                <m:t>𝑟</m:t>
                              </m:r>
                            </m:e>
                            <m:sub>
                              <m:r>
                                <a:rPr lang="en-US" b="0" i="1" smtClean="0">
                                  <a:latin typeface="Cambria Math" charset="0"/>
                                </a:rPr>
                                <m:t>1</m:t>
                              </m:r>
                            </m:sub>
                          </m:sSub>
                        </m:oMath>
                      </m:oMathPara>
                    </a14:m>
                    <a:endParaRPr lang="en-US"/>
                  </a:p>
                </p:txBody>
              </p:sp>
            </mc:Choice>
            <mc:Fallback xmlns="">
              <p:sp>
                <p:nvSpPr>
                  <p:cNvPr id="52" name="TextBox 51"/>
                  <p:cNvSpPr txBox="1">
                    <a:spLocks noRot="1" noChangeAspect="1" noMove="1" noResize="1" noEditPoints="1" noAdjustHandles="1" noChangeArrowheads="1" noChangeShapeType="1" noTextEdit="1"/>
                  </p:cNvSpPr>
                  <p:nvPr/>
                </p:nvSpPr>
                <p:spPr>
                  <a:xfrm>
                    <a:off x="4708331" y="1043832"/>
                    <a:ext cx="903260" cy="369332"/>
                  </a:xfrm>
                  <a:prstGeom prst="rect">
                    <a:avLst/>
                  </a:prstGeom>
                  <a:blipFill rotWithShape="0">
                    <a:blip r:embed="rId14"/>
                    <a:stretch>
                      <a:fillRect b="-6667"/>
                    </a:stretch>
                  </a:blipFill>
                </p:spPr>
                <p:txBody>
                  <a:bodyPr/>
                  <a:lstStyle/>
                  <a:p>
                    <a:r>
                      <a:rPr lang="en-US">
                        <a:noFill/>
                      </a:rPr>
                      <a:t> </a:t>
                    </a:r>
                  </a:p>
                </p:txBody>
              </p:sp>
            </mc:Fallback>
          </mc:AlternateContent>
        </p:grpSp>
        <p:grpSp>
          <p:nvGrpSpPr>
            <p:cNvPr id="65" name="Group 64"/>
            <p:cNvGrpSpPr/>
            <p:nvPr/>
          </p:nvGrpSpPr>
          <p:grpSpPr>
            <a:xfrm>
              <a:off x="2273369" y="4772564"/>
              <a:ext cx="3486873" cy="679882"/>
              <a:chOff x="4708331" y="780699"/>
              <a:chExt cx="3486873" cy="679882"/>
            </a:xfrm>
          </p:grpSpPr>
          <p:sp>
            <p:nvSpPr>
              <p:cNvPr id="66" name="Rounded Rectangle 65"/>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67"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68"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69"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70"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71" name="TextBox 70"/>
                  <p:cNvSpPr txBox="1"/>
                  <p:nvPr/>
                </p:nvSpPr>
                <p:spPr>
                  <a:xfrm>
                    <a:off x="6819058" y="810459"/>
                    <a:ext cx="137614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𝑐</m:t>
                              </m:r>
                            </m:e>
                            <m:sub>
                              <m:r>
                                <a:rPr lang="en-US" b="0" i="1" smtClean="0">
                                  <a:latin typeface="Cambria Math" charset="0"/>
                                </a:rPr>
                                <m:t>2</m:t>
                              </m:r>
                            </m:sub>
                          </m:sSub>
                          <m:sSub>
                            <m:sSubPr>
                              <m:ctrlPr>
                                <a:rPr lang="en-US" i="1">
                                  <a:latin typeface="Cambria Math" panose="02040503050406030204" pitchFamily="18" charset="0"/>
                                </a:rPr>
                              </m:ctrlPr>
                            </m:sSubPr>
                            <m:e>
                              <m:r>
                                <a:rPr lang="en-US" i="1">
                                  <a:latin typeface="Cambria Math" charset="0"/>
                                </a:rPr>
                                <m:t>∈</m:t>
                              </m:r>
                            </m:e>
                            <m:sub>
                              <m:r>
                                <a:rPr lang="en-US" i="1">
                                  <a:latin typeface="Cambria Math" charset="0"/>
                                </a:rPr>
                                <m:t>𝑅</m:t>
                              </m:r>
                            </m:sub>
                          </m:sSub>
                          <m:r>
                            <a:rPr lang="en-US" i="1">
                              <a:latin typeface="Cambria Math" charset="0"/>
                            </a:rPr>
                            <m:t>{0,1}</m:t>
                          </m:r>
                        </m:oMath>
                      </m:oMathPara>
                    </a14:m>
                    <a:endParaRPr lang="en-US"/>
                  </a:p>
                  <a:p>
                    <a:endParaRPr lang="en-US"/>
                  </a:p>
                </p:txBody>
              </p:sp>
            </mc:Choice>
            <mc:Fallback xmlns="">
              <p:sp>
                <p:nvSpPr>
                  <p:cNvPr id="71" name="TextBox 70"/>
                  <p:cNvSpPr txBox="1">
                    <a:spLocks noRot="1" noChangeAspect="1" noMove="1" noResize="1" noEditPoints="1" noAdjustHandles="1" noChangeArrowheads="1" noChangeShapeType="1" noTextEdit="1"/>
                  </p:cNvSpPr>
                  <p:nvPr/>
                </p:nvSpPr>
                <p:spPr>
                  <a:xfrm>
                    <a:off x="6819058" y="810459"/>
                    <a:ext cx="1376146" cy="646331"/>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6819058" y="1067460"/>
                    <a:ext cx="513987"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sSub>
                                <m:sSubPr>
                                  <m:ctrlPr>
                                    <a:rPr lang="en-US" b="0" i="1" smtClean="0">
                                      <a:latin typeface="Cambria Math" panose="02040503050406030204" pitchFamily="18" charset="0"/>
                                    </a:rPr>
                                  </m:ctrlPr>
                                </m:sSubPr>
                                <m:e>
                                  <m:r>
                                    <a:rPr lang="en-US" b="0" i="1" smtClean="0">
                                      <a:latin typeface="Cambria Math" charset="0"/>
                                    </a:rPr>
                                    <m:t>𝑐</m:t>
                                  </m:r>
                                </m:e>
                                <m:sub>
                                  <m:r>
                                    <a:rPr lang="en-US" b="0" i="1" smtClean="0">
                                      <a:latin typeface="Cambria Math" charset="0"/>
                                    </a:rPr>
                                    <m:t>2</m:t>
                                  </m:r>
                                </m:sub>
                              </m:sSub>
                            </m:sub>
                          </m:sSub>
                        </m:oMath>
                      </m:oMathPara>
                    </a14:m>
                    <a:endParaRPr lang="en-US"/>
                  </a:p>
                </p:txBody>
              </p:sp>
            </mc:Choice>
            <mc:Fallback xmlns="">
              <p:sp>
                <p:nvSpPr>
                  <p:cNvPr id="72" name="TextBox 71"/>
                  <p:cNvSpPr txBox="1">
                    <a:spLocks noRot="1" noChangeAspect="1" noMove="1" noResize="1" noEditPoints="1" noAdjustHandles="1" noChangeArrowheads="1" noChangeShapeType="1" noTextEdit="1"/>
                  </p:cNvSpPr>
                  <p:nvPr/>
                </p:nvSpPr>
                <p:spPr>
                  <a:xfrm>
                    <a:off x="6819058" y="1067460"/>
                    <a:ext cx="513987" cy="393121"/>
                  </a:xfrm>
                  <a:prstGeom prst="rect">
                    <a:avLst/>
                  </a:prstGeom>
                  <a:blipFill rotWithShape="0">
                    <a:blip r:embed="rId16"/>
                    <a:stretch>
                      <a:fillRect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5224117" y="780699"/>
                    <a:ext cx="428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𝑟</m:t>
                              </m:r>
                            </m:e>
                            <m:sub>
                              <m:r>
                                <a:rPr lang="en-US" b="0" i="1" smtClean="0">
                                  <a:latin typeface="Cambria Math" charset="0"/>
                                </a:rPr>
                                <m:t>2</m:t>
                              </m:r>
                            </m:sub>
                          </m:sSub>
                        </m:oMath>
                      </m:oMathPara>
                    </a14:m>
                    <a:endParaRPr lang="en-US"/>
                  </a:p>
                </p:txBody>
              </p:sp>
            </mc:Choice>
            <mc:Fallback xmlns="">
              <p:sp>
                <p:nvSpPr>
                  <p:cNvPr id="73" name="TextBox 72"/>
                  <p:cNvSpPr txBox="1">
                    <a:spLocks noRot="1" noChangeAspect="1" noMove="1" noResize="1" noEditPoints="1" noAdjustHandles="1" noChangeArrowheads="1" noChangeShapeType="1" noTextEdit="1"/>
                  </p:cNvSpPr>
                  <p:nvPr/>
                </p:nvSpPr>
                <p:spPr>
                  <a:xfrm>
                    <a:off x="5224117" y="780699"/>
                    <a:ext cx="428515" cy="369332"/>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4708331" y="1043832"/>
                    <a:ext cx="903260"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𝑎</m:t>
                              </m:r>
                              <m:r>
                                <a:rPr lang="en-US" b="0" i="1" smtClean="0">
                                  <a:latin typeface="Cambria Math" charset="0"/>
                                </a:rPr>
                                <m:t>⊕</m:t>
                              </m:r>
                              <m:r>
                                <a:rPr lang="en-US" b="0" i="1" smtClean="0">
                                  <a:latin typeface="Cambria Math" charset="0"/>
                                </a:rPr>
                                <m:t>𝑟</m:t>
                              </m:r>
                            </m:e>
                            <m:sub>
                              <m:r>
                                <a:rPr lang="en-US" b="0" i="1" smtClean="0">
                                  <a:latin typeface="Cambria Math" charset="0"/>
                                </a:rPr>
                                <m:t>2</m:t>
                              </m:r>
                            </m:sub>
                          </m:sSub>
                        </m:oMath>
                      </m:oMathPara>
                    </a14:m>
                    <a:endParaRPr lang="en-US"/>
                  </a:p>
                </p:txBody>
              </p:sp>
            </mc:Choice>
            <mc:Fallback xmlns="">
              <p:sp>
                <p:nvSpPr>
                  <p:cNvPr id="74" name="TextBox 73"/>
                  <p:cNvSpPr txBox="1">
                    <a:spLocks noRot="1" noChangeAspect="1" noMove="1" noResize="1" noEditPoints="1" noAdjustHandles="1" noChangeArrowheads="1" noChangeShapeType="1" noTextEdit="1"/>
                  </p:cNvSpPr>
                  <p:nvPr/>
                </p:nvSpPr>
                <p:spPr>
                  <a:xfrm>
                    <a:off x="4708331" y="1043832"/>
                    <a:ext cx="903260" cy="369332"/>
                  </a:xfrm>
                  <a:prstGeom prst="rect">
                    <a:avLst/>
                  </a:prstGeom>
                  <a:blipFill rotWithShape="0">
                    <a:blip r:embed="rId18"/>
                    <a:stretch>
                      <a:fillRect b="-4918"/>
                    </a:stretch>
                  </a:blipFill>
                </p:spPr>
                <p:txBody>
                  <a:bodyPr/>
                  <a:lstStyle/>
                  <a:p>
                    <a:r>
                      <a:rPr lang="en-US">
                        <a:noFill/>
                      </a:rPr>
                      <a:t> </a:t>
                    </a:r>
                  </a:p>
                </p:txBody>
              </p:sp>
            </mc:Fallback>
          </mc:AlternateContent>
        </p:grpSp>
        <p:grpSp>
          <p:nvGrpSpPr>
            <p:cNvPr id="75" name="Group 74"/>
            <p:cNvGrpSpPr/>
            <p:nvPr/>
          </p:nvGrpSpPr>
          <p:grpSpPr>
            <a:xfrm>
              <a:off x="2273369" y="5459114"/>
              <a:ext cx="3486873" cy="679882"/>
              <a:chOff x="4708331" y="780699"/>
              <a:chExt cx="3486873" cy="679882"/>
            </a:xfrm>
          </p:grpSpPr>
          <p:sp>
            <p:nvSpPr>
              <p:cNvPr id="76" name="Rounded Rectangle 75"/>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77"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8"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9"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81"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82" name="TextBox 81"/>
                  <p:cNvSpPr txBox="1"/>
                  <p:nvPr/>
                </p:nvSpPr>
                <p:spPr>
                  <a:xfrm>
                    <a:off x="6819058" y="810459"/>
                    <a:ext cx="137614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𝑐</m:t>
                              </m:r>
                            </m:e>
                            <m:sub>
                              <m:r>
                                <a:rPr lang="en-US" b="0" i="1" smtClean="0">
                                  <a:latin typeface="Cambria Math" charset="0"/>
                                </a:rPr>
                                <m:t>3</m:t>
                              </m:r>
                            </m:sub>
                          </m:sSub>
                          <m:sSub>
                            <m:sSubPr>
                              <m:ctrlPr>
                                <a:rPr lang="en-US" i="1">
                                  <a:latin typeface="Cambria Math" panose="02040503050406030204" pitchFamily="18" charset="0"/>
                                </a:rPr>
                              </m:ctrlPr>
                            </m:sSubPr>
                            <m:e>
                              <m:r>
                                <a:rPr lang="en-US" i="1">
                                  <a:latin typeface="Cambria Math" charset="0"/>
                                </a:rPr>
                                <m:t>∈</m:t>
                              </m:r>
                            </m:e>
                            <m:sub>
                              <m:r>
                                <a:rPr lang="en-US" i="1">
                                  <a:latin typeface="Cambria Math" charset="0"/>
                                </a:rPr>
                                <m:t>𝑅</m:t>
                              </m:r>
                            </m:sub>
                          </m:sSub>
                          <m:r>
                            <a:rPr lang="en-US" i="1">
                              <a:latin typeface="Cambria Math" charset="0"/>
                            </a:rPr>
                            <m:t>{0,1}</m:t>
                          </m:r>
                        </m:oMath>
                      </m:oMathPara>
                    </a14:m>
                    <a:endParaRPr lang="en-US"/>
                  </a:p>
                  <a:p>
                    <a:endParaRPr lang="en-US"/>
                  </a:p>
                </p:txBody>
              </p:sp>
            </mc:Choice>
            <mc:Fallback xmlns="">
              <p:sp>
                <p:nvSpPr>
                  <p:cNvPr id="82" name="TextBox 81"/>
                  <p:cNvSpPr txBox="1">
                    <a:spLocks noRot="1" noChangeAspect="1" noMove="1" noResize="1" noEditPoints="1" noAdjustHandles="1" noChangeArrowheads="1" noChangeShapeType="1" noTextEdit="1"/>
                  </p:cNvSpPr>
                  <p:nvPr/>
                </p:nvSpPr>
                <p:spPr>
                  <a:xfrm>
                    <a:off x="6819058" y="810459"/>
                    <a:ext cx="1376146" cy="646331"/>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6819058" y="1067460"/>
                    <a:ext cx="513987"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sSub>
                                <m:sSubPr>
                                  <m:ctrlPr>
                                    <a:rPr lang="en-US" b="0" i="1" smtClean="0">
                                      <a:latin typeface="Cambria Math" panose="02040503050406030204" pitchFamily="18" charset="0"/>
                                    </a:rPr>
                                  </m:ctrlPr>
                                </m:sSubPr>
                                <m:e>
                                  <m:r>
                                    <a:rPr lang="en-US" b="0" i="1" smtClean="0">
                                      <a:latin typeface="Cambria Math" charset="0"/>
                                    </a:rPr>
                                    <m:t>𝑐</m:t>
                                  </m:r>
                                </m:e>
                                <m:sub>
                                  <m:r>
                                    <a:rPr lang="en-US" b="0" i="1" smtClean="0">
                                      <a:latin typeface="Cambria Math" charset="0"/>
                                    </a:rPr>
                                    <m:t>3</m:t>
                                  </m:r>
                                </m:sub>
                              </m:sSub>
                            </m:sub>
                          </m:sSub>
                        </m:oMath>
                      </m:oMathPara>
                    </a14:m>
                    <a:endParaRPr lang="en-US"/>
                  </a:p>
                </p:txBody>
              </p:sp>
            </mc:Choice>
            <mc:Fallback xmlns="">
              <p:sp>
                <p:nvSpPr>
                  <p:cNvPr id="83" name="TextBox 82"/>
                  <p:cNvSpPr txBox="1">
                    <a:spLocks noRot="1" noChangeAspect="1" noMove="1" noResize="1" noEditPoints="1" noAdjustHandles="1" noChangeArrowheads="1" noChangeShapeType="1" noTextEdit="1"/>
                  </p:cNvSpPr>
                  <p:nvPr/>
                </p:nvSpPr>
                <p:spPr>
                  <a:xfrm>
                    <a:off x="6819058" y="1067460"/>
                    <a:ext cx="513987" cy="393121"/>
                  </a:xfrm>
                  <a:prstGeom prst="rect">
                    <a:avLst/>
                  </a:prstGeom>
                  <a:blipFill rotWithShape="0">
                    <a:blip r:embed="rId20"/>
                    <a:stretch>
                      <a:fillRect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5224117" y="780699"/>
                    <a:ext cx="428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𝑟</m:t>
                              </m:r>
                            </m:e>
                            <m:sub>
                              <m:r>
                                <a:rPr lang="en-US" b="0" i="1" smtClean="0">
                                  <a:latin typeface="Cambria Math" charset="0"/>
                                </a:rPr>
                                <m:t>3</m:t>
                              </m:r>
                            </m:sub>
                          </m:sSub>
                        </m:oMath>
                      </m:oMathPara>
                    </a14:m>
                    <a:endParaRPr lang="en-US"/>
                  </a:p>
                </p:txBody>
              </p:sp>
            </mc:Choice>
            <mc:Fallback xmlns="">
              <p:sp>
                <p:nvSpPr>
                  <p:cNvPr id="84" name="TextBox 83"/>
                  <p:cNvSpPr txBox="1">
                    <a:spLocks noRot="1" noChangeAspect="1" noMove="1" noResize="1" noEditPoints="1" noAdjustHandles="1" noChangeArrowheads="1" noChangeShapeType="1" noTextEdit="1"/>
                  </p:cNvSpPr>
                  <p:nvPr/>
                </p:nvSpPr>
                <p:spPr>
                  <a:xfrm>
                    <a:off x="5224117" y="780699"/>
                    <a:ext cx="428515" cy="369332"/>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p:cNvSpPr txBox="1"/>
                  <p:nvPr/>
                </p:nvSpPr>
                <p:spPr>
                  <a:xfrm>
                    <a:off x="4708331" y="1043832"/>
                    <a:ext cx="903260"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𝑎</m:t>
                              </m:r>
                              <m:r>
                                <a:rPr lang="en-US" b="0" i="1" smtClean="0">
                                  <a:latin typeface="Cambria Math" charset="0"/>
                                </a:rPr>
                                <m:t>⊕</m:t>
                              </m:r>
                              <m:r>
                                <a:rPr lang="en-US" b="0" i="1" smtClean="0">
                                  <a:latin typeface="Cambria Math" charset="0"/>
                                </a:rPr>
                                <m:t>𝑟</m:t>
                              </m:r>
                            </m:e>
                            <m:sub>
                              <m:r>
                                <a:rPr lang="en-US" b="0" i="1" smtClean="0">
                                  <a:latin typeface="Cambria Math" charset="0"/>
                                </a:rPr>
                                <m:t>3</m:t>
                              </m:r>
                            </m:sub>
                          </m:sSub>
                        </m:oMath>
                      </m:oMathPara>
                    </a14:m>
                    <a:endParaRPr lang="en-US"/>
                  </a:p>
                </p:txBody>
              </p:sp>
            </mc:Choice>
            <mc:Fallback xmlns="">
              <p:sp>
                <p:nvSpPr>
                  <p:cNvPr id="85" name="TextBox 84"/>
                  <p:cNvSpPr txBox="1">
                    <a:spLocks noRot="1" noChangeAspect="1" noMove="1" noResize="1" noEditPoints="1" noAdjustHandles="1" noChangeArrowheads="1" noChangeShapeType="1" noTextEdit="1"/>
                  </p:cNvSpPr>
                  <p:nvPr/>
                </p:nvSpPr>
                <p:spPr>
                  <a:xfrm>
                    <a:off x="4708331" y="1043832"/>
                    <a:ext cx="903260" cy="369332"/>
                  </a:xfrm>
                  <a:prstGeom prst="rect">
                    <a:avLst/>
                  </a:prstGeom>
                  <a:blipFill rotWithShape="0">
                    <a:blip r:embed="rId22"/>
                    <a:stretch>
                      <a:fillRect b="-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6" name="Text Box 47"/>
                <p:cNvSpPr txBox="1">
                  <a:spLocks noChangeArrowheads="1"/>
                </p:cNvSpPr>
                <p:nvPr/>
              </p:nvSpPr>
              <p:spPr bwMode="auto">
                <a:xfrm>
                  <a:off x="992715" y="5148362"/>
                  <a:ext cx="950966" cy="584775"/>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14:m>
                    <m:oMath xmlns:m="http://schemas.openxmlformats.org/officeDocument/2006/math">
                      <m:r>
                        <a:rPr lang="en-US" sz="1600" i="1" smtClean="0">
                          <a:latin typeface="Cambria Math" charset="0"/>
                          <a:cs typeface="+mn-cs"/>
                        </a:rPr>
                        <m:t>𝑎</m:t>
                      </m:r>
                      <m:r>
                        <a:rPr lang="en-US" sz="1600" i="1" smtClean="0">
                          <a:latin typeface="Cambria Math" charset="0"/>
                          <a:cs typeface="+mn-cs"/>
                        </a:rPr>
                        <m:t>=0</m:t>
                      </m:r>
                    </m:oMath>
                  </a14:m>
                  <a:r>
                    <a:rPr lang="en-US" sz="1600">
                      <a:cs typeface="+mn-cs"/>
                    </a:rPr>
                    <a:t> or </a:t>
                  </a:r>
                  <a:br>
                    <a:rPr lang="en-US" sz="1600">
                      <a:cs typeface="+mn-cs"/>
                    </a:rPr>
                  </a:br>
                  <a14:m>
                    <m:oMathPara xmlns:m="http://schemas.openxmlformats.org/officeDocument/2006/math">
                      <m:oMathParaPr>
                        <m:jc m:val="centerGroup"/>
                      </m:oMathParaPr>
                      <m:oMath xmlns:m="http://schemas.openxmlformats.org/officeDocument/2006/math">
                        <m:r>
                          <a:rPr lang="en-US" sz="1600" i="1" smtClean="0">
                            <a:latin typeface="Cambria Math" charset="0"/>
                            <a:cs typeface="+mn-cs"/>
                          </a:rPr>
                          <m:t>𝑎</m:t>
                        </m:r>
                        <m:r>
                          <a:rPr lang="en-US" sz="1600" i="1" smtClean="0">
                            <a:latin typeface="Cambria Math" charset="0"/>
                            <a:cs typeface="+mn-cs"/>
                          </a:rPr>
                          <m:t>=1</m:t>
                        </m:r>
                      </m:oMath>
                    </m:oMathPara>
                  </a14:m>
                  <a:endParaRPr lang="de-CH" sz="1600">
                    <a:cs typeface="+mn-cs"/>
                  </a:endParaRPr>
                </a:p>
              </p:txBody>
            </p:sp>
          </mc:Choice>
          <mc:Fallback xmlns="">
            <p:sp>
              <p:nvSpPr>
                <p:cNvPr id="86" name="Text Box 47"/>
                <p:cNvSpPr txBox="1">
                  <a:spLocks noRot="1" noChangeAspect="1" noMove="1" noResize="1" noEditPoints="1" noAdjustHandles="1" noChangeArrowheads="1" noChangeShapeType="1" noTextEdit="1"/>
                </p:cNvSpPr>
                <p:nvPr/>
              </p:nvSpPr>
              <p:spPr bwMode="auto">
                <a:xfrm>
                  <a:off x="992715" y="5148362"/>
                  <a:ext cx="950966" cy="584775"/>
                </a:xfrm>
                <a:prstGeom prst="rect">
                  <a:avLst/>
                </a:prstGeom>
                <a:blipFill rotWithShape="0">
                  <a:blip r:embed="rId23"/>
                  <a:stretch>
                    <a:fillRect t="-3158" r="-320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91" name="Line 20"/>
            <p:cNvSpPr>
              <a:spLocks noChangeShapeType="1"/>
            </p:cNvSpPr>
            <p:nvPr/>
          </p:nvSpPr>
          <p:spPr bwMode="auto">
            <a:xfrm>
              <a:off x="618173" y="5080046"/>
              <a:ext cx="1420940" cy="0"/>
            </a:xfrm>
            <a:prstGeom prst="line">
              <a:avLst/>
            </a:prstGeom>
            <a:noFill/>
            <a:ln w="666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92" name="Text Box 21"/>
            <p:cNvSpPr txBox="1">
              <a:spLocks noChangeArrowheads="1"/>
            </p:cNvSpPr>
            <p:nvPr/>
          </p:nvSpPr>
          <p:spPr bwMode="auto">
            <a:xfrm>
              <a:off x="732632" y="4511445"/>
              <a:ext cx="162083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2800">
                  <a:cs typeface="+mn-cs"/>
                </a:rPr>
                <a:t>commit</a:t>
              </a:r>
            </a:p>
          </p:txBody>
        </p:sp>
        <p:pic>
          <p:nvPicPr>
            <p:cNvPr id="93" name="Picture 92" descr="AliceBlue.eps"/>
            <p:cNvPicPr>
              <a:picLocks noChangeAspect="1"/>
            </p:cNvPicPr>
            <p:nvPr/>
          </p:nvPicPr>
          <p:blipFill>
            <a:blip r:embed="rId24" cstate="print"/>
            <a:stretch>
              <a:fillRect/>
            </a:stretch>
          </p:blipFill>
          <p:spPr>
            <a:xfrm flipH="1">
              <a:off x="404180" y="5258254"/>
              <a:ext cx="734412" cy="748536"/>
            </a:xfrm>
            <a:prstGeom prst="rect">
              <a:avLst/>
            </a:prstGeom>
          </p:spPr>
        </p:pic>
        <p:pic>
          <p:nvPicPr>
            <p:cNvPr id="94" name="Picture 62"/>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5554784" y="5059615"/>
              <a:ext cx="989998" cy="704098"/>
            </a:xfrm>
            <a:prstGeom prst="rect">
              <a:avLst/>
            </a:prstGeom>
            <a:noFill/>
          </p:spPr>
        </p:pic>
      </p:grpSp>
      <p:grpSp>
        <p:nvGrpSpPr>
          <p:cNvPr id="7" name="Group 6"/>
          <p:cNvGrpSpPr/>
          <p:nvPr/>
        </p:nvGrpSpPr>
        <p:grpSpPr>
          <a:xfrm>
            <a:off x="7718583" y="4017487"/>
            <a:ext cx="3612026" cy="1810959"/>
            <a:chOff x="7718583" y="4017487"/>
            <a:chExt cx="3612026" cy="1810959"/>
          </a:xfrm>
        </p:grpSpPr>
        <p:pic>
          <p:nvPicPr>
            <p:cNvPr id="87" name="Picture 86" descr="AliceBlue.eps"/>
            <p:cNvPicPr>
              <a:picLocks noChangeAspect="1"/>
            </p:cNvPicPr>
            <p:nvPr/>
          </p:nvPicPr>
          <p:blipFill>
            <a:blip r:embed="rId24" cstate="print"/>
            <a:stretch>
              <a:fillRect/>
            </a:stretch>
          </p:blipFill>
          <p:spPr>
            <a:xfrm flipH="1">
              <a:off x="7718583" y="4772564"/>
              <a:ext cx="734412" cy="748536"/>
            </a:xfrm>
            <a:prstGeom prst="rect">
              <a:avLst/>
            </a:prstGeom>
          </p:spPr>
        </p:pic>
        <p:sp>
          <p:nvSpPr>
            <p:cNvPr id="89" name="Text Box 31"/>
            <p:cNvSpPr txBox="1">
              <a:spLocks noChangeArrowheads="1"/>
            </p:cNvSpPr>
            <p:nvPr/>
          </p:nvSpPr>
          <p:spPr bwMode="auto">
            <a:xfrm>
              <a:off x="8830590" y="4017487"/>
              <a:ext cx="144194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a:cs typeface="+mn-cs"/>
                </a:rPr>
                <a:t>open</a:t>
              </a:r>
            </a:p>
          </p:txBody>
        </p:sp>
        <p:pic>
          <p:nvPicPr>
            <p:cNvPr id="90" name="Picture 17" descr="j023817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04725" y="4689882"/>
              <a:ext cx="1169211" cy="529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 name="Line 20"/>
            <p:cNvSpPr>
              <a:spLocks noChangeShapeType="1"/>
            </p:cNvSpPr>
            <p:nvPr/>
          </p:nvSpPr>
          <p:spPr bwMode="auto">
            <a:xfrm>
              <a:off x="8578861" y="4578438"/>
              <a:ext cx="1420940" cy="0"/>
            </a:xfrm>
            <a:prstGeom prst="line">
              <a:avLst/>
            </a:prstGeom>
            <a:noFill/>
            <a:ln w="666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mc:AlternateContent xmlns:mc="http://schemas.openxmlformats.org/markup-compatibility/2006" xmlns:a14="http://schemas.microsoft.com/office/drawing/2010/main">
          <mc:Choice Requires="a14">
            <p:sp>
              <p:nvSpPr>
                <p:cNvPr id="96" name="Text Box 31"/>
                <p:cNvSpPr txBox="1">
                  <a:spLocks noChangeArrowheads="1"/>
                </p:cNvSpPr>
                <p:nvPr/>
              </p:nvSpPr>
              <p:spPr bwMode="auto">
                <a:xfrm>
                  <a:off x="8526176" y="5305226"/>
                  <a:ext cx="1776679" cy="523220"/>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cs typeface="+mn-cs"/>
                              </a:rPr>
                            </m:ctrlPr>
                          </m:sSubPr>
                          <m:e>
                            <m:r>
                              <a:rPr lang="en-US" sz="2800" b="0" i="1" smtClean="0">
                                <a:latin typeface="Cambria Math" charset="0"/>
                                <a:cs typeface="+mn-cs"/>
                              </a:rPr>
                              <m:t>𝑎</m:t>
                            </m:r>
                            <m:r>
                              <a:rPr lang="en-US" sz="2800" b="0" i="1" smtClean="0">
                                <a:latin typeface="Cambria Math" charset="0"/>
                                <a:cs typeface="+mn-cs"/>
                              </a:rPr>
                              <m:t>, </m:t>
                            </m:r>
                            <m:r>
                              <a:rPr lang="en-US" sz="2800" b="0" i="1" smtClean="0">
                                <a:latin typeface="Cambria Math" charset="0"/>
                                <a:cs typeface="+mn-cs"/>
                              </a:rPr>
                              <m:t>𝑟</m:t>
                            </m:r>
                          </m:e>
                          <m:sub>
                            <m:r>
                              <a:rPr lang="en-US" sz="2800" b="0" i="1" smtClean="0">
                                <a:latin typeface="Cambria Math" charset="0"/>
                                <a:cs typeface="+mn-cs"/>
                              </a:rPr>
                              <m:t>1</m:t>
                            </m:r>
                          </m:sub>
                        </m:sSub>
                        <m:r>
                          <a:rPr lang="en-US" sz="2800" b="0" i="1" smtClean="0">
                            <a:latin typeface="Cambria Math" charset="0"/>
                            <a:cs typeface="+mn-cs"/>
                          </a:rPr>
                          <m:t>,</m:t>
                        </m:r>
                        <m:sSub>
                          <m:sSubPr>
                            <m:ctrlPr>
                              <a:rPr lang="en-US" sz="2800" b="0" i="1" smtClean="0">
                                <a:latin typeface="Cambria Math" panose="02040503050406030204" pitchFamily="18" charset="0"/>
                                <a:cs typeface="+mn-cs"/>
                              </a:rPr>
                            </m:ctrlPr>
                          </m:sSubPr>
                          <m:e>
                            <m:r>
                              <a:rPr lang="en-US" sz="2800" b="0" i="1" smtClean="0">
                                <a:latin typeface="Cambria Math" charset="0"/>
                                <a:cs typeface="+mn-cs"/>
                              </a:rPr>
                              <m:t>𝑟</m:t>
                            </m:r>
                          </m:e>
                          <m:sub>
                            <m:r>
                              <a:rPr lang="en-US" sz="2800" b="0" i="1" smtClean="0">
                                <a:latin typeface="Cambria Math" charset="0"/>
                                <a:cs typeface="+mn-cs"/>
                              </a:rPr>
                              <m:t>2</m:t>
                            </m:r>
                          </m:sub>
                        </m:sSub>
                        <m:r>
                          <a:rPr lang="en-US" sz="2800" b="0" i="1" smtClean="0">
                            <a:latin typeface="Cambria Math" charset="0"/>
                            <a:cs typeface="+mn-cs"/>
                          </a:rPr>
                          <m:t>,…</m:t>
                        </m:r>
                      </m:oMath>
                    </m:oMathPara>
                  </a14:m>
                  <a:endParaRPr lang="en-US" sz="2800" b="0">
                    <a:cs typeface="+mn-cs"/>
                  </a:endParaRPr>
                </a:p>
              </p:txBody>
            </p:sp>
          </mc:Choice>
          <mc:Fallback xmlns="">
            <p:sp>
              <p:nvSpPr>
                <p:cNvPr id="96" name="Text Box 31"/>
                <p:cNvSpPr txBox="1">
                  <a:spLocks noRot="1" noChangeAspect="1" noMove="1" noResize="1" noEditPoints="1" noAdjustHandles="1" noChangeArrowheads="1" noChangeShapeType="1" noTextEdit="1"/>
                </p:cNvSpPr>
                <p:nvPr/>
              </p:nvSpPr>
              <p:spPr bwMode="auto">
                <a:xfrm>
                  <a:off x="8526176" y="5305226"/>
                  <a:ext cx="1776679" cy="523220"/>
                </a:xfrm>
                <a:prstGeom prst="rect">
                  <a:avLst/>
                </a:prstGeom>
                <a:blipFill rotWithShape="0">
                  <a:blip r:embed="rId27"/>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pic>
          <p:nvPicPr>
            <p:cNvPr id="97" name="Picture 62"/>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10340611" y="4636609"/>
              <a:ext cx="989998" cy="704098"/>
            </a:xfrm>
            <a:prstGeom prst="rect">
              <a:avLst/>
            </a:prstGeom>
            <a:noFill/>
          </p:spPr>
        </p:pic>
      </p:grpSp>
    </p:spTree>
    <p:extLst>
      <p:ext uri="{BB962C8B-B14F-4D97-AF65-F5344CB8AC3E}">
        <p14:creationId xmlns:p14="http://schemas.microsoft.com/office/powerpoint/2010/main" val="820798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P spid="37" grpId="0"/>
      <p:bldP spid="2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2"/>
          <p:cNvSpPr>
            <a:spLocks noGrp="1" noChangeArrowheads="1"/>
          </p:cNvSpPr>
          <p:nvPr>
            <p:ph type="title" sz="quarter"/>
          </p:nvPr>
        </p:nvSpPr>
        <p:spPr>
          <a:xfrm>
            <a:off x="78130" y="86271"/>
            <a:ext cx="10607045" cy="720725"/>
          </a:xfrm>
        </p:spPr>
        <p:txBody>
          <a:bodyPr>
            <a:normAutofit/>
          </a:bodyPr>
          <a:lstStyle/>
          <a:p>
            <a:pPr algn="l"/>
            <a:r>
              <a:rPr lang="fr-CH"/>
              <a:t>Quantum Protocol for </a:t>
            </a:r>
            <a:r>
              <a:rPr lang="fr-CH" err="1"/>
              <a:t>Oblivious</a:t>
            </a:r>
            <a:r>
              <a:rPr lang="fr-CH"/>
              <a:t> Transfer</a:t>
            </a:r>
            <a:endParaRPr lang="en-US"/>
          </a:p>
        </p:txBody>
      </p:sp>
      <p:grpSp>
        <p:nvGrpSpPr>
          <p:cNvPr id="108" name="Group 204"/>
          <p:cNvGrpSpPr/>
          <p:nvPr/>
        </p:nvGrpSpPr>
        <p:grpSpPr>
          <a:xfrm>
            <a:off x="6603540" y="2148731"/>
            <a:ext cx="865187" cy="792163"/>
            <a:chOff x="5177248" y="2526481"/>
            <a:chExt cx="865187" cy="792163"/>
          </a:xfrm>
        </p:grpSpPr>
        <p:sp>
          <p:nvSpPr>
            <p:cNvPr id="109"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10"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11"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12" name="Line 6"/>
          <p:cNvSpPr>
            <a:spLocks noChangeShapeType="1"/>
          </p:cNvSpPr>
          <p:nvPr/>
        </p:nvSpPr>
        <p:spPr bwMode="auto">
          <a:xfrm>
            <a:off x="5115837" y="3326301"/>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113" name="Picture 112" descr="AliceBlue.eps"/>
          <p:cNvPicPr>
            <a:picLocks noChangeAspect="1"/>
          </p:cNvPicPr>
          <p:nvPr/>
        </p:nvPicPr>
        <p:blipFill>
          <a:blip r:embed="rId3" cstate="print"/>
          <a:stretch>
            <a:fillRect/>
          </a:stretch>
        </p:blipFill>
        <p:spPr>
          <a:xfrm flipH="1">
            <a:off x="272503" y="1632088"/>
            <a:ext cx="1059740" cy="1080120"/>
          </a:xfrm>
          <a:prstGeom prst="rect">
            <a:avLst/>
          </a:prstGeom>
        </p:spPr>
      </p:pic>
      <p:pic>
        <p:nvPicPr>
          <p:cNvPr id="114" name="Picture 6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903412" y="1716769"/>
            <a:ext cx="1285425" cy="914208"/>
          </a:xfrm>
          <a:prstGeom prst="rect">
            <a:avLst/>
          </a:prstGeom>
          <a:noFill/>
        </p:spPr>
      </p:pic>
      <p:sp>
        <p:nvSpPr>
          <p:cNvPr id="115" name="Line 7"/>
          <p:cNvSpPr>
            <a:spLocks noChangeShapeType="1"/>
          </p:cNvSpPr>
          <p:nvPr/>
        </p:nvSpPr>
        <p:spPr bwMode="auto">
          <a:xfrm>
            <a:off x="5099375" y="1556792"/>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2393377"/>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sp>
        <p:nvSpPr>
          <p:cNvPr id="117" name="Rectangle 298"/>
          <p:cNvSpPr>
            <a:spLocks noChangeArrowheads="1"/>
          </p:cNvSpPr>
          <p:nvPr/>
        </p:nvSpPr>
        <p:spPr bwMode="auto">
          <a:xfrm>
            <a:off x="7350989" y="2396937"/>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1629041" y="1326445"/>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99" name="Group 198"/>
          <p:cNvGrpSpPr/>
          <p:nvPr/>
        </p:nvGrpSpPr>
        <p:grpSpPr>
          <a:xfrm>
            <a:off x="7288731" y="1860773"/>
            <a:ext cx="2338859" cy="460694"/>
            <a:chOff x="5688148" y="1844824"/>
            <a:chExt cx="2338859" cy="460694"/>
          </a:xfrm>
        </p:grpSpPr>
        <p:grpSp>
          <p:nvGrpSpPr>
            <p:cNvPr id="200" name="Group 199"/>
            <p:cNvGrpSpPr/>
            <p:nvPr/>
          </p:nvGrpSpPr>
          <p:grpSpPr>
            <a:xfrm>
              <a:off x="7096322" y="1844824"/>
              <a:ext cx="457692" cy="460694"/>
              <a:chOff x="2818164" y="1844824"/>
              <a:chExt cx="457692" cy="460694"/>
            </a:xfrm>
          </p:grpSpPr>
          <p:sp>
            <p:nvSpPr>
              <p:cNvPr id="25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1" name="Group 200"/>
            <p:cNvGrpSpPr/>
            <p:nvPr/>
          </p:nvGrpSpPr>
          <p:grpSpPr>
            <a:xfrm>
              <a:off x="6156176" y="1844824"/>
              <a:ext cx="457692" cy="460694"/>
              <a:chOff x="971600" y="1844824"/>
              <a:chExt cx="457692" cy="460694"/>
            </a:xfrm>
          </p:grpSpPr>
          <p:sp>
            <p:nvSpPr>
              <p:cNvPr id="25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3" name="Group 202"/>
            <p:cNvGrpSpPr/>
            <p:nvPr/>
          </p:nvGrpSpPr>
          <p:grpSpPr>
            <a:xfrm>
              <a:off x="6624204" y="1844824"/>
              <a:ext cx="457692" cy="460694"/>
              <a:chOff x="971600" y="1844824"/>
              <a:chExt cx="457692" cy="460694"/>
            </a:xfrm>
          </p:grpSpPr>
          <p:sp>
            <p:nvSpPr>
              <p:cNvPr id="22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3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45"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4" name="Group 203"/>
            <p:cNvGrpSpPr/>
            <p:nvPr/>
          </p:nvGrpSpPr>
          <p:grpSpPr>
            <a:xfrm>
              <a:off x="5688148" y="1844824"/>
              <a:ext cx="457692" cy="460694"/>
              <a:chOff x="2818164" y="1844824"/>
              <a:chExt cx="457692" cy="460694"/>
            </a:xfrm>
          </p:grpSpPr>
          <p:sp>
            <p:nvSpPr>
              <p:cNvPr id="22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2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2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5" name="Group 204"/>
            <p:cNvGrpSpPr/>
            <p:nvPr/>
          </p:nvGrpSpPr>
          <p:grpSpPr>
            <a:xfrm>
              <a:off x="7569315" y="1844824"/>
              <a:ext cx="457692" cy="460694"/>
              <a:chOff x="2818164" y="1844824"/>
              <a:chExt cx="457692" cy="460694"/>
            </a:xfrm>
          </p:grpSpPr>
          <p:sp>
            <p:nvSpPr>
              <p:cNvPr id="20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0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0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260" name="Group 259"/>
          <p:cNvGrpSpPr/>
          <p:nvPr/>
        </p:nvGrpSpPr>
        <p:grpSpPr>
          <a:xfrm>
            <a:off x="1629042" y="1859147"/>
            <a:ext cx="2302879" cy="460694"/>
            <a:chOff x="971600" y="1844824"/>
            <a:chExt cx="2302879" cy="460694"/>
          </a:xfrm>
        </p:grpSpPr>
        <p:sp>
          <p:nvSpPr>
            <p:cNvPr id="261"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2"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5"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6"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67" name="Group 266"/>
            <p:cNvGrpSpPr/>
            <p:nvPr/>
          </p:nvGrpSpPr>
          <p:grpSpPr>
            <a:xfrm>
              <a:off x="971600" y="1844824"/>
              <a:ext cx="457692" cy="460694"/>
              <a:chOff x="971600" y="1844824"/>
              <a:chExt cx="457692" cy="460694"/>
            </a:xfrm>
          </p:grpSpPr>
          <p:sp>
            <p:nvSpPr>
              <p:cNvPr id="275"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7"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68"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9"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0"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71" name="Group 270"/>
            <p:cNvGrpSpPr/>
            <p:nvPr/>
          </p:nvGrpSpPr>
          <p:grpSpPr>
            <a:xfrm>
              <a:off x="2816787" y="1844824"/>
              <a:ext cx="457692" cy="460694"/>
              <a:chOff x="2818164" y="1844824"/>
              <a:chExt cx="457692" cy="460694"/>
            </a:xfrm>
          </p:grpSpPr>
          <p:sp>
            <p:nvSpPr>
              <p:cNvPr id="27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84" name="Line 8"/>
          <p:cNvSpPr>
            <a:spLocks noChangeShapeType="1"/>
          </p:cNvSpPr>
          <p:nvPr/>
        </p:nvSpPr>
        <p:spPr bwMode="auto">
          <a:xfrm>
            <a:off x="5115837" y="4030216"/>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7392145" y="3428922"/>
                <a:ext cx="3396443"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panose="02040503050406030204" pitchFamily="18" charset="0"/>
                          </a:rPr>
                        </m:ctrlPr>
                      </m:dPr>
                      <m:e>
                        <m:r>
                          <a:rPr lang="en-US" sz="2400" b="0" i="1" smtClean="0">
                            <a:latin typeface="Cambria Math" charset="0"/>
                          </a:rPr>
                          <m:t>3,4,5</m:t>
                        </m:r>
                      </m:e>
                    </m:d>
                  </m:oMath>
                </a14:m>
                <a:r>
                  <a:rPr lang="en-US" sz="2400" b="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panose="02040503050406030204" pitchFamily="18" charset="0"/>
                          </a:rPr>
                        </m:ctrlPr>
                      </m:dPr>
                      <m:e>
                        <m:r>
                          <a:rPr lang="en-US" sz="2400" i="1">
                            <a:latin typeface="Cambria Math" charset="0"/>
                          </a:rPr>
                          <m:t>1,2</m:t>
                        </m:r>
                      </m:e>
                    </m:d>
                  </m:oMath>
                </a14:m>
                <a:endParaRPr lang="en-US" sz="2400" b="0"/>
              </a:p>
            </p:txBody>
          </p:sp>
        </mc:Choice>
        <mc:Fallback xmlns="">
          <p:sp>
            <p:nvSpPr>
              <p:cNvPr id="2" name="TextBox 1"/>
              <p:cNvSpPr txBox="1">
                <a:spLocks noRot="1" noChangeAspect="1" noMove="1" noResize="1" noEditPoints="1" noAdjustHandles="1" noChangeArrowheads="1" noChangeShapeType="1" noTextEdit="1"/>
              </p:cNvSpPr>
              <p:nvPr/>
            </p:nvSpPr>
            <p:spPr>
              <a:xfrm>
                <a:off x="7392145" y="3428922"/>
                <a:ext cx="3396443" cy="461665"/>
              </a:xfrm>
              <a:prstGeom prst="rect">
                <a:avLst/>
              </a:prstGeom>
              <a:blipFill rotWithShape="0">
                <a:blip r:embed="rId5"/>
                <a:stretch>
                  <a:fillRect l="-35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p:cNvSpPr txBox="1"/>
              <p:nvPr/>
            </p:nvSpPr>
            <p:spPr>
              <a:xfrm>
                <a:off x="5381652" y="3490647"/>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92" name="TextBox 291"/>
              <p:cNvSpPr txBox="1">
                <a:spLocks noRot="1" noChangeAspect="1" noMove="1" noResize="1" noEditPoints="1" noAdjustHandles="1" noChangeArrowheads="1" noChangeShapeType="1" noTextEdit="1"/>
              </p:cNvSpPr>
              <p:nvPr/>
            </p:nvSpPr>
            <p:spPr>
              <a:xfrm>
                <a:off x="5381652" y="3490647"/>
                <a:ext cx="843500" cy="461665"/>
              </a:xfrm>
              <a:prstGeom prst="rect">
                <a:avLst/>
              </a:prstGeom>
              <a:blipFill rotWithShape="0">
                <a:blip r:embed="rId6"/>
                <a:stretch>
                  <a:fillRect b="-4000"/>
                </a:stretch>
              </a:blipFill>
            </p:spPr>
            <p:txBody>
              <a:bodyPr/>
              <a:lstStyle/>
              <a:p>
                <a:r>
                  <a:rPr lang="en-US">
                    <a:noFill/>
                  </a:rPr>
                  <a:t> </a:t>
                </a:r>
              </a:p>
            </p:txBody>
          </p:sp>
        </mc:Fallback>
      </mc:AlternateContent>
      <p:grpSp>
        <p:nvGrpSpPr>
          <p:cNvPr id="293" name="Group 292"/>
          <p:cNvGrpSpPr/>
          <p:nvPr/>
        </p:nvGrpSpPr>
        <p:grpSpPr>
          <a:xfrm>
            <a:off x="1444753" y="3666140"/>
            <a:ext cx="1405682" cy="1717929"/>
            <a:chOff x="1343299" y="3429000"/>
            <a:chExt cx="1405682" cy="1717929"/>
          </a:xfrm>
        </p:grpSpPr>
        <p:pic>
          <p:nvPicPr>
            <p:cNvPr id="294" name="Picture 39" descr="BS00996_"/>
            <p:cNvPicPr>
              <a:picLocks noChangeAspect="1" noChangeArrowheads="1"/>
            </p:cNvPicPr>
            <p:nvPr/>
          </p:nvPicPr>
          <p:blipFill>
            <a:blip r:embed="rId7"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95"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96" name="TextBox 295"/>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296" name="TextBox 295"/>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8"/>
                  <a:stretch>
                    <a:fillRect b="-11667"/>
                  </a:stretch>
                </a:blipFill>
              </p:spPr>
              <p:txBody>
                <a:bodyPr/>
                <a:lstStyle/>
                <a:p>
                  <a:r>
                    <a:rPr lang="en-US">
                      <a:noFill/>
                    </a:rPr>
                    <a:t> </a:t>
                  </a:r>
                </a:p>
              </p:txBody>
            </p:sp>
          </mc:Fallback>
        </mc:AlternateContent>
      </p:grpSp>
      <p:grpSp>
        <p:nvGrpSpPr>
          <p:cNvPr id="297" name="Group 296"/>
          <p:cNvGrpSpPr/>
          <p:nvPr/>
        </p:nvGrpSpPr>
        <p:grpSpPr>
          <a:xfrm>
            <a:off x="8041076" y="3954082"/>
            <a:ext cx="2160014" cy="1288077"/>
            <a:chOff x="7638283" y="3443732"/>
            <a:chExt cx="2160014" cy="1288077"/>
          </a:xfrm>
        </p:grpSpPr>
        <p:pic>
          <p:nvPicPr>
            <p:cNvPr id="298" name="Picture 40" descr="BS00996_"/>
            <p:cNvPicPr>
              <a:picLocks noChangeAspect="1" noChangeArrowheads="1"/>
            </p:cNvPicPr>
            <p:nvPr/>
          </p:nvPicPr>
          <p:blipFill>
            <a:blip r:embed="rId7"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99"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00" name="TextBox 299"/>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00" name="TextBox 299"/>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9"/>
                  <a:stretch>
                    <a:fillRect b="-11667"/>
                  </a:stretch>
                </a:blipFill>
              </p:spPr>
              <p:txBody>
                <a:bodyPr/>
                <a:lstStyle/>
                <a:p>
                  <a:r>
                    <a:rPr lang="en-US">
                      <a:noFill/>
                    </a:rPr>
                    <a:t> </a:t>
                  </a:r>
                </a:p>
              </p:txBody>
            </p:sp>
          </mc:Fallback>
        </mc:AlternateContent>
      </p:grpSp>
      <p:sp>
        <p:nvSpPr>
          <p:cNvPr id="301" name="Line 6"/>
          <p:cNvSpPr>
            <a:spLocks noChangeShapeType="1"/>
          </p:cNvSpPr>
          <p:nvPr/>
        </p:nvSpPr>
        <p:spPr bwMode="auto">
          <a:xfrm>
            <a:off x="5115837" y="472384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02" name="TextBox 301"/>
              <p:cNvSpPr txBox="1"/>
              <p:nvPr/>
            </p:nvSpPr>
            <p:spPr>
              <a:xfrm>
                <a:off x="5381652" y="4227548"/>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302" name="TextBox 301"/>
              <p:cNvSpPr txBox="1">
                <a:spLocks noRot="1" noChangeAspect="1" noMove="1" noResize="1" noEditPoints="1" noAdjustHandles="1" noChangeArrowheads="1" noChangeShapeType="1" noTextEdit="1"/>
              </p:cNvSpPr>
              <p:nvPr/>
            </p:nvSpPr>
            <p:spPr>
              <a:xfrm>
                <a:off x="5381652" y="4227548"/>
                <a:ext cx="889153" cy="461665"/>
              </a:xfrm>
              <a:prstGeom prst="rect">
                <a:avLst/>
              </a:prstGeom>
              <a:blipFill rotWithShape="0">
                <a:blip r:embed="rId10"/>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3" name="TextBox 302"/>
              <p:cNvSpPr txBox="1"/>
              <p:nvPr/>
            </p:nvSpPr>
            <p:spPr>
              <a:xfrm>
                <a:off x="4755184" y="4886544"/>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303" name="TextBox 302"/>
              <p:cNvSpPr txBox="1">
                <a:spLocks noRot="1" noChangeAspect="1" noMove="1" noResize="1" noEditPoints="1" noAdjustHandles="1" noChangeArrowheads="1" noChangeShapeType="1" noTextEdit="1"/>
              </p:cNvSpPr>
              <p:nvPr/>
            </p:nvSpPr>
            <p:spPr>
              <a:xfrm>
                <a:off x="4755184" y="4886544"/>
                <a:ext cx="1991892" cy="830997"/>
              </a:xfrm>
              <a:prstGeom prst="rect">
                <a:avLst/>
              </a:prstGeom>
              <a:blipFill rotWithShape="0">
                <a:blip r:embed="rId11"/>
                <a:stretch>
                  <a:fillRect t="-13971"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TextBox 303"/>
              <p:cNvSpPr txBox="1"/>
              <p:nvPr/>
            </p:nvSpPr>
            <p:spPr>
              <a:xfrm>
                <a:off x="7484872" y="5519684"/>
                <a:ext cx="3114955"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panose="02040503050406030204" pitchFamily="18" charset="0"/>
                            </a:rPr>
                          </m:ctrlPr>
                        </m:dPr>
                        <m:e>
                          <m:r>
                            <a:rPr lang="en-US" sz="2400" i="1">
                              <a:latin typeface="Cambria Math" charset="0"/>
                            </a:rPr>
                            <m:t>110</m:t>
                          </m:r>
                        </m:e>
                      </m:d>
                    </m:oMath>
                  </m:oMathPara>
                </a14:m>
                <a:endParaRPr lang="en-US" sz="2400" b="0"/>
              </a:p>
            </p:txBody>
          </p:sp>
        </mc:Choice>
        <mc:Fallback xmlns="">
          <p:sp>
            <p:nvSpPr>
              <p:cNvPr id="304" name="TextBox 303"/>
              <p:cNvSpPr txBox="1">
                <a:spLocks noRot="1" noChangeAspect="1" noMove="1" noResize="1" noEditPoints="1" noAdjustHandles="1" noChangeArrowheads="1" noChangeShapeType="1" noTextEdit="1"/>
              </p:cNvSpPr>
              <p:nvPr/>
            </p:nvSpPr>
            <p:spPr>
              <a:xfrm>
                <a:off x="7484872" y="5519684"/>
                <a:ext cx="3114955" cy="461665"/>
              </a:xfrm>
              <a:prstGeom prst="rect">
                <a:avLst/>
              </a:prstGeom>
              <a:blipFill rotWithShape="0">
                <a:blip r:embed="rId12"/>
                <a:stretch>
                  <a:fillRect b="-17105"/>
                </a:stretch>
              </a:blipFill>
            </p:spPr>
            <p:txBody>
              <a:bodyPr/>
              <a:lstStyle/>
              <a:p>
                <a:r>
                  <a:rPr lang="en-US">
                    <a:noFill/>
                  </a:rPr>
                  <a:t> </a:t>
                </a:r>
              </a:p>
            </p:txBody>
          </p:sp>
        </mc:Fallback>
      </mc:AlternateContent>
      <p:sp>
        <p:nvSpPr>
          <p:cNvPr id="305" name="Line 6"/>
          <p:cNvSpPr>
            <a:spLocks noChangeShapeType="1"/>
          </p:cNvSpPr>
          <p:nvPr/>
        </p:nvSpPr>
        <p:spPr bwMode="auto">
          <a:xfrm>
            <a:off x="5115837" y="5750517"/>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308" name="Rectangle 307"/>
          <p:cNvSpPr/>
          <p:nvPr/>
        </p:nvSpPr>
        <p:spPr>
          <a:xfrm>
            <a:off x="619218" y="6412786"/>
            <a:ext cx="7354350" cy="369332"/>
          </a:xfrm>
          <a:prstGeom prst="rect">
            <a:avLst/>
          </a:prstGeom>
        </p:spPr>
        <p:txBody>
          <a:bodyPr wrap="square">
            <a:spAutoFit/>
          </a:bodyPr>
          <a:lstStyle/>
          <a:p>
            <a:r>
              <a:rPr lang="en-US" dirty="0">
                <a:solidFill>
                  <a:schemeClr val="bg1"/>
                </a:solidFill>
              </a:rPr>
              <a:t>[Wiesner 68, Bennett Brassard </a:t>
            </a:r>
            <a:r>
              <a:rPr lang="en-US" dirty="0" err="1">
                <a:solidFill>
                  <a:schemeClr val="bg1"/>
                </a:solidFill>
              </a:rPr>
              <a:t>Crepeau</a:t>
            </a:r>
            <a:r>
              <a:rPr lang="en-US" dirty="0">
                <a:solidFill>
                  <a:schemeClr val="bg1"/>
                </a:solidFill>
              </a:rPr>
              <a:t> </a:t>
            </a:r>
            <a:r>
              <a:rPr lang="en-US" dirty="0" err="1">
                <a:solidFill>
                  <a:schemeClr val="bg1"/>
                </a:solidFill>
              </a:rPr>
              <a:t>Skubiszewska</a:t>
            </a:r>
            <a:r>
              <a:rPr lang="en-US" dirty="0">
                <a:solidFill>
                  <a:schemeClr val="bg1"/>
                </a:solidFill>
              </a:rPr>
              <a:t> 91]</a:t>
            </a:r>
          </a:p>
        </p:txBody>
      </p:sp>
      <p:grpSp>
        <p:nvGrpSpPr>
          <p:cNvPr id="309" name="Group 308"/>
          <p:cNvGrpSpPr/>
          <p:nvPr/>
        </p:nvGrpSpPr>
        <p:grpSpPr>
          <a:xfrm>
            <a:off x="3064427" y="3681060"/>
            <a:ext cx="1472137" cy="1670631"/>
            <a:chOff x="7417113" y="3443732"/>
            <a:chExt cx="1472137" cy="1670631"/>
          </a:xfrm>
        </p:grpSpPr>
        <p:pic>
          <p:nvPicPr>
            <p:cNvPr id="310" name="Picture 40" descr="BS00996_"/>
            <p:cNvPicPr>
              <a:picLocks noChangeAspect="1" noChangeArrowheads="1"/>
            </p:cNvPicPr>
            <p:nvPr/>
          </p:nvPicPr>
          <p:blipFill>
            <a:blip r:embed="rId7"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311"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12" name="TextBox 311"/>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12" name="TextBox 311"/>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3"/>
                  <a:stretch>
                    <a:fillRect b="-11475"/>
                  </a:stretch>
                </a:blipFill>
              </p:spPr>
              <p:txBody>
                <a:bodyPr/>
                <a:lstStyle/>
                <a:p>
                  <a:r>
                    <a:rPr lang="en-US">
                      <a:noFill/>
                    </a:rPr>
                    <a:t> </a:t>
                  </a:r>
                </a:p>
              </p:txBody>
            </p:sp>
          </mc:Fallback>
        </mc:AlternateContent>
      </p:grpSp>
      <p:sp>
        <p:nvSpPr>
          <p:cNvPr id="3" name="Left Brace 2"/>
          <p:cNvSpPr/>
          <p:nvPr/>
        </p:nvSpPr>
        <p:spPr>
          <a:xfrm rot="16200000">
            <a:off x="3053536" y="2593833"/>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Left Brace 312"/>
          <p:cNvSpPr/>
          <p:nvPr/>
        </p:nvSpPr>
        <p:spPr>
          <a:xfrm rot="16200000">
            <a:off x="1857823" y="2871803"/>
            <a:ext cx="427814" cy="686424"/>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667653" y="5651406"/>
            <a:ext cx="2040174" cy="461665"/>
          </a:xfrm>
          <a:prstGeom prst="rect">
            <a:avLst/>
          </a:prstGeom>
          <a:noFill/>
        </p:spPr>
        <p:txBody>
          <a:bodyPr wrap="none" rtlCol="0">
            <a:spAutoFit/>
          </a:bodyPr>
          <a:lstStyle/>
          <a:p>
            <a:r>
              <a:rPr lang="en-US" sz="2400"/>
              <a:t>Correctness ✓</a:t>
            </a:r>
          </a:p>
        </p:txBody>
      </p:sp>
      <p:grpSp>
        <p:nvGrpSpPr>
          <p:cNvPr id="315" name="Group 314"/>
          <p:cNvGrpSpPr/>
          <p:nvPr/>
        </p:nvGrpSpPr>
        <p:grpSpPr>
          <a:xfrm>
            <a:off x="10028205" y="0"/>
            <a:ext cx="2072128" cy="656093"/>
            <a:chOff x="5181600" y="780699"/>
            <a:chExt cx="2072128" cy="656093"/>
          </a:xfrm>
        </p:grpSpPr>
        <p:sp>
          <p:nvSpPr>
            <p:cNvPr id="316" name="Rounded Rectangle 315"/>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317"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318"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319"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320"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21" name="TextBox 320"/>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321" name="TextBox 320"/>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2" name="TextBox 321"/>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322" name="TextBox 321"/>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3" name="TextBox 322"/>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323" name="TextBox 322"/>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4" name="TextBox 323"/>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324" name="TextBox 323"/>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1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630259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wipe(down)">
                                      <p:cBhvr>
                                        <p:cTn id="15" dur="500"/>
                                        <p:tgtEl>
                                          <p:spTgt spid="1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3.33333E-6 L 0.46381 -0.00856 " pathEditMode="relative" rAng="0" ptsTypes="AA">
                                      <p:cBhvr>
                                        <p:cTn id="19" dur="2000" fill="hold"/>
                                        <p:tgtEl>
                                          <p:spTgt spid="118"/>
                                        </p:tgtEl>
                                        <p:attrNameLst>
                                          <p:attrName>ppt_x</p:attrName>
                                          <p:attrName>ppt_y</p:attrName>
                                        </p:attrNameLst>
                                      </p:cBhvr>
                                      <p:rCtr x="23190" y="-440"/>
                                    </p:animMotion>
                                  </p:childTnLst>
                                </p:cTn>
                              </p:par>
                              <p:par>
                                <p:cTn id="20" presetID="22" presetClass="entr" presetSubtype="8"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wipe(left)">
                                      <p:cBhvr>
                                        <p:cTn id="22" dur="1000"/>
                                        <p:tgtEl>
                                          <p:spTgt spid="1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wipe(up)">
                                      <p:cBhvr>
                                        <p:cTn id="31" dur="500"/>
                                        <p:tgtEl>
                                          <p:spTgt spid="117"/>
                                        </p:tgtEl>
                                      </p:cBhvr>
                                    </p:animEffect>
                                  </p:childTnLst>
                                </p:cTn>
                              </p:par>
                              <p:par>
                                <p:cTn id="32" presetID="1" presetClass="entr" presetSubtype="0" fill="hold" nodeType="withEffect">
                                  <p:stCondLst>
                                    <p:cond delay="0"/>
                                  </p:stCondLst>
                                  <p:childTnLst>
                                    <p:set>
                                      <p:cBhvr>
                                        <p:cTn id="33" dur="1" fill="hold">
                                          <p:stCondLst>
                                            <p:cond delay="0"/>
                                          </p:stCondLst>
                                        </p:cTn>
                                        <p:tgtEl>
                                          <p:spTgt spid="10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9167E-6 3.7037E-7 L 0.46836 0.14491 " pathEditMode="relative" rAng="0" ptsTypes="AA">
                                      <p:cBhvr>
                                        <p:cTn id="37" dur="2000" fill="hold"/>
                                        <p:tgtEl>
                                          <p:spTgt spid="260"/>
                                        </p:tgtEl>
                                        <p:attrNameLst>
                                          <p:attrName>ppt_x</p:attrName>
                                          <p:attrName>ppt_y</p:attrName>
                                        </p:attrNameLst>
                                      </p:cBhvr>
                                      <p:rCtr x="23411" y="7245"/>
                                    </p:animMotion>
                                  </p:childTnLst>
                                </p:cTn>
                              </p:par>
                              <p:par>
                                <p:cTn id="38" presetID="22" presetClass="entr" presetSubtype="8" fill="hold" grpId="0" nodeType="withEffect">
                                  <p:stCondLst>
                                    <p:cond delay="0"/>
                                  </p:stCondLst>
                                  <p:childTnLst>
                                    <p:set>
                                      <p:cBhvr>
                                        <p:cTn id="39" dur="1" fill="hold">
                                          <p:stCondLst>
                                            <p:cond delay="0"/>
                                          </p:stCondLst>
                                        </p:cTn>
                                        <p:tgtEl>
                                          <p:spTgt spid="112"/>
                                        </p:tgtEl>
                                        <p:attrNameLst>
                                          <p:attrName>style.visibility</p:attrName>
                                        </p:attrNameLst>
                                      </p:cBhvr>
                                      <p:to>
                                        <p:strVal val="visible"/>
                                      </p:to>
                                    </p:set>
                                    <p:animEffect transition="in" filter="wipe(left)">
                                      <p:cBhvr>
                                        <p:cTn id="40" dur="1000"/>
                                        <p:tgtEl>
                                          <p:spTgt spid="1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84"/>
                                        </p:tgtEl>
                                        <p:attrNameLst>
                                          <p:attrName>style.visibility</p:attrName>
                                        </p:attrNameLst>
                                      </p:cBhvr>
                                      <p:to>
                                        <p:strVal val="visible"/>
                                      </p:to>
                                    </p:set>
                                    <p:animEffect transition="in" filter="wipe(right)">
                                      <p:cBhvr>
                                        <p:cTn id="49" dur="500"/>
                                        <p:tgtEl>
                                          <p:spTgt spid="284"/>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92"/>
                                        </p:tgtEl>
                                        <p:attrNameLst>
                                          <p:attrName>style.visibility</p:attrName>
                                        </p:attrNameLst>
                                      </p:cBhvr>
                                      <p:to>
                                        <p:strVal val="visible"/>
                                      </p:to>
                                    </p:set>
                                    <p:animEffect transition="in" filter="wipe(right)">
                                      <p:cBhvr>
                                        <p:cTn id="52" dur="500"/>
                                        <p:tgtEl>
                                          <p:spTgt spid="292"/>
                                        </p:tgtEl>
                                      </p:cBhvr>
                                    </p:animEffec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1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93"/>
                                        </p:tgtEl>
                                        <p:attrNameLst>
                                          <p:attrName>style.visibility</p:attrName>
                                        </p:attrNameLst>
                                      </p:cBhvr>
                                      <p:to>
                                        <p:strVal val="visible"/>
                                      </p:to>
                                    </p:set>
                                    <p:animEffect transition="in" filter="wipe(up)">
                                      <p:cBhvr>
                                        <p:cTn id="62" dur="500"/>
                                        <p:tgtEl>
                                          <p:spTgt spid="293"/>
                                        </p:tgtEl>
                                      </p:cBhvr>
                                    </p:animEffect>
                                  </p:childTnLst>
                                </p:cTn>
                              </p:par>
                              <p:par>
                                <p:cTn id="63" presetID="22" presetClass="entr" presetSubtype="1" fill="hold" nodeType="withEffect">
                                  <p:stCondLst>
                                    <p:cond delay="0"/>
                                  </p:stCondLst>
                                  <p:childTnLst>
                                    <p:set>
                                      <p:cBhvr>
                                        <p:cTn id="64" dur="1" fill="hold">
                                          <p:stCondLst>
                                            <p:cond delay="0"/>
                                          </p:stCondLst>
                                        </p:cTn>
                                        <p:tgtEl>
                                          <p:spTgt spid="309"/>
                                        </p:tgtEl>
                                        <p:attrNameLst>
                                          <p:attrName>style.visibility</p:attrName>
                                        </p:attrNameLst>
                                      </p:cBhvr>
                                      <p:to>
                                        <p:strVal val="visible"/>
                                      </p:to>
                                    </p:set>
                                    <p:animEffect transition="in" filter="wipe(up)">
                                      <p:cBhvr>
                                        <p:cTn id="65" dur="500"/>
                                        <p:tgtEl>
                                          <p:spTgt spid="30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01"/>
                                        </p:tgtEl>
                                        <p:attrNameLst>
                                          <p:attrName>style.visibility</p:attrName>
                                        </p:attrNameLst>
                                      </p:cBhvr>
                                      <p:to>
                                        <p:strVal val="visible"/>
                                      </p:to>
                                    </p:set>
                                    <p:animEffect transition="in" filter="wipe(left)">
                                      <p:cBhvr>
                                        <p:cTn id="70" dur="1000"/>
                                        <p:tgtEl>
                                          <p:spTgt spid="30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02"/>
                                        </p:tgtEl>
                                        <p:attrNameLst>
                                          <p:attrName>style.visibility</p:attrName>
                                        </p:attrNameLst>
                                      </p:cBhvr>
                                      <p:to>
                                        <p:strVal val="visible"/>
                                      </p:to>
                                    </p:set>
                                    <p:animEffect transition="in" filter="wipe(left)">
                                      <p:cBhvr>
                                        <p:cTn id="73" dur="500"/>
                                        <p:tgtEl>
                                          <p:spTgt spid="302"/>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05"/>
                                        </p:tgtEl>
                                        <p:attrNameLst>
                                          <p:attrName>style.visibility</p:attrName>
                                        </p:attrNameLst>
                                      </p:cBhvr>
                                      <p:to>
                                        <p:strVal val="visible"/>
                                      </p:to>
                                    </p:set>
                                    <p:animEffect transition="in" filter="wipe(left)">
                                      <p:cBhvr>
                                        <p:cTn id="76" dur="1000"/>
                                        <p:tgtEl>
                                          <p:spTgt spid="305"/>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03"/>
                                        </p:tgtEl>
                                        <p:attrNameLst>
                                          <p:attrName>style.visibility</p:attrName>
                                        </p:attrNameLst>
                                      </p:cBhvr>
                                      <p:to>
                                        <p:strVal val="visible"/>
                                      </p:to>
                                    </p:set>
                                    <p:animEffect transition="in" filter="wipe(left)">
                                      <p:cBhvr>
                                        <p:cTn id="79" dur="500"/>
                                        <p:tgtEl>
                                          <p:spTgt spid="30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97"/>
                                        </p:tgtEl>
                                        <p:attrNameLst>
                                          <p:attrName>style.visibility</p:attrName>
                                        </p:attrNameLst>
                                      </p:cBhvr>
                                      <p:to>
                                        <p:strVal val="visible"/>
                                      </p:to>
                                    </p:set>
                                    <p:animEffect transition="in" filter="wipe(up)">
                                      <p:cBhvr>
                                        <p:cTn id="84" dur="500"/>
                                        <p:tgtEl>
                                          <p:spTgt spid="297"/>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5" grpId="0" animBg="1"/>
      <p:bldP spid="116" grpId="0"/>
      <p:bldP spid="117" grpId="0"/>
      <p:bldP spid="284" grpId="0" animBg="1"/>
      <p:bldP spid="2" grpId="0"/>
      <p:bldP spid="292" grpId="0"/>
      <p:bldP spid="301" grpId="0" animBg="1"/>
      <p:bldP spid="302" grpId="0"/>
      <p:bldP spid="303" grpId="0"/>
      <p:bldP spid="304" grpId="0"/>
      <p:bldP spid="305" grpId="0" animBg="1"/>
      <p:bldP spid="3" grpId="0" animBg="1"/>
      <p:bldP spid="31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2"/>
          <p:cNvSpPr>
            <a:spLocks noGrp="1" noChangeArrowheads="1"/>
          </p:cNvSpPr>
          <p:nvPr>
            <p:ph type="title" sz="quarter"/>
          </p:nvPr>
        </p:nvSpPr>
        <p:spPr>
          <a:xfrm>
            <a:off x="78130" y="86271"/>
            <a:ext cx="10607045" cy="720725"/>
          </a:xfrm>
        </p:spPr>
        <p:txBody>
          <a:bodyPr>
            <a:normAutofit/>
          </a:bodyPr>
          <a:lstStyle/>
          <a:p>
            <a:pPr algn="l"/>
            <a:r>
              <a:rPr lang="fr-CH"/>
              <a:t>Quantum Protocol for </a:t>
            </a:r>
            <a:r>
              <a:rPr lang="fr-CH" err="1"/>
              <a:t>Oblivious</a:t>
            </a:r>
            <a:r>
              <a:rPr lang="fr-CH"/>
              <a:t> Transfer</a:t>
            </a:r>
            <a:endParaRPr lang="en-US"/>
          </a:p>
        </p:txBody>
      </p:sp>
      <p:grpSp>
        <p:nvGrpSpPr>
          <p:cNvPr id="209" name="Group 208"/>
          <p:cNvGrpSpPr/>
          <p:nvPr/>
        </p:nvGrpSpPr>
        <p:grpSpPr>
          <a:xfrm>
            <a:off x="10028205" y="0"/>
            <a:ext cx="2072128" cy="656093"/>
            <a:chOff x="5181600" y="780699"/>
            <a:chExt cx="2072128" cy="656093"/>
          </a:xfrm>
        </p:grpSpPr>
        <p:sp>
          <p:nvSpPr>
            <p:cNvPr id="210" name="Rounded Rectangle 209"/>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211"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2"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3"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214"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15" name="TextBox 214"/>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215" name="TextBox 214"/>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216" name="TextBox 215"/>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217" name="TextBox 216"/>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218" name="TextBox 217"/>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6"/>
                  <a:stretch>
                    <a:fillRect/>
                  </a:stretch>
                </a:blipFill>
              </p:spPr>
              <p:txBody>
                <a:bodyPr/>
                <a:lstStyle/>
                <a:p>
                  <a:r>
                    <a:rPr lang="en-US">
                      <a:noFill/>
                    </a:rPr>
                    <a:t> </a:t>
                  </a:r>
                </a:p>
              </p:txBody>
            </p:sp>
          </mc:Fallback>
        </mc:AlternateContent>
      </p:grpSp>
      <p:sp>
        <p:nvSpPr>
          <p:cNvPr id="112" name="Line 6"/>
          <p:cNvSpPr>
            <a:spLocks noChangeShapeType="1"/>
          </p:cNvSpPr>
          <p:nvPr/>
        </p:nvSpPr>
        <p:spPr bwMode="auto">
          <a:xfrm>
            <a:off x="5081105" y="3326301"/>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p:pic>
        <p:nvPicPr>
          <p:cNvPr id="114" name="Picture 6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903412" y="1716769"/>
            <a:ext cx="1285425" cy="914208"/>
          </a:xfrm>
          <a:prstGeom prst="rect">
            <a:avLst/>
          </a:prstGeom>
          <a:noFill/>
        </p:spPr>
      </p:pic>
      <p:sp>
        <p:nvSpPr>
          <p:cNvPr id="115" name="Line 7"/>
          <p:cNvSpPr>
            <a:spLocks noChangeShapeType="1"/>
          </p:cNvSpPr>
          <p:nvPr/>
        </p:nvSpPr>
        <p:spPr bwMode="auto">
          <a:xfrm>
            <a:off x="5064643" y="1556792"/>
            <a:ext cx="1546381" cy="0"/>
          </a:xfrm>
          <a:prstGeom prst="line">
            <a:avLst/>
          </a:prstGeom>
          <a:noFill/>
          <a:ln w="38100">
            <a:solidFill>
              <a:srgbClr val="FF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2393377"/>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7280330" y="1326041"/>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5" name="Group 4"/>
          <p:cNvGrpSpPr/>
          <p:nvPr/>
        </p:nvGrpSpPr>
        <p:grpSpPr>
          <a:xfrm>
            <a:off x="6603540" y="1860773"/>
            <a:ext cx="3284172" cy="1080121"/>
            <a:chOff x="6603540" y="1860773"/>
            <a:chExt cx="3284172" cy="1080121"/>
          </a:xfrm>
        </p:grpSpPr>
        <p:grpSp>
          <p:nvGrpSpPr>
            <p:cNvPr id="108" name="Group 204"/>
            <p:cNvGrpSpPr/>
            <p:nvPr/>
          </p:nvGrpSpPr>
          <p:grpSpPr>
            <a:xfrm>
              <a:off x="6603540" y="2148731"/>
              <a:ext cx="865187" cy="792163"/>
              <a:chOff x="5177248" y="2526481"/>
              <a:chExt cx="865187" cy="792163"/>
            </a:xfrm>
          </p:grpSpPr>
          <p:sp>
            <p:nvSpPr>
              <p:cNvPr id="109"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10"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11"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17" name="Rectangle 298"/>
            <p:cNvSpPr>
              <a:spLocks noChangeArrowheads="1"/>
            </p:cNvSpPr>
            <p:nvPr/>
          </p:nvSpPr>
          <p:spPr bwMode="auto">
            <a:xfrm>
              <a:off x="7350989" y="2396937"/>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199" name="Group 198"/>
            <p:cNvGrpSpPr/>
            <p:nvPr/>
          </p:nvGrpSpPr>
          <p:grpSpPr>
            <a:xfrm>
              <a:off x="7288731" y="1860773"/>
              <a:ext cx="2338859" cy="460694"/>
              <a:chOff x="5688148" y="1844824"/>
              <a:chExt cx="2338859" cy="460694"/>
            </a:xfrm>
          </p:grpSpPr>
          <p:grpSp>
            <p:nvGrpSpPr>
              <p:cNvPr id="200" name="Group 199"/>
              <p:cNvGrpSpPr/>
              <p:nvPr/>
            </p:nvGrpSpPr>
            <p:grpSpPr>
              <a:xfrm>
                <a:off x="7096322" y="1844824"/>
                <a:ext cx="457692" cy="460694"/>
                <a:chOff x="2818164" y="1844824"/>
                <a:chExt cx="457692" cy="460694"/>
              </a:xfrm>
            </p:grpSpPr>
            <p:sp>
              <p:nvSpPr>
                <p:cNvPr id="25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1" name="Group 200"/>
              <p:cNvGrpSpPr/>
              <p:nvPr/>
            </p:nvGrpSpPr>
            <p:grpSpPr>
              <a:xfrm>
                <a:off x="6156176" y="1844824"/>
                <a:ext cx="457692" cy="460694"/>
                <a:chOff x="971600" y="1844824"/>
                <a:chExt cx="457692" cy="460694"/>
              </a:xfrm>
            </p:grpSpPr>
            <p:sp>
              <p:nvSpPr>
                <p:cNvPr id="25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3" name="Group 202"/>
              <p:cNvGrpSpPr/>
              <p:nvPr/>
            </p:nvGrpSpPr>
            <p:grpSpPr>
              <a:xfrm>
                <a:off x="6624204" y="1844824"/>
                <a:ext cx="457692" cy="460694"/>
                <a:chOff x="971600" y="1844824"/>
                <a:chExt cx="457692" cy="460694"/>
              </a:xfrm>
            </p:grpSpPr>
            <p:sp>
              <p:nvSpPr>
                <p:cNvPr id="22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3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45"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4" name="Group 203"/>
              <p:cNvGrpSpPr/>
              <p:nvPr/>
            </p:nvGrpSpPr>
            <p:grpSpPr>
              <a:xfrm>
                <a:off x="5688148" y="1844824"/>
                <a:ext cx="457692" cy="460694"/>
                <a:chOff x="2818164" y="1844824"/>
                <a:chExt cx="457692" cy="460694"/>
              </a:xfrm>
            </p:grpSpPr>
            <p:sp>
              <p:nvSpPr>
                <p:cNvPr id="22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2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2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5" name="Group 204"/>
              <p:cNvGrpSpPr/>
              <p:nvPr/>
            </p:nvGrpSpPr>
            <p:grpSpPr>
              <a:xfrm>
                <a:off x="7569315" y="1844824"/>
                <a:ext cx="457692" cy="460694"/>
                <a:chOff x="2818164" y="1844824"/>
                <a:chExt cx="457692" cy="460694"/>
              </a:xfrm>
            </p:grpSpPr>
            <p:sp>
              <p:nvSpPr>
                <p:cNvPr id="20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0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0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grpSp>
        <p:nvGrpSpPr>
          <p:cNvPr id="260" name="Group 259"/>
          <p:cNvGrpSpPr/>
          <p:nvPr/>
        </p:nvGrpSpPr>
        <p:grpSpPr>
          <a:xfrm>
            <a:off x="1629042" y="1859147"/>
            <a:ext cx="2302879" cy="460694"/>
            <a:chOff x="971600" y="1844824"/>
            <a:chExt cx="2302879" cy="460694"/>
          </a:xfrm>
        </p:grpSpPr>
        <p:sp>
          <p:nvSpPr>
            <p:cNvPr id="261"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2"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5"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6"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67" name="Group 266"/>
            <p:cNvGrpSpPr/>
            <p:nvPr/>
          </p:nvGrpSpPr>
          <p:grpSpPr>
            <a:xfrm>
              <a:off x="971600" y="1844824"/>
              <a:ext cx="457692" cy="460694"/>
              <a:chOff x="971600" y="1844824"/>
              <a:chExt cx="457692" cy="460694"/>
            </a:xfrm>
          </p:grpSpPr>
          <p:sp>
            <p:nvSpPr>
              <p:cNvPr id="275"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7"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68"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9"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0"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71" name="Group 270"/>
            <p:cNvGrpSpPr/>
            <p:nvPr/>
          </p:nvGrpSpPr>
          <p:grpSpPr>
            <a:xfrm>
              <a:off x="2816787" y="1844824"/>
              <a:ext cx="457692" cy="460694"/>
              <a:chOff x="2818164" y="1844824"/>
              <a:chExt cx="457692" cy="460694"/>
            </a:xfrm>
          </p:grpSpPr>
          <p:sp>
            <p:nvSpPr>
              <p:cNvPr id="27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84" name="Line 8"/>
          <p:cNvSpPr>
            <a:spLocks noChangeShapeType="1"/>
          </p:cNvSpPr>
          <p:nvPr/>
        </p:nvSpPr>
        <p:spPr bwMode="auto">
          <a:xfrm>
            <a:off x="5081105" y="4030216"/>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7392145" y="3428922"/>
                <a:ext cx="3396443"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panose="02040503050406030204" pitchFamily="18" charset="0"/>
                          </a:rPr>
                        </m:ctrlPr>
                      </m:dPr>
                      <m:e>
                        <m:r>
                          <a:rPr lang="en-US" sz="2400" b="0" i="1" smtClean="0">
                            <a:latin typeface="Cambria Math" charset="0"/>
                          </a:rPr>
                          <m:t>3,4,5</m:t>
                        </m:r>
                      </m:e>
                    </m:d>
                  </m:oMath>
                </a14:m>
                <a:r>
                  <a:rPr lang="en-US" sz="2400" b="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panose="02040503050406030204" pitchFamily="18" charset="0"/>
                          </a:rPr>
                        </m:ctrlPr>
                      </m:dPr>
                      <m:e>
                        <m:r>
                          <a:rPr lang="en-US" sz="2400" i="1">
                            <a:latin typeface="Cambria Math" charset="0"/>
                          </a:rPr>
                          <m:t>1,2</m:t>
                        </m:r>
                      </m:e>
                    </m:d>
                  </m:oMath>
                </a14:m>
                <a:endParaRPr lang="en-US" sz="2400" b="0"/>
              </a:p>
            </p:txBody>
          </p:sp>
        </mc:Choice>
        <mc:Fallback xmlns="">
          <p:sp>
            <p:nvSpPr>
              <p:cNvPr id="2" name="TextBox 1"/>
              <p:cNvSpPr txBox="1">
                <a:spLocks noRot="1" noChangeAspect="1" noMove="1" noResize="1" noEditPoints="1" noAdjustHandles="1" noChangeArrowheads="1" noChangeShapeType="1" noTextEdit="1"/>
              </p:cNvSpPr>
              <p:nvPr/>
            </p:nvSpPr>
            <p:spPr>
              <a:xfrm>
                <a:off x="7392145" y="3428922"/>
                <a:ext cx="3396443" cy="461665"/>
              </a:xfrm>
              <a:prstGeom prst="rect">
                <a:avLst/>
              </a:prstGeom>
              <a:blipFill rotWithShape="0">
                <a:blip r:embed="rId8"/>
                <a:stretch>
                  <a:fillRect l="-35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p:cNvSpPr txBox="1"/>
              <p:nvPr/>
            </p:nvSpPr>
            <p:spPr>
              <a:xfrm>
                <a:off x="5381652" y="3490647"/>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92" name="TextBox 291"/>
              <p:cNvSpPr txBox="1">
                <a:spLocks noRot="1" noChangeAspect="1" noMove="1" noResize="1" noEditPoints="1" noAdjustHandles="1" noChangeArrowheads="1" noChangeShapeType="1" noTextEdit="1"/>
              </p:cNvSpPr>
              <p:nvPr/>
            </p:nvSpPr>
            <p:spPr>
              <a:xfrm>
                <a:off x="5381652" y="3490647"/>
                <a:ext cx="843500" cy="461665"/>
              </a:xfrm>
              <a:prstGeom prst="rect">
                <a:avLst/>
              </a:prstGeom>
              <a:blipFill rotWithShape="0">
                <a:blip r:embed="rId9"/>
                <a:stretch>
                  <a:fillRect b="-4000"/>
                </a:stretch>
              </a:blipFill>
            </p:spPr>
            <p:txBody>
              <a:bodyPr/>
              <a:lstStyle/>
              <a:p>
                <a:r>
                  <a:rPr lang="en-US">
                    <a:noFill/>
                  </a:rPr>
                  <a:t> </a:t>
                </a:r>
              </a:p>
            </p:txBody>
          </p:sp>
        </mc:Fallback>
      </mc:AlternateContent>
      <p:grpSp>
        <p:nvGrpSpPr>
          <p:cNvPr id="293" name="Group 292"/>
          <p:cNvGrpSpPr/>
          <p:nvPr/>
        </p:nvGrpSpPr>
        <p:grpSpPr>
          <a:xfrm>
            <a:off x="1444753" y="3666140"/>
            <a:ext cx="1405682" cy="1717929"/>
            <a:chOff x="1343299" y="3429000"/>
            <a:chExt cx="1405682" cy="1717929"/>
          </a:xfrm>
        </p:grpSpPr>
        <p:pic>
          <p:nvPicPr>
            <p:cNvPr id="294" name="Picture 39" descr="BS00996_"/>
            <p:cNvPicPr>
              <a:picLocks noChangeAspect="1" noChangeArrowheads="1"/>
            </p:cNvPicPr>
            <p:nvPr/>
          </p:nvPicPr>
          <p:blipFill>
            <a:blip r:embed="rId10"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95"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96" name="TextBox 295"/>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296" name="TextBox 295"/>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11"/>
                  <a:stretch>
                    <a:fillRect b="-11667"/>
                  </a:stretch>
                </a:blipFill>
              </p:spPr>
              <p:txBody>
                <a:bodyPr/>
                <a:lstStyle/>
                <a:p>
                  <a:r>
                    <a:rPr lang="en-US">
                      <a:noFill/>
                    </a:rPr>
                    <a:t> </a:t>
                  </a:r>
                </a:p>
              </p:txBody>
            </p:sp>
          </mc:Fallback>
        </mc:AlternateContent>
      </p:grpSp>
      <p:grpSp>
        <p:nvGrpSpPr>
          <p:cNvPr id="297" name="Group 296"/>
          <p:cNvGrpSpPr/>
          <p:nvPr/>
        </p:nvGrpSpPr>
        <p:grpSpPr>
          <a:xfrm>
            <a:off x="8041076" y="3954082"/>
            <a:ext cx="2160014" cy="1288077"/>
            <a:chOff x="7638283" y="3443732"/>
            <a:chExt cx="2160014" cy="1288077"/>
          </a:xfrm>
        </p:grpSpPr>
        <p:pic>
          <p:nvPicPr>
            <p:cNvPr id="298" name="Picture 40" descr="BS00996_"/>
            <p:cNvPicPr>
              <a:picLocks noChangeAspect="1" noChangeArrowheads="1"/>
            </p:cNvPicPr>
            <p:nvPr/>
          </p:nvPicPr>
          <p:blipFill>
            <a:blip r:embed="rId10"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99"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00" name="TextBox 299"/>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00" name="TextBox 299"/>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12"/>
                  <a:stretch>
                    <a:fillRect b="-11667"/>
                  </a:stretch>
                </a:blipFill>
              </p:spPr>
              <p:txBody>
                <a:bodyPr/>
                <a:lstStyle/>
                <a:p>
                  <a:r>
                    <a:rPr lang="en-US">
                      <a:noFill/>
                    </a:rPr>
                    <a:t> </a:t>
                  </a:r>
                </a:p>
              </p:txBody>
            </p:sp>
          </mc:Fallback>
        </mc:AlternateContent>
      </p:grpSp>
      <p:sp>
        <p:nvSpPr>
          <p:cNvPr id="301" name="Line 6"/>
          <p:cNvSpPr>
            <a:spLocks noChangeShapeType="1"/>
          </p:cNvSpPr>
          <p:nvPr/>
        </p:nvSpPr>
        <p:spPr bwMode="auto">
          <a:xfrm>
            <a:off x="5081105" y="4723848"/>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02" name="TextBox 301"/>
              <p:cNvSpPr txBox="1"/>
              <p:nvPr/>
            </p:nvSpPr>
            <p:spPr>
              <a:xfrm>
                <a:off x="5381652" y="4227548"/>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302" name="TextBox 301"/>
              <p:cNvSpPr txBox="1">
                <a:spLocks noRot="1" noChangeAspect="1" noMove="1" noResize="1" noEditPoints="1" noAdjustHandles="1" noChangeArrowheads="1" noChangeShapeType="1" noTextEdit="1"/>
              </p:cNvSpPr>
              <p:nvPr/>
            </p:nvSpPr>
            <p:spPr>
              <a:xfrm>
                <a:off x="5381652" y="4227548"/>
                <a:ext cx="889153" cy="461665"/>
              </a:xfrm>
              <a:prstGeom prst="rect">
                <a:avLst/>
              </a:prstGeom>
              <a:blipFill rotWithShape="0">
                <a:blip r:embed="rId13"/>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3" name="TextBox 302"/>
              <p:cNvSpPr txBox="1"/>
              <p:nvPr/>
            </p:nvSpPr>
            <p:spPr>
              <a:xfrm>
                <a:off x="4755184" y="4886544"/>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303" name="TextBox 302"/>
              <p:cNvSpPr txBox="1">
                <a:spLocks noRot="1" noChangeAspect="1" noMove="1" noResize="1" noEditPoints="1" noAdjustHandles="1" noChangeArrowheads="1" noChangeShapeType="1" noTextEdit="1"/>
              </p:cNvSpPr>
              <p:nvPr/>
            </p:nvSpPr>
            <p:spPr>
              <a:xfrm>
                <a:off x="4755184" y="4886544"/>
                <a:ext cx="1991892" cy="830997"/>
              </a:xfrm>
              <a:prstGeom prst="rect">
                <a:avLst/>
              </a:prstGeom>
              <a:blipFill rotWithShape="0">
                <a:blip r:embed="rId14"/>
                <a:stretch>
                  <a:fillRect t="-13971"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TextBox 303"/>
              <p:cNvSpPr txBox="1"/>
              <p:nvPr/>
            </p:nvSpPr>
            <p:spPr>
              <a:xfrm>
                <a:off x="7484872" y="5519684"/>
                <a:ext cx="3114955"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panose="02040503050406030204" pitchFamily="18" charset="0"/>
                            </a:rPr>
                          </m:ctrlPr>
                        </m:dPr>
                        <m:e>
                          <m:r>
                            <a:rPr lang="en-US" sz="2400" i="1">
                              <a:latin typeface="Cambria Math" charset="0"/>
                            </a:rPr>
                            <m:t>110</m:t>
                          </m:r>
                        </m:e>
                      </m:d>
                    </m:oMath>
                  </m:oMathPara>
                </a14:m>
                <a:endParaRPr lang="en-US" sz="2400" b="0"/>
              </a:p>
            </p:txBody>
          </p:sp>
        </mc:Choice>
        <mc:Fallback xmlns="">
          <p:sp>
            <p:nvSpPr>
              <p:cNvPr id="304" name="TextBox 303"/>
              <p:cNvSpPr txBox="1">
                <a:spLocks noRot="1" noChangeAspect="1" noMove="1" noResize="1" noEditPoints="1" noAdjustHandles="1" noChangeArrowheads="1" noChangeShapeType="1" noTextEdit="1"/>
              </p:cNvSpPr>
              <p:nvPr/>
            </p:nvSpPr>
            <p:spPr>
              <a:xfrm>
                <a:off x="7484872" y="5519684"/>
                <a:ext cx="3114955" cy="461665"/>
              </a:xfrm>
              <a:prstGeom prst="rect">
                <a:avLst/>
              </a:prstGeom>
              <a:blipFill rotWithShape="0">
                <a:blip r:embed="rId15"/>
                <a:stretch>
                  <a:fillRect b="-17105"/>
                </a:stretch>
              </a:blipFill>
            </p:spPr>
            <p:txBody>
              <a:bodyPr/>
              <a:lstStyle/>
              <a:p>
                <a:r>
                  <a:rPr lang="en-US">
                    <a:noFill/>
                  </a:rPr>
                  <a:t> </a:t>
                </a:r>
              </a:p>
            </p:txBody>
          </p:sp>
        </mc:Fallback>
      </mc:AlternateContent>
      <p:sp>
        <p:nvSpPr>
          <p:cNvPr id="305" name="Line 6"/>
          <p:cNvSpPr>
            <a:spLocks noChangeShapeType="1"/>
          </p:cNvSpPr>
          <p:nvPr/>
        </p:nvSpPr>
        <p:spPr bwMode="auto">
          <a:xfrm>
            <a:off x="5081105" y="5750517"/>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p:sp>
        <p:nvSpPr>
          <p:cNvPr id="308" name="Rectangle 307"/>
          <p:cNvSpPr/>
          <p:nvPr/>
        </p:nvSpPr>
        <p:spPr>
          <a:xfrm>
            <a:off x="619218" y="6412786"/>
            <a:ext cx="7354350" cy="369332"/>
          </a:xfrm>
          <a:prstGeom prst="rect">
            <a:avLst/>
          </a:prstGeom>
        </p:spPr>
        <p:txBody>
          <a:bodyPr wrap="square">
            <a:spAutoFit/>
          </a:bodyPr>
          <a:lstStyle/>
          <a:p>
            <a:r>
              <a:rPr lang="en-US" dirty="0">
                <a:solidFill>
                  <a:schemeClr val="bg1"/>
                </a:solidFill>
              </a:rPr>
              <a:t>[Wiesner 68, Bennett Brassard </a:t>
            </a:r>
            <a:r>
              <a:rPr lang="en-US" dirty="0" err="1">
                <a:solidFill>
                  <a:schemeClr val="bg1"/>
                </a:solidFill>
              </a:rPr>
              <a:t>Crepeau</a:t>
            </a:r>
            <a:r>
              <a:rPr lang="en-US" dirty="0">
                <a:solidFill>
                  <a:schemeClr val="bg1"/>
                </a:solidFill>
              </a:rPr>
              <a:t> </a:t>
            </a:r>
            <a:r>
              <a:rPr lang="en-US" dirty="0" err="1">
                <a:solidFill>
                  <a:schemeClr val="bg1"/>
                </a:solidFill>
              </a:rPr>
              <a:t>Skubiszewska</a:t>
            </a:r>
            <a:r>
              <a:rPr lang="en-US" dirty="0">
                <a:solidFill>
                  <a:schemeClr val="bg1"/>
                </a:solidFill>
              </a:rPr>
              <a:t> 91]</a:t>
            </a:r>
          </a:p>
        </p:txBody>
      </p:sp>
      <p:grpSp>
        <p:nvGrpSpPr>
          <p:cNvPr id="309" name="Group 308"/>
          <p:cNvGrpSpPr/>
          <p:nvPr/>
        </p:nvGrpSpPr>
        <p:grpSpPr>
          <a:xfrm>
            <a:off x="3064427" y="3681060"/>
            <a:ext cx="1472137" cy="1670631"/>
            <a:chOff x="7417113" y="3443732"/>
            <a:chExt cx="1472137" cy="1670631"/>
          </a:xfrm>
        </p:grpSpPr>
        <p:pic>
          <p:nvPicPr>
            <p:cNvPr id="310" name="Picture 40" descr="BS00996_"/>
            <p:cNvPicPr>
              <a:picLocks noChangeAspect="1" noChangeArrowheads="1"/>
            </p:cNvPicPr>
            <p:nvPr/>
          </p:nvPicPr>
          <p:blipFill>
            <a:blip r:embed="rId10"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311"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12" name="TextBox 311"/>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12" name="TextBox 311"/>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6"/>
                  <a:stretch>
                    <a:fillRect b="-11475"/>
                  </a:stretch>
                </a:blipFill>
              </p:spPr>
              <p:txBody>
                <a:bodyPr/>
                <a:lstStyle/>
                <a:p>
                  <a:r>
                    <a:rPr lang="en-US">
                      <a:noFill/>
                    </a:rPr>
                    <a:t> </a:t>
                  </a:r>
                </a:p>
              </p:txBody>
            </p:sp>
          </mc:Fallback>
        </mc:AlternateContent>
      </p:grpSp>
      <p:sp>
        <p:nvSpPr>
          <p:cNvPr id="3" name="Left Brace 2"/>
          <p:cNvSpPr/>
          <p:nvPr/>
        </p:nvSpPr>
        <p:spPr>
          <a:xfrm rot="16200000">
            <a:off x="3053536" y="2593833"/>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Left Brace 312"/>
          <p:cNvSpPr/>
          <p:nvPr/>
        </p:nvSpPr>
        <p:spPr>
          <a:xfrm rot="16200000">
            <a:off x="1857823" y="2871803"/>
            <a:ext cx="427814" cy="686424"/>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Rectangle 298"/>
          <p:cNvSpPr>
            <a:spLocks noChangeArrowheads="1"/>
          </p:cNvSpPr>
          <p:nvPr/>
        </p:nvSpPr>
        <p:spPr bwMode="auto">
          <a:xfrm>
            <a:off x="314749" y="5582491"/>
            <a:ext cx="3702639" cy="401273"/>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Security for honest Bob </a:t>
            </a:r>
            <a:endParaRPr lang="en-US" sz="2800"/>
          </a:p>
        </p:txBody>
      </p:sp>
      <p:grpSp>
        <p:nvGrpSpPr>
          <p:cNvPr id="104" name="Group 103"/>
          <p:cNvGrpSpPr/>
          <p:nvPr/>
        </p:nvGrpSpPr>
        <p:grpSpPr>
          <a:xfrm>
            <a:off x="4418750" y="2724994"/>
            <a:ext cx="2302879" cy="460694"/>
            <a:chOff x="971600" y="1844824"/>
            <a:chExt cx="2302879" cy="460694"/>
          </a:xfrm>
        </p:grpSpPr>
        <p:sp>
          <p:nvSpPr>
            <p:cNvPr id="105"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6"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07"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2"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3"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24" name="Group 123"/>
            <p:cNvGrpSpPr/>
            <p:nvPr/>
          </p:nvGrpSpPr>
          <p:grpSpPr>
            <a:xfrm>
              <a:off x="971600" y="1844824"/>
              <a:ext cx="457692" cy="460694"/>
              <a:chOff x="971600" y="1844824"/>
              <a:chExt cx="457692" cy="460694"/>
            </a:xfrm>
          </p:grpSpPr>
          <p:sp>
            <p:nvSpPr>
              <p:cNvPr id="13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25"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6"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8"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29" name="Group 128"/>
            <p:cNvGrpSpPr/>
            <p:nvPr/>
          </p:nvGrpSpPr>
          <p:grpSpPr>
            <a:xfrm>
              <a:off x="2816787" y="1844824"/>
              <a:ext cx="457692" cy="460694"/>
              <a:chOff x="2818164" y="1844824"/>
              <a:chExt cx="457692" cy="460694"/>
            </a:xfrm>
          </p:grpSpPr>
          <p:sp>
            <p:nvSpPr>
              <p:cNvPr id="13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137" name="Rectangle 298"/>
          <p:cNvSpPr>
            <a:spLocks noChangeArrowheads="1"/>
          </p:cNvSpPr>
          <p:nvPr/>
        </p:nvSpPr>
        <p:spPr bwMode="auto">
          <a:xfrm>
            <a:off x="3632302" y="5527844"/>
            <a:ext cx="527908" cy="577260"/>
          </a:xfrm>
          <a:prstGeom prst="rect">
            <a:avLst/>
          </a:prstGeom>
          <a:noFill/>
          <a:ln w="9525">
            <a:noFill/>
            <a:miter lim="800000"/>
            <a:headEnd/>
            <a:tailEnd/>
          </a:ln>
          <a:effectLst/>
        </p:spPr>
        <p:txBody>
          <a:bodyPr/>
          <a:lstStyle/>
          <a:p>
            <a:pPr>
              <a:spcBef>
                <a:spcPct val="20000"/>
              </a:spcBef>
              <a:buClr>
                <a:schemeClr val="accent1"/>
              </a:buClr>
              <a:buSzPct val="65000"/>
            </a:pPr>
            <a:r>
              <a:rPr lang="en-US" sz="2800"/>
              <a:t>✓</a:t>
            </a:r>
          </a:p>
        </p:txBody>
      </p:sp>
      <p:pic>
        <p:nvPicPr>
          <p:cNvPr id="138" name="Picture 1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9036" y="1623168"/>
            <a:ext cx="842476" cy="1083626"/>
          </a:xfrm>
          <a:prstGeom prst="rect">
            <a:avLst/>
          </a:prstGeom>
        </p:spPr>
      </p:pic>
    </p:spTree>
    <p:extLst>
      <p:ext uri="{BB962C8B-B14F-4D97-AF65-F5344CB8AC3E}">
        <p14:creationId xmlns:p14="http://schemas.microsoft.com/office/powerpoint/2010/main" val="11590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p:cNvGrpSpPr/>
          <p:nvPr/>
        </p:nvGrpSpPr>
        <p:grpSpPr>
          <a:xfrm>
            <a:off x="6603540" y="1860773"/>
            <a:ext cx="3284172" cy="1080121"/>
            <a:chOff x="6603540" y="1860773"/>
            <a:chExt cx="3284172" cy="1080121"/>
          </a:xfrm>
        </p:grpSpPr>
        <p:grpSp>
          <p:nvGrpSpPr>
            <p:cNvPr id="145" name="Group 204"/>
            <p:cNvGrpSpPr/>
            <p:nvPr/>
          </p:nvGrpSpPr>
          <p:grpSpPr>
            <a:xfrm>
              <a:off x="6603540" y="2148731"/>
              <a:ext cx="865187" cy="792163"/>
              <a:chOff x="5177248" y="2526481"/>
              <a:chExt cx="865187" cy="792163"/>
            </a:xfrm>
          </p:grpSpPr>
          <p:sp>
            <p:nvSpPr>
              <p:cNvPr id="176"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77"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78"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46" name="Rectangle 298"/>
            <p:cNvSpPr>
              <a:spLocks noChangeArrowheads="1"/>
            </p:cNvSpPr>
            <p:nvPr/>
          </p:nvSpPr>
          <p:spPr bwMode="auto">
            <a:xfrm>
              <a:off x="7350989" y="2396937"/>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147" name="Group 146"/>
            <p:cNvGrpSpPr/>
            <p:nvPr/>
          </p:nvGrpSpPr>
          <p:grpSpPr>
            <a:xfrm>
              <a:off x="7288731" y="1860773"/>
              <a:ext cx="2338859" cy="460694"/>
              <a:chOff x="5688148" y="1844824"/>
              <a:chExt cx="2338859" cy="460694"/>
            </a:xfrm>
          </p:grpSpPr>
          <p:grpSp>
            <p:nvGrpSpPr>
              <p:cNvPr id="148" name="Group 147"/>
              <p:cNvGrpSpPr/>
              <p:nvPr/>
            </p:nvGrpSpPr>
            <p:grpSpPr>
              <a:xfrm>
                <a:off x="7096322" y="1844824"/>
                <a:ext cx="457692" cy="460694"/>
                <a:chOff x="2818164" y="1844824"/>
                <a:chExt cx="457692" cy="460694"/>
              </a:xfrm>
            </p:grpSpPr>
            <p:sp>
              <p:nvSpPr>
                <p:cNvPr id="16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4"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75"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49" name="Group 148"/>
              <p:cNvGrpSpPr/>
              <p:nvPr/>
            </p:nvGrpSpPr>
            <p:grpSpPr>
              <a:xfrm>
                <a:off x="6156176" y="1844824"/>
                <a:ext cx="457692" cy="460694"/>
                <a:chOff x="971600" y="1844824"/>
                <a:chExt cx="457692" cy="460694"/>
              </a:xfrm>
            </p:grpSpPr>
            <p:sp>
              <p:nvSpPr>
                <p:cNvPr id="16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6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0" name="Group 149"/>
              <p:cNvGrpSpPr/>
              <p:nvPr/>
            </p:nvGrpSpPr>
            <p:grpSpPr>
              <a:xfrm>
                <a:off x="6624204" y="1844824"/>
                <a:ext cx="457692" cy="460694"/>
                <a:chOff x="971600" y="1844824"/>
                <a:chExt cx="457692" cy="460694"/>
              </a:xfrm>
            </p:grpSpPr>
            <p:sp>
              <p:nvSpPr>
                <p:cNvPr id="161"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2"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63"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1" name="Group 150"/>
              <p:cNvGrpSpPr/>
              <p:nvPr/>
            </p:nvGrpSpPr>
            <p:grpSpPr>
              <a:xfrm>
                <a:off x="5688148" y="1844824"/>
                <a:ext cx="457692" cy="460694"/>
                <a:chOff x="2818164" y="1844824"/>
                <a:chExt cx="457692" cy="460694"/>
              </a:xfrm>
            </p:grpSpPr>
            <p:sp>
              <p:nvSpPr>
                <p:cNvPr id="15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60"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2" name="Group 151"/>
              <p:cNvGrpSpPr/>
              <p:nvPr/>
            </p:nvGrpSpPr>
            <p:grpSpPr>
              <a:xfrm>
                <a:off x="7569315" y="1844824"/>
                <a:ext cx="457692" cy="460694"/>
                <a:chOff x="2818164" y="1844824"/>
                <a:chExt cx="457692" cy="460694"/>
              </a:xfrm>
            </p:grpSpPr>
            <p:sp>
              <p:nvSpPr>
                <p:cNvPr id="153"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4"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55"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sp>
        <p:nvSpPr>
          <p:cNvPr id="132" name="Rectangle 2"/>
          <p:cNvSpPr>
            <a:spLocks noGrp="1" noChangeArrowheads="1"/>
          </p:cNvSpPr>
          <p:nvPr>
            <p:ph type="title" sz="quarter"/>
          </p:nvPr>
        </p:nvSpPr>
        <p:spPr>
          <a:xfrm>
            <a:off x="78130" y="86271"/>
            <a:ext cx="10607045" cy="720725"/>
          </a:xfrm>
        </p:spPr>
        <p:txBody>
          <a:bodyPr>
            <a:normAutofit/>
          </a:bodyPr>
          <a:lstStyle/>
          <a:p>
            <a:pPr algn="l"/>
            <a:r>
              <a:rPr lang="fr-CH"/>
              <a:t>Quantum Protocol for </a:t>
            </a:r>
            <a:r>
              <a:rPr lang="fr-CH" err="1"/>
              <a:t>Oblivious</a:t>
            </a:r>
            <a:r>
              <a:rPr lang="fr-CH"/>
              <a:t> Transfer</a:t>
            </a:r>
            <a:endParaRPr lang="en-US"/>
          </a:p>
        </p:txBody>
      </p:sp>
      <p:grpSp>
        <p:nvGrpSpPr>
          <p:cNvPr id="209" name="Group 208"/>
          <p:cNvGrpSpPr/>
          <p:nvPr/>
        </p:nvGrpSpPr>
        <p:grpSpPr>
          <a:xfrm>
            <a:off x="10028205" y="0"/>
            <a:ext cx="2072128" cy="656093"/>
            <a:chOff x="5181600" y="780699"/>
            <a:chExt cx="2072128" cy="656093"/>
          </a:xfrm>
        </p:grpSpPr>
        <p:sp>
          <p:nvSpPr>
            <p:cNvPr id="210" name="Rounded Rectangle 209"/>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211"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2"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3"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214"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15" name="TextBox 214"/>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215" name="TextBox 214"/>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216" name="TextBox 215"/>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217" name="TextBox 216"/>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218" name="TextBox 217"/>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6"/>
                  <a:stretch>
                    <a:fillRect/>
                  </a:stretch>
                </a:blipFill>
              </p:spPr>
              <p:txBody>
                <a:bodyPr/>
                <a:lstStyle/>
                <a:p>
                  <a:r>
                    <a:rPr lang="en-US">
                      <a:noFill/>
                    </a:rPr>
                    <a:t> </a:t>
                  </a:r>
                </a:p>
              </p:txBody>
            </p:sp>
          </mc:Fallback>
        </mc:AlternateContent>
      </p:grpSp>
      <p:sp>
        <p:nvSpPr>
          <p:cNvPr id="112" name="Line 6"/>
          <p:cNvSpPr>
            <a:spLocks noChangeShapeType="1"/>
          </p:cNvSpPr>
          <p:nvPr/>
        </p:nvSpPr>
        <p:spPr bwMode="auto">
          <a:xfrm>
            <a:off x="5115837" y="3326301"/>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113" name="Picture 112" descr="AliceBlue.eps"/>
          <p:cNvPicPr>
            <a:picLocks noChangeAspect="1"/>
          </p:cNvPicPr>
          <p:nvPr/>
        </p:nvPicPr>
        <p:blipFill>
          <a:blip r:embed="rId7" cstate="print"/>
          <a:stretch>
            <a:fillRect/>
          </a:stretch>
        </p:blipFill>
        <p:spPr>
          <a:xfrm flipH="1">
            <a:off x="272503" y="1632088"/>
            <a:ext cx="1059740" cy="1080120"/>
          </a:xfrm>
          <a:prstGeom prst="rect">
            <a:avLst/>
          </a:prstGeom>
        </p:spPr>
      </p:pic>
      <p:sp>
        <p:nvSpPr>
          <p:cNvPr id="115" name="Line 7"/>
          <p:cNvSpPr>
            <a:spLocks noChangeShapeType="1"/>
          </p:cNvSpPr>
          <p:nvPr/>
        </p:nvSpPr>
        <p:spPr bwMode="auto">
          <a:xfrm>
            <a:off x="5099375" y="1556792"/>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2393377"/>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7280330" y="1326041"/>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260" name="Group 259"/>
          <p:cNvGrpSpPr/>
          <p:nvPr/>
        </p:nvGrpSpPr>
        <p:grpSpPr>
          <a:xfrm>
            <a:off x="1629042" y="1859147"/>
            <a:ext cx="2302879" cy="460694"/>
            <a:chOff x="971600" y="1844824"/>
            <a:chExt cx="2302879" cy="460694"/>
          </a:xfrm>
        </p:grpSpPr>
        <p:sp>
          <p:nvSpPr>
            <p:cNvPr id="261"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2"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5"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6"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67" name="Group 266"/>
            <p:cNvGrpSpPr/>
            <p:nvPr/>
          </p:nvGrpSpPr>
          <p:grpSpPr>
            <a:xfrm>
              <a:off x="971600" y="1844824"/>
              <a:ext cx="457692" cy="460694"/>
              <a:chOff x="971600" y="1844824"/>
              <a:chExt cx="457692" cy="460694"/>
            </a:xfrm>
          </p:grpSpPr>
          <p:sp>
            <p:nvSpPr>
              <p:cNvPr id="275"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7"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68"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9"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0"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71" name="Group 270"/>
            <p:cNvGrpSpPr/>
            <p:nvPr/>
          </p:nvGrpSpPr>
          <p:grpSpPr>
            <a:xfrm>
              <a:off x="2816787" y="1844824"/>
              <a:ext cx="457692" cy="460694"/>
              <a:chOff x="2818164" y="1844824"/>
              <a:chExt cx="457692" cy="460694"/>
            </a:xfrm>
          </p:grpSpPr>
          <p:sp>
            <p:nvSpPr>
              <p:cNvPr id="27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84" name="Line 8"/>
          <p:cNvSpPr>
            <a:spLocks noChangeShapeType="1"/>
          </p:cNvSpPr>
          <p:nvPr/>
        </p:nvSpPr>
        <p:spPr bwMode="auto">
          <a:xfrm>
            <a:off x="5115837" y="4030216"/>
            <a:ext cx="1513457" cy="0"/>
          </a:xfrm>
          <a:prstGeom prst="line">
            <a:avLst/>
          </a:prstGeom>
          <a:noFill/>
          <a:ln w="38100">
            <a:solidFill>
              <a:srgbClr val="FF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7392145" y="3428922"/>
                <a:ext cx="3396443"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panose="02040503050406030204" pitchFamily="18" charset="0"/>
                          </a:rPr>
                        </m:ctrlPr>
                      </m:dPr>
                      <m:e>
                        <m:r>
                          <a:rPr lang="en-US" sz="2400" b="0" i="1" smtClean="0">
                            <a:latin typeface="Cambria Math" charset="0"/>
                          </a:rPr>
                          <m:t>3,4,5</m:t>
                        </m:r>
                      </m:e>
                    </m:d>
                  </m:oMath>
                </a14:m>
                <a:r>
                  <a:rPr lang="en-US" sz="2400" b="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panose="02040503050406030204" pitchFamily="18" charset="0"/>
                          </a:rPr>
                        </m:ctrlPr>
                      </m:dPr>
                      <m:e>
                        <m:r>
                          <a:rPr lang="en-US" sz="2400" i="1">
                            <a:latin typeface="Cambria Math" charset="0"/>
                          </a:rPr>
                          <m:t>1,2</m:t>
                        </m:r>
                      </m:e>
                    </m:d>
                  </m:oMath>
                </a14:m>
                <a:endParaRPr lang="en-US" sz="2400" b="0"/>
              </a:p>
            </p:txBody>
          </p:sp>
        </mc:Choice>
        <mc:Fallback xmlns="">
          <p:sp>
            <p:nvSpPr>
              <p:cNvPr id="2" name="TextBox 1"/>
              <p:cNvSpPr txBox="1">
                <a:spLocks noRot="1" noChangeAspect="1" noMove="1" noResize="1" noEditPoints="1" noAdjustHandles="1" noChangeArrowheads="1" noChangeShapeType="1" noTextEdit="1"/>
              </p:cNvSpPr>
              <p:nvPr/>
            </p:nvSpPr>
            <p:spPr>
              <a:xfrm>
                <a:off x="7392145" y="3428922"/>
                <a:ext cx="3396443" cy="461665"/>
              </a:xfrm>
              <a:prstGeom prst="rect">
                <a:avLst/>
              </a:prstGeom>
              <a:blipFill rotWithShape="0">
                <a:blip r:embed="rId8"/>
                <a:stretch>
                  <a:fillRect l="-35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p:cNvSpPr txBox="1"/>
              <p:nvPr/>
            </p:nvSpPr>
            <p:spPr>
              <a:xfrm>
                <a:off x="5381652" y="3490647"/>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92" name="TextBox 291"/>
              <p:cNvSpPr txBox="1">
                <a:spLocks noRot="1" noChangeAspect="1" noMove="1" noResize="1" noEditPoints="1" noAdjustHandles="1" noChangeArrowheads="1" noChangeShapeType="1" noTextEdit="1"/>
              </p:cNvSpPr>
              <p:nvPr/>
            </p:nvSpPr>
            <p:spPr>
              <a:xfrm>
                <a:off x="5381652" y="3490647"/>
                <a:ext cx="843500" cy="461665"/>
              </a:xfrm>
              <a:prstGeom prst="rect">
                <a:avLst/>
              </a:prstGeom>
              <a:blipFill rotWithShape="0">
                <a:blip r:embed="rId9"/>
                <a:stretch>
                  <a:fillRect b="-4000"/>
                </a:stretch>
              </a:blipFill>
            </p:spPr>
            <p:txBody>
              <a:bodyPr/>
              <a:lstStyle/>
              <a:p>
                <a:r>
                  <a:rPr lang="en-US">
                    <a:noFill/>
                  </a:rPr>
                  <a:t> </a:t>
                </a:r>
              </a:p>
            </p:txBody>
          </p:sp>
        </mc:Fallback>
      </mc:AlternateContent>
      <p:grpSp>
        <p:nvGrpSpPr>
          <p:cNvPr id="293" name="Group 292"/>
          <p:cNvGrpSpPr/>
          <p:nvPr/>
        </p:nvGrpSpPr>
        <p:grpSpPr>
          <a:xfrm>
            <a:off x="1444753" y="3666140"/>
            <a:ext cx="1405682" cy="1717929"/>
            <a:chOff x="1343299" y="3429000"/>
            <a:chExt cx="1405682" cy="1717929"/>
          </a:xfrm>
        </p:grpSpPr>
        <p:pic>
          <p:nvPicPr>
            <p:cNvPr id="294" name="Picture 39" descr="BS00996_"/>
            <p:cNvPicPr>
              <a:picLocks noChangeAspect="1" noChangeArrowheads="1"/>
            </p:cNvPicPr>
            <p:nvPr/>
          </p:nvPicPr>
          <p:blipFill>
            <a:blip r:embed="rId10"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95"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96" name="TextBox 295"/>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296" name="TextBox 295"/>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11"/>
                  <a:stretch>
                    <a:fillRect b="-11667"/>
                  </a:stretch>
                </a:blipFill>
              </p:spPr>
              <p:txBody>
                <a:bodyPr/>
                <a:lstStyle/>
                <a:p>
                  <a:r>
                    <a:rPr lang="en-US">
                      <a:noFill/>
                    </a:rPr>
                    <a:t> </a:t>
                  </a:r>
                </a:p>
              </p:txBody>
            </p:sp>
          </mc:Fallback>
        </mc:AlternateContent>
      </p:grpSp>
      <p:grpSp>
        <p:nvGrpSpPr>
          <p:cNvPr id="297" name="Group 296"/>
          <p:cNvGrpSpPr/>
          <p:nvPr/>
        </p:nvGrpSpPr>
        <p:grpSpPr>
          <a:xfrm>
            <a:off x="7384597" y="3980610"/>
            <a:ext cx="2160014" cy="1288077"/>
            <a:chOff x="7638283" y="3443732"/>
            <a:chExt cx="2160014" cy="1288077"/>
          </a:xfrm>
        </p:grpSpPr>
        <p:pic>
          <p:nvPicPr>
            <p:cNvPr id="298" name="Picture 40" descr="BS00996_"/>
            <p:cNvPicPr>
              <a:picLocks noChangeAspect="1" noChangeArrowheads="1"/>
            </p:cNvPicPr>
            <p:nvPr/>
          </p:nvPicPr>
          <p:blipFill>
            <a:blip r:embed="rId10"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99"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00" name="TextBox 299"/>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00" name="TextBox 299"/>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12"/>
                  <a:stretch>
                    <a:fillRect b="-11667"/>
                  </a:stretch>
                </a:blipFill>
              </p:spPr>
              <p:txBody>
                <a:bodyPr/>
                <a:lstStyle/>
                <a:p>
                  <a:r>
                    <a:rPr lang="en-US">
                      <a:noFill/>
                    </a:rPr>
                    <a:t> </a:t>
                  </a:r>
                </a:p>
              </p:txBody>
            </p:sp>
          </mc:Fallback>
        </mc:AlternateContent>
      </p:grpSp>
      <p:sp>
        <p:nvSpPr>
          <p:cNvPr id="301" name="Line 6"/>
          <p:cNvSpPr>
            <a:spLocks noChangeShapeType="1"/>
          </p:cNvSpPr>
          <p:nvPr/>
        </p:nvSpPr>
        <p:spPr bwMode="auto">
          <a:xfrm>
            <a:off x="5115837" y="472384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02" name="TextBox 301"/>
              <p:cNvSpPr txBox="1"/>
              <p:nvPr/>
            </p:nvSpPr>
            <p:spPr>
              <a:xfrm>
                <a:off x="5381652" y="4227548"/>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302" name="TextBox 301"/>
              <p:cNvSpPr txBox="1">
                <a:spLocks noRot="1" noChangeAspect="1" noMove="1" noResize="1" noEditPoints="1" noAdjustHandles="1" noChangeArrowheads="1" noChangeShapeType="1" noTextEdit="1"/>
              </p:cNvSpPr>
              <p:nvPr/>
            </p:nvSpPr>
            <p:spPr>
              <a:xfrm>
                <a:off x="5381652" y="4227548"/>
                <a:ext cx="889153" cy="461665"/>
              </a:xfrm>
              <a:prstGeom prst="rect">
                <a:avLst/>
              </a:prstGeom>
              <a:blipFill rotWithShape="0">
                <a:blip r:embed="rId13"/>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3" name="TextBox 302"/>
              <p:cNvSpPr txBox="1"/>
              <p:nvPr/>
            </p:nvSpPr>
            <p:spPr>
              <a:xfrm>
                <a:off x="4755184" y="4886544"/>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303" name="TextBox 302"/>
              <p:cNvSpPr txBox="1">
                <a:spLocks noRot="1" noChangeAspect="1" noMove="1" noResize="1" noEditPoints="1" noAdjustHandles="1" noChangeArrowheads="1" noChangeShapeType="1" noTextEdit="1"/>
              </p:cNvSpPr>
              <p:nvPr/>
            </p:nvSpPr>
            <p:spPr>
              <a:xfrm>
                <a:off x="4755184" y="4886544"/>
                <a:ext cx="1991892" cy="830997"/>
              </a:xfrm>
              <a:prstGeom prst="rect">
                <a:avLst/>
              </a:prstGeom>
              <a:blipFill rotWithShape="0">
                <a:blip r:embed="rId14"/>
                <a:stretch>
                  <a:fillRect t="-13971"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TextBox 303"/>
              <p:cNvSpPr txBox="1"/>
              <p:nvPr/>
            </p:nvSpPr>
            <p:spPr>
              <a:xfrm>
                <a:off x="6893431" y="5670588"/>
                <a:ext cx="2567437"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panose="02040503050406030204" pitchFamily="18" charset="0"/>
                            </a:rPr>
                          </m:ctrlPr>
                        </m:dPr>
                        <m:e>
                          <m:r>
                            <a:rPr lang="en-US" sz="2400" i="1">
                              <a:latin typeface="Cambria Math" charset="0"/>
                            </a:rPr>
                            <m:t>110</m:t>
                          </m:r>
                        </m:e>
                      </m:d>
                    </m:oMath>
                  </m:oMathPara>
                </a14:m>
                <a:endParaRPr lang="en-US" sz="2400" b="0"/>
              </a:p>
            </p:txBody>
          </p:sp>
        </mc:Choice>
        <mc:Fallback xmlns="">
          <p:sp>
            <p:nvSpPr>
              <p:cNvPr id="304" name="TextBox 303"/>
              <p:cNvSpPr txBox="1">
                <a:spLocks noRot="1" noChangeAspect="1" noMove="1" noResize="1" noEditPoints="1" noAdjustHandles="1" noChangeArrowheads="1" noChangeShapeType="1" noTextEdit="1"/>
              </p:cNvSpPr>
              <p:nvPr/>
            </p:nvSpPr>
            <p:spPr>
              <a:xfrm>
                <a:off x="6893431" y="5670588"/>
                <a:ext cx="2567437" cy="461665"/>
              </a:xfrm>
              <a:prstGeom prst="rect">
                <a:avLst/>
              </a:prstGeom>
              <a:blipFill rotWithShape="0">
                <a:blip r:embed="rId15"/>
                <a:stretch>
                  <a:fillRect b="-17105"/>
                </a:stretch>
              </a:blipFill>
            </p:spPr>
            <p:txBody>
              <a:bodyPr/>
              <a:lstStyle/>
              <a:p>
                <a:r>
                  <a:rPr lang="en-US">
                    <a:noFill/>
                  </a:rPr>
                  <a:t> </a:t>
                </a:r>
              </a:p>
            </p:txBody>
          </p:sp>
        </mc:Fallback>
      </mc:AlternateContent>
      <p:sp>
        <p:nvSpPr>
          <p:cNvPr id="305" name="Line 6"/>
          <p:cNvSpPr>
            <a:spLocks noChangeShapeType="1"/>
          </p:cNvSpPr>
          <p:nvPr/>
        </p:nvSpPr>
        <p:spPr bwMode="auto">
          <a:xfrm>
            <a:off x="5115837" y="5750517"/>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308" name="Rectangle 307"/>
          <p:cNvSpPr/>
          <p:nvPr/>
        </p:nvSpPr>
        <p:spPr>
          <a:xfrm>
            <a:off x="619218" y="6412786"/>
            <a:ext cx="7354350" cy="369332"/>
          </a:xfrm>
          <a:prstGeom prst="rect">
            <a:avLst/>
          </a:prstGeom>
        </p:spPr>
        <p:txBody>
          <a:bodyPr wrap="square">
            <a:spAutoFit/>
          </a:bodyPr>
          <a:lstStyle/>
          <a:p>
            <a:r>
              <a:rPr lang="en-US" dirty="0">
                <a:solidFill>
                  <a:schemeClr val="bg1"/>
                </a:solidFill>
              </a:rPr>
              <a:t>[Wiesner 68, Bennett Brassard </a:t>
            </a:r>
            <a:r>
              <a:rPr lang="en-US" dirty="0" err="1">
                <a:solidFill>
                  <a:schemeClr val="bg1"/>
                </a:solidFill>
              </a:rPr>
              <a:t>Crepeau</a:t>
            </a:r>
            <a:r>
              <a:rPr lang="en-US" dirty="0">
                <a:solidFill>
                  <a:schemeClr val="bg1"/>
                </a:solidFill>
              </a:rPr>
              <a:t> </a:t>
            </a:r>
            <a:r>
              <a:rPr lang="en-US" dirty="0" err="1">
                <a:solidFill>
                  <a:schemeClr val="bg1"/>
                </a:solidFill>
              </a:rPr>
              <a:t>Skubiszewska</a:t>
            </a:r>
            <a:r>
              <a:rPr lang="en-US" dirty="0">
                <a:solidFill>
                  <a:schemeClr val="bg1"/>
                </a:solidFill>
              </a:rPr>
              <a:t> 91]</a:t>
            </a:r>
          </a:p>
        </p:txBody>
      </p:sp>
      <p:grpSp>
        <p:nvGrpSpPr>
          <p:cNvPr id="309" name="Group 308"/>
          <p:cNvGrpSpPr/>
          <p:nvPr/>
        </p:nvGrpSpPr>
        <p:grpSpPr>
          <a:xfrm>
            <a:off x="3064427" y="3681060"/>
            <a:ext cx="1472137" cy="1670631"/>
            <a:chOff x="7417113" y="3443732"/>
            <a:chExt cx="1472137" cy="1670631"/>
          </a:xfrm>
        </p:grpSpPr>
        <p:pic>
          <p:nvPicPr>
            <p:cNvPr id="310" name="Picture 40" descr="BS00996_"/>
            <p:cNvPicPr>
              <a:picLocks noChangeAspect="1" noChangeArrowheads="1"/>
            </p:cNvPicPr>
            <p:nvPr/>
          </p:nvPicPr>
          <p:blipFill>
            <a:blip r:embed="rId10"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311"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12" name="TextBox 311"/>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12" name="TextBox 311"/>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6"/>
                  <a:stretch>
                    <a:fillRect b="-11475"/>
                  </a:stretch>
                </a:blipFill>
              </p:spPr>
              <p:txBody>
                <a:bodyPr/>
                <a:lstStyle/>
                <a:p>
                  <a:r>
                    <a:rPr lang="en-US">
                      <a:noFill/>
                    </a:rPr>
                    <a:t> </a:t>
                  </a:r>
                </a:p>
              </p:txBody>
            </p:sp>
          </mc:Fallback>
        </mc:AlternateContent>
      </p:grpSp>
      <p:sp>
        <p:nvSpPr>
          <p:cNvPr id="3" name="Left Brace 2"/>
          <p:cNvSpPr/>
          <p:nvPr/>
        </p:nvSpPr>
        <p:spPr>
          <a:xfrm rot="16200000">
            <a:off x="3053536" y="2593833"/>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Left Brace 312"/>
          <p:cNvSpPr/>
          <p:nvPr/>
        </p:nvSpPr>
        <p:spPr>
          <a:xfrm rot="16200000">
            <a:off x="1857823" y="2871803"/>
            <a:ext cx="427814" cy="686424"/>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Rectangle 298"/>
          <p:cNvSpPr>
            <a:spLocks noChangeArrowheads="1"/>
          </p:cNvSpPr>
          <p:nvPr/>
        </p:nvSpPr>
        <p:spPr bwMode="auto">
          <a:xfrm>
            <a:off x="314748" y="5421383"/>
            <a:ext cx="4221815" cy="852730"/>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Security for honest Bob  </a:t>
            </a:r>
            <a:r>
              <a:rPr lang="en-US" sz="2800"/>
              <a:t>✓</a:t>
            </a:r>
          </a:p>
          <a:p>
            <a:pPr marL="342900" indent="-342900">
              <a:spcBef>
                <a:spcPct val="20000"/>
              </a:spcBef>
              <a:buClr>
                <a:schemeClr val="accent1"/>
              </a:buClr>
              <a:buSzPct val="65000"/>
              <a:buFont typeface="Wingdings" pitchFamily="2" charset="2"/>
              <a:buChar char="n"/>
            </a:pPr>
            <a:r>
              <a:rPr lang="en-US" sz="2400">
                <a:cs typeface="Arial" charset="0"/>
              </a:rPr>
              <a:t>Security for honest Alice</a:t>
            </a:r>
          </a:p>
        </p:txBody>
      </p:sp>
      <p:grpSp>
        <p:nvGrpSpPr>
          <p:cNvPr id="104" name="Group 103"/>
          <p:cNvGrpSpPr/>
          <p:nvPr/>
        </p:nvGrpSpPr>
        <p:grpSpPr>
          <a:xfrm>
            <a:off x="4418750" y="2724994"/>
            <a:ext cx="2302879" cy="460694"/>
            <a:chOff x="971600" y="1844824"/>
            <a:chExt cx="2302879" cy="460694"/>
          </a:xfrm>
        </p:grpSpPr>
        <p:sp>
          <p:nvSpPr>
            <p:cNvPr id="105"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6"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07"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2"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3"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24" name="Group 123"/>
            <p:cNvGrpSpPr/>
            <p:nvPr/>
          </p:nvGrpSpPr>
          <p:grpSpPr>
            <a:xfrm>
              <a:off x="971600" y="1844824"/>
              <a:ext cx="457692" cy="460694"/>
              <a:chOff x="971600" y="1844824"/>
              <a:chExt cx="457692" cy="460694"/>
            </a:xfrm>
          </p:grpSpPr>
          <p:sp>
            <p:nvSpPr>
              <p:cNvPr id="13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25"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6"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8"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29" name="Group 128"/>
            <p:cNvGrpSpPr/>
            <p:nvPr/>
          </p:nvGrpSpPr>
          <p:grpSpPr>
            <a:xfrm>
              <a:off x="2816787" y="1844824"/>
              <a:ext cx="457692" cy="460694"/>
              <a:chOff x="2818164" y="1844824"/>
              <a:chExt cx="457692" cy="460694"/>
            </a:xfrm>
          </p:grpSpPr>
          <p:sp>
            <p:nvSpPr>
              <p:cNvPr id="13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4" name="Rectangle 3"/>
          <p:cNvSpPr/>
          <p:nvPr/>
        </p:nvSpPr>
        <p:spPr>
          <a:xfrm>
            <a:off x="3783635" y="5953431"/>
            <a:ext cx="415498" cy="369332"/>
          </a:xfrm>
          <a:prstGeom prst="rect">
            <a:avLst/>
          </a:prstGeom>
        </p:spPr>
        <p:txBody>
          <a:bodyPr wrap="none">
            <a:spAutoFit/>
          </a:bodyPr>
          <a:lstStyle/>
          <a:p>
            <a:r>
              <a:rPr lang="en-US">
                <a:cs typeface="Arial" charset="0"/>
              </a:rPr>
              <a:t>❌</a:t>
            </a:r>
            <a:endParaRPr lang="en-US"/>
          </a:p>
        </p:txBody>
      </p:sp>
      <p:pic>
        <p:nvPicPr>
          <p:cNvPr id="137" name="Picture 2" descr="D:\presentations\Noisy Storage\EvilCatTransparent.png"/>
          <p:cNvPicPr>
            <a:picLocks noChangeAspect="1" noChangeArrowheads="1"/>
          </p:cNvPicPr>
          <p:nvPr/>
        </p:nvPicPr>
        <p:blipFill>
          <a:blip r:embed="rId17" cstate="print"/>
          <a:srcRect/>
          <a:stretch>
            <a:fillRect/>
          </a:stretch>
        </p:blipFill>
        <p:spPr bwMode="auto">
          <a:xfrm flipH="1">
            <a:off x="10104614" y="1507282"/>
            <a:ext cx="1006872" cy="1001812"/>
          </a:xfrm>
          <a:prstGeom prst="rect">
            <a:avLst/>
          </a:prstGeom>
          <a:noFill/>
        </p:spPr>
      </p:pic>
      <p:sp>
        <p:nvSpPr>
          <p:cNvPr id="138" name="TextBox 137"/>
          <p:cNvSpPr txBox="1"/>
          <p:nvPr/>
        </p:nvSpPr>
        <p:spPr>
          <a:xfrm>
            <a:off x="7282995" y="2093472"/>
            <a:ext cx="2146100" cy="523220"/>
          </a:xfrm>
          <a:prstGeom prst="rect">
            <a:avLst/>
          </a:prstGeom>
          <a:noFill/>
        </p:spPr>
        <p:txBody>
          <a:bodyPr wrap="none" rtlCol="0">
            <a:spAutoFit/>
          </a:bodyPr>
          <a:lstStyle/>
          <a:p>
            <a:r>
              <a:rPr lang="en-US" sz="2800">
                <a:solidFill>
                  <a:srgbClr val="0000FF"/>
                </a:solidFill>
              </a:rPr>
              <a:t>store all </a:t>
            </a:r>
            <a:r>
              <a:rPr lang="en-US" sz="2800" err="1">
                <a:solidFill>
                  <a:srgbClr val="0000FF"/>
                </a:solidFill>
              </a:rPr>
              <a:t>qbits</a:t>
            </a:r>
            <a:endParaRPr lang="en-US" sz="2800">
              <a:solidFill>
                <a:srgbClr val="0000FF"/>
              </a:solidFill>
            </a:endParaRPr>
          </a:p>
        </p:txBody>
      </p:sp>
      <p:grpSp>
        <p:nvGrpSpPr>
          <p:cNvPr id="139" name="Group 138"/>
          <p:cNvGrpSpPr/>
          <p:nvPr/>
        </p:nvGrpSpPr>
        <p:grpSpPr>
          <a:xfrm>
            <a:off x="9964112" y="3890587"/>
            <a:ext cx="2102855" cy="1361819"/>
            <a:chOff x="1665786" y="3429000"/>
            <a:chExt cx="2102855" cy="1361819"/>
          </a:xfrm>
        </p:grpSpPr>
        <p:pic>
          <p:nvPicPr>
            <p:cNvPr id="140" name="Picture 39" descr="BS00996_"/>
            <p:cNvPicPr>
              <a:picLocks noChangeAspect="1" noChangeArrowheads="1"/>
            </p:cNvPicPr>
            <p:nvPr/>
          </p:nvPicPr>
          <p:blipFill>
            <a:blip r:embed="rId10"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141"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142" name="TextBox 141"/>
                <p:cNvSpPr txBox="1"/>
                <p:nvPr/>
              </p:nvSpPr>
              <p:spPr>
                <a:xfrm>
                  <a:off x="2362959" y="4408234"/>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142" name="TextBox 141"/>
                <p:cNvSpPr txBox="1">
                  <a:spLocks noRot="1" noChangeAspect="1" noMove="1" noResize="1" noEditPoints="1" noAdjustHandles="1" noChangeArrowheads="1" noChangeShapeType="1" noTextEdit="1"/>
                </p:cNvSpPr>
                <p:nvPr/>
              </p:nvSpPr>
              <p:spPr>
                <a:xfrm>
                  <a:off x="2362959" y="4408234"/>
                  <a:ext cx="1405682" cy="369332"/>
                </a:xfrm>
                <a:prstGeom prst="rect">
                  <a:avLst/>
                </a:prstGeom>
                <a:blipFill rotWithShape="0">
                  <a:blip r:embed="rId18"/>
                  <a:stretch>
                    <a:fillRect b="-11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3" name="TextBox 142"/>
              <p:cNvSpPr txBox="1"/>
              <p:nvPr/>
            </p:nvSpPr>
            <p:spPr>
              <a:xfrm>
                <a:off x="9499530" y="5608516"/>
                <a:ext cx="2567437"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0</m:t>
                          </m:r>
                        </m:sub>
                      </m:sSub>
                      <m:d>
                        <m:dPr>
                          <m:ctrlPr>
                            <a:rPr lang="en-US" sz="2400" i="1">
                              <a:latin typeface="Cambria Math" panose="02040503050406030204" pitchFamily="18" charset="0"/>
                            </a:rPr>
                          </m:ctrlPr>
                        </m:dPr>
                        <m:e>
                          <m:r>
                            <a:rPr lang="en-US" sz="2400" b="0" i="1" smtClean="0">
                              <a:latin typeface="Cambria Math" charset="0"/>
                            </a:rPr>
                            <m:t>01</m:t>
                          </m:r>
                        </m:e>
                      </m:d>
                    </m:oMath>
                  </m:oMathPara>
                </a14:m>
                <a:endParaRPr lang="en-US" sz="2400" b="0"/>
              </a:p>
            </p:txBody>
          </p:sp>
        </mc:Choice>
        <mc:Fallback xmlns="">
          <p:sp>
            <p:nvSpPr>
              <p:cNvPr id="143" name="TextBox 142"/>
              <p:cNvSpPr txBox="1">
                <a:spLocks noRot="1" noChangeAspect="1" noMove="1" noResize="1" noEditPoints="1" noAdjustHandles="1" noChangeArrowheads="1" noChangeShapeType="1" noTextEdit="1"/>
              </p:cNvSpPr>
              <p:nvPr/>
            </p:nvSpPr>
            <p:spPr>
              <a:xfrm>
                <a:off x="9499530" y="5608516"/>
                <a:ext cx="2567437" cy="461665"/>
              </a:xfrm>
              <a:prstGeom prst="rect">
                <a:avLst/>
              </a:prstGeom>
              <a:blipFill rotWithShape="0">
                <a:blip r:embed="rId19"/>
                <a:stretch>
                  <a:fillRect b="-17105"/>
                </a:stretch>
              </a:blipFill>
            </p:spPr>
            <p:txBody>
              <a:bodyPr/>
              <a:lstStyle/>
              <a:p>
                <a:r>
                  <a:rPr lang="en-US">
                    <a:noFill/>
                  </a:rPr>
                  <a:t> </a:t>
                </a:r>
              </a:p>
            </p:txBody>
          </p:sp>
        </mc:Fallback>
      </mc:AlternateContent>
    </p:spTree>
    <p:extLst>
      <p:ext uri="{BB962C8B-B14F-4D97-AF65-F5344CB8AC3E}">
        <p14:creationId xmlns:p14="http://schemas.microsoft.com/office/powerpoint/2010/main" val="792243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1000"/>
                                        <p:tgtEl>
                                          <p:spTgt spid="144"/>
                                        </p:tgtEl>
                                      </p:cBhvr>
                                    </p:animEffect>
                                    <p:set>
                                      <p:cBhvr>
                                        <p:cTn id="7" dur="1" fill="hold">
                                          <p:stCondLst>
                                            <p:cond delay="999"/>
                                          </p:stCondLst>
                                        </p:cTn>
                                        <p:tgtEl>
                                          <p:spTgt spid="144"/>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dissolve">
                                      <p:cBhvr>
                                        <p:cTn id="10" dur="500"/>
                                        <p:tgtEl>
                                          <p:spTgt spid="1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wipe(up)">
                                      <p:cBhvr>
                                        <p:cTn id="15" dur="500"/>
                                        <p:tgtEl>
                                          <p:spTgt spid="139"/>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up)">
                                      <p:cBhvr>
                                        <p:cTn id="19" dur="500"/>
                                        <p:tgtEl>
                                          <p:spTgt spid="14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8" grpId="0"/>
      <p:bldP spid="1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2" name="Rectangle 2"/>
              <p:cNvSpPr>
                <a:spLocks noGrp="1" noChangeArrowheads="1"/>
              </p:cNvSpPr>
              <p:nvPr>
                <p:ph type="title" sz="quarter"/>
              </p:nvPr>
            </p:nvSpPr>
            <p:spPr>
              <a:xfrm>
                <a:off x="3285597" y="86271"/>
                <a:ext cx="7399578" cy="720725"/>
              </a:xfrm>
            </p:spPr>
            <p:txBody>
              <a:bodyPr>
                <a:normAutofit/>
              </a:bodyPr>
              <a:lstStyle/>
              <a:p>
                <a:r>
                  <a:rPr lang="fr-CH"/>
                  <a:t>BC </a:t>
                </a:r>
                <a14:m>
                  <m:oMath xmlns:m="http://schemas.openxmlformats.org/officeDocument/2006/math">
                    <m:r>
                      <a:rPr lang="en-US" i="1">
                        <a:latin typeface="Cambria Math" charset="0"/>
                      </a:rPr>
                      <m:t>⇒</m:t>
                    </m:r>
                  </m:oMath>
                </a14:m>
                <a:r>
                  <a:rPr lang="fr-CH"/>
                  <a:t> </a:t>
                </a:r>
                <a:r>
                  <a:rPr lang="fr-CH" err="1"/>
                  <a:t>Oblivious</a:t>
                </a:r>
                <a:r>
                  <a:rPr lang="fr-CH"/>
                  <a:t> Transfer</a:t>
                </a:r>
                <a:endParaRPr lang="en-US"/>
              </a:p>
            </p:txBody>
          </p:sp>
        </mc:Choice>
        <mc:Fallback xmlns="">
          <p:sp>
            <p:nvSpPr>
              <p:cNvPr id="132" name="Rectangle 2"/>
              <p:cNvSpPr>
                <a:spLocks noGrp="1" noRot="1" noChangeAspect="1" noMove="1" noResize="1" noEditPoints="1" noAdjustHandles="1" noChangeArrowheads="1" noChangeShapeType="1" noTextEdit="1"/>
              </p:cNvSpPr>
              <p:nvPr>
                <p:ph type="title" sz="quarter"/>
              </p:nvPr>
            </p:nvSpPr>
            <p:spPr>
              <a:xfrm>
                <a:off x="3285597" y="86271"/>
                <a:ext cx="7399578" cy="720725"/>
              </a:xfrm>
              <a:blipFill rotWithShape="0">
                <a:blip r:embed="rId3"/>
                <a:stretch>
                  <a:fillRect l="-3789" t="-32203" b="-46610"/>
                </a:stretch>
              </a:blipFill>
            </p:spPr>
            <p:txBody>
              <a:bodyPr/>
              <a:lstStyle/>
              <a:p>
                <a:r>
                  <a:rPr lang="en-US">
                    <a:noFill/>
                  </a:rPr>
                  <a:t> </a:t>
                </a:r>
              </a:p>
            </p:txBody>
          </p:sp>
        </mc:Fallback>
      </mc:AlternateContent>
      <p:grpSp>
        <p:nvGrpSpPr>
          <p:cNvPr id="209" name="Group 208"/>
          <p:cNvGrpSpPr/>
          <p:nvPr/>
        </p:nvGrpSpPr>
        <p:grpSpPr>
          <a:xfrm>
            <a:off x="9287653" y="17231"/>
            <a:ext cx="2072128" cy="656093"/>
            <a:chOff x="5181600" y="780699"/>
            <a:chExt cx="2072128" cy="656093"/>
          </a:xfrm>
        </p:grpSpPr>
        <p:sp>
          <p:nvSpPr>
            <p:cNvPr id="210" name="Rounded Rectangle 209"/>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211"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2"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3"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214"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15" name="TextBox 214"/>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215" name="TextBox 214"/>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216" name="TextBox 215"/>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217" name="TextBox 216"/>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218" name="TextBox 217"/>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7"/>
                  <a:stretch>
                    <a:fillRect/>
                  </a:stretch>
                </a:blipFill>
              </p:spPr>
              <p:txBody>
                <a:bodyPr/>
                <a:lstStyle/>
                <a:p>
                  <a:r>
                    <a:rPr lang="en-US">
                      <a:noFill/>
                    </a:rPr>
                    <a:t> </a:t>
                  </a:r>
                </a:p>
              </p:txBody>
            </p:sp>
          </mc:Fallback>
        </mc:AlternateContent>
      </p:grpSp>
      <p:grpSp>
        <p:nvGrpSpPr>
          <p:cNvPr id="108" name="Group 204"/>
          <p:cNvGrpSpPr/>
          <p:nvPr/>
        </p:nvGrpSpPr>
        <p:grpSpPr>
          <a:xfrm>
            <a:off x="6603540" y="1726169"/>
            <a:ext cx="865187" cy="792163"/>
            <a:chOff x="5177248" y="2526481"/>
            <a:chExt cx="865187" cy="792163"/>
          </a:xfrm>
        </p:grpSpPr>
        <p:sp>
          <p:nvSpPr>
            <p:cNvPr id="109"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10"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11"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12" name="Line 6"/>
          <p:cNvSpPr>
            <a:spLocks noChangeShapeType="1"/>
          </p:cNvSpPr>
          <p:nvPr/>
        </p:nvSpPr>
        <p:spPr bwMode="auto">
          <a:xfrm>
            <a:off x="5074418" y="3554906"/>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113" name="Picture 112" descr="AliceBlue.eps"/>
          <p:cNvPicPr>
            <a:picLocks noChangeAspect="1"/>
          </p:cNvPicPr>
          <p:nvPr/>
        </p:nvPicPr>
        <p:blipFill>
          <a:blip r:embed="rId8" cstate="print"/>
          <a:stretch>
            <a:fillRect/>
          </a:stretch>
        </p:blipFill>
        <p:spPr>
          <a:xfrm flipH="1">
            <a:off x="272503" y="1632088"/>
            <a:ext cx="1059740" cy="1080120"/>
          </a:xfrm>
          <a:prstGeom prst="rect">
            <a:avLst/>
          </a:prstGeom>
        </p:spPr>
      </p:pic>
      <p:pic>
        <p:nvPicPr>
          <p:cNvPr id="114" name="Picture 6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903412" y="1294207"/>
            <a:ext cx="1285425" cy="914208"/>
          </a:xfrm>
          <a:prstGeom prst="rect">
            <a:avLst/>
          </a:prstGeom>
          <a:noFill/>
        </p:spPr>
      </p:pic>
      <p:sp>
        <p:nvSpPr>
          <p:cNvPr id="115" name="Line 7"/>
          <p:cNvSpPr>
            <a:spLocks noChangeShapeType="1"/>
          </p:cNvSpPr>
          <p:nvPr/>
        </p:nvSpPr>
        <p:spPr bwMode="auto">
          <a:xfrm>
            <a:off x="5179206" y="1134230"/>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1970815"/>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sp>
        <p:nvSpPr>
          <p:cNvPr id="117" name="Rectangle 298"/>
          <p:cNvSpPr>
            <a:spLocks noChangeArrowheads="1"/>
          </p:cNvSpPr>
          <p:nvPr/>
        </p:nvSpPr>
        <p:spPr bwMode="auto">
          <a:xfrm>
            <a:off x="7350989" y="1974375"/>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1629041" y="903883"/>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99" name="Group 198"/>
          <p:cNvGrpSpPr/>
          <p:nvPr/>
        </p:nvGrpSpPr>
        <p:grpSpPr>
          <a:xfrm>
            <a:off x="7288731" y="1438211"/>
            <a:ext cx="2338859" cy="460694"/>
            <a:chOff x="5688148" y="1844824"/>
            <a:chExt cx="2338859" cy="460694"/>
          </a:xfrm>
        </p:grpSpPr>
        <p:grpSp>
          <p:nvGrpSpPr>
            <p:cNvPr id="200" name="Group 199"/>
            <p:cNvGrpSpPr/>
            <p:nvPr/>
          </p:nvGrpSpPr>
          <p:grpSpPr>
            <a:xfrm>
              <a:off x="7096322" y="1844824"/>
              <a:ext cx="457692" cy="460694"/>
              <a:chOff x="2818164" y="1844824"/>
              <a:chExt cx="457692" cy="460694"/>
            </a:xfrm>
          </p:grpSpPr>
          <p:sp>
            <p:nvSpPr>
              <p:cNvPr id="25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1" name="Group 200"/>
            <p:cNvGrpSpPr/>
            <p:nvPr/>
          </p:nvGrpSpPr>
          <p:grpSpPr>
            <a:xfrm>
              <a:off x="6156176" y="1844824"/>
              <a:ext cx="457692" cy="460694"/>
              <a:chOff x="971600" y="1844824"/>
              <a:chExt cx="457692" cy="460694"/>
            </a:xfrm>
          </p:grpSpPr>
          <p:sp>
            <p:nvSpPr>
              <p:cNvPr id="25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3" name="Group 202"/>
            <p:cNvGrpSpPr/>
            <p:nvPr/>
          </p:nvGrpSpPr>
          <p:grpSpPr>
            <a:xfrm>
              <a:off x="6624204" y="1844824"/>
              <a:ext cx="457692" cy="460694"/>
              <a:chOff x="971600" y="1844824"/>
              <a:chExt cx="457692" cy="460694"/>
            </a:xfrm>
          </p:grpSpPr>
          <p:sp>
            <p:nvSpPr>
              <p:cNvPr id="22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3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45"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4" name="Group 203"/>
            <p:cNvGrpSpPr/>
            <p:nvPr/>
          </p:nvGrpSpPr>
          <p:grpSpPr>
            <a:xfrm>
              <a:off x="5688148" y="1844824"/>
              <a:ext cx="457692" cy="460694"/>
              <a:chOff x="2818164" y="1844824"/>
              <a:chExt cx="457692" cy="460694"/>
            </a:xfrm>
          </p:grpSpPr>
          <p:sp>
            <p:nvSpPr>
              <p:cNvPr id="22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2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2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5" name="Group 204"/>
            <p:cNvGrpSpPr/>
            <p:nvPr/>
          </p:nvGrpSpPr>
          <p:grpSpPr>
            <a:xfrm>
              <a:off x="7569315" y="1844824"/>
              <a:ext cx="457692" cy="460694"/>
              <a:chOff x="2818164" y="1844824"/>
              <a:chExt cx="457692" cy="460694"/>
            </a:xfrm>
          </p:grpSpPr>
          <p:sp>
            <p:nvSpPr>
              <p:cNvPr id="20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0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0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84" name="Line 8"/>
          <p:cNvSpPr>
            <a:spLocks noChangeShapeType="1"/>
          </p:cNvSpPr>
          <p:nvPr/>
        </p:nvSpPr>
        <p:spPr bwMode="auto">
          <a:xfrm>
            <a:off x="5019544" y="4258821"/>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7392145" y="3657527"/>
                <a:ext cx="2931572"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panose="02040503050406030204" pitchFamily="18" charset="0"/>
                          </a:rPr>
                        </m:ctrlPr>
                      </m:dPr>
                      <m:e>
                        <m:r>
                          <a:rPr lang="en-US" sz="2400" b="0" i="1" smtClean="0">
                            <a:latin typeface="Cambria Math" charset="0"/>
                          </a:rPr>
                          <m:t>4,5</m:t>
                        </m:r>
                      </m:e>
                    </m:d>
                  </m:oMath>
                </a14:m>
                <a:r>
                  <a:rPr lang="en-US" sz="2400" b="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panose="02040503050406030204" pitchFamily="18" charset="0"/>
                          </a:rPr>
                        </m:ctrlPr>
                      </m:dPr>
                      <m:e>
                        <m:r>
                          <a:rPr lang="en-US" sz="2400" i="1">
                            <a:latin typeface="Cambria Math" charset="0"/>
                          </a:rPr>
                          <m:t>2</m:t>
                        </m:r>
                      </m:e>
                    </m:d>
                  </m:oMath>
                </a14:m>
                <a:endParaRPr lang="en-US" sz="2400" b="0"/>
              </a:p>
            </p:txBody>
          </p:sp>
        </mc:Choice>
        <mc:Fallback xmlns="">
          <p:sp>
            <p:nvSpPr>
              <p:cNvPr id="2" name="TextBox 1"/>
              <p:cNvSpPr txBox="1">
                <a:spLocks noRot="1" noChangeAspect="1" noMove="1" noResize="1" noEditPoints="1" noAdjustHandles="1" noChangeArrowheads="1" noChangeShapeType="1" noTextEdit="1"/>
              </p:cNvSpPr>
              <p:nvPr/>
            </p:nvSpPr>
            <p:spPr>
              <a:xfrm>
                <a:off x="7392145" y="3657527"/>
                <a:ext cx="2931572" cy="461665"/>
              </a:xfrm>
              <a:prstGeom prst="rect">
                <a:avLst/>
              </a:prstGeom>
              <a:blipFill rotWithShape="0">
                <a:blip r:embed="rId10"/>
                <a:stretch>
                  <a:fillRect l="-416"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p:cNvSpPr txBox="1"/>
              <p:nvPr/>
            </p:nvSpPr>
            <p:spPr>
              <a:xfrm>
                <a:off x="5381652" y="3719252"/>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92" name="TextBox 291"/>
              <p:cNvSpPr txBox="1">
                <a:spLocks noRot="1" noChangeAspect="1" noMove="1" noResize="1" noEditPoints="1" noAdjustHandles="1" noChangeArrowheads="1" noChangeShapeType="1" noTextEdit="1"/>
              </p:cNvSpPr>
              <p:nvPr/>
            </p:nvSpPr>
            <p:spPr>
              <a:xfrm>
                <a:off x="5381652" y="3719252"/>
                <a:ext cx="843500" cy="461665"/>
              </a:xfrm>
              <a:prstGeom prst="rect">
                <a:avLst/>
              </a:prstGeom>
              <a:blipFill rotWithShape="0">
                <a:blip r:embed="rId11"/>
                <a:stretch>
                  <a:fillRect b="-2632"/>
                </a:stretch>
              </a:blipFill>
            </p:spPr>
            <p:txBody>
              <a:bodyPr/>
              <a:lstStyle/>
              <a:p>
                <a:r>
                  <a:rPr lang="en-US">
                    <a:noFill/>
                  </a:rPr>
                  <a:t> </a:t>
                </a:r>
              </a:p>
            </p:txBody>
          </p:sp>
        </mc:Fallback>
      </mc:AlternateContent>
      <p:grpSp>
        <p:nvGrpSpPr>
          <p:cNvPr id="293" name="Group 292"/>
          <p:cNvGrpSpPr/>
          <p:nvPr/>
        </p:nvGrpSpPr>
        <p:grpSpPr>
          <a:xfrm>
            <a:off x="1444753" y="4123351"/>
            <a:ext cx="1405682" cy="1717929"/>
            <a:chOff x="1343299" y="3429000"/>
            <a:chExt cx="1405682" cy="1717929"/>
          </a:xfrm>
        </p:grpSpPr>
        <p:pic>
          <p:nvPicPr>
            <p:cNvPr id="294" name="Picture 39" descr="BS00996_"/>
            <p:cNvPicPr>
              <a:picLocks noChangeAspect="1" noChangeArrowheads="1"/>
            </p:cNvPicPr>
            <p:nvPr/>
          </p:nvPicPr>
          <p:blipFill>
            <a:blip r:embed="rId12"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95"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96" name="TextBox 295"/>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(1)</m:t>
                        </m:r>
                      </m:oMath>
                    </m:oMathPara>
                  </a14:m>
                  <a:endParaRPr lang="en-US">
                    <a:latin typeface="Consolas"/>
                    <a:cs typeface="Consolas"/>
                  </a:endParaRPr>
                </a:p>
              </p:txBody>
            </p:sp>
          </mc:Choice>
          <mc:Fallback xmlns="">
            <p:sp>
              <p:nvSpPr>
                <p:cNvPr id="296" name="TextBox 295"/>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13"/>
                  <a:stretch>
                    <a:fillRect b="-11667"/>
                  </a:stretch>
                </a:blipFill>
              </p:spPr>
              <p:txBody>
                <a:bodyPr/>
                <a:lstStyle/>
                <a:p>
                  <a:r>
                    <a:rPr lang="en-US">
                      <a:noFill/>
                    </a:rPr>
                    <a:t> </a:t>
                  </a:r>
                </a:p>
              </p:txBody>
            </p:sp>
          </mc:Fallback>
        </mc:AlternateContent>
      </p:grpSp>
      <p:grpSp>
        <p:nvGrpSpPr>
          <p:cNvPr id="297" name="Group 296"/>
          <p:cNvGrpSpPr/>
          <p:nvPr/>
        </p:nvGrpSpPr>
        <p:grpSpPr>
          <a:xfrm>
            <a:off x="8041076" y="4182687"/>
            <a:ext cx="2160014" cy="1288077"/>
            <a:chOff x="7638283" y="3443732"/>
            <a:chExt cx="2160014" cy="1288077"/>
          </a:xfrm>
        </p:grpSpPr>
        <p:pic>
          <p:nvPicPr>
            <p:cNvPr id="298" name="Picture 40" descr="BS00996_"/>
            <p:cNvPicPr>
              <a:picLocks noChangeAspect="1" noChangeArrowheads="1"/>
            </p:cNvPicPr>
            <p:nvPr/>
          </p:nvPicPr>
          <p:blipFill>
            <a:blip r:embed="rId12"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99"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00" name="TextBox 299"/>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10</m:t>
                            </m:r>
                          </m:e>
                        </m:d>
                      </m:oMath>
                    </m:oMathPara>
                  </a14:m>
                  <a:endParaRPr lang="en-US">
                    <a:latin typeface="Consolas"/>
                    <a:cs typeface="Consolas"/>
                  </a:endParaRPr>
                </a:p>
              </p:txBody>
            </p:sp>
          </mc:Choice>
          <mc:Fallback xmlns="">
            <p:sp>
              <p:nvSpPr>
                <p:cNvPr id="300" name="TextBox 299"/>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14"/>
                  <a:stretch>
                    <a:fillRect b="-11475"/>
                  </a:stretch>
                </a:blipFill>
              </p:spPr>
              <p:txBody>
                <a:bodyPr/>
                <a:lstStyle/>
                <a:p>
                  <a:r>
                    <a:rPr lang="en-US">
                      <a:noFill/>
                    </a:rPr>
                    <a:t> </a:t>
                  </a:r>
                </a:p>
              </p:txBody>
            </p:sp>
          </mc:Fallback>
        </mc:AlternateContent>
      </p:grpSp>
      <p:sp>
        <p:nvSpPr>
          <p:cNvPr id="301" name="Line 6"/>
          <p:cNvSpPr>
            <a:spLocks noChangeShapeType="1"/>
          </p:cNvSpPr>
          <p:nvPr/>
        </p:nvSpPr>
        <p:spPr bwMode="auto">
          <a:xfrm>
            <a:off x="5074418" y="4952453"/>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02" name="TextBox 301"/>
              <p:cNvSpPr txBox="1"/>
              <p:nvPr/>
            </p:nvSpPr>
            <p:spPr>
              <a:xfrm>
                <a:off x="5381652" y="4456153"/>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302" name="TextBox 301"/>
              <p:cNvSpPr txBox="1">
                <a:spLocks noRot="1" noChangeAspect="1" noMove="1" noResize="1" noEditPoints="1" noAdjustHandles="1" noChangeArrowheads="1" noChangeShapeType="1" noTextEdit="1"/>
              </p:cNvSpPr>
              <p:nvPr/>
            </p:nvSpPr>
            <p:spPr>
              <a:xfrm>
                <a:off x="5381652" y="4456153"/>
                <a:ext cx="889153" cy="461665"/>
              </a:xfrm>
              <a:prstGeom prst="rect">
                <a:avLst/>
              </a:prstGeom>
              <a:blipFill rotWithShape="0">
                <a:blip r:embed="rId15"/>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3" name="TextBox 302"/>
              <p:cNvSpPr txBox="1"/>
              <p:nvPr/>
            </p:nvSpPr>
            <p:spPr>
              <a:xfrm>
                <a:off x="4755184" y="5115149"/>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303" name="TextBox 302"/>
              <p:cNvSpPr txBox="1">
                <a:spLocks noRot="1" noChangeAspect="1" noMove="1" noResize="1" noEditPoints="1" noAdjustHandles="1" noChangeArrowheads="1" noChangeShapeType="1" noTextEdit="1"/>
              </p:cNvSpPr>
              <p:nvPr/>
            </p:nvSpPr>
            <p:spPr>
              <a:xfrm>
                <a:off x="4755184" y="5115149"/>
                <a:ext cx="1991892" cy="830997"/>
              </a:xfrm>
              <a:prstGeom prst="rect">
                <a:avLst/>
              </a:prstGeom>
              <a:blipFill rotWithShape="0">
                <a:blip r:embed="rId16"/>
                <a:stretch>
                  <a:fillRect t="-13235"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TextBox 303"/>
              <p:cNvSpPr txBox="1"/>
              <p:nvPr/>
            </p:nvSpPr>
            <p:spPr>
              <a:xfrm>
                <a:off x="7484872" y="5748289"/>
                <a:ext cx="3114955"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panose="02040503050406030204" pitchFamily="18" charset="0"/>
                            </a:rPr>
                          </m:ctrlPr>
                        </m:dPr>
                        <m:e>
                          <m:r>
                            <a:rPr lang="en-US" sz="2400" i="1">
                              <a:latin typeface="Cambria Math" charset="0"/>
                            </a:rPr>
                            <m:t>10</m:t>
                          </m:r>
                        </m:e>
                      </m:d>
                    </m:oMath>
                  </m:oMathPara>
                </a14:m>
                <a:endParaRPr lang="en-US" sz="2400" b="0"/>
              </a:p>
            </p:txBody>
          </p:sp>
        </mc:Choice>
        <mc:Fallback xmlns="">
          <p:sp>
            <p:nvSpPr>
              <p:cNvPr id="304" name="TextBox 303"/>
              <p:cNvSpPr txBox="1">
                <a:spLocks noRot="1" noChangeAspect="1" noMove="1" noResize="1" noEditPoints="1" noAdjustHandles="1" noChangeArrowheads="1" noChangeShapeType="1" noTextEdit="1"/>
              </p:cNvSpPr>
              <p:nvPr/>
            </p:nvSpPr>
            <p:spPr>
              <a:xfrm>
                <a:off x="7484872" y="5748289"/>
                <a:ext cx="3114955" cy="461665"/>
              </a:xfrm>
              <a:prstGeom prst="rect">
                <a:avLst/>
              </a:prstGeom>
              <a:blipFill rotWithShape="0">
                <a:blip r:embed="rId17"/>
                <a:stretch>
                  <a:fillRect b="-17105"/>
                </a:stretch>
              </a:blipFill>
            </p:spPr>
            <p:txBody>
              <a:bodyPr/>
              <a:lstStyle/>
              <a:p>
                <a:r>
                  <a:rPr lang="en-US">
                    <a:noFill/>
                  </a:rPr>
                  <a:t> </a:t>
                </a:r>
              </a:p>
            </p:txBody>
          </p:sp>
        </mc:Fallback>
      </mc:AlternateContent>
      <p:sp>
        <p:nvSpPr>
          <p:cNvPr id="305" name="Line 6"/>
          <p:cNvSpPr>
            <a:spLocks noChangeShapeType="1"/>
          </p:cNvSpPr>
          <p:nvPr/>
        </p:nvSpPr>
        <p:spPr bwMode="auto">
          <a:xfrm>
            <a:off x="5074418" y="5979122"/>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308" name="Rectangle 307"/>
          <p:cNvSpPr/>
          <p:nvPr/>
        </p:nvSpPr>
        <p:spPr>
          <a:xfrm>
            <a:off x="619217" y="6412786"/>
            <a:ext cx="11397117" cy="369332"/>
          </a:xfrm>
          <a:prstGeom prst="rect">
            <a:avLst/>
          </a:prstGeom>
        </p:spPr>
        <p:txBody>
          <a:bodyPr wrap="square">
            <a:spAutoFit/>
          </a:bodyPr>
          <a:lstStyle/>
          <a:p>
            <a:r>
              <a:rPr lang="en-US">
                <a:solidFill>
                  <a:schemeClr val="bg1"/>
                </a:solidFill>
              </a:rPr>
              <a:t>[Bennett Brassard </a:t>
            </a:r>
            <a:r>
              <a:rPr lang="en-US" err="1">
                <a:solidFill>
                  <a:schemeClr val="bg1"/>
                </a:solidFill>
              </a:rPr>
              <a:t>Crepeau</a:t>
            </a:r>
            <a:r>
              <a:rPr lang="en-US">
                <a:solidFill>
                  <a:schemeClr val="bg1"/>
                </a:solidFill>
              </a:rPr>
              <a:t> </a:t>
            </a:r>
            <a:r>
              <a:rPr lang="en-US" err="1">
                <a:solidFill>
                  <a:schemeClr val="bg1"/>
                </a:solidFill>
              </a:rPr>
              <a:t>Skubiszewska</a:t>
            </a:r>
            <a:r>
              <a:rPr lang="en-US">
                <a:solidFill>
                  <a:schemeClr val="bg1"/>
                </a:solidFill>
              </a:rPr>
              <a:t> 91, </a:t>
            </a:r>
            <a:r>
              <a:rPr lang="en-US" err="1">
                <a:solidFill>
                  <a:schemeClr val="bg1"/>
                </a:solidFill>
              </a:rPr>
              <a:t>Damgaard</a:t>
            </a:r>
            <a:r>
              <a:rPr lang="en-US">
                <a:solidFill>
                  <a:schemeClr val="bg1"/>
                </a:solidFill>
              </a:rPr>
              <a:t> Fehr </a:t>
            </a:r>
            <a:r>
              <a:rPr lang="en-US" err="1">
                <a:solidFill>
                  <a:schemeClr val="bg1"/>
                </a:solidFill>
              </a:rPr>
              <a:t>Lunemann</a:t>
            </a:r>
            <a:r>
              <a:rPr lang="en-US">
                <a:solidFill>
                  <a:schemeClr val="bg1"/>
                </a:solidFill>
              </a:rPr>
              <a:t> </a:t>
            </a:r>
            <a:r>
              <a:rPr lang="en-US" err="1">
                <a:solidFill>
                  <a:schemeClr val="bg1"/>
                </a:solidFill>
              </a:rPr>
              <a:t>Salvail</a:t>
            </a:r>
            <a:r>
              <a:rPr lang="en-US">
                <a:solidFill>
                  <a:schemeClr val="bg1"/>
                </a:solidFill>
              </a:rPr>
              <a:t> </a:t>
            </a:r>
            <a:r>
              <a:rPr lang="en-US" err="1">
                <a:solidFill>
                  <a:schemeClr val="bg1"/>
                </a:solidFill>
              </a:rPr>
              <a:t>Schaffner</a:t>
            </a:r>
            <a:r>
              <a:rPr lang="en-US">
                <a:solidFill>
                  <a:schemeClr val="bg1"/>
                </a:solidFill>
              </a:rPr>
              <a:t> 09, Unruh 10]</a:t>
            </a:r>
          </a:p>
        </p:txBody>
      </p:sp>
      <p:grpSp>
        <p:nvGrpSpPr>
          <p:cNvPr id="309" name="Group 308"/>
          <p:cNvGrpSpPr/>
          <p:nvPr/>
        </p:nvGrpSpPr>
        <p:grpSpPr>
          <a:xfrm>
            <a:off x="3064427" y="4138271"/>
            <a:ext cx="1472137" cy="1670631"/>
            <a:chOff x="7417113" y="3443732"/>
            <a:chExt cx="1472137" cy="1670631"/>
          </a:xfrm>
        </p:grpSpPr>
        <p:pic>
          <p:nvPicPr>
            <p:cNvPr id="310" name="Picture 40" descr="BS00996_"/>
            <p:cNvPicPr>
              <a:picLocks noChangeAspect="1" noChangeArrowheads="1"/>
            </p:cNvPicPr>
            <p:nvPr/>
          </p:nvPicPr>
          <p:blipFill>
            <a:blip r:embed="rId12"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311"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12" name="TextBox 311"/>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10</m:t>
                            </m:r>
                          </m:e>
                        </m:d>
                      </m:oMath>
                    </m:oMathPara>
                  </a14:m>
                  <a:endParaRPr lang="en-US">
                    <a:latin typeface="Consolas"/>
                    <a:cs typeface="Consolas"/>
                  </a:endParaRPr>
                </a:p>
              </p:txBody>
            </p:sp>
          </mc:Choice>
          <mc:Fallback xmlns="">
            <p:sp>
              <p:nvSpPr>
                <p:cNvPr id="312" name="TextBox 311"/>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8"/>
                  <a:stretch>
                    <a:fillRect b="-11475"/>
                  </a:stretch>
                </a:blipFill>
              </p:spPr>
              <p:txBody>
                <a:bodyPr/>
                <a:lstStyle/>
                <a:p>
                  <a:r>
                    <a:rPr lang="en-US">
                      <a:noFill/>
                    </a:rPr>
                    <a:t> </a:t>
                  </a:r>
                </a:p>
              </p:txBody>
            </p:sp>
          </mc:Fallback>
        </mc:AlternateContent>
      </p:grpSp>
      <p:sp>
        <p:nvSpPr>
          <p:cNvPr id="3" name="Left Brace 2"/>
          <p:cNvSpPr/>
          <p:nvPr/>
        </p:nvSpPr>
        <p:spPr>
          <a:xfrm rot="16200000">
            <a:off x="3053536" y="3100031"/>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Left Brace 312"/>
          <p:cNvSpPr/>
          <p:nvPr/>
        </p:nvSpPr>
        <p:spPr>
          <a:xfrm rot="16200000">
            <a:off x="1885345" y="3285163"/>
            <a:ext cx="427814" cy="872100"/>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Line 8"/>
          <p:cNvSpPr>
            <a:spLocks noChangeShapeType="1"/>
          </p:cNvSpPr>
          <p:nvPr/>
        </p:nvSpPr>
        <p:spPr bwMode="auto">
          <a:xfrm>
            <a:off x="5019544" y="2314024"/>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grpSp>
        <p:nvGrpSpPr>
          <p:cNvPr id="103" name="Group 102"/>
          <p:cNvGrpSpPr/>
          <p:nvPr/>
        </p:nvGrpSpPr>
        <p:grpSpPr>
          <a:xfrm>
            <a:off x="5323341" y="2092559"/>
            <a:ext cx="834127" cy="162814"/>
            <a:chOff x="5688148" y="1844824"/>
            <a:chExt cx="2338859" cy="460694"/>
          </a:xfrm>
        </p:grpSpPr>
        <p:sp>
          <p:nvSpPr>
            <p:cNvPr id="104" name="Oval 2"/>
            <p:cNvSpPr>
              <a:spLocks noChangeArrowheads="1"/>
            </p:cNvSpPr>
            <p:nvPr/>
          </p:nvSpPr>
          <p:spPr bwMode="auto">
            <a:xfrm>
              <a:off x="7096322" y="1844824"/>
              <a:ext cx="457691"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5" name="Oval 2"/>
            <p:cNvSpPr>
              <a:spLocks noChangeArrowheads="1"/>
            </p:cNvSpPr>
            <p:nvPr/>
          </p:nvSpPr>
          <p:spPr bwMode="auto">
            <a:xfrm>
              <a:off x="6156175" y="1844824"/>
              <a:ext cx="457691"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6" name="Oval 2"/>
            <p:cNvSpPr>
              <a:spLocks noChangeArrowheads="1"/>
            </p:cNvSpPr>
            <p:nvPr/>
          </p:nvSpPr>
          <p:spPr bwMode="auto">
            <a:xfrm>
              <a:off x="6624205" y="1844824"/>
              <a:ext cx="457691"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7" name="Oval 2"/>
            <p:cNvSpPr>
              <a:spLocks noChangeArrowheads="1"/>
            </p:cNvSpPr>
            <p:nvPr/>
          </p:nvSpPr>
          <p:spPr bwMode="auto">
            <a:xfrm>
              <a:off x="5688148" y="1844824"/>
              <a:ext cx="457691"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Oval 2"/>
            <p:cNvSpPr>
              <a:spLocks noChangeArrowheads="1"/>
            </p:cNvSpPr>
            <p:nvPr/>
          </p:nvSpPr>
          <p:spPr bwMode="auto">
            <a:xfrm>
              <a:off x="7569316" y="1844824"/>
              <a:ext cx="457691"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sp>
        <p:nvSpPr>
          <p:cNvPr id="122" name="Rectangle 298"/>
          <p:cNvSpPr>
            <a:spLocks noChangeArrowheads="1"/>
          </p:cNvSpPr>
          <p:nvPr/>
        </p:nvSpPr>
        <p:spPr bwMode="auto">
          <a:xfrm>
            <a:off x="5277556" y="2314024"/>
            <a:ext cx="917336" cy="243604"/>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1000">
                <a:solidFill>
                  <a:srgbClr val="000000"/>
                </a:solidFill>
                <a:latin typeface="Arial" pitchFamily="34" charset="0"/>
                <a:cs typeface="Arial" pitchFamily="34" charset="0"/>
              </a:rPr>
              <a:t>0   0 </a:t>
            </a:r>
            <a:r>
              <a:rPr lang="de-CH" sz="1000">
                <a:solidFill>
                  <a:schemeClr val="accent2"/>
                </a:solidFill>
                <a:latin typeface="Arial" pitchFamily="34" charset="0"/>
                <a:cs typeface="Arial" pitchFamily="34" charset="0"/>
              </a:rPr>
              <a:t> </a:t>
            </a:r>
            <a:r>
              <a:rPr lang="de-CH" sz="1000">
                <a:latin typeface="Arial" pitchFamily="34" charset="0"/>
                <a:cs typeface="Arial" pitchFamily="34" charset="0"/>
              </a:rPr>
              <a:t>1   1   0</a:t>
            </a:r>
            <a:endParaRPr lang="de-CH" sz="1000" baseline="-25000">
              <a:solidFill>
                <a:schemeClr val="accent2"/>
              </a:solidFill>
              <a:latin typeface="Arial" pitchFamily="34" charset="0"/>
              <a:cs typeface="Arial" pitchFamily="34" charset="0"/>
            </a:endParaRPr>
          </a:p>
        </p:txBody>
      </p:sp>
      <p:sp>
        <p:nvSpPr>
          <p:cNvPr id="123" name="Line 6"/>
          <p:cNvSpPr>
            <a:spLocks noChangeShapeType="1"/>
          </p:cNvSpPr>
          <p:nvPr/>
        </p:nvSpPr>
        <p:spPr bwMode="auto">
          <a:xfrm>
            <a:off x="5074418" y="2737290"/>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124" name="Line 8"/>
          <p:cNvSpPr>
            <a:spLocks noChangeShapeType="1"/>
          </p:cNvSpPr>
          <p:nvPr/>
        </p:nvSpPr>
        <p:spPr bwMode="auto">
          <a:xfrm>
            <a:off x="5019544" y="3121243"/>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pic>
        <p:nvPicPr>
          <p:cNvPr id="125" name="Picture 20" descr="BD07434_"/>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53347" y="1716021"/>
            <a:ext cx="927156" cy="885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6" name="Group 125"/>
          <p:cNvGrpSpPr/>
          <p:nvPr/>
        </p:nvGrpSpPr>
        <p:grpSpPr>
          <a:xfrm>
            <a:off x="5323341" y="2914251"/>
            <a:ext cx="497064" cy="162814"/>
            <a:chOff x="5688148" y="1844824"/>
            <a:chExt cx="1393748" cy="460694"/>
          </a:xfrm>
        </p:grpSpPr>
        <p:sp>
          <p:nvSpPr>
            <p:cNvPr id="130" name="Oval 2"/>
            <p:cNvSpPr>
              <a:spLocks noChangeArrowheads="1"/>
            </p:cNvSpPr>
            <p:nvPr/>
          </p:nvSpPr>
          <p:spPr bwMode="auto">
            <a:xfrm>
              <a:off x="6624205" y="1844824"/>
              <a:ext cx="457691"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1" name="Oval 2"/>
            <p:cNvSpPr>
              <a:spLocks noChangeArrowheads="1"/>
            </p:cNvSpPr>
            <p:nvPr/>
          </p:nvSpPr>
          <p:spPr bwMode="auto">
            <a:xfrm>
              <a:off x="5688148" y="1844824"/>
              <a:ext cx="457691"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sp>
        <p:nvSpPr>
          <p:cNvPr id="134" name="Rectangle 298"/>
          <p:cNvSpPr>
            <a:spLocks noChangeArrowheads="1"/>
          </p:cNvSpPr>
          <p:nvPr/>
        </p:nvSpPr>
        <p:spPr bwMode="auto">
          <a:xfrm>
            <a:off x="5277556" y="3110041"/>
            <a:ext cx="917336" cy="243604"/>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1000">
                <a:solidFill>
                  <a:srgbClr val="000000"/>
                </a:solidFill>
                <a:latin typeface="Arial" pitchFamily="34" charset="0"/>
                <a:cs typeface="Arial" pitchFamily="34" charset="0"/>
              </a:rPr>
              <a:t>0      </a:t>
            </a:r>
            <a:r>
              <a:rPr lang="de-CH" sz="1000">
                <a:solidFill>
                  <a:schemeClr val="accent2"/>
                </a:solidFill>
                <a:latin typeface="Arial" pitchFamily="34" charset="0"/>
                <a:cs typeface="Arial" pitchFamily="34" charset="0"/>
              </a:rPr>
              <a:t>  </a:t>
            </a:r>
            <a:r>
              <a:rPr lang="de-CH" sz="1000">
                <a:latin typeface="Arial" pitchFamily="34" charset="0"/>
                <a:cs typeface="Arial" pitchFamily="34" charset="0"/>
              </a:rPr>
              <a:t>1</a:t>
            </a:r>
            <a:endParaRPr lang="de-CH" sz="1000" baseline="-25000">
              <a:solidFill>
                <a:schemeClr val="accent2"/>
              </a:solidFill>
              <a:latin typeface="Arial" pitchFamily="34" charset="0"/>
              <a:cs typeface="Arial" pitchFamily="34" charset="0"/>
            </a:endParaRPr>
          </a:p>
        </p:txBody>
      </p:sp>
      <p:grpSp>
        <p:nvGrpSpPr>
          <p:cNvPr id="135" name="Group 134"/>
          <p:cNvGrpSpPr/>
          <p:nvPr/>
        </p:nvGrpSpPr>
        <p:grpSpPr>
          <a:xfrm>
            <a:off x="1643785" y="1500396"/>
            <a:ext cx="2302879" cy="460694"/>
            <a:chOff x="971600" y="1844824"/>
            <a:chExt cx="2302879" cy="460694"/>
          </a:xfrm>
        </p:grpSpPr>
        <p:sp>
          <p:nvSpPr>
            <p:cNvPr id="136" name="Oval 135"/>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7"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8"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9"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0"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1"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42" name="Group 141"/>
            <p:cNvGrpSpPr/>
            <p:nvPr/>
          </p:nvGrpSpPr>
          <p:grpSpPr>
            <a:xfrm>
              <a:off x="971600" y="1844824"/>
              <a:ext cx="457692" cy="460694"/>
              <a:chOff x="971600" y="1844824"/>
              <a:chExt cx="457692" cy="460694"/>
            </a:xfrm>
          </p:grpSpPr>
          <p:sp>
            <p:nvSpPr>
              <p:cNvPr id="150"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1"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52"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43"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4"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5"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46" name="Group 145"/>
            <p:cNvGrpSpPr/>
            <p:nvPr/>
          </p:nvGrpSpPr>
          <p:grpSpPr>
            <a:xfrm>
              <a:off x="2816787" y="1844824"/>
              <a:ext cx="457692" cy="460694"/>
              <a:chOff x="2818164" y="1844824"/>
              <a:chExt cx="457692" cy="460694"/>
            </a:xfrm>
          </p:grpSpPr>
          <p:sp>
            <p:nvSpPr>
              <p:cNvPr id="14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53" name="Group 74"/>
          <p:cNvGrpSpPr/>
          <p:nvPr/>
        </p:nvGrpSpPr>
        <p:grpSpPr>
          <a:xfrm rot="5400000">
            <a:off x="6249653" y="1963682"/>
            <a:ext cx="2592289" cy="288032"/>
            <a:chOff x="2809127" y="3501009"/>
            <a:chExt cx="3326202" cy="2232248"/>
          </a:xfrm>
        </p:grpSpPr>
        <p:sp>
          <p:nvSpPr>
            <p:cNvPr id="154"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55"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56" name="Group 74"/>
          <p:cNvGrpSpPr/>
          <p:nvPr/>
        </p:nvGrpSpPr>
        <p:grpSpPr>
          <a:xfrm rot="5400000">
            <a:off x="7143645" y="1963683"/>
            <a:ext cx="2592289" cy="288032"/>
            <a:chOff x="2809127" y="3501009"/>
            <a:chExt cx="3326202" cy="2232248"/>
          </a:xfrm>
        </p:grpSpPr>
        <p:sp>
          <p:nvSpPr>
            <p:cNvPr id="15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60"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61" name="Group 74"/>
          <p:cNvGrpSpPr/>
          <p:nvPr/>
        </p:nvGrpSpPr>
        <p:grpSpPr>
          <a:xfrm rot="5400000">
            <a:off x="582292" y="2062773"/>
            <a:ext cx="2592289" cy="288032"/>
            <a:chOff x="2809127" y="3501009"/>
            <a:chExt cx="3326202" cy="2232248"/>
          </a:xfrm>
        </p:grpSpPr>
        <p:sp>
          <p:nvSpPr>
            <p:cNvPr id="162"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63"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64" name="Group 74"/>
          <p:cNvGrpSpPr/>
          <p:nvPr/>
        </p:nvGrpSpPr>
        <p:grpSpPr>
          <a:xfrm rot="5400000">
            <a:off x="1472098" y="1937610"/>
            <a:ext cx="2592289" cy="288032"/>
            <a:chOff x="2809127" y="3501009"/>
            <a:chExt cx="3326202" cy="2232248"/>
          </a:xfrm>
        </p:grpSpPr>
        <p:sp>
          <p:nvSpPr>
            <p:cNvPr id="165"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66"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pic>
        <p:nvPicPr>
          <p:cNvPr id="167" name="Picture 13" descr="BD07434_"/>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53374" y="-231172"/>
            <a:ext cx="1157168" cy="1104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 name="Picture 32" descr="j023817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33688" y="2973839"/>
            <a:ext cx="547040" cy="329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7153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wipe(down)">
                                      <p:cBhvr>
                                        <p:cTn id="15" dur="500"/>
                                        <p:tgtEl>
                                          <p:spTgt spid="1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2.22222E-6 L 0.46381 -0.00857 " pathEditMode="relative" rAng="0" ptsTypes="AA">
                                      <p:cBhvr>
                                        <p:cTn id="19" dur="2000" fill="hold"/>
                                        <p:tgtEl>
                                          <p:spTgt spid="118"/>
                                        </p:tgtEl>
                                        <p:attrNameLst>
                                          <p:attrName>ppt_x</p:attrName>
                                          <p:attrName>ppt_y</p:attrName>
                                        </p:attrNameLst>
                                      </p:cBhvr>
                                      <p:rCtr x="23190" y="-440"/>
                                    </p:animMotion>
                                  </p:childTnLst>
                                </p:cTn>
                              </p:par>
                              <p:par>
                                <p:cTn id="20" presetID="22" presetClass="entr" presetSubtype="8"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wipe(left)">
                                      <p:cBhvr>
                                        <p:cTn id="22" dur="1000"/>
                                        <p:tgtEl>
                                          <p:spTgt spid="1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wipe(up)">
                                      <p:cBhvr>
                                        <p:cTn id="31" dur="500"/>
                                        <p:tgtEl>
                                          <p:spTgt spid="117"/>
                                        </p:tgtEl>
                                      </p:cBhvr>
                                    </p:animEffect>
                                  </p:childTnLst>
                                </p:cTn>
                              </p:par>
                              <p:par>
                                <p:cTn id="32" presetID="1" presetClass="entr" presetSubtype="0" fill="hold" nodeType="withEffect">
                                  <p:stCondLst>
                                    <p:cond delay="0"/>
                                  </p:stCondLst>
                                  <p:childTnLst>
                                    <p:set>
                                      <p:cBhvr>
                                        <p:cTn id="33" dur="1" fill="hold">
                                          <p:stCondLst>
                                            <p:cond delay="0"/>
                                          </p:stCondLst>
                                        </p:cTn>
                                        <p:tgtEl>
                                          <p:spTgt spid="10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wipe(right)">
                                      <p:cBhvr>
                                        <p:cTn id="38" dur="500"/>
                                        <p:tgtEl>
                                          <p:spTgt spid="102"/>
                                        </p:tgtEl>
                                      </p:cBhvr>
                                    </p:animEffect>
                                  </p:childTnLst>
                                </p:cTn>
                              </p:par>
                              <p:par>
                                <p:cTn id="39" presetID="22" presetClass="entr" presetSubtype="2" fill="hold" nodeType="withEffect">
                                  <p:stCondLst>
                                    <p:cond delay="0"/>
                                  </p:stCondLst>
                                  <p:childTnLst>
                                    <p:set>
                                      <p:cBhvr>
                                        <p:cTn id="40" dur="1" fill="hold">
                                          <p:stCondLst>
                                            <p:cond delay="0"/>
                                          </p:stCondLst>
                                        </p:cTn>
                                        <p:tgtEl>
                                          <p:spTgt spid="103"/>
                                        </p:tgtEl>
                                        <p:attrNameLst>
                                          <p:attrName>style.visibility</p:attrName>
                                        </p:attrNameLst>
                                      </p:cBhvr>
                                      <p:to>
                                        <p:strVal val="visible"/>
                                      </p:to>
                                    </p:set>
                                    <p:animEffect transition="in" filter="wipe(right)">
                                      <p:cBhvr>
                                        <p:cTn id="41" dur="500"/>
                                        <p:tgtEl>
                                          <p:spTgt spid="103"/>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122"/>
                                        </p:tgtEl>
                                        <p:attrNameLst>
                                          <p:attrName>style.visibility</p:attrName>
                                        </p:attrNameLst>
                                      </p:cBhvr>
                                      <p:to>
                                        <p:strVal val="visible"/>
                                      </p:to>
                                    </p:set>
                                    <p:animEffect transition="in" filter="wipe(right)">
                                      <p:cBhvr>
                                        <p:cTn id="44" dur="500"/>
                                        <p:tgtEl>
                                          <p:spTgt spid="12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3"/>
                                        </p:tgtEl>
                                        <p:attrNameLst>
                                          <p:attrName>style.visibility</p:attrName>
                                        </p:attrNameLst>
                                      </p:cBhvr>
                                      <p:to>
                                        <p:strVal val="visible"/>
                                      </p:to>
                                    </p:set>
                                    <p:animEffect transition="in" filter="wipe(left)">
                                      <p:cBhvr>
                                        <p:cTn id="53" dur="1000"/>
                                        <p:tgtEl>
                                          <p:spTgt spid="1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124"/>
                                        </p:tgtEl>
                                        <p:attrNameLst>
                                          <p:attrName>style.visibility</p:attrName>
                                        </p:attrNameLst>
                                      </p:cBhvr>
                                      <p:to>
                                        <p:strVal val="visible"/>
                                      </p:to>
                                    </p:set>
                                    <p:animEffect transition="in" filter="wipe(right)">
                                      <p:cBhvr>
                                        <p:cTn id="58" dur="500"/>
                                        <p:tgtEl>
                                          <p:spTgt spid="124"/>
                                        </p:tgtEl>
                                      </p:cBhvr>
                                    </p:animEffect>
                                  </p:childTnLst>
                                </p:cTn>
                              </p:par>
                              <p:par>
                                <p:cTn id="59" presetID="22" presetClass="entr" presetSubtype="2" fill="hold" nodeType="withEffect">
                                  <p:stCondLst>
                                    <p:cond delay="0"/>
                                  </p:stCondLst>
                                  <p:childTnLst>
                                    <p:set>
                                      <p:cBhvr>
                                        <p:cTn id="60" dur="1" fill="hold">
                                          <p:stCondLst>
                                            <p:cond delay="0"/>
                                          </p:stCondLst>
                                        </p:cTn>
                                        <p:tgtEl>
                                          <p:spTgt spid="126"/>
                                        </p:tgtEl>
                                        <p:attrNameLst>
                                          <p:attrName>style.visibility</p:attrName>
                                        </p:attrNameLst>
                                      </p:cBhvr>
                                      <p:to>
                                        <p:strVal val="visible"/>
                                      </p:to>
                                    </p:set>
                                    <p:animEffect transition="in" filter="wipe(right)">
                                      <p:cBhvr>
                                        <p:cTn id="61" dur="500"/>
                                        <p:tgtEl>
                                          <p:spTgt spid="126"/>
                                        </p:tgtEl>
                                      </p:cBhvr>
                                    </p:animEffect>
                                  </p:childTnLst>
                                </p:cTn>
                              </p:par>
                              <p:par>
                                <p:cTn id="62" presetID="22" presetClass="entr" presetSubtype="2" fill="hold" nodeType="withEffect">
                                  <p:stCondLst>
                                    <p:cond delay="0"/>
                                  </p:stCondLst>
                                  <p:childTnLst>
                                    <p:set>
                                      <p:cBhvr>
                                        <p:cTn id="63" dur="1" fill="hold">
                                          <p:stCondLst>
                                            <p:cond delay="0"/>
                                          </p:stCondLst>
                                        </p:cTn>
                                        <p:tgtEl>
                                          <p:spTgt spid="174"/>
                                        </p:tgtEl>
                                        <p:attrNameLst>
                                          <p:attrName>style.visibility</p:attrName>
                                        </p:attrNameLst>
                                      </p:cBhvr>
                                      <p:to>
                                        <p:strVal val="visible"/>
                                      </p:to>
                                    </p:set>
                                    <p:animEffect transition="in" filter="wipe(right)">
                                      <p:cBhvr>
                                        <p:cTn id="64" dur="500"/>
                                        <p:tgtEl>
                                          <p:spTgt spid="174"/>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134"/>
                                        </p:tgtEl>
                                        <p:attrNameLst>
                                          <p:attrName>style.visibility</p:attrName>
                                        </p:attrNameLst>
                                      </p:cBhvr>
                                      <p:to>
                                        <p:strVal val="visible"/>
                                      </p:to>
                                    </p:set>
                                    <p:animEffect transition="in" filter="wipe(right)">
                                      <p:cBhvr>
                                        <p:cTn id="67" dur="500"/>
                                        <p:tgtEl>
                                          <p:spTgt spid="134"/>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32" fill="hold" nodeType="clickEffect">
                                  <p:stCondLst>
                                    <p:cond delay="0"/>
                                  </p:stCondLst>
                                  <p:childTnLst>
                                    <p:set>
                                      <p:cBhvr>
                                        <p:cTn id="71" dur="1" fill="hold">
                                          <p:stCondLst>
                                            <p:cond delay="0"/>
                                          </p:stCondLst>
                                        </p:cTn>
                                        <p:tgtEl>
                                          <p:spTgt spid="153"/>
                                        </p:tgtEl>
                                        <p:attrNameLst>
                                          <p:attrName>style.visibility</p:attrName>
                                        </p:attrNameLst>
                                      </p:cBhvr>
                                      <p:to>
                                        <p:strVal val="visible"/>
                                      </p:to>
                                    </p:set>
                                    <p:animEffect transition="in" filter="box(out)">
                                      <p:cBhvr>
                                        <p:cTn id="72" dur="500"/>
                                        <p:tgtEl>
                                          <p:spTgt spid="153"/>
                                        </p:tgtEl>
                                      </p:cBhvr>
                                    </p:animEffect>
                                  </p:childTnLst>
                                </p:cTn>
                              </p:par>
                            </p:childTnLst>
                          </p:cTn>
                        </p:par>
                        <p:par>
                          <p:cTn id="73" fill="hold">
                            <p:stCondLst>
                              <p:cond delay="500"/>
                            </p:stCondLst>
                            <p:childTnLst>
                              <p:par>
                                <p:cTn id="74" presetID="4" presetClass="entr" presetSubtype="32" fill="hold" nodeType="afterEffect">
                                  <p:stCondLst>
                                    <p:cond delay="0"/>
                                  </p:stCondLst>
                                  <p:childTnLst>
                                    <p:set>
                                      <p:cBhvr>
                                        <p:cTn id="75" dur="1" fill="hold">
                                          <p:stCondLst>
                                            <p:cond delay="0"/>
                                          </p:stCondLst>
                                        </p:cTn>
                                        <p:tgtEl>
                                          <p:spTgt spid="156"/>
                                        </p:tgtEl>
                                        <p:attrNameLst>
                                          <p:attrName>style.visibility</p:attrName>
                                        </p:attrNameLst>
                                      </p:cBhvr>
                                      <p:to>
                                        <p:strVal val="visible"/>
                                      </p:to>
                                    </p:set>
                                    <p:animEffect transition="in" filter="box(out)">
                                      <p:cBhvr>
                                        <p:cTn id="76" dur="500"/>
                                        <p:tgtEl>
                                          <p:spTgt spid="156"/>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32" fill="hold" nodeType="clickEffect">
                                  <p:stCondLst>
                                    <p:cond delay="0"/>
                                  </p:stCondLst>
                                  <p:childTnLst>
                                    <p:set>
                                      <p:cBhvr>
                                        <p:cTn id="80" dur="1" fill="hold">
                                          <p:stCondLst>
                                            <p:cond delay="0"/>
                                          </p:stCondLst>
                                        </p:cTn>
                                        <p:tgtEl>
                                          <p:spTgt spid="161"/>
                                        </p:tgtEl>
                                        <p:attrNameLst>
                                          <p:attrName>style.visibility</p:attrName>
                                        </p:attrNameLst>
                                      </p:cBhvr>
                                      <p:to>
                                        <p:strVal val="visible"/>
                                      </p:to>
                                    </p:set>
                                    <p:animEffect transition="in" filter="box(out)">
                                      <p:cBhvr>
                                        <p:cTn id="81" dur="500"/>
                                        <p:tgtEl>
                                          <p:spTgt spid="161"/>
                                        </p:tgtEl>
                                      </p:cBhvr>
                                    </p:animEffect>
                                  </p:childTnLst>
                                </p:cTn>
                              </p:par>
                            </p:childTnLst>
                          </p:cTn>
                        </p:par>
                        <p:par>
                          <p:cTn id="82" fill="hold">
                            <p:stCondLst>
                              <p:cond delay="500"/>
                            </p:stCondLst>
                            <p:childTnLst>
                              <p:par>
                                <p:cTn id="83" presetID="4" presetClass="entr" presetSubtype="32" fill="hold" nodeType="afterEffect">
                                  <p:stCondLst>
                                    <p:cond delay="0"/>
                                  </p:stCondLst>
                                  <p:childTnLst>
                                    <p:set>
                                      <p:cBhvr>
                                        <p:cTn id="84" dur="1" fill="hold">
                                          <p:stCondLst>
                                            <p:cond delay="0"/>
                                          </p:stCondLst>
                                        </p:cTn>
                                        <p:tgtEl>
                                          <p:spTgt spid="164"/>
                                        </p:tgtEl>
                                        <p:attrNameLst>
                                          <p:attrName>style.visibility</p:attrName>
                                        </p:attrNameLst>
                                      </p:cBhvr>
                                      <p:to>
                                        <p:strVal val="visible"/>
                                      </p:to>
                                    </p:set>
                                    <p:animEffect transition="in" filter="box(out)">
                                      <p:cBhvr>
                                        <p:cTn id="85" dur="500"/>
                                        <p:tgtEl>
                                          <p:spTgt spid="16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12"/>
                                        </p:tgtEl>
                                        <p:attrNameLst>
                                          <p:attrName>style.visibility</p:attrName>
                                        </p:attrNameLst>
                                      </p:cBhvr>
                                      <p:to>
                                        <p:strVal val="visible"/>
                                      </p:to>
                                    </p:set>
                                    <p:animEffect transition="in" filter="wipe(left)">
                                      <p:cBhvr>
                                        <p:cTn id="90" dur="1000"/>
                                        <p:tgtEl>
                                          <p:spTgt spid="112"/>
                                        </p:tgtEl>
                                      </p:cBhvr>
                                    </p:animEffect>
                                  </p:childTnLst>
                                </p:cTn>
                              </p:par>
                              <p:par>
                                <p:cTn id="91" presetID="42" presetClass="path" presetSubtype="0" accel="50000" decel="50000" fill="hold" nodeType="withEffect">
                                  <p:stCondLst>
                                    <p:cond delay="0"/>
                                  </p:stCondLst>
                                  <p:childTnLst>
                                    <p:animMotion origin="layout" path="M 3.33333E-6 -4.81481E-6 L 0.46836 0.14491 " pathEditMode="relative" rAng="0" ptsTypes="AA">
                                      <p:cBhvr>
                                        <p:cTn id="92" dur="2000" fill="hold"/>
                                        <p:tgtEl>
                                          <p:spTgt spid="135"/>
                                        </p:tgtEl>
                                        <p:attrNameLst>
                                          <p:attrName>ppt_x</p:attrName>
                                          <p:attrName>ppt_y</p:attrName>
                                        </p:attrNameLst>
                                      </p:cBhvr>
                                      <p:rCtr x="23411" y="7245"/>
                                    </p:animMotion>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2" fill="hold" grpId="0" nodeType="clickEffect">
                                  <p:stCondLst>
                                    <p:cond delay="0"/>
                                  </p:stCondLst>
                                  <p:childTnLst>
                                    <p:set>
                                      <p:cBhvr>
                                        <p:cTn id="100" dur="1" fill="hold">
                                          <p:stCondLst>
                                            <p:cond delay="0"/>
                                          </p:stCondLst>
                                        </p:cTn>
                                        <p:tgtEl>
                                          <p:spTgt spid="284"/>
                                        </p:tgtEl>
                                        <p:attrNameLst>
                                          <p:attrName>style.visibility</p:attrName>
                                        </p:attrNameLst>
                                      </p:cBhvr>
                                      <p:to>
                                        <p:strVal val="visible"/>
                                      </p:to>
                                    </p:set>
                                    <p:animEffect transition="in" filter="wipe(right)">
                                      <p:cBhvr>
                                        <p:cTn id="101" dur="500"/>
                                        <p:tgtEl>
                                          <p:spTgt spid="284"/>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292"/>
                                        </p:tgtEl>
                                        <p:attrNameLst>
                                          <p:attrName>style.visibility</p:attrName>
                                        </p:attrNameLst>
                                      </p:cBhvr>
                                      <p:to>
                                        <p:strVal val="visible"/>
                                      </p:to>
                                    </p:set>
                                    <p:animEffect transition="in" filter="wipe(right)">
                                      <p:cBhvr>
                                        <p:cTn id="104" dur="500"/>
                                        <p:tgtEl>
                                          <p:spTgt spid="292"/>
                                        </p:tgtEl>
                                      </p:cBhvr>
                                    </p:animEffect>
                                  </p:childTnLst>
                                </p:cTn>
                              </p:par>
                            </p:childTnLst>
                          </p:cTn>
                        </p:par>
                        <p:par>
                          <p:cTn id="105" fill="hold">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3"/>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13"/>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293"/>
                                        </p:tgtEl>
                                        <p:attrNameLst>
                                          <p:attrName>style.visibility</p:attrName>
                                        </p:attrNameLst>
                                      </p:cBhvr>
                                      <p:to>
                                        <p:strVal val="visible"/>
                                      </p:to>
                                    </p:set>
                                    <p:animEffect transition="in" filter="wipe(up)">
                                      <p:cBhvr>
                                        <p:cTn id="114" dur="500"/>
                                        <p:tgtEl>
                                          <p:spTgt spid="293"/>
                                        </p:tgtEl>
                                      </p:cBhvr>
                                    </p:animEffect>
                                  </p:childTnLst>
                                </p:cTn>
                              </p:par>
                              <p:par>
                                <p:cTn id="115" presetID="22" presetClass="entr" presetSubtype="1" fill="hold" nodeType="withEffect">
                                  <p:stCondLst>
                                    <p:cond delay="0"/>
                                  </p:stCondLst>
                                  <p:childTnLst>
                                    <p:set>
                                      <p:cBhvr>
                                        <p:cTn id="116" dur="1" fill="hold">
                                          <p:stCondLst>
                                            <p:cond delay="0"/>
                                          </p:stCondLst>
                                        </p:cTn>
                                        <p:tgtEl>
                                          <p:spTgt spid="309"/>
                                        </p:tgtEl>
                                        <p:attrNameLst>
                                          <p:attrName>style.visibility</p:attrName>
                                        </p:attrNameLst>
                                      </p:cBhvr>
                                      <p:to>
                                        <p:strVal val="visible"/>
                                      </p:to>
                                    </p:set>
                                    <p:animEffect transition="in" filter="wipe(up)">
                                      <p:cBhvr>
                                        <p:cTn id="117" dur="500"/>
                                        <p:tgtEl>
                                          <p:spTgt spid="309"/>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301"/>
                                        </p:tgtEl>
                                        <p:attrNameLst>
                                          <p:attrName>style.visibility</p:attrName>
                                        </p:attrNameLst>
                                      </p:cBhvr>
                                      <p:to>
                                        <p:strVal val="visible"/>
                                      </p:to>
                                    </p:set>
                                    <p:animEffect transition="in" filter="wipe(left)">
                                      <p:cBhvr>
                                        <p:cTn id="122" dur="1000"/>
                                        <p:tgtEl>
                                          <p:spTgt spid="301"/>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302"/>
                                        </p:tgtEl>
                                        <p:attrNameLst>
                                          <p:attrName>style.visibility</p:attrName>
                                        </p:attrNameLst>
                                      </p:cBhvr>
                                      <p:to>
                                        <p:strVal val="visible"/>
                                      </p:to>
                                    </p:set>
                                    <p:animEffect transition="in" filter="wipe(down)">
                                      <p:cBhvr>
                                        <p:cTn id="125" dur="500"/>
                                        <p:tgtEl>
                                          <p:spTgt spid="302"/>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305"/>
                                        </p:tgtEl>
                                        <p:attrNameLst>
                                          <p:attrName>style.visibility</p:attrName>
                                        </p:attrNameLst>
                                      </p:cBhvr>
                                      <p:to>
                                        <p:strVal val="visible"/>
                                      </p:to>
                                    </p:set>
                                    <p:animEffect transition="in" filter="wipe(left)">
                                      <p:cBhvr>
                                        <p:cTn id="128" dur="1000"/>
                                        <p:tgtEl>
                                          <p:spTgt spid="305"/>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03"/>
                                        </p:tgtEl>
                                        <p:attrNameLst>
                                          <p:attrName>style.visibility</p:attrName>
                                        </p:attrNameLst>
                                      </p:cBhvr>
                                      <p:to>
                                        <p:strVal val="visible"/>
                                      </p:to>
                                    </p:set>
                                    <p:animEffect transition="in" filter="wipe(down)">
                                      <p:cBhvr>
                                        <p:cTn id="131" dur="500"/>
                                        <p:tgtEl>
                                          <p:spTgt spid="30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297"/>
                                        </p:tgtEl>
                                        <p:attrNameLst>
                                          <p:attrName>style.visibility</p:attrName>
                                        </p:attrNameLst>
                                      </p:cBhvr>
                                      <p:to>
                                        <p:strVal val="visible"/>
                                      </p:to>
                                    </p:set>
                                    <p:animEffect transition="in" filter="wipe(up)">
                                      <p:cBhvr>
                                        <p:cTn id="136" dur="500"/>
                                        <p:tgtEl>
                                          <p:spTgt spid="297"/>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5" grpId="0" animBg="1"/>
      <p:bldP spid="116" grpId="0"/>
      <p:bldP spid="117" grpId="0"/>
      <p:bldP spid="284" grpId="0" animBg="1"/>
      <p:bldP spid="2" grpId="0"/>
      <p:bldP spid="292" grpId="0"/>
      <p:bldP spid="301" grpId="0" animBg="1"/>
      <p:bldP spid="302" grpId="0"/>
      <p:bldP spid="303" grpId="0"/>
      <p:bldP spid="304" grpId="0"/>
      <p:bldP spid="305" grpId="0" animBg="1"/>
      <p:bldP spid="3" grpId="0" animBg="1"/>
      <p:bldP spid="313" grpId="0" animBg="1"/>
      <p:bldP spid="102" grpId="0" animBg="1"/>
      <p:bldP spid="122" grpId="0"/>
      <p:bldP spid="123" grpId="0" animBg="1"/>
      <p:bldP spid="124" grpId="0" animBg="1"/>
      <p:bldP spid="1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0591"/>
          <a:stretch/>
        </p:blipFill>
        <p:spPr>
          <a:xfrm>
            <a:off x="9843" y="1228182"/>
            <a:ext cx="6135142" cy="4759351"/>
          </a:xfrm>
          <a:prstGeom prst="rect">
            <a:avLst/>
          </a:prstGeom>
        </p:spPr>
      </p:pic>
      <p:sp>
        <p:nvSpPr>
          <p:cNvPr id="2" name="Title 1"/>
          <p:cNvSpPr>
            <a:spLocks noGrp="1"/>
          </p:cNvSpPr>
          <p:nvPr>
            <p:ph type="title"/>
          </p:nvPr>
        </p:nvSpPr>
        <p:spPr>
          <a:xfrm>
            <a:off x="1066800" y="0"/>
            <a:ext cx="10058400" cy="825021"/>
          </a:xfrm>
          <a:noFill/>
        </p:spPr>
        <p:txBody>
          <a:bodyPr/>
          <a:lstStyle/>
          <a:p>
            <a:r>
              <a:rPr lang="en-US"/>
              <a:t>Quantum Cryptography Beyond QKD</a:t>
            </a:r>
          </a:p>
        </p:txBody>
      </p:sp>
      <p:sp>
        <p:nvSpPr>
          <p:cNvPr id="6" name="Content Placeholder 2"/>
          <p:cNvSpPr txBox="1">
            <a:spLocks/>
          </p:cNvSpPr>
          <p:nvPr/>
        </p:nvSpPr>
        <p:spPr>
          <a:xfrm>
            <a:off x="6450212" y="1800438"/>
            <a:ext cx="5264268" cy="271060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z="2800">
                <a:solidFill>
                  <a:schemeClr val="tx1"/>
                </a:solidFill>
                <a:cs typeface="Arial" charset="0"/>
              </a:rPr>
              <a:t>survey article with </a:t>
            </a:r>
            <a:br>
              <a:rPr lang="en-US" sz="2800">
                <a:solidFill>
                  <a:schemeClr val="tx1"/>
                </a:solidFill>
                <a:cs typeface="Arial" charset="0"/>
              </a:rPr>
            </a:br>
            <a:r>
              <a:rPr lang="en-US" sz="2800">
                <a:solidFill>
                  <a:schemeClr val="tx1"/>
                </a:solidFill>
                <a:cs typeface="Arial" charset="0"/>
              </a:rPr>
              <a:t>Anne Broadbent </a:t>
            </a:r>
          </a:p>
          <a:p>
            <a:pPr marL="342900" indent="-342900">
              <a:spcBef>
                <a:spcPct val="20000"/>
              </a:spcBef>
              <a:buSzPct val="65000"/>
              <a:buFont typeface="Wingdings" pitchFamily="2" charset="2"/>
              <a:buChar char="n"/>
            </a:pPr>
            <a:r>
              <a:rPr lang="en-US" sz="2800">
                <a:solidFill>
                  <a:schemeClr val="tx1"/>
                </a:solidFill>
                <a:cs typeface="Arial" charset="0"/>
              </a:rPr>
              <a:t>aimed at classical cryptographers</a:t>
            </a:r>
          </a:p>
        </p:txBody>
      </p:sp>
      <p:sp>
        <p:nvSpPr>
          <p:cNvPr id="8" name="Rectangle 7"/>
          <p:cNvSpPr/>
          <p:nvPr/>
        </p:nvSpPr>
        <p:spPr>
          <a:xfrm>
            <a:off x="1057919" y="6390694"/>
            <a:ext cx="8479510" cy="369332"/>
          </a:xfrm>
          <a:prstGeom prst="rect">
            <a:avLst/>
          </a:prstGeom>
        </p:spPr>
        <p:txBody>
          <a:bodyPr wrap="square">
            <a:spAutoFit/>
          </a:bodyPr>
          <a:lstStyle/>
          <a:p>
            <a:r>
              <a:rPr lang="en-US">
                <a:solidFill>
                  <a:schemeClr val="bg1"/>
                </a:solidFill>
              </a:rPr>
              <a:t>[Broadbent </a:t>
            </a:r>
            <a:r>
              <a:rPr lang="en-US" err="1">
                <a:solidFill>
                  <a:schemeClr val="bg1"/>
                </a:solidFill>
              </a:rPr>
              <a:t>Schaffner</a:t>
            </a:r>
            <a:r>
              <a:rPr lang="en-US">
                <a:solidFill>
                  <a:schemeClr val="bg1"/>
                </a:solidFill>
              </a:rPr>
              <a:t> 16 in Designs, Codes and Cryptography]</a:t>
            </a:r>
          </a:p>
        </p:txBody>
      </p:sp>
      <p:sp>
        <p:nvSpPr>
          <p:cNvPr id="7" name="Rectangle 6"/>
          <p:cNvSpPr/>
          <p:nvPr/>
        </p:nvSpPr>
        <p:spPr>
          <a:xfrm>
            <a:off x="6607244" y="5542782"/>
            <a:ext cx="4736843" cy="646331"/>
          </a:xfrm>
          <a:prstGeom prst="rect">
            <a:avLst/>
          </a:prstGeom>
        </p:spPr>
        <p:txBody>
          <a:bodyPr wrap="square">
            <a:spAutoFit/>
          </a:bodyPr>
          <a:lstStyle/>
          <a:p>
            <a:r>
              <a:rPr lang="de-DE" dirty="0">
                <a:hlinkClick r:id="rId4"/>
              </a:rPr>
              <a:t>http://arxiv.org/abs/</a:t>
            </a:r>
            <a:r>
              <a:rPr lang="is-IS" dirty="0">
                <a:hlinkClick r:id="rId4"/>
              </a:rPr>
              <a:t>1510.06120</a:t>
            </a:r>
            <a:endParaRPr lang="is-IS" dirty="0"/>
          </a:p>
          <a:p>
            <a:r>
              <a:rPr lang="en-US" dirty="0"/>
              <a:t>I</a:t>
            </a:r>
            <a:r>
              <a:rPr lang="is-IS" dirty="0"/>
              <a:t>n </a:t>
            </a:r>
            <a:r>
              <a:rPr lang="is-IS" dirty="0">
                <a:hlinkClick r:id="rId5"/>
              </a:rPr>
              <a:t>Designs, Codes and Cryptography 2016</a:t>
            </a:r>
            <a:r>
              <a:rPr lang="is-IS" dirty="0"/>
              <a:t> </a:t>
            </a:r>
            <a:r>
              <a:rPr lang="de-DE" dirty="0"/>
              <a:t>  </a:t>
            </a:r>
            <a:endParaRPr lang="en-US" dirty="0"/>
          </a:p>
        </p:txBody>
      </p:sp>
    </p:spTree>
    <p:extLst>
      <p:ext uri="{BB962C8B-B14F-4D97-AF65-F5344CB8AC3E}">
        <p14:creationId xmlns:p14="http://schemas.microsoft.com/office/powerpoint/2010/main" val="13532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descr="AliceBlue.eps"/>
          <p:cNvPicPr>
            <a:picLocks noChangeAspect="1"/>
          </p:cNvPicPr>
          <p:nvPr/>
        </p:nvPicPr>
        <p:blipFill>
          <a:blip r:embed="rId3" cstate="print"/>
          <a:stretch>
            <a:fillRect/>
          </a:stretch>
        </p:blipFill>
        <p:spPr>
          <a:xfrm flipH="1">
            <a:off x="272503" y="1632088"/>
            <a:ext cx="1059740" cy="1080120"/>
          </a:xfrm>
          <a:prstGeom prst="rect">
            <a:avLst/>
          </a:prstGeom>
        </p:spPr>
      </p:pic>
      <p:sp>
        <p:nvSpPr>
          <p:cNvPr id="115" name="Line 7"/>
          <p:cNvSpPr>
            <a:spLocks noChangeShapeType="1"/>
          </p:cNvSpPr>
          <p:nvPr/>
        </p:nvSpPr>
        <p:spPr bwMode="auto">
          <a:xfrm>
            <a:off x="5179206" y="1134230"/>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1970815"/>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1629041" y="903883"/>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35" name="Group 134"/>
          <p:cNvGrpSpPr/>
          <p:nvPr/>
        </p:nvGrpSpPr>
        <p:grpSpPr>
          <a:xfrm>
            <a:off x="1643785" y="1500396"/>
            <a:ext cx="2302879" cy="460694"/>
            <a:chOff x="971600" y="1844824"/>
            <a:chExt cx="2302879" cy="460694"/>
          </a:xfrm>
        </p:grpSpPr>
        <p:sp>
          <p:nvSpPr>
            <p:cNvPr id="136" name="Oval 135"/>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7"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8"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9"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0"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1"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42" name="Group 141"/>
            <p:cNvGrpSpPr/>
            <p:nvPr/>
          </p:nvGrpSpPr>
          <p:grpSpPr>
            <a:xfrm>
              <a:off x="971600" y="1844824"/>
              <a:ext cx="457692" cy="460694"/>
              <a:chOff x="971600" y="1844824"/>
              <a:chExt cx="457692" cy="460694"/>
            </a:xfrm>
          </p:grpSpPr>
          <p:sp>
            <p:nvSpPr>
              <p:cNvPr id="150"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1"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52"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43"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4"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5"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46" name="Group 145"/>
            <p:cNvGrpSpPr/>
            <p:nvPr/>
          </p:nvGrpSpPr>
          <p:grpSpPr>
            <a:xfrm>
              <a:off x="2816787" y="1844824"/>
              <a:ext cx="457692" cy="460694"/>
              <a:chOff x="2818164" y="1844824"/>
              <a:chExt cx="457692" cy="460694"/>
            </a:xfrm>
          </p:grpSpPr>
          <p:sp>
            <p:nvSpPr>
              <p:cNvPr id="14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129" name="Rectangle 2"/>
          <p:cNvSpPr>
            <a:spLocks noGrp="1" noChangeArrowheads="1"/>
          </p:cNvSpPr>
          <p:nvPr>
            <p:ph type="title" sz="quarter"/>
          </p:nvPr>
        </p:nvSpPr>
        <p:spPr>
          <a:xfrm>
            <a:off x="993635" y="86271"/>
            <a:ext cx="9691540" cy="720725"/>
          </a:xfrm>
        </p:spPr>
        <p:txBody>
          <a:bodyPr>
            <a:normAutofit/>
          </a:bodyPr>
          <a:lstStyle/>
          <a:p>
            <a:pPr algn="l"/>
            <a:r>
              <a:rPr lang="fr-CH"/>
              <a:t>Limited Quantum Storage</a:t>
            </a:r>
            <a:endParaRPr lang="en-US"/>
          </a:p>
        </p:txBody>
      </p:sp>
      <p:sp>
        <p:nvSpPr>
          <p:cNvPr id="133" name="Rectangle 132"/>
          <p:cNvSpPr/>
          <p:nvPr/>
        </p:nvSpPr>
        <p:spPr>
          <a:xfrm>
            <a:off x="619217" y="6412786"/>
            <a:ext cx="11481115" cy="369332"/>
          </a:xfrm>
          <a:prstGeom prst="rect">
            <a:avLst/>
          </a:prstGeom>
        </p:spPr>
        <p:txBody>
          <a:bodyPr wrap="square">
            <a:spAutoFit/>
          </a:bodyPr>
          <a:lstStyle/>
          <a:p>
            <a:r>
              <a:rPr lang="en-US">
                <a:solidFill>
                  <a:schemeClr val="bg1"/>
                </a:solidFill>
              </a:rPr>
              <a:t>[</a:t>
            </a:r>
            <a:r>
              <a:rPr lang="en-US" err="1">
                <a:solidFill>
                  <a:schemeClr val="bg1"/>
                </a:solidFill>
              </a:rPr>
              <a:t>Damgaard</a:t>
            </a:r>
            <a:r>
              <a:rPr lang="en-US">
                <a:solidFill>
                  <a:schemeClr val="bg1"/>
                </a:solidFill>
              </a:rPr>
              <a:t> Fehr </a:t>
            </a:r>
            <a:r>
              <a:rPr lang="en-US" err="1">
                <a:solidFill>
                  <a:schemeClr val="bg1"/>
                </a:solidFill>
              </a:rPr>
              <a:t>Salvail</a:t>
            </a:r>
            <a:r>
              <a:rPr lang="en-US">
                <a:solidFill>
                  <a:schemeClr val="bg1"/>
                </a:solidFill>
              </a:rPr>
              <a:t> </a:t>
            </a:r>
            <a:r>
              <a:rPr lang="en-US" err="1">
                <a:solidFill>
                  <a:schemeClr val="bg1"/>
                </a:solidFill>
              </a:rPr>
              <a:t>Schaffner</a:t>
            </a:r>
            <a:r>
              <a:rPr lang="en-US">
                <a:solidFill>
                  <a:schemeClr val="bg1"/>
                </a:solidFill>
              </a:rPr>
              <a:t> 05, </a:t>
            </a:r>
            <a:r>
              <a:rPr lang="en-US" err="1">
                <a:solidFill>
                  <a:schemeClr val="bg1"/>
                </a:solidFill>
              </a:rPr>
              <a:t>Wehner</a:t>
            </a:r>
            <a:r>
              <a:rPr lang="en-US">
                <a:solidFill>
                  <a:schemeClr val="bg1"/>
                </a:solidFill>
              </a:rPr>
              <a:t> </a:t>
            </a:r>
            <a:r>
              <a:rPr lang="en-US" err="1">
                <a:solidFill>
                  <a:schemeClr val="bg1"/>
                </a:solidFill>
              </a:rPr>
              <a:t>Schaffner</a:t>
            </a:r>
            <a:r>
              <a:rPr lang="en-US">
                <a:solidFill>
                  <a:schemeClr val="bg1"/>
                </a:solidFill>
              </a:rPr>
              <a:t> </a:t>
            </a:r>
            <a:r>
              <a:rPr lang="en-US" err="1">
                <a:solidFill>
                  <a:schemeClr val="bg1"/>
                </a:solidFill>
              </a:rPr>
              <a:t>Terhal</a:t>
            </a:r>
            <a:r>
              <a:rPr lang="en-US">
                <a:solidFill>
                  <a:schemeClr val="bg1"/>
                </a:solidFill>
              </a:rPr>
              <a:t> 09]</a:t>
            </a:r>
          </a:p>
        </p:txBody>
      </p:sp>
      <p:sp>
        <p:nvSpPr>
          <p:cNvPr id="167" name="Line 6"/>
          <p:cNvSpPr>
            <a:spLocks noChangeShapeType="1"/>
          </p:cNvSpPr>
          <p:nvPr/>
        </p:nvSpPr>
        <p:spPr bwMode="auto">
          <a:xfrm>
            <a:off x="1619580" y="2669100"/>
            <a:ext cx="8228067" cy="57427"/>
          </a:xfrm>
          <a:prstGeom prst="line">
            <a:avLst/>
          </a:prstGeom>
          <a:noFill/>
          <a:ln w="63500">
            <a:solidFill>
              <a:srgbClr val="0000FF"/>
            </a:solidFill>
            <a:prstDash val="dash"/>
            <a:round/>
            <a:headEnd type="none" w="med" len="med"/>
            <a:tailEnd type="none"/>
          </a:ln>
          <a:effectLst/>
        </p:spPr>
        <p:txBody>
          <a:bodyPr lIns="0" tIns="0" rIns="0" bIns="0" anchor="ctr"/>
          <a:lstStyle/>
          <a:p>
            <a:endParaRPr lang="en-US"/>
          </a:p>
        </p:txBody>
      </p:sp>
      <p:pic>
        <p:nvPicPr>
          <p:cNvPr id="174" name="Picture 2" descr="D:\presentations\Noisy Storage\EvilCatTransparent.png"/>
          <p:cNvPicPr>
            <a:picLocks noChangeAspect="1" noChangeArrowheads="1"/>
          </p:cNvPicPr>
          <p:nvPr/>
        </p:nvPicPr>
        <p:blipFill>
          <a:blip r:embed="rId4" cstate="print"/>
          <a:srcRect/>
          <a:stretch>
            <a:fillRect/>
          </a:stretch>
        </p:blipFill>
        <p:spPr bwMode="auto">
          <a:xfrm flipH="1">
            <a:off x="10085912" y="1314794"/>
            <a:ext cx="1148062" cy="1142292"/>
          </a:xfrm>
          <a:prstGeom prst="rect">
            <a:avLst/>
          </a:prstGeom>
          <a:noFill/>
        </p:spPr>
      </p:pic>
      <p:sp>
        <p:nvSpPr>
          <p:cNvPr id="175" name="TextBox 174"/>
          <p:cNvSpPr txBox="1"/>
          <p:nvPr/>
        </p:nvSpPr>
        <p:spPr>
          <a:xfrm>
            <a:off x="4962146" y="2726527"/>
            <a:ext cx="1682512" cy="523220"/>
          </a:xfrm>
          <a:prstGeom prst="rect">
            <a:avLst/>
          </a:prstGeom>
          <a:noFill/>
        </p:spPr>
        <p:txBody>
          <a:bodyPr wrap="none" rtlCol="0">
            <a:spAutoFit/>
          </a:bodyPr>
          <a:lstStyle/>
          <a:p>
            <a:r>
              <a:rPr lang="en-US" sz="2800">
                <a:solidFill>
                  <a:srgbClr val="0000FF"/>
                </a:solidFill>
              </a:rPr>
              <a:t>wait 1 sec</a:t>
            </a:r>
          </a:p>
        </p:txBody>
      </p:sp>
      <p:grpSp>
        <p:nvGrpSpPr>
          <p:cNvPr id="176" name="Group 175"/>
          <p:cNvGrpSpPr/>
          <p:nvPr/>
        </p:nvGrpSpPr>
        <p:grpSpPr>
          <a:xfrm>
            <a:off x="9287653" y="17231"/>
            <a:ext cx="2072128" cy="656093"/>
            <a:chOff x="5181600" y="780699"/>
            <a:chExt cx="2072128" cy="656093"/>
          </a:xfrm>
        </p:grpSpPr>
        <p:sp>
          <p:nvSpPr>
            <p:cNvPr id="177" name="Rounded Rectangle 176"/>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178"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179"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180"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181"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182" name="TextBox 181"/>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182" name="TextBox 181"/>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3" name="TextBox 182"/>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183" name="TextBox 182"/>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 name="TextBox 183"/>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184" name="TextBox 183"/>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6" name="TextBox 185"/>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186" name="TextBox 185"/>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8"/>
                  <a:stretch>
                    <a:fillRect/>
                  </a:stretch>
                </a:blipFill>
              </p:spPr>
              <p:txBody>
                <a:bodyPr/>
                <a:lstStyle/>
                <a:p>
                  <a:r>
                    <a:rPr lang="en-US">
                      <a:noFill/>
                    </a:rPr>
                    <a:t> </a:t>
                  </a:r>
                </a:p>
              </p:txBody>
            </p:sp>
          </mc:Fallback>
        </mc:AlternateContent>
      </p:grpSp>
      <p:sp>
        <p:nvSpPr>
          <p:cNvPr id="187" name="TextBox 186"/>
          <p:cNvSpPr txBox="1"/>
          <p:nvPr/>
        </p:nvSpPr>
        <p:spPr>
          <a:xfrm>
            <a:off x="7320346" y="1545628"/>
            <a:ext cx="2146100" cy="523220"/>
          </a:xfrm>
          <a:prstGeom prst="rect">
            <a:avLst/>
          </a:prstGeom>
          <a:noFill/>
        </p:spPr>
        <p:txBody>
          <a:bodyPr wrap="none" rtlCol="0">
            <a:spAutoFit/>
          </a:bodyPr>
          <a:lstStyle/>
          <a:p>
            <a:r>
              <a:rPr lang="en-US" sz="2800">
                <a:solidFill>
                  <a:srgbClr val="0000FF"/>
                </a:solidFill>
              </a:rPr>
              <a:t>store all </a:t>
            </a:r>
            <a:r>
              <a:rPr lang="en-US" sz="2800" err="1">
                <a:solidFill>
                  <a:srgbClr val="0000FF"/>
                </a:solidFill>
              </a:rPr>
              <a:t>qbits</a:t>
            </a:r>
            <a:endParaRPr lang="en-US" sz="2800">
              <a:solidFill>
                <a:srgbClr val="0000FF"/>
              </a:solidFill>
            </a:endParaRPr>
          </a:p>
        </p:txBody>
      </p:sp>
      <p:grpSp>
        <p:nvGrpSpPr>
          <p:cNvPr id="188" name="Group 204"/>
          <p:cNvGrpSpPr/>
          <p:nvPr/>
        </p:nvGrpSpPr>
        <p:grpSpPr>
          <a:xfrm>
            <a:off x="9709072" y="2592641"/>
            <a:ext cx="865187" cy="792163"/>
            <a:chOff x="5177248" y="2526481"/>
            <a:chExt cx="865187" cy="792163"/>
          </a:xfrm>
        </p:grpSpPr>
        <p:sp>
          <p:nvSpPr>
            <p:cNvPr id="189"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90"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91"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232" name="Line 6"/>
          <p:cNvSpPr>
            <a:spLocks noChangeShapeType="1"/>
          </p:cNvSpPr>
          <p:nvPr/>
        </p:nvSpPr>
        <p:spPr bwMode="auto">
          <a:xfrm>
            <a:off x="5074418" y="3326301"/>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233" name="Line 8"/>
          <p:cNvSpPr>
            <a:spLocks noChangeShapeType="1"/>
          </p:cNvSpPr>
          <p:nvPr/>
        </p:nvSpPr>
        <p:spPr bwMode="auto">
          <a:xfrm>
            <a:off x="5019544" y="4030216"/>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34" name="TextBox 233"/>
              <p:cNvSpPr txBox="1"/>
              <p:nvPr/>
            </p:nvSpPr>
            <p:spPr>
              <a:xfrm>
                <a:off x="7392145" y="3428922"/>
                <a:ext cx="3396443"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panose="02040503050406030204" pitchFamily="18" charset="0"/>
                          </a:rPr>
                        </m:ctrlPr>
                      </m:dPr>
                      <m:e>
                        <m:r>
                          <a:rPr lang="en-US" sz="2400" b="0" i="1" smtClean="0">
                            <a:latin typeface="Cambria Math" charset="0"/>
                          </a:rPr>
                          <m:t>3,4,5</m:t>
                        </m:r>
                      </m:e>
                    </m:d>
                  </m:oMath>
                </a14:m>
                <a:r>
                  <a:rPr lang="en-US" sz="2400" b="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panose="02040503050406030204" pitchFamily="18" charset="0"/>
                          </a:rPr>
                        </m:ctrlPr>
                      </m:dPr>
                      <m:e>
                        <m:r>
                          <a:rPr lang="en-US" sz="2400" i="1">
                            <a:latin typeface="Cambria Math" charset="0"/>
                          </a:rPr>
                          <m:t>1,2</m:t>
                        </m:r>
                      </m:e>
                    </m:d>
                  </m:oMath>
                </a14:m>
                <a:endParaRPr lang="en-US" sz="2400" b="0"/>
              </a:p>
            </p:txBody>
          </p:sp>
        </mc:Choice>
        <mc:Fallback xmlns="">
          <p:sp>
            <p:nvSpPr>
              <p:cNvPr id="234" name="TextBox 233"/>
              <p:cNvSpPr txBox="1">
                <a:spLocks noRot="1" noChangeAspect="1" noMove="1" noResize="1" noEditPoints="1" noAdjustHandles="1" noChangeArrowheads="1" noChangeShapeType="1" noTextEdit="1"/>
              </p:cNvSpPr>
              <p:nvPr/>
            </p:nvSpPr>
            <p:spPr>
              <a:xfrm>
                <a:off x="7392145" y="3428922"/>
                <a:ext cx="3396443" cy="461665"/>
              </a:xfrm>
              <a:prstGeom prst="rect">
                <a:avLst/>
              </a:prstGeom>
              <a:blipFill rotWithShape="0">
                <a:blip r:embed="rId9"/>
                <a:stretch>
                  <a:fillRect l="-35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5" name="TextBox 234"/>
              <p:cNvSpPr txBox="1"/>
              <p:nvPr/>
            </p:nvSpPr>
            <p:spPr>
              <a:xfrm>
                <a:off x="5381652" y="3490647"/>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35" name="TextBox 234"/>
              <p:cNvSpPr txBox="1">
                <a:spLocks noRot="1" noChangeAspect="1" noMove="1" noResize="1" noEditPoints="1" noAdjustHandles="1" noChangeArrowheads="1" noChangeShapeType="1" noTextEdit="1"/>
              </p:cNvSpPr>
              <p:nvPr/>
            </p:nvSpPr>
            <p:spPr>
              <a:xfrm>
                <a:off x="5381652" y="3490647"/>
                <a:ext cx="843500" cy="461665"/>
              </a:xfrm>
              <a:prstGeom prst="rect">
                <a:avLst/>
              </a:prstGeom>
              <a:blipFill rotWithShape="0">
                <a:blip r:embed="rId10"/>
                <a:stretch>
                  <a:fillRect b="-4000"/>
                </a:stretch>
              </a:blipFill>
            </p:spPr>
            <p:txBody>
              <a:bodyPr/>
              <a:lstStyle/>
              <a:p>
                <a:r>
                  <a:rPr lang="en-US">
                    <a:noFill/>
                  </a:rPr>
                  <a:t> </a:t>
                </a:r>
              </a:p>
            </p:txBody>
          </p:sp>
        </mc:Fallback>
      </mc:AlternateContent>
      <p:grpSp>
        <p:nvGrpSpPr>
          <p:cNvPr id="237" name="Group 236"/>
          <p:cNvGrpSpPr/>
          <p:nvPr/>
        </p:nvGrpSpPr>
        <p:grpSpPr>
          <a:xfrm>
            <a:off x="1444753" y="3666140"/>
            <a:ext cx="1405682" cy="1717929"/>
            <a:chOff x="1343299" y="3429000"/>
            <a:chExt cx="1405682" cy="1717929"/>
          </a:xfrm>
        </p:grpSpPr>
        <p:pic>
          <p:nvPicPr>
            <p:cNvPr id="238" name="Picture 39" descr="BS00996_"/>
            <p:cNvPicPr>
              <a:picLocks noChangeAspect="1" noChangeArrowheads="1"/>
            </p:cNvPicPr>
            <p:nvPr/>
          </p:nvPicPr>
          <p:blipFill>
            <a:blip r:embed="rId11"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39"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40" name="TextBox 239"/>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240" name="TextBox 239"/>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12"/>
                  <a:stretch>
                    <a:fillRect b="-11667"/>
                  </a:stretch>
                </a:blipFill>
              </p:spPr>
              <p:txBody>
                <a:bodyPr/>
                <a:lstStyle/>
                <a:p>
                  <a:r>
                    <a:rPr lang="en-US">
                      <a:noFill/>
                    </a:rPr>
                    <a:t> </a:t>
                  </a:r>
                </a:p>
              </p:txBody>
            </p:sp>
          </mc:Fallback>
        </mc:AlternateContent>
      </p:grpSp>
      <p:grpSp>
        <p:nvGrpSpPr>
          <p:cNvPr id="241" name="Group 240"/>
          <p:cNvGrpSpPr/>
          <p:nvPr/>
        </p:nvGrpSpPr>
        <p:grpSpPr>
          <a:xfrm>
            <a:off x="8041076" y="3954082"/>
            <a:ext cx="2160014" cy="1288077"/>
            <a:chOff x="7638283" y="3443732"/>
            <a:chExt cx="2160014" cy="1288077"/>
          </a:xfrm>
        </p:grpSpPr>
        <p:pic>
          <p:nvPicPr>
            <p:cNvPr id="242" name="Picture 40" descr="BS00996_"/>
            <p:cNvPicPr>
              <a:picLocks noChangeAspect="1" noChangeArrowheads="1"/>
            </p:cNvPicPr>
            <p:nvPr/>
          </p:nvPicPr>
          <p:blipFill>
            <a:blip r:embed="rId11"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43"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44" name="TextBox 243"/>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244" name="TextBox 243"/>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13"/>
                  <a:stretch>
                    <a:fillRect b="-11667"/>
                  </a:stretch>
                </a:blipFill>
              </p:spPr>
              <p:txBody>
                <a:bodyPr/>
                <a:lstStyle/>
                <a:p>
                  <a:r>
                    <a:rPr lang="en-US">
                      <a:noFill/>
                    </a:rPr>
                    <a:t> </a:t>
                  </a:r>
                </a:p>
              </p:txBody>
            </p:sp>
          </mc:Fallback>
        </mc:AlternateContent>
      </p:grpSp>
      <p:sp>
        <p:nvSpPr>
          <p:cNvPr id="246" name="Line 6"/>
          <p:cNvSpPr>
            <a:spLocks noChangeShapeType="1"/>
          </p:cNvSpPr>
          <p:nvPr/>
        </p:nvSpPr>
        <p:spPr bwMode="auto">
          <a:xfrm>
            <a:off x="5074418" y="472384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47" name="TextBox 246"/>
              <p:cNvSpPr txBox="1"/>
              <p:nvPr/>
            </p:nvSpPr>
            <p:spPr>
              <a:xfrm>
                <a:off x="5381652" y="4227548"/>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247" name="TextBox 246"/>
              <p:cNvSpPr txBox="1">
                <a:spLocks noRot="1" noChangeAspect="1" noMove="1" noResize="1" noEditPoints="1" noAdjustHandles="1" noChangeArrowheads="1" noChangeShapeType="1" noTextEdit="1"/>
              </p:cNvSpPr>
              <p:nvPr/>
            </p:nvSpPr>
            <p:spPr>
              <a:xfrm>
                <a:off x="5381652" y="4227548"/>
                <a:ext cx="889153" cy="461665"/>
              </a:xfrm>
              <a:prstGeom prst="rect">
                <a:avLst/>
              </a:prstGeom>
              <a:blipFill rotWithShape="0">
                <a:blip r:embed="rId14"/>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8" name="TextBox 247"/>
              <p:cNvSpPr txBox="1"/>
              <p:nvPr/>
            </p:nvSpPr>
            <p:spPr>
              <a:xfrm>
                <a:off x="4755184" y="4886544"/>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248" name="TextBox 247"/>
              <p:cNvSpPr txBox="1">
                <a:spLocks noRot="1" noChangeAspect="1" noMove="1" noResize="1" noEditPoints="1" noAdjustHandles="1" noChangeArrowheads="1" noChangeShapeType="1" noTextEdit="1"/>
              </p:cNvSpPr>
              <p:nvPr/>
            </p:nvSpPr>
            <p:spPr>
              <a:xfrm>
                <a:off x="4755184" y="4886544"/>
                <a:ext cx="1991892" cy="830997"/>
              </a:xfrm>
              <a:prstGeom prst="rect">
                <a:avLst/>
              </a:prstGeom>
              <a:blipFill rotWithShape="0">
                <a:blip r:embed="rId15"/>
                <a:stretch>
                  <a:fillRect t="-13971"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9" name="TextBox 248"/>
              <p:cNvSpPr txBox="1"/>
              <p:nvPr/>
            </p:nvSpPr>
            <p:spPr>
              <a:xfrm>
                <a:off x="7484872" y="5519684"/>
                <a:ext cx="3114955"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panose="02040503050406030204" pitchFamily="18" charset="0"/>
                            </a:rPr>
                          </m:ctrlPr>
                        </m:dPr>
                        <m:e>
                          <m:r>
                            <a:rPr lang="en-US" sz="2400" i="1">
                              <a:latin typeface="Cambria Math" charset="0"/>
                            </a:rPr>
                            <m:t>110</m:t>
                          </m:r>
                        </m:e>
                      </m:d>
                    </m:oMath>
                  </m:oMathPara>
                </a14:m>
                <a:endParaRPr lang="en-US" sz="2400" b="0"/>
              </a:p>
            </p:txBody>
          </p:sp>
        </mc:Choice>
        <mc:Fallback xmlns="">
          <p:sp>
            <p:nvSpPr>
              <p:cNvPr id="249" name="TextBox 248"/>
              <p:cNvSpPr txBox="1">
                <a:spLocks noRot="1" noChangeAspect="1" noMove="1" noResize="1" noEditPoints="1" noAdjustHandles="1" noChangeArrowheads="1" noChangeShapeType="1" noTextEdit="1"/>
              </p:cNvSpPr>
              <p:nvPr/>
            </p:nvSpPr>
            <p:spPr>
              <a:xfrm>
                <a:off x="7484872" y="5519684"/>
                <a:ext cx="3114955" cy="461665"/>
              </a:xfrm>
              <a:prstGeom prst="rect">
                <a:avLst/>
              </a:prstGeom>
              <a:blipFill rotWithShape="0">
                <a:blip r:embed="rId16"/>
                <a:stretch>
                  <a:fillRect b="-17105"/>
                </a:stretch>
              </a:blipFill>
            </p:spPr>
            <p:txBody>
              <a:bodyPr/>
              <a:lstStyle/>
              <a:p>
                <a:r>
                  <a:rPr lang="en-US">
                    <a:noFill/>
                  </a:rPr>
                  <a:t> </a:t>
                </a:r>
              </a:p>
            </p:txBody>
          </p:sp>
        </mc:Fallback>
      </mc:AlternateContent>
      <p:sp>
        <p:nvSpPr>
          <p:cNvPr id="250" name="Line 6"/>
          <p:cNvSpPr>
            <a:spLocks noChangeShapeType="1"/>
          </p:cNvSpPr>
          <p:nvPr/>
        </p:nvSpPr>
        <p:spPr bwMode="auto">
          <a:xfrm>
            <a:off x="5074418" y="5750517"/>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grpSp>
        <p:nvGrpSpPr>
          <p:cNvPr id="251" name="Group 250"/>
          <p:cNvGrpSpPr/>
          <p:nvPr/>
        </p:nvGrpSpPr>
        <p:grpSpPr>
          <a:xfrm>
            <a:off x="3064427" y="3681060"/>
            <a:ext cx="1472137" cy="1670631"/>
            <a:chOff x="7417113" y="3443732"/>
            <a:chExt cx="1472137" cy="1670631"/>
          </a:xfrm>
        </p:grpSpPr>
        <p:pic>
          <p:nvPicPr>
            <p:cNvPr id="252" name="Picture 40" descr="BS00996_"/>
            <p:cNvPicPr>
              <a:picLocks noChangeAspect="1" noChangeArrowheads="1"/>
            </p:cNvPicPr>
            <p:nvPr/>
          </p:nvPicPr>
          <p:blipFill>
            <a:blip r:embed="rId11"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53"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60" name="TextBox 259"/>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260" name="TextBox 259"/>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7"/>
                  <a:stretch>
                    <a:fillRect b="-11475"/>
                  </a:stretch>
                </a:blipFill>
              </p:spPr>
              <p:txBody>
                <a:bodyPr/>
                <a:lstStyle/>
                <a:p>
                  <a:r>
                    <a:rPr lang="en-US">
                      <a:noFill/>
                    </a:rPr>
                    <a:t> </a:t>
                  </a:r>
                </a:p>
              </p:txBody>
            </p:sp>
          </mc:Fallback>
        </mc:AlternateContent>
      </p:grpSp>
      <p:sp>
        <p:nvSpPr>
          <p:cNvPr id="261" name="Left Brace 260"/>
          <p:cNvSpPr/>
          <p:nvPr/>
        </p:nvSpPr>
        <p:spPr>
          <a:xfrm rot="16200000">
            <a:off x="3053536" y="2593833"/>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2" name="Left Brace 261"/>
          <p:cNvSpPr/>
          <p:nvPr/>
        </p:nvSpPr>
        <p:spPr>
          <a:xfrm rot="16200000">
            <a:off x="1857823" y="2871803"/>
            <a:ext cx="427814" cy="686424"/>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22014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wipe(down)">
                                      <p:cBhvr>
                                        <p:cTn id="15" dur="500"/>
                                        <p:tgtEl>
                                          <p:spTgt spid="1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2.22222E-6 L 0.46381 -0.00857 " pathEditMode="relative" rAng="0" ptsTypes="AA">
                                      <p:cBhvr>
                                        <p:cTn id="19" dur="2000" fill="hold"/>
                                        <p:tgtEl>
                                          <p:spTgt spid="118"/>
                                        </p:tgtEl>
                                        <p:attrNameLst>
                                          <p:attrName>ppt_x</p:attrName>
                                          <p:attrName>ppt_y</p:attrName>
                                        </p:attrNameLst>
                                      </p:cBhvr>
                                      <p:rCtr x="23190" y="-440"/>
                                    </p:animMotion>
                                  </p:childTnLst>
                                </p:cTn>
                              </p:par>
                              <p:par>
                                <p:cTn id="20" presetID="22" presetClass="entr" presetSubtype="8"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wipe(left)">
                                      <p:cBhvr>
                                        <p:cTn id="22" dur="1000"/>
                                        <p:tgtEl>
                                          <p:spTgt spid="1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7"/>
                                        </p:tgtEl>
                                        <p:attrNameLst>
                                          <p:attrName>style.visibility</p:attrName>
                                        </p:attrNameLst>
                                      </p:cBhvr>
                                      <p:to>
                                        <p:strVal val="visible"/>
                                      </p:to>
                                    </p:set>
                                    <p:animEffect transition="in" filter="dissolve">
                                      <p:cBhvr>
                                        <p:cTn id="27" dur="500"/>
                                        <p:tgtEl>
                                          <p:spTgt spid="18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5"/>
                                        </p:tgtEl>
                                        <p:attrNameLst>
                                          <p:attrName>style.visibility</p:attrName>
                                        </p:attrNameLst>
                                      </p:cBhvr>
                                      <p:to>
                                        <p:strVal val="visible"/>
                                      </p:to>
                                    </p:set>
                                    <p:anim calcmode="lin" valueType="num">
                                      <p:cBhvr additive="base">
                                        <p:cTn id="32" dur="500" fill="hold"/>
                                        <p:tgtEl>
                                          <p:spTgt spid="175"/>
                                        </p:tgtEl>
                                        <p:attrNameLst>
                                          <p:attrName>ppt_x</p:attrName>
                                        </p:attrNameLst>
                                      </p:cBhvr>
                                      <p:tavLst>
                                        <p:tav tm="0">
                                          <p:val>
                                            <p:strVal val="#ppt_x"/>
                                          </p:val>
                                        </p:tav>
                                        <p:tav tm="100000">
                                          <p:val>
                                            <p:strVal val="#ppt_x"/>
                                          </p:val>
                                        </p:tav>
                                      </p:tavLst>
                                    </p:anim>
                                    <p:anim calcmode="lin" valueType="num">
                                      <p:cBhvr additive="base">
                                        <p:cTn id="33" dur="500" fill="hold"/>
                                        <p:tgtEl>
                                          <p:spTgt spid="175"/>
                                        </p:tgtEl>
                                        <p:attrNameLst>
                                          <p:attrName>ppt_y</p:attrName>
                                        </p:attrNameLst>
                                      </p:cBhvr>
                                      <p:tavLst>
                                        <p:tav tm="0">
                                          <p:val>
                                            <p:strVal val="1+#ppt_h/2"/>
                                          </p:val>
                                        </p:tav>
                                        <p:tav tm="100000">
                                          <p:val>
                                            <p:strVal val="#ppt_y"/>
                                          </p:val>
                                        </p:tav>
                                      </p:tavLst>
                                    </p:anim>
                                  </p:childTnLst>
                                </p:cTn>
                              </p:par>
                              <p:par>
                                <p:cTn id="34" presetID="2" presetClass="entr" presetSubtype="4" fill="hold" grpId="1" nodeType="withEffect">
                                  <p:stCondLst>
                                    <p:cond delay="0"/>
                                  </p:stCondLst>
                                  <p:childTnLst>
                                    <p:set>
                                      <p:cBhvr>
                                        <p:cTn id="35" dur="1" fill="hold">
                                          <p:stCondLst>
                                            <p:cond delay="0"/>
                                          </p:stCondLst>
                                        </p:cTn>
                                        <p:tgtEl>
                                          <p:spTgt spid="167"/>
                                        </p:tgtEl>
                                        <p:attrNameLst>
                                          <p:attrName>style.visibility</p:attrName>
                                        </p:attrNameLst>
                                      </p:cBhvr>
                                      <p:to>
                                        <p:strVal val="visible"/>
                                      </p:to>
                                    </p:set>
                                    <p:anim calcmode="lin" valueType="num">
                                      <p:cBhvr additive="base">
                                        <p:cTn id="36" dur="500" fill="hold"/>
                                        <p:tgtEl>
                                          <p:spTgt spid="167"/>
                                        </p:tgtEl>
                                        <p:attrNameLst>
                                          <p:attrName>ppt_x</p:attrName>
                                        </p:attrNameLst>
                                      </p:cBhvr>
                                      <p:tavLst>
                                        <p:tav tm="0">
                                          <p:val>
                                            <p:strVal val="#ppt_x"/>
                                          </p:val>
                                        </p:tav>
                                        <p:tav tm="100000">
                                          <p:val>
                                            <p:strVal val="#ppt_x"/>
                                          </p:val>
                                        </p:tav>
                                      </p:tavLst>
                                    </p:anim>
                                    <p:anim calcmode="lin" valueType="num">
                                      <p:cBhvr additive="base">
                                        <p:cTn id="37" dur="500" fill="hold"/>
                                        <p:tgtEl>
                                          <p:spTgt spid="16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88"/>
                                        </p:tgtEl>
                                        <p:attrNameLst>
                                          <p:attrName>style.visibility</p:attrName>
                                        </p:attrNameLst>
                                      </p:cBhvr>
                                      <p:to>
                                        <p:strVal val="visible"/>
                                      </p:to>
                                    </p:set>
                                  </p:childTnLst>
                                </p:cTn>
                              </p:par>
                              <p:par>
                                <p:cTn id="42" presetID="42" presetClass="path" presetSubtype="0" accel="50000" decel="50000" fill="hold" nodeType="withEffect">
                                  <p:stCondLst>
                                    <p:cond delay="0"/>
                                  </p:stCondLst>
                                  <p:childTnLst>
                                    <p:animMotion origin="layout" path="M 3.33333E-6 -4.81481E-6 L 0.4694 0.18982 " pathEditMode="relative" rAng="0" ptsTypes="AA">
                                      <p:cBhvr>
                                        <p:cTn id="43" dur="2000" fill="hold"/>
                                        <p:tgtEl>
                                          <p:spTgt spid="135"/>
                                        </p:tgtEl>
                                        <p:attrNameLst>
                                          <p:attrName>ppt_x</p:attrName>
                                          <p:attrName>ppt_y</p:attrName>
                                        </p:attrNameLst>
                                      </p:cBhvr>
                                      <p:rCtr x="23464" y="9491"/>
                                    </p:animMotion>
                                  </p:childTnLst>
                                </p:cTn>
                              </p:par>
                              <p:par>
                                <p:cTn id="44" presetID="22" presetClass="entr" presetSubtype="8" fill="hold" grpId="0" nodeType="withEffect">
                                  <p:stCondLst>
                                    <p:cond delay="0"/>
                                  </p:stCondLst>
                                  <p:childTnLst>
                                    <p:set>
                                      <p:cBhvr>
                                        <p:cTn id="45" dur="1" fill="hold">
                                          <p:stCondLst>
                                            <p:cond delay="0"/>
                                          </p:stCondLst>
                                        </p:cTn>
                                        <p:tgtEl>
                                          <p:spTgt spid="167"/>
                                        </p:tgtEl>
                                        <p:attrNameLst>
                                          <p:attrName>style.visibility</p:attrName>
                                        </p:attrNameLst>
                                      </p:cBhvr>
                                      <p:to>
                                        <p:strVal val="visible"/>
                                      </p:to>
                                    </p:set>
                                    <p:animEffect transition="in" filter="wipe(left)">
                                      <p:cBhvr>
                                        <p:cTn id="46" dur="1000"/>
                                        <p:tgtEl>
                                          <p:spTgt spid="16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32"/>
                                        </p:tgtEl>
                                        <p:attrNameLst>
                                          <p:attrName>style.visibility</p:attrName>
                                        </p:attrNameLst>
                                      </p:cBhvr>
                                      <p:to>
                                        <p:strVal val="visible"/>
                                      </p:to>
                                    </p:set>
                                    <p:animEffect transition="in" filter="wipe(left)">
                                      <p:cBhvr>
                                        <p:cTn id="49" dur="1000"/>
                                        <p:tgtEl>
                                          <p:spTgt spid="23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233"/>
                                        </p:tgtEl>
                                        <p:attrNameLst>
                                          <p:attrName>style.visibility</p:attrName>
                                        </p:attrNameLst>
                                      </p:cBhvr>
                                      <p:to>
                                        <p:strVal val="visible"/>
                                      </p:to>
                                    </p:set>
                                    <p:animEffect transition="in" filter="wipe(right)">
                                      <p:cBhvr>
                                        <p:cTn id="58" dur="500"/>
                                        <p:tgtEl>
                                          <p:spTgt spid="233"/>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
                                        </p:tgtEl>
                                        <p:attrNameLst>
                                          <p:attrName>style.visibility</p:attrName>
                                        </p:attrNameLst>
                                      </p:cBhvr>
                                      <p:to>
                                        <p:strVal val="visible"/>
                                      </p:to>
                                    </p:set>
                                    <p:animEffect transition="in" filter="wipe(right)">
                                      <p:cBhvr>
                                        <p:cTn id="61" dur="500"/>
                                        <p:tgtEl>
                                          <p:spTgt spid="235"/>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2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237"/>
                                        </p:tgtEl>
                                        <p:attrNameLst>
                                          <p:attrName>style.visibility</p:attrName>
                                        </p:attrNameLst>
                                      </p:cBhvr>
                                      <p:to>
                                        <p:strVal val="visible"/>
                                      </p:to>
                                    </p:set>
                                    <p:animEffect transition="in" filter="wipe(up)">
                                      <p:cBhvr>
                                        <p:cTn id="71" dur="500"/>
                                        <p:tgtEl>
                                          <p:spTgt spid="237"/>
                                        </p:tgtEl>
                                      </p:cBhvr>
                                    </p:animEffect>
                                  </p:childTnLst>
                                </p:cTn>
                              </p:par>
                              <p:par>
                                <p:cTn id="72" presetID="22" presetClass="entr" presetSubtype="1" fill="hold" nodeType="withEffect">
                                  <p:stCondLst>
                                    <p:cond delay="0"/>
                                  </p:stCondLst>
                                  <p:childTnLst>
                                    <p:set>
                                      <p:cBhvr>
                                        <p:cTn id="73" dur="1" fill="hold">
                                          <p:stCondLst>
                                            <p:cond delay="0"/>
                                          </p:stCondLst>
                                        </p:cTn>
                                        <p:tgtEl>
                                          <p:spTgt spid="251"/>
                                        </p:tgtEl>
                                        <p:attrNameLst>
                                          <p:attrName>style.visibility</p:attrName>
                                        </p:attrNameLst>
                                      </p:cBhvr>
                                      <p:to>
                                        <p:strVal val="visible"/>
                                      </p:to>
                                    </p:set>
                                    <p:animEffect transition="in" filter="wipe(up)">
                                      <p:cBhvr>
                                        <p:cTn id="74" dur="500"/>
                                        <p:tgtEl>
                                          <p:spTgt spid="25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46"/>
                                        </p:tgtEl>
                                        <p:attrNameLst>
                                          <p:attrName>style.visibility</p:attrName>
                                        </p:attrNameLst>
                                      </p:cBhvr>
                                      <p:to>
                                        <p:strVal val="visible"/>
                                      </p:to>
                                    </p:set>
                                    <p:animEffect transition="in" filter="wipe(left)">
                                      <p:cBhvr>
                                        <p:cTn id="79" dur="1000"/>
                                        <p:tgtEl>
                                          <p:spTgt spid="246"/>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47"/>
                                        </p:tgtEl>
                                        <p:attrNameLst>
                                          <p:attrName>style.visibility</p:attrName>
                                        </p:attrNameLst>
                                      </p:cBhvr>
                                      <p:to>
                                        <p:strVal val="visible"/>
                                      </p:to>
                                    </p:set>
                                    <p:animEffect transition="in" filter="wipe(left)">
                                      <p:cBhvr>
                                        <p:cTn id="82" dur="500"/>
                                        <p:tgtEl>
                                          <p:spTgt spid="247"/>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50"/>
                                        </p:tgtEl>
                                        <p:attrNameLst>
                                          <p:attrName>style.visibility</p:attrName>
                                        </p:attrNameLst>
                                      </p:cBhvr>
                                      <p:to>
                                        <p:strVal val="visible"/>
                                      </p:to>
                                    </p:set>
                                    <p:animEffect transition="in" filter="wipe(left)">
                                      <p:cBhvr>
                                        <p:cTn id="85" dur="1000"/>
                                        <p:tgtEl>
                                          <p:spTgt spid="250"/>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248"/>
                                        </p:tgtEl>
                                        <p:attrNameLst>
                                          <p:attrName>style.visibility</p:attrName>
                                        </p:attrNameLst>
                                      </p:cBhvr>
                                      <p:to>
                                        <p:strVal val="visible"/>
                                      </p:to>
                                    </p:set>
                                    <p:animEffect transition="in" filter="wipe(left)">
                                      <p:cBhvr>
                                        <p:cTn id="88" dur="500"/>
                                        <p:tgtEl>
                                          <p:spTgt spid="24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241"/>
                                        </p:tgtEl>
                                        <p:attrNameLst>
                                          <p:attrName>style.visibility</p:attrName>
                                        </p:attrNameLst>
                                      </p:cBhvr>
                                      <p:to>
                                        <p:strVal val="visible"/>
                                      </p:to>
                                    </p:set>
                                    <p:animEffect transition="in" filter="wipe(up)">
                                      <p:cBhvr>
                                        <p:cTn id="93" dur="500"/>
                                        <p:tgtEl>
                                          <p:spTgt spid="241"/>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p:bldP spid="167" grpId="0" animBg="1"/>
      <p:bldP spid="167" grpId="1" animBg="1"/>
      <p:bldP spid="175" grpId="0"/>
      <p:bldP spid="187" grpId="0"/>
      <p:bldP spid="232" grpId="0" animBg="1"/>
      <p:bldP spid="233" grpId="0" animBg="1"/>
      <p:bldP spid="234" grpId="0"/>
      <p:bldP spid="235" grpId="0"/>
      <p:bldP spid="246" grpId="0" animBg="1"/>
      <p:bldP spid="247" grpId="0"/>
      <p:bldP spid="248" grpId="0"/>
      <p:bldP spid="249" grpId="0"/>
      <p:bldP spid="250" grpId="0" animBg="1"/>
      <p:bldP spid="261" grpId="0" animBg="1"/>
      <p:bldP spid="26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298"/>
          <p:cNvSpPr>
            <a:spLocks noChangeArrowheads="1"/>
          </p:cNvSpPr>
          <p:nvPr/>
        </p:nvSpPr>
        <p:spPr bwMode="auto">
          <a:xfrm>
            <a:off x="4097743" y="2208973"/>
            <a:ext cx="4387338" cy="3231532"/>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Coin-Flipping</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Bit Commitment</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Oblivious Transfer</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2-Party Function Evaluation</a:t>
            </a:r>
          </a:p>
          <a:p>
            <a:pPr marL="342900" indent="-342900">
              <a:spcBef>
                <a:spcPct val="20000"/>
              </a:spcBef>
              <a:buClr>
                <a:schemeClr val="accent1"/>
              </a:buClr>
              <a:buSzPct val="65000"/>
              <a:buFont typeface="Wingdings" pitchFamily="2" charset="2"/>
              <a:buChar char="n"/>
            </a:pPr>
            <a:endParaRPr lang="en-US" sz="2400">
              <a:cs typeface="Arial" charset="0"/>
            </a:endParaRPr>
          </a:p>
        </p:txBody>
      </p:sp>
      <mc:AlternateContent xmlns:mc="http://schemas.openxmlformats.org/markup-compatibility/2006" xmlns:a14="http://schemas.microsoft.com/office/drawing/2010/main">
        <mc:Choice Requires="a14">
          <p:sp>
            <p:nvSpPr>
              <p:cNvPr id="66" name="TextBox 65"/>
              <p:cNvSpPr txBox="1"/>
              <p:nvPr/>
            </p:nvSpPr>
            <p:spPr>
              <a:xfrm rot="5400000">
                <a:off x="5980873" y="3471779"/>
                <a:ext cx="617156"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rgbClr val="0000FF"/>
                          </a:solidFill>
                          <a:latin typeface="Cambria Math" charset="0"/>
                          <a:ea typeface="Cambria Math" charset="0"/>
                          <a:cs typeface="Cambria Math" charset="0"/>
                        </a:rPr>
                        <m:t>⇒</m:t>
                      </m:r>
                    </m:oMath>
                  </m:oMathPara>
                </a14:m>
                <a:endParaRPr lang="en-US" sz="4400">
                  <a:solidFill>
                    <a:srgbClr val="0000FF"/>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rot="5400000">
                <a:off x="5980873" y="3471779"/>
                <a:ext cx="617156" cy="677108"/>
              </a:xfrm>
              <a:prstGeom prst="rect">
                <a:avLst/>
              </a:prstGeom>
              <a:blipFill rotWithShape="0">
                <a:blip r:embed="rId3"/>
                <a:stretch>
                  <a:fillRect/>
                </a:stretch>
              </a:blipFill>
            </p:spPr>
            <p:txBody>
              <a:bodyPr/>
              <a:lstStyle/>
              <a:p>
                <a:r>
                  <a:rPr lang="en-US">
                    <a:noFill/>
                  </a:rPr>
                  <a:t> </a:t>
                </a:r>
              </a:p>
            </p:txBody>
          </p:sp>
        </mc:Fallback>
      </mc:AlternateContent>
      <p:sp>
        <p:nvSpPr>
          <p:cNvPr id="132" name="Rectangle 2"/>
          <p:cNvSpPr>
            <a:spLocks noGrp="1" noChangeArrowheads="1"/>
          </p:cNvSpPr>
          <p:nvPr>
            <p:ph type="title" sz="quarter"/>
          </p:nvPr>
        </p:nvSpPr>
        <p:spPr>
          <a:xfrm>
            <a:off x="1039397" y="76330"/>
            <a:ext cx="10080360" cy="720725"/>
          </a:xfrm>
        </p:spPr>
        <p:txBody>
          <a:bodyPr>
            <a:normAutofit/>
          </a:bodyPr>
          <a:lstStyle/>
          <a:p>
            <a:pPr algn="l"/>
            <a:r>
              <a:rPr lang="en-US"/>
              <a:t>Summary of Quantum Two-Party Crypto</a:t>
            </a:r>
          </a:p>
        </p:txBody>
      </p:sp>
      <p:sp>
        <p:nvSpPr>
          <p:cNvPr id="133" name="Rectangle 298"/>
          <p:cNvSpPr>
            <a:spLocks noChangeArrowheads="1"/>
          </p:cNvSpPr>
          <p:nvPr/>
        </p:nvSpPr>
        <p:spPr bwMode="auto">
          <a:xfrm>
            <a:off x="1149804" y="814581"/>
            <a:ext cx="4566226" cy="874079"/>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Information-theoretic security</a:t>
            </a:r>
          </a:p>
          <a:p>
            <a:pPr marL="342900" indent="-342900">
              <a:spcBef>
                <a:spcPct val="20000"/>
              </a:spcBef>
              <a:buClr>
                <a:schemeClr val="accent1"/>
              </a:buClr>
              <a:buSzPct val="65000"/>
              <a:buFont typeface="Wingdings" pitchFamily="2" charset="2"/>
              <a:buChar char="n"/>
            </a:pPr>
            <a:r>
              <a:rPr lang="en-US" sz="2400">
                <a:cs typeface="Arial" charset="0"/>
              </a:rPr>
              <a:t>No computational restrictions</a:t>
            </a:r>
          </a:p>
        </p:txBody>
      </p:sp>
      <p:sp>
        <p:nvSpPr>
          <p:cNvPr id="25" name="Rectangle 298"/>
          <p:cNvSpPr>
            <a:spLocks noChangeArrowheads="1"/>
          </p:cNvSpPr>
          <p:nvPr/>
        </p:nvSpPr>
        <p:spPr bwMode="auto">
          <a:xfrm>
            <a:off x="5309125" y="1052575"/>
            <a:ext cx="1629300" cy="819822"/>
          </a:xfrm>
          <a:prstGeom prst="rect">
            <a:avLst/>
          </a:prstGeom>
          <a:noFill/>
          <a:ln w="9525">
            <a:noFill/>
            <a:miter lim="800000"/>
            <a:headEnd/>
            <a:tailEnd/>
          </a:ln>
          <a:effectLst/>
        </p:spPr>
        <p:txBody>
          <a:bodyPr/>
          <a:lstStyle/>
          <a:p>
            <a:pPr>
              <a:spcBef>
                <a:spcPct val="20000"/>
              </a:spcBef>
              <a:buClr>
                <a:schemeClr val="accent1"/>
              </a:buClr>
              <a:buSzPct val="65000"/>
            </a:pPr>
            <a:endParaRPr lang="en-US" sz="2400">
              <a:cs typeface="Arial" charset="0"/>
            </a:endParaRPr>
          </a:p>
        </p:txBody>
      </p:sp>
      <mc:AlternateContent xmlns:mc="http://schemas.openxmlformats.org/markup-compatibility/2006" xmlns:a14="http://schemas.microsoft.com/office/drawing/2010/main">
        <mc:Choice Requires="a14">
          <p:sp>
            <p:nvSpPr>
              <p:cNvPr id="2" name="TextBox 1"/>
              <p:cNvSpPr txBox="1"/>
              <p:nvPr/>
            </p:nvSpPr>
            <p:spPr>
              <a:xfrm rot="5400000">
                <a:off x="5455181" y="2582969"/>
                <a:ext cx="621965"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 name="TextBox 1"/>
              <p:cNvSpPr txBox="1">
                <a:spLocks noRot="1" noChangeAspect="1" noMove="1" noResize="1" noEditPoints="1" noAdjustHandles="1" noChangeArrowheads="1" noChangeShapeType="1" noTextEdit="1"/>
              </p:cNvSpPr>
              <p:nvPr/>
            </p:nvSpPr>
            <p:spPr>
              <a:xfrm rot="5400000">
                <a:off x="5455181" y="2582969"/>
                <a:ext cx="621965" cy="677108"/>
              </a:xfrm>
              <a:prstGeom prst="rect">
                <a:avLst/>
              </a:prstGeom>
              <a:blipFill rotWithShape="0">
                <a:blip r:embed="rId4"/>
                <a:stretch>
                  <a:fillRect/>
                </a:stretch>
              </a:blipFill>
            </p:spPr>
            <p:txBody>
              <a:bodyPr/>
              <a:lstStyle/>
              <a:p>
                <a:r>
                  <a:rPr lang="en-US">
                    <a:noFill/>
                  </a:rPr>
                  <a:t> </a:t>
                </a:r>
              </a:p>
            </p:txBody>
          </p:sp>
        </mc:Fallback>
      </mc:AlternateContent>
      <p:grpSp>
        <p:nvGrpSpPr>
          <p:cNvPr id="7" name="Group 6"/>
          <p:cNvGrpSpPr/>
          <p:nvPr/>
        </p:nvGrpSpPr>
        <p:grpSpPr>
          <a:xfrm>
            <a:off x="6743908" y="2149865"/>
            <a:ext cx="1454331" cy="687097"/>
            <a:chOff x="3513594" y="1763638"/>
            <a:chExt cx="1454331" cy="687097"/>
          </a:xfrm>
        </p:grpSpPr>
        <p:pic>
          <p:nvPicPr>
            <p:cNvPr id="3" name="Picture 2"/>
            <p:cNvPicPr>
              <a:picLocks noChangeAspect="1"/>
            </p:cNvPicPr>
            <p:nvPr/>
          </p:nvPicPr>
          <p:blipFill>
            <a:blip r:embed="rId5"/>
            <a:stretch>
              <a:fillRect/>
            </a:stretch>
          </p:blipFill>
          <p:spPr>
            <a:xfrm>
              <a:off x="4280828" y="1763638"/>
              <a:ext cx="687097" cy="687097"/>
            </a:xfrm>
            <a:prstGeom prst="rect">
              <a:avLst/>
            </a:prstGeom>
          </p:spPr>
        </p:pic>
        <p:pic>
          <p:nvPicPr>
            <p:cNvPr id="28" name="Picture 27"/>
            <p:cNvPicPr>
              <a:picLocks noChangeAspect="1"/>
            </p:cNvPicPr>
            <p:nvPr/>
          </p:nvPicPr>
          <p:blipFill>
            <a:blip r:embed="rId6">
              <a:lum bright="-15000" contrast="15000"/>
            </a:blip>
            <a:stretch>
              <a:fillRect/>
            </a:stretch>
          </p:blipFill>
          <p:spPr>
            <a:xfrm>
              <a:off x="3513594" y="1768352"/>
              <a:ext cx="712918" cy="682383"/>
            </a:xfrm>
            <a:prstGeom prst="rect">
              <a:avLst/>
            </a:prstGeom>
          </p:spPr>
        </p:pic>
      </p:grpSp>
      <p:grpSp>
        <p:nvGrpSpPr>
          <p:cNvPr id="8" name="Group 7"/>
          <p:cNvGrpSpPr/>
          <p:nvPr/>
        </p:nvGrpSpPr>
        <p:grpSpPr>
          <a:xfrm>
            <a:off x="6898570" y="2995105"/>
            <a:ext cx="1674635" cy="773893"/>
            <a:chOff x="3956191" y="2592796"/>
            <a:chExt cx="1674635" cy="773893"/>
          </a:xfrm>
        </p:grpSpPr>
        <p:pic>
          <p:nvPicPr>
            <p:cNvPr id="30" name="Picture 20" descr="BD07434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6191" y="2592796"/>
              <a:ext cx="810501" cy="773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2" descr="j023817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2598" y="2917218"/>
              <a:ext cx="708228" cy="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 name="Group 9"/>
          <p:cNvGrpSpPr/>
          <p:nvPr/>
        </p:nvGrpSpPr>
        <p:grpSpPr>
          <a:xfrm>
            <a:off x="7864977" y="4797467"/>
            <a:ext cx="2995610" cy="666143"/>
            <a:chOff x="4186307" y="4741121"/>
            <a:chExt cx="2995610" cy="666143"/>
          </a:xfrm>
        </p:grpSpPr>
        <mc:AlternateContent xmlns:mc="http://schemas.openxmlformats.org/markup-compatibility/2006" xmlns:a14="http://schemas.microsoft.com/office/drawing/2010/main">
          <mc:Choice Requires="a14">
            <p:sp>
              <p:nvSpPr>
                <p:cNvPr id="43" name="Rounded Rectangle 42"/>
                <p:cNvSpPr/>
                <p:nvPr/>
              </p:nvSpPr>
              <p:spPr>
                <a:xfrm>
                  <a:off x="5400248" y="4840521"/>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latin typeface="Cambria Math" charset="0"/>
                            <a:ea typeface="Cambria Math" charset="0"/>
                            <a:cs typeface="Cambria Math" charset="0"/>
                          </a:rPr>
                          <m:t> </m:t>
                        </m:r>
                        <m:r>
                          <a:rPr lang="de-DE" sz="2800" i="1" smtClean="0">
                            <a:latin typeface="Cambria Math" charset="0"/>
                            <a:ea typeface="Cambria Math" charset="0"/>
                            <a:cs typeface="Cambria Math" charset="0"/>
                          </a:rPr>
                          <m:t>ℱ</m:t>
                        </m:r>
                      </m:oMath>
                    </m:oMathPara>
                  </a14:m>
                  <a:endParaRPr lang="de-DE" sz="2800"/>
                </a:p>
              </p:txBody>
            </p:sp>
          </mc:Choice>
          <mc:Fallback xmlns="">
            <p:sp>
              <p:nvSpPr>
                <p:cNvPr id="43" name="Rounded Rectangle 42"/>
                <p:cNvSpPr>
                  <a:spLocks noRot="1" noChangeAspect="1" noMove="1" noResize="1" noEditPoints="1" noAdjustHandles="1" noChangeArrowheads="1" noChangeShapeType="1" noTextEdit="1"/>
                </p:cNvSpPr>
                <p:nvPr/>
              </p:nvSpPr>
              <p:spPr>
                <a:xfrm>
                  <a:off x="5400248" y="4840521"/>
                  <a:ext cx="607928" cy="556693"/>
                </a:xfrm>
                <a:prstGeom prst="roundRect">
                  <a:avLst>
                    <a:gd name="adj" fmla="val 18360"/>
                  </a:avLst>
                </a:prstGeom>
                <a:blipFill rotWithShape="0">
                  <a:blip r:embed="rId9"/>
                  <a:stretch>
                    <a:fillRect/>
                  </a:stretch>
                </a:blipFill>
              </p:spPr>
              <p:txBody>
                <a:bodyPr/>
                <a:lstStyle/>
                <a:p>
                  <a:r>
                    <a:rPr lang="en-US">
                      <a:noFill/>
                    </a:rPr>
                    <a:t> </a:t>
                  </a:r>
                </a:p>
              </p:txBody>
            </p:sp>
          </mc:Fallback>
        </mc:AlternateContent>
        <p:sp>
          <p:nvSpPr>
            <p:cNvPr id="53" name="Line 6"/>
            <p:cNvSpPr>
              <a:spLocks noChangeShapeType="1"/>
            </p:cNvSpPr>
            <p:nvPr/>
          </p:nvSpPr>
          <p:spPr bwMode="auto">
            <a:xfrm>
              <a:off x="5067176" y="4991430"/>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54" name="Line 6"/>
            <p:cNvSpPr>
              <a:spLocks noChangeShapeType="1"/>
            </p:cNvSpPr>
            <p:nvPr/>
          </p:nvSpPr>
          <p:spPr bwMode="auto">
            <a:xfrm>
              <a:off x="5067176" y="5240185"/>
              <a:ext cx="299889"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5" name="Line 6"/>
            <p:cNvSpPr>
              <a:spLocks noChangeShapeType="1"/>
            </p:cNvSpPr>
            <p:nvPr/>
          </p:nvSpPr>
          <p:spPr bwMode="auto">
            <a:xfrm>
              <a:off x="6052705" y="4981671"/>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6" name="Line 6"/>
            <p:cNvSpPr>
              <a:spLocks noChangeShapeType="1"/>
            </p:cNvSpPr>
            <p:nvPr/>
          </p:nvSpPr>
          <p:spPr bwMode="auto">
            <a:xfrm>
              <a:off x="6052705" y="5230426"/>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4" name="TextBox 3"/>
                <p:cNvSpPr txBox="1"/>
                <p:nvPr/>
              </p:nvSpPr>
              <p:spPr>
                <a:xfrm>
                  <a:off x="6297717" y="4770881"/>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𝑦</m:t>
                        </m:r>
                      </m:oMath>
                    </m:oMathPara>
                  </a14:m>
                  <a:endParaRPr lang="en-US"/>
                </a:p>
              </p:txBody>
            </p:sp>
          </mc:Choice>
          <mc:Fallback xmlns="">
            <p:sp>
              <p:nvSpPr>
                <p:cNvPr id="4" name="TextBox 3"/>
                <p:cNvSpPr txBox="1">
                  <a:spLocks noRot="1" noChangeAspect="1" noMove="1" noResize="1" noEditPoints="1" noAdjustHandles="1" noChangeArrowheads="1" noChangeShapeType="1" noTextEdit="1"/>
                </p:cNvSpPr>
                <p:nvPr/>
              </p:nvSpPr>
              <p:spPr>
                <a:xfrm>
                  <a:off x="6297717" y="4770881"/>
                  <a:ext cx="371384" cy="369332"/>
                </a:xfrm>
                <a:prstGeom prst="rect">
                  <a:avLst/>
                </a:prstGeom>
                <a:blipFill rotWithShape="0">
                  <a:blip r:embed="rId10"/>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6256151" y="5037932"/>
                  <a:ext cx="9257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𝑔</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57" name="TextBox 56"/>
                <p:cNvSpPr txBox="1">
                  <a:spLocks noRot="1" noChangeAspect="1" noMove="1" noResize="1" noEditPoints="1" noAdjustHandles="1" noChangeArrowheads="1" noChangeShapeType="1" noTextEdit="1"/>
                </p:cNvSpPr>
                <p:nvPr/>
              </p:nvSpPr>
              <p:spPr>
                <a:xfrm>
                  <a:off x="6256151" y="5037932"/>
                  <a:ext cx="925766" cy="369332"/>
                </a:xfrm>
                <a:prstGeom prst="rect">
                  <a:avLst/>
                </a:prstGeom>
                <a:blipFill rotWithShape="0">
                  <a:blip r:embed="rId11"/>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4702776" y="4741121"/>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𝑥</m:t>
                        </m:r>
                      </m:oMath>
                    </m:oMathPara>
                  </a14:m>
                  <a:endParaRPr lang="en-US"/>
                </a:p>
              </p:txBody>
            </p:sp>
          </mc:Choice>
          <mc:Fallback xmlns="">
            <p:sp>
              <p:nvSpPr>
                <p:cNvPr id="59" name="TextBox 58"/>
                <p:cNvSpPr txBox="1">
                  <a:spLocks noRot="1" noChangeAspect="1" noMove="1" noResize="1" noEditPoints="1" noAdjustHandles="1" noChangeArrowheads="1" noChangeShapeType="1" noTextEdit="1"/>
                </p:cNvSpPr>
                <p:nvPr/>
              </p:nvSpPr>
              <p:spPr>
                <a:xfrm>
                  <a:off x="4702776" y="4741121"/>
                  <a:ext cx="367986" cy="369332"/>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186307" y="5004254"/>
                  <a:ext cx="914096"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r>
                          <a:rPr lang="en-US" b="0" i="1" smtClean="0">
                            <a:latin typeface="Cambria Math" charset="0"/>
                          </a:rPr>
                          <m:t>𝑓</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60" name="TextBox 59"/>
                <p:cNvSpPr txBox="1">
                  <a:spLocks noRot="1" noChangeAspect="1" noMove="1" noResize="1" noEditPoints="1" noAdjustHandles="1" noChangeArrowheads="1" noChangeShapeType="1" noTextEdit="1"/>
                </p:cNvSpPr>
                <p:nvPr/>
              </p:nvSpPr>
              <p:spPr>
                <a:xfrm>
                  <a:off x="4186307" y="5004254"/>
                  <a:ext cx="914096" cy="369332"/>
                </a:xfrm>
                <a:prstGeom prst="rect">
                  <a:avLst/>
                </a:prstGeom>
                <a:blipFill rotWithShape="0">
                  <a:blip r:embed="rId13"/>
                  <a:stretch>
                    <a:fillRect r="-2000" b="-1311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1" name="TextBox 60"/>
              <p:cNvSpPr txBox="1"/>
              <p:nvPr/>
            </p:nvSpPr>
            <p:spPr>
              <a:xfrm rot="5400000">
                <a:off x="5455181" y="3436389"/>
                <a:ext cx="62196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1" name="TextBox 60"/>
              <p:cNvSpPr txBox="1">
                <a:spLocks noRot="1" noChangeAspect="1" noMove="1" noResize="1" noEditPoints="1" noAdjustHandles="1" noChangeArrowheads="1" noChangeShapeType="1" noTextEdit="1"/>
              </p:cNvSpPr>
              <p:nvPr/>
            </p:nvSpPr>
            <p:spPr>
              <a:xfrm rot="5400000">
                <a:off x="5455181" y="3436389"/>
                <a:ext cx="621965" cy="67710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rot="5400000">
                <a:off x="5457589" y="4299177"/>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2" name="TextBox 61"/>
              <p:cNvSpPr txBox="1">
                <a:spLocks noRot="1" noChangeAspect="1" noMove="1" noResize="1" noEditPoints="1" noAdjustHandles="1" noChangeArrowheads="1" noChangeShapeType="1" noTextEdit="1"/>
              </p:cNvSpPr>
              <p:nvPr/>
            </p:nvSpPr>
            <p:spPr>
              <a:xfrm rot="5400000">
                <a:off x="5457589" y="4299177"/>
                <a:ext cx="617156" cy="677108"/>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rot="16200000">
                <a:off x="4686523" y="4299177"/>
                <a:ext cx="617156"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9" name="TextBox 68"/>
              <p:cNvSpPr txBox="1">
                <a:spLocks noRot="1" noChangeAspect="1" noMove="1" noResize="1" noEditPoints="1" noAdjustHandles="1" noChangeArrowheads="1" noChangeShapeType="1" noTextEdit="1"/>
              </p:cNvSpPr>
              <p:nvPr/>
            </p:nvSpPr>
            <p:spPr>
              <a:xfrm rot="16200000">
                <a:off x="4686523" y="4299177"/>
                <a:ext cx="617156" cy="677108"/>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rot="16200000">
                <a:off x="4686523" y="3433984"/>
                <a:ext cx="617156"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70" name="TextBox 69"/>
              <p:cNvSpPr txBox="1">
                <a:spLocks noRot="1" noChangeAspect="1" noMove="1" noResize="1" noEditPoints="1" noAdjustHandles="1" noChangeArrowheads="1" noChangeShapeType="1" noTextEdit="1"/>
              </p:cNvSpPr>
              <p:nvPr/>
            </p:nvSpPr>
            <p:spPr>
              <a:xfrm rot="16200000">
                <a:off x="4686523" y="3433984"/>
                <a:ext cx="617156" cy="677108"/>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rot="16200000">
                <a:off x="4686523" y="2578832"/>
                <a:ext cx="617156"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71" name="TextBox 70"/>
              <p:cNvSpPr txBox="1">
                <a:spLocks noRot="1" noChangeAspect="1" noMove="1" noResize="1" noEditPoints="1" noAdjustHandles="1" noChangeArrowheads="1" noChangeShapeType="1" noTextEdit="1"/>
              </p:cNvSpPr>
              <p:nvPr/>
            </p:nvSpPr>
            <p:spPr>
              <a:xfrm rot="16200000">
                <a:off x="4686523" y="2578832"/>
                <a:ext cx="617156" cy="677108"/>
              </a:xfrm>
              <a:prstGeom prst="rect">
                <a:avLst/>
              </a:prstGeom>
              <a:blipFill rotWithShape="0">
                <a:blip r:embed="rId18"/>
                <a:stretch>
                  <a:fillRect/>
                </a:stretch>
              </a:blipFill>
            </p:spPr>
            <p:txBody>
              <a:bodyPr/>
              <a:lstStyle/>
              <a:p>
                <a:r>
                  <a:rPr lang="en-US">
                    <a:noFill/>
                  </a:rPr>
                  <a:t> </a:t>
                </a:r>
              </a:p>
            </p:txBody>
          </p:sp>
        </mc:Fallback>
      </mc:AlternateContent>
      <p:grpSp>
        <p:nvGrpSpPr>
          <p:cNvPr id="9" name="Group 8"/>
          <p:cNvGrpSpPr/>
          <p:nvPr/>
        </p:nvGrpSpPr>
        <p:grpSpPr>
          <a:xfrm>
            <a:off x="6995899" y="4033376"/>
            <a:ext cx="2072128" cy="656093"/>
            <a:chOff x="4220042" y="3630803"/>
            <a:chExt cx="2072128" cy="656093"/>
          </a:xfrm>
        </p:grpSpPr>
        <p:sp>
          <p:nvSpPr>
            <p:cNvPr id="72" name="Rounded Rectangle 71"/>
            <p:cNvSpPr/>
            <p:nvPr/>
          </p:nvSpPr>
          <p:spPr>
            <a:xfrm>
              <a:off x="4960031" y="3730203"/>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73" name="Line 6"/>
            <p:cNvSpPr>
              <a:spLocks noChangeShapeType="1"/>
            </p:cNvSpPr>
            <p:nvPr/>
          </p:nvSpPr>
          <p:spPr bwMode="auto">
            <a:xfrm>
              <a:off x="4626959" y="3881112"/>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4" name="Line 6"/>
            <p:cNvSpPr>
              <a:spLocks noChangeShapeType="1"/>
            </p:cNvSpPr>
            <p:nvPr/>
          </p:nvSpPr>
          <p:spPr bwMode="auto">
            <a:xfrm>
              <a:off x="4626959" y="4129867"/>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5" name="Line 6"/>
            <p:cNvSpPr>
              <a:spLocks noChangeShapeType="1"/>
            </p:cNvSpPr>
            <p:nvPr/>
          </p:nvSpPr>
          <p:spPr bwMode="auto">
            <a:xfrm>
              <a:off x="5612488" y="3871353"/>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76" name="Line 6"/>
            <p:cNvSpPr>
              <a:spLocks noChangeShapeType="1"/>
            </p:cNvSpPr>
            <p:nvPr/>
          </p:nvSpPr>
          <p:spPr bwMode="auto">
            <a:xfrm>
              <a:off x="5612488" y="4120108"/>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77" name="TextBox 76"/>
                <p:cNvSpPr txBox="1"/>
                <p:nvPr/>
              </p:nvSpPr>
              <p:spPr>
                <a:xfrm>
                  <a:off x="5857500" y="3660563"/>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77" name="TextBox 76"/>
                <p:cNvSpPr txBox="1">
                  <a:spLocks noRot="1" noChangeAspect="1" noMove="1" noResize="1" noEditPoints="1" noAdjustHandles="1" noChangeArrowheads="1" noChangeShapeType="1" noTextEdit="1"/>
                </p:cNvSpPr>
                <p:nvPr/>
              </p:nvSpPr>
              <p:spPr>
                <a:xfrm>
                  <a:off x="5857500" y="3660563"/>
                  <a:ext cx="350672" cy="369332"/>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5857500" y="3917564"/>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78" name="TextBox 77"/>
                <p:cNvSpPr txBox="1">
                  <a:spLocks noRot="1" noChangeAspect="1" noMove="1" noResize="1" noEditPoints="1" noAdjustHandles="1" noChangeArrowheads="1" noChangeShapeType="1" noTextEdit="1"/>
                </p:cNvSpPr>
                <p:nvPr/>
              </p:nvSpPr>
              <p:spPr>
                <a:xfrm>
                  <a:off x="5857500" y="3917564"/>
                  <a:ext cx="434670" cy="369332"/>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4262559" y="3630803"/>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79" name="TextBox 78"/>
                <p:cNvSpPr txBox="1">
                  <a:spLocks noRot="1" noChangeAspect="1" noMove="1" noResize="1" noEditPoints="1" noAdjustHandles="1" noChangeArrowheads="1" noChangeShapeType="1" noTextEdit="1"/>
                </p:cNvSpPr>
                <p:nvPr/>
              </p:nvSpPr>
              <p:spPr>
                <a:xfrm>
                  <a:off x="4262559" y="3630803"/>
                  <a:ext cx="446661" cy="369332"/>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220042" y="3893936"/>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80" name="TextBox 79"/>
                <p:cNvSpPr txBox="1">
                  <a:spLocks noRot="1" noChangeAspect="1" noMove="1" noResize="1" noEditPoints="1" noAdjustHandles="1" noChangeArrowheads="1" noChangeShapeType="1" noTextEdit="1"/>
                </p:cNvSpPr>
                <p:nvPr/>
              </p:nvSpPr>
              <p:spPr>
                <a:xfrm>
                  <a:off x="4220042" y="3893936"/>
                  <a:ext cx="441338" cy="369332"/>
                </a:xfrm>
                <a:prstGeom prst="rect">
                  <a:avLst/>
                </a:prstGeom>
                <a:blipFill rotWithShape="0">
                  <a:blip r:embed="rId22"/>
                  <a:stretch>
                    <a:fillRect/>
                  </a:stretch>
                </a:blipFill>
              </p:spPr>
              <p:txBody>
                <a:bodyPr/>
                <a:lstStyle/>
                <a:p>
                  <a:r>
                    <a:rPr lang="en-US">
                      <a:noFill/>
                    </a:rPr>
                    <a:t> </a:t>
                  </a:r>
                </a:p>
              </p:txBody>
            </p:sp>
          </mc:Fallback>
        </mc:AlternateContent>
      </p:grpSp>
      <p:sp>
        <p:nvSpPr>
          <p:cNvPr id="64" name="Rectangle 63"/>
          <p:cNvSpPr/>
          <p:nvPr/>
        </p:nvSpPr>
        <p:spPr>
          <a:xfrm>
            <a:off x="394267" y="6431540"/>
            <a:ext cx="10127959" cy="369332"/>
          </a:xfrm>
          <a:prstGeom prst="rect">
            <a:avLst/>
          </a:prstGeom>
        </p:spPr>
        <p:txBody>
          <a:bodyPr wrap="square">
            <a:spAutoFit/>
          </a:bodyPr>
          <a:lstStyle/>
          <a:p>
            <a:r>
              <a:rPr lang="en-US">
                <a:solidFill>
                  <a:schemeClr val="bg1"/>
                </a:solidFill>
              </a:rPr>
              <a:t>[Blum 83, Kilian 88]</a:t>
            </a:r>
          </a:p>
        </p:txBody>
      </p:sp>
      <p:grpSp>
        <p:nvGrpSpPr>
          <p:cNvPr id="68" name="Group 67"/>
          <p:cNvGrpSpPr/>
          <p:nvPr/>
        </p:nvGrpSpPr>
        <p:grpSpPr>
          <a:xfrm>
            <a:off x="3253303" y="2274970"/>
            <a:ext cx="528245" cy="3423701"/>
            <a:chOff x="21816" y="1742290"/>
            <a:chExt cx="741786" cy="3619680"/>
          </a:xfrm>
          <a:solidFill>
            <a:srgbClr val="0000FF"/>
          </a:solidFill>
        </p:grpSpPr>
        <p:sp>
          <p:nvSpPr>
            <p:cNvPr id="81" name="Isosceles Triangle 4"/>
            <p:cNvSpPr/>
            <p:nvPr/>
          </p:nvSpPr>
          <p:spPr>
            <a:xfrm>
              <a:off x="21816" y="1742290"/>
              <a:ext cx="740632" cy="1150806"/>
            </a:xfrm>
            <a:prstGeom prst="triangle">
              <a:avLst/>
            </a:prstGeom>
            <a:grpFill/>
            <a:ln>
              <a:noFill/>
            </a:ln>
          </p:spPr>
          <p:style>
            <a:lnRef idx="0">
              <a:schemeClr val="accent6"/>
            </a:lnRef>
            <a:fillRef idx="3">
              <a:schemeClr val="accent6"/>
            </a:fillRef>
            <a:effectRef idx="3">
              <a:schemeClr val="accent6"/>
            </a:effectRef>
            <a:fontRef idx="minor">
              <a:schemeClr val="lt1"/>
            </a:fontRef>
          </p:style>
          <p:txBody>
            <a:bodyPr vert="vert270" rtlCol="0" anchor="ctr"/>
            <a:lstStyle/>
            <a:p>
              <a:pPr algn="ctr"/>
              <a:endParaRPr lang="en-US"/>
            </a:p>
          </p:txBody>
        </p:sp>
        <p:sp>
          <p:nvSpPr>
            <p:cNvPr id="82" name="Rectangle 81"/>
            <p:cNvSpPr/>
            <p:nvPr/>
          </p:nvSpPr>
          <p:spPr>
            <a:xfrm>
              <a:off x="23067" y="2889068"/>
              <a:ext cx="740535" cy="2472902"/>
            </a:xfrm>
            <a:prstGeom prst="rect">
              <a:avLst/>
            </a:prstGeom>
            <a:grpFill/>
            <a:ln>
              <a:noFill/>
            </a:ln>
          </p:spPr>
          <p:style>
            <a:lnRef idx="0">
              <a:schemeClr val="accent6"/>
            </a:lnRef>
            <a:fillRef idx="3">
              <a:schemeClr val="accent6"/>
            </a:fillRef>
            <a:effectRef idx="3">
              <a:schemeClr val="accent6"/>
            </a:effectRef>
            <a:fontRef idx="minor">
              <a:schemeClr val="lt1"/>
            </a:fontRef>
          </p:style>
          <p:txBody>
            <a:bodyPr vert="vert270" rtlCol="0" anchor="ctr"/>
            <a:lstStyle/>
            <a:p>
              <a:pPr algn="ctr"/>
              <a:r>
                <a:rPr lang="en-US"/>
                <a:t> quantum usefulness</a:t>
              </a:r>
            </a:p>
          </p:txBody>
        </p:sp>
      </p:grpSp>
    </p:spTree>
    <p:extLst>
      <p:ext uri="{BB962C8B-B14F-4D97-AF65-F5344CB8AC3E}">
        <p14:creationId xmlns:p14="http://schemas.microsoft.com/office/powerpoint/2010/main" val="134749964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Quantum Money</a:t>
            </a:r>
          </a:p>
        </p:txBody>
      </p:sp>
      <p:pic>
        <p:nvPicPr>
          <p:cNvPr id="5" name="Picture 4">
            <a:extLst>
              <a:ext uri="{FF2B5EF4-FFF2-40B4-BE49-F238E27FC236}">
                <a16:creationId xmlns:a16="http://schemas.microsoft.com/office/drawing/2014/main" id="{98CEF45D-7AD9-0647-97A8-BAC3423D1EAD}"/>
              </a:ext>
            </a:extLst>
          </p:cNvPr>
          <p:cNvPicPr>
            <a:picLocks noChangeAspect="1"/>
          </p:cNvPicPr>
          <p:nvPr/>
        </p:nvPicPr>
        <p:blipFill>
          <a:blip r:embed="rId2"/>
          <a:stretch>
            <a:fillRect/>
          </a:stretch>
        </p:blipFill>
        <p:spPr>
          <a:xfrm>
            <a:off x="668921" y="1839436"/>
            <a:ext cx="9668097" cy="3033647"/>
          </a:xfrm>
          <a:prstGeom prst="rect">
            <a:avLst/>
          </a:prstGeom>
        </p:spPr>
      </p:pic>
    </p:spTree>
    <p:extLst>
      <p:ext uri="{BB962C8B-B14F-4D97-AF65-F5344CB8AC3E}">
        <p14:creationId xmlns:p14="http://schemas.microsoft.com/office/powerpoint/2010/main" val="811171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1057918" y="69390"/>
            <a:ext cx="10093301" cy="720725"/>
          </a:xfrm>
        </p:spPr>
        <p:txBody>
          <a:bodyPr>
            <a:normAutofit/>
          </a:bodyPr>
          <a:lstStyle/>
          <a:p>
            <a:pPr algn="l"/>
            <a:r>
              <a:rPr lang="fr-CH" dirty="0" err="1"/>
              <a:t>Conjugate</a:t>
            </a:r>
            <a:r>
              <a:rPr lang="fr-CH" dirty="0"/>
              <a:t> </a:t>
            </a:r>
            <a:r>
              <a:rPr lang="fr-CH" dirty="0" err="1"/>
              <a:t>Coding</a:t>
            </a:r>
            <a:r>
              <a:rPr lang="fr-CH" dirty="0"/>
              <a:t> &amp; Quantum Money</a:t>
            </a:r>
            <a:endParaRPr lang="en-US" dirty="0"/>
          </a:p>
        </p:txBody>
      </p:sp>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604639" y="3742646"/>
                <a:ext cx="11235555" cy="2565603"/>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cs typeface="Arial" charset="0"/>
                  </a:rPr>
                  <a:t>Originally proposed for securing </a:t>
                </a:r>
                <a:r>
                  <a:rPr lang="en-US" sz="2400" dirty="0">
                    <a:solidFill>
                      <a:srgbClr val="0000FF"/>
                    </a:solidFill>
                    <a:cs typeface="Arial" charset="0"/>
                  </a:rPr>
                  <a:t>quantum banknotes</a:t>
                </a:r>
                <a:r>
                  <a:rPr lang="en-US" sz="2400" dirty="0">
                    <a:cs typeface="Arial" charset="0"/>
                  </a:rPr>
                  <a:t> (private-key quantum money)</a:t>
                </a:r>
              </a:p>
              <a:p>
                <a:pPr marL="342900" indent="-342900">
                  <a:spcBef>
                    <a:spcPct val="20000"/>
                  </a:spcBef>
                  <a:buClr>
                    <a:schemeClr val="accent1"/>
                  </a:buClr>
                  <a:buSzPct val="65000"/>
                  <a:buFont typeface="Wingdings" pitchFamily="2" charset="2"/>
                  <a:buChar char="n"/>
                </a:pPr>
                <a:r>
                  <a:rPr lang="en-US" sz="2400" dirty="0">
                    <a:cs typeface="Arial" charset="0"/>
                  </a:rPr>
                  <a:t>Bank holds list of serial numbers with according q states</a:t>
                </a:r>
              </a:p>
              <a:p>
                <a:pPr marL="342900" indent="-342900">
                  <a:spcBef>
                    <a:spcPct val="20000"/>
                  </a:spcBef>
                  <a:buClr>
                    <a:schemeClr val="accent1"/>
                  </a:buClr>
                  <a:buSzPct val="65000"/>
                  <a:buFont typeface="Wingdings" pitchFamily="2" charset="2"/>
                  <a:buChar char="n"/>
                </a:pPr>
                <a:r>
                  <a:rPr lang="en-US" sz="2400" dirty="0">
                    <a:cs typeface="Arial" charset="0"/>
                  </a:rPr>
                  <a:t>The note has to be transferred to the bank for verification</a:t>
                </a:r>
              </a:p>
              <a:p>
                <a:pPr marL="342900" indent="-342900">
                  <a:spcBef>
                    <a:spcPct val="20000"/>
                  </a:spcBef>
                  <a:buClr>
                    <a:schemeClr val="accent1"/>
                  </a:buClr>
                  <a:buSzPct val="65000"/>
                  <a:buFont typeface="Wingdings" pitchFamily="2" charset="2"/>
                  <a:buChar char="n"/>
                </a:pPr>
                <a:r>
                  <a:rPr lang="en-US" sz="2400" b="1" dirty="0">
                    <a:cs typeface="Arial" charset="0"/>
                  </a:rPr>
                  <a:t>Theorem: </a:t>
                </a:r>
                <a:r>
                  <a:rPr lang="en-US" sz="2400" dirty="0">
                    <a:cs typeface="Arial" charset="0"/>
                  </a:rPr>
                  <a:t>Given access to a single authentic bank note, attempts to create two bank notes having the same serial number that independently pass the bank’s test for validity have success probability exactly </a:t>
                </a:r>
                <a14:m>
                  <m:oMath xmlns:m="http://schemas.openxmlformats.org/officeDocument/2006/math">
                    <m:sSup>
                      <m:sSupPr>
                        <m:ctrlPr>
                          <a:rPr lang="en-US" sz="2400" i="1" dirty="0" smtClean="0">
                            <a:latin typeface="Cambria Math" panose="02040503050406030204" pitchFamily="18" charset="0"/>
                            <a:cs typeface="Arial" charset="0"/>
                          </a:rPr>
                        </m:ctrlPr>
                      </m:sSupPr>
                      <m:e>
                        <m:d>
                          <m:dPr>
                            <m:ctrlPr>
                              <a:rPr lang="en-US" sz="2400" i="1" dirty="0" smtClean="0">
                                <a:latin typeface="Cambria Math" panose="02040503050406030204" pitchFamily="18" charset="0"/>
                                <a:cs typeface="Arial" charset="0"/>
                              </a:rPr>
                            </m:ctrlPr>
                          </m:dPr>
                          <m:e>
                            <m:r>
                              <a:rPr lang="en-US" sz="2400" b="0" i="1" dirty="0" smtClean="0">
                                <a:latin typeface="Cambria Math" panose="02040503050406030204" pitchFamily="18" charset="0"/>
                                <a:cs typeface="Arial" charset="0"/>
                              </a:rPr>
                              <m:t>3/4</m:t>
                            </m:r>
                          </m:e>
                        </m:d>
                      </m:e>
                      <m:sup>
                        <m:r>
                          <a:rPr lang="en-US" sz="2400" i="1" dirty="0" smtClean="0">
                            <a:latin typeface="Cambria Math" panose="02040503050406030204" pitchFamily="18" charset="0"/>
                            <a:cs typeface="Arial" charset="0"/>
                          </a:rPr>
                          <m:t>𝑛</m:t>
                        </m:r>
                      </m:sup>
                    </m:sSup>
                    <m:r>
                      <a:rPr lang="en-US" sz="2400" b="0" i="0" dirty="0" smtClean="0">
                        <a:latin typeface="Cambria Math" panose="02040503050406030204" pitchFamily="18" charset="0"/>
                        <a:cs typeface="Arial" charset="0"/>
                      </a:rPr>
                      <m:t>.</m:t>
                    </m:r>
                  </m:oMath>
                </a14:m>
                <a:endParaRPr lang="en-US" sz="2400" dirty="0">
                  <a:cs typeface="Arial" charset="0"/>
                </a:endParaRPr>
              </a:p>
              <a:p>
                <a:pPr marL="342900" indent="-342900">
                  <a:spcBef>
                    <a:spcPct val="20000"/>
                  </a:spcBef>
                  <a:buClr>
                    <a:schemeClr val="accent1"/>
                  </a:buClr>
                  <a:buSzPct val="65000"/>
                  <a:buFont typeface="Wingdings" pitchFamily="2" charset="2"/>
                  <a:buChar char="n"/>
                </a:pPr>
                <a:endParaRPr lang="en-US" sz="2400" dirty="0">
                  <a:cs typeface="Arial" charset="0"/>
                </a:endParaRPr>
              </a:p>
              <a:p>
                <a:pPr marL="342900" indent="-342900">
                  <a:spcBef>
                    <a:spcPct val="20000"/>
                  </a:spcBef>
                  <a:buClr>
                    <a:schemeClr val="accent1"/>
                  </a:buClr>
                  <a:buSzPct val="65000"/>
                  <a:buFont typeface="Wingdings" pitchFamily="2" charset="2"/>
                  <a:buChar char="n"/>
                </a:pPr>
                <a:endParaRPr lang="en-US" sz="2400" dirty="0">
                  <a:cs typeface="Arial" charset="0"/>
                </a:endParaRPr>
              </a:p>
              <a:p>
                <a:pPr marL="342900" indent="-342900">
                  <a:spcBef>
                    <a:spcPct val="20000"/>
                  </a:spcBef>
                  <a:buClr>
                    <a:schemeClr val="accent1"/>
                  </a:buClr>
                  <a:buSzPct val="65000"/>
                  <a:buFont typeface="Wingdings" pitchFamily="2" charset="2"/>
                  <a:buChar char="n"/>
                </a:pPr>
                <a:endParaRPr lang="en-US" sz="2400" dirty="0">
                  <a:cs typeface="Arial" charset="0"/>
                </a:endParaRPr>
              </a:p>
            </p:txBody>
          </p:sp>
        </mc:Choice>
        <mc:Fallback xmlns="">
          <p:sp>
            <p:nvSpPr>
              <p:cNvPr id="80" name="Rectangle 298"/>
              <p:cNvSpPr>
                <a:spLocks noRot="1" noChangeAspect="1" noMove="1" noResize="1" noEditPoints="1" noAdjustHandles="1" noChangeArrowheads="1" noChangeShapeType="1" noTextEdit="1"/>
              </p:cNvSpPr>
              <p:nvPr/>
            </p:nvSpPr>
            <p:spPr bwMode="auto">
              <a:xfrm>
                <a:off x="604639" y="3742646"/>
                <a:ext cx="11235555" cy="2565603"/>
              </a:xfrm>
              <a:prstGeom prst="rect">
                <a:avLst/>
              </a:prstGeom>
              <a:blipFill>
                <a:blip r:embed="rId3"/>
                <a:stretch>
                  <a:fillRect l="-226" t="-1970" b="-2956"/>
                </a:stretch>
              </a:blipFill>
              <a:ln w="9525">
                <a:noFill/>
                <a:miter lim="800000"/>
                <a:headEnd/>
                <a:tailEnd/>
              </a:ln>
              <a:effectLst/>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7914640" y="1283251"/>
            <a:ext cx="3925554" cy="2409285"/>
          </a:xfrm>
          <a:prstGeom prst="rect">
            <a:avLst/>
          </a:prstGeom>
        </p:spPr>
      </p:pic>
      <p:sp>
        <p:nvSpPr>
          <p:cNvPr id="55" name="Rectangle 54"/>
          <p:cNvSpPr/>
          <p:nvPr/>
        </p:nvSpPr>
        <p:spPr>
          <a:xfrm>
            <a:off x="1057919" y="6390694"/>
            <a:ext cx="8479510" cy="369332"/>
          </a:xfrm>
          <a:prstGeom prst="rect">
            <a:avLst/>
          </a:prstGeom>
        </p:spPr>
        <p:txBody>
          <a:bodyPr wrap="square">
            <a:spAutoFit/>
          </a:bodyPr>
          <a:lstStyle/>
          <a:p>
            <a:r>
              <a:rPr lang="en-US" dirty="0">
                <a:solidFill>
                  <a:schemeClr val="bg1"/>
                </a:solidFill>
              </a:rPr>
              <a:t>[</a:t>
            </a:r>
            <a:r>
              <a:rPr lang="en-US" dirty="0">
                <a:cs typeface="Arial" charset="0"/>
                <a:hlinkClick r:id="rId5"/>
              </a:rPr>
              <a:t>Wiesner 68</a:t>
            </a:r>
            <a:r>
              <a:rPr lang="en-US" dirty="0">
                <a:cs typeface="Arial" charset="0"/>
              </a:rPr>
              <a:t>, </a:t>
            </a:r>
            <a:r>
              <a:rPr lang="en-US" dirty="0">
                <a:solidFill>
                  <a:schemeClr val="bg1"/>
                </a:solidFill>
              </a:rPr>
              <a:t>Molina </a:t>
            </a:r>
            <a:r>
              <a:rPr lang="en-US" dirty="0" err="1">
                <a:solidFill>
                  <a:schemeClr val="bg1"/>
                </a:solidFill>
              </a:rPr>
              <a:t>Vidick</a:t>
            </a:r>
            <a:r>
              <a:rPr lang="en-US" dirty="0">
                <a:solidFill>
                  <a:schemeClr val="bg1"/>
                </a:solidFill>
              </a:rPr>
              <a:t> </a:t>
            </a:r>
            <a:r>
              <a:rPr lang="en-US" dirty="0" err="1">
                <a:solidFill>
                  <a:schemeClr val="bg1"/>
                </a:solidFill>
              </a:rPr>
              <a:t>Watrous</a:t>
            </a:r>
            <a:r>
              <a:rPr lang="en-US" dirty="0">
                <a:solidFill>
                  <a:schemeClr val="bg1"/>
                </a:solidFill>
              </a:rPr>
              <a:t> 13]</a:t>
            </a:r>
          </a:p>
        </p:txBody>
      </p:sp>
      <p:sp>
        <p:nvSpPr>
          <p:cNvPr id="23" name="Rectangle 298"/>
          <p:cNvSpPr>
            <a:spLocks noChangeArrowheads="1"/>
          </p:cNvSpPr>
          <p:nvPr/>
        </p:nvSpPr>
        <p:spPr bwMode="auto">
          <a:xfrm>
            <a:off x="2396618" y="2815987"/>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grpSp>
        <p:nvGrpSpPr>
          <p:cNvPr id="24" name="Group 23"/>
          <p:cNvGrpSpPr/>
          <p:nvPr/>
        </p:nvGrpSpPr>
        <p:grpSpPr>
          <a:xfrm>
            <a:off x="2360507" y="1749055"/>
            <a:ext cx="2304256" cy="460694"/>
            <a:chOff x="971600" y="1268760"/>
            <a:chExt cx="2304256" cy="460694"/>
          </a:xfrm>
        </p:grpSpPr>
        <p:grpSp>
          <p:nvGrpSpPr>
            <p:cNvPr id="25" name="Group 28"/>
            <p:cNvGrpSpPr/>
            <p:nvPr/>
          </p:nvGrpSpPr>
          <p:grpSpPr>
            <a:xfrm>
              <a:off x="971600" y="1268760"/>
              <a:ext cx="457692" cy="460694"/>
              <a:chOff x="4214810" y="2000240"/>
              <a:chExt cx="457692" cy="460694"/>
            </a:xfrm>
          </p:grpSpPr>
          <p:sp>
            <p:nvSpPr>
              <p:cNvPr id="56"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7"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 name="Group 28"/>
            <p:cNvGrpSpPr/>
            <p:nvPr/>
          </p:nvGrpSpPr>
          <p:grpSpPr>
            <a:xfrm>
              <a:off x="1894882" y="1268760"/>
              <a:ext cx="457692" cy="460694"/>
              <a:chOff x="4214810" y="2000240"/>
              <a:chExt cx="457692" cy="460694"/>
            </a:xfrm>
          </p:grpSpPr>
          <p:sp>
            <p:nvSpPr>
              <p:cNvPr id="3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4"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7" name="Group 28"/>
            <p:cNvGrpSpPr/>
            <p:nvPr/>
          </p:nvGrpSpPr>
          <p:grpSpPr>
            <a:xfrm>
              <a:off x="1433241" y="1268760"/>
              <a:ext cx="457692" cy="460694"/>
              <a:chOff x="4214810" y="2000240"/>
              <a:chExt cx="457692" cy="460694"/>
            </a:xfrm>
          </p:grpSpPr>
          <p:sp>
            <p:nvSpPr>
              <p:cNvPr id="34"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6"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8" name="Group 133"/>
            <p:cNvGrpSpPr/>
            <p:nvPr/>
          </p:nvGrpSpPr>
          <p:grpSpPr>
            <a:xfrm>
              <a:off x="2818164" y="1268760"/>
              <a:ext cx="457692" cy="460694"/>
              <a:chOff x="7597837" y="2707419"/>
              <a:chExt cx="457692" cy="460694"/>
            </a:xfrm>
          </p:grpSpPr>
          <p:sp>
            <p:nvSpPr>
              <p:cNvPr id="32"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3"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9" name="Group 28"/>
            <p:cNvGrpSpPr/>
            <p:nvPr/>
          </p:nvGrpSpPr>
          <p:grpSpPr>
            <a:xfrm>
              <a:off x="2356523" y="1268760"/>
              <a:ext cx="457692" cy="460694"/>
              <a:chOff x="4214810" y="2000240"/>
              <a:chExt cx="457692" cy="460694"/>
            </a:xfrm>
          </p:grpSpPr>
          <p:sp>
            <p:nvSpPr>
              <p:cNvPr id="3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58" name="Group 57"/>
          <p:cNvGrpSpPr/>
          <p:nvPr/>
        </p:nvGrpSpPr>
        <p:grpSpPr>
          <a:xfrm>
            <a:off x="2360508" y="2281757"/>
            <a:ext cx="2302879" cy="460694"/>
            <a:chOff x="971600" y="1844824"/>
            <a:chExt cx="2302879" cy="460694"/>
          </a:xfrm>
        </p:grpSpPr>
        <p:sp>
          <p:nvSpPr>
            <p:cNvPr id="59"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0"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61"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2"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63"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4"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65" name="Group 64"/>
            <p:cNvGrpSpPr/>
            <p:nvPr/>
          </p:nvGrpSpPr>
          <p:grpSpPr>
            <a:xfrm>
              <a:off x="971600" y="1844824"/>
              <a:ext cx="457692" cy="460694"/>
              <a:chOff x="971600" y="1844824"/>
              <a:chExt cx="457692" cy="460694"/>
            </a:xfrm>
          </p:grpSpPr>
          <p:sp>
            <p:nvSpPr>
              <p:cNvPr id="73"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74"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75"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66"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67"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68"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69" name="Group 68"/>
            <p:cNvGrpSpPr/>
            <p:nvPr/>
          </p:nvGrpSpPr>
          <p:grpSpPr>
            <a:xfrm>
              <a:off x="2816787" y="1844824"/>
              <a:ext cx="457692" cy="460694"/>
              <a:chOff x="2818164" y="1844824"/>
              <a:chExt cx="457692" cy="460694"/>
            </a:xfrm>
          </p:grpSpPr>
          <p:sp>
            <p:nvSpPr>
              <p:cNvPr id="7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7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7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76" name="Rectangle 298"/>
          <p:cNvSpPr>
            <a:spLocks noChangeArrowheads="1"/>
          </p:cNvSpPr>
          <p:nvPr/>
        </p:nvSpPr>
        <p:spPr bwMode="auto">
          <a:xfrm>
            <a:off x="2873579" y="849319"/>
            <a:ext cx="7709358" cy="445027"/>
          </a:xfrm>
          <a:prstGeom prst="rect">
            <a:avLst/>
          </a:prstGeom>
          <a:noFill/>
          <a:ln w="9525">
            <a:noFill/>
            <a:miter lim="800000"/>
            <a:headEnd/>
            <a:tailEnd/>
          </a:ln>
          <a:effectLst/>
        </p:spPr>
        <p:txBody>
          <a:bodyPr/>
          <a:lstStyle/>
          <a:p>
            <a:pPr>
              <a:spcBef>
                <a:spcPct val="20000"/>
              </a:spcBef>
              <a:buClr>
                <a:schemeClr val="accent1"/>
              </a:buClr>
              <a:buSzPct val="65000"/>
            </a:pPr>
            <a:r>
              <a:rPr lang="en-US" sz="2400">
                <a:cs typeface="Arial" charset="0"/>
              </a:rPr>
              <a:t>also known as  </a:t>
            </a:r>
            <a:r>
              <a:rPr lang="en-US" sz="2400" b="1">
                <a:solidFill>
                  <a:srgbClr val="0000FF"/>
                </a:solidFill>
                <a:cs typeface="Arial" charset="0"/>
              </a:rPr>
              <a:t>quantum coding</a:t>
            </a:r>
            <a:r>
              <a:rPr lang="en-US" sz="2400">
                <a:cs typeface="Arial" charset="0"/>
              </a:rPr>
              <a:t> or </a:t>
            </a:r>
            <a:r>
              <a:rPr lang="en-US" sz="2400" b="1">
                <a:solidFill>
                  <a:srgbClr val="0000FF"/>
                </a:solidFill>
                <a:cs typeface="Arial" charset="0"/>
              </a:rPr>
              <a:t>quantum multiplexing</a:t>
            </a:r>
          </a:p>
        </p:txBody>
      </p:sp>
    </p:spTree>
    <p:extLst>
      <p:ext uri="{BB962C8B-B14F-4D97-AF65-F5344CB8AC3E}">
        <p14:creationId xmlns:p14="http://schemas.microsoft.com/office/powerpoint/2010/main" val="3531037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1057919" y="69390"/>
            <a:ext cx="8229600" cy="720725"/>
          </a:xfrm>
        </p:spPr>
        <p:txBody>
          <a:bodyPr>
            <a:normAutofit/>
          </a:bodyPr>
          <a:lstStyle/>
          <a:p>
            <a:pPr algn="l"/>
            <a:r>
              <a:rPr lang="fr-CH" dirty="0"/>
              <a:t>Quantum Money</a:t>
            </a:r>
            <a:endParaRPr lang="en-US" dirty="0"/>
          </a:p>
        </p:txBody>
      </p:sp>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478222" y="1324566"/>
                <a:ext cx="11235555" cy="4842554"/>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b="1" dirty="0">
                    <a:cs typeface="Arial" charset="0"/>
                  </a:rPr>
                  <a:t>Thm: </a:t>
                </a:r>
                <a:r>
                  <a:rPr lang="en-US" sz="2400" dirty="0">
                    <a:cs typeface="Arial" charset="0"/>
                  </a:rPr>
                  <a:t>Given access to a single authentic bank note, attempts to create two bank notes having the same serial number that independently pass the bank’s test for validity have success probability exactly </a:t>
                </a:r>
                <a14:m>
                  <m:oMath xmlns:m="http://schemas.openxmlformats.org/officeDocument/2006/math">
                    <m:sSup>
                      <m:sSupPr>
                        <m:ctrlPr>
                          <a:rPr lang="en-US" sz="2400" i="1" dirty="0" smtClean="0">
                            <a:latin typeface="Cambria Math" panose="02040503050406030204" pitchFamily="18" charset="0"/>
                            <a:cs typeface="Arial" charset="0"/>
                          </a:rPr>
                        </m:ctrlPr>
                      </m:sSupPr>
                      <m:e>
                        <m:d>
                          <m:dPr>
                            <m:ctrlPr>
                              <a:rPr lang="en-US" sz="2400" i="1" dirty="0" smtClean="0">
                                <a:latin typeface="Cambria Math" panose="02040503050406030204" pitchFamily="18" charset="0"/>
                                <a:cs typeface="Arial" charset="0"/>
                              </a:rPr>
                            </m:ctrlPr>
                          </m:dPr>
                          <m:e>
                            <m:r>
                              <a:rPr lang="en-US" sz="2400" b="0" i="1" dirty="0" smtClean="0">
                                <a:latin typeface="Cambria Math" panose="02040503050406030204" pitchFamily="18" charset="0"/>
                                <a:cs typeface="Arial" charset="0"/>
                              </a:rPr>
                              <m:t>3/4</m:t>
                            </m:r>
                          </m:e>
                        </m:d>
                      </m:e>
                      <m:sup>
                        <m:r>
                          <a:rPr lang="en-US" sz="2400" i="1" dirty="0" smtClean="0">
                            <a:latin typeface="Cambria Math" panose="02040503050406030204" pitchFamily="18" charset="0"/>
                            <a:cs typeface="Arial" charset="0"/>
                          </a:rPr>
                          <m:t>𝑛</m:t>
                        </m:r>
                      </m:sup>
                    </m:sSup>
                    <m:r>
                      <a:rPr lang="en-US" sz="2400" b="0" i="0" dirty="0" smtClean="0">
                        <a:latin typeface="Cambria Math" panose="02040503050406030204" pitchFamily="18" charset="0"/>
                        <a:cs typeface="Arial" charset="0"/>
                      </a:rPr>
                      <m:t>.</m:t>
                    </m:r>
                  </m:oMath>
                </a14:m>
                <a:endParaRPr lang="en-US" sz="2400" dirty="0">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rPr>
                  <a:t>Is it </a:t>
                </a:r>
                <a:r>
                  <a:rPr lang="en-US" sz="2400" dirty="0">
                    <a:solidFill>
                      <a:srgbClr val="0000FF"/>
                    </a:solidFill>
                    <a:cs typeface="Arial" charset="0"/>
                  </a:rPr>
                  <a:t>secure</a:t>
                </a:r>
                <a:r>
                  <a:rPr lang="en-US" sz="2400" dirty="0">
                    <a:cs typeface="Arial" charset="0"/>
                  </a:rPr>
                  <a:t>?</a:t>
                </a:r>
              </a:p>
              <a:p>
                <a:pPr marL="342900" indent="-342900">
                  <a:spcBef>
                    <a:spcPct val="20000"/>
                  </a:spcBef>
                  <a:buClr>
                    <a:schemeClr val="accent1"/>
                  </a:buClr>
                  <a:buSzPct val="65000"/>
                  <a:buFont typeface="Wingdings" pitchFamily="2" charset="2"/>
                  <a:buChar char="n"/>
                </a:pPr>
                <a:r>
                  <a:rPr lang="en-US" sz="2400" dirty="0">
                    <a:cs typeface="Arial" charset="0"/>
                  </a:rPr>
                  <a:t>No! Other attacks exists! </a:t>
                </a:r>
              </a:p>
              <a:p>
                <a:pPr marL="342900" indent="-342900">
                  <a:spcBef>
                    <a:spcPct val="20000"/>
                  </a:spcBef>
                  <a:buClr>
                    <a:schemeClr val="accent1"/>
                  </a:buClr>
                  <a:buSzPct val="65000"/>
                  <a:buFont typeface="Wingdings" pitchFamily="2" charset="2"/>
                  <a:buChar char="n"/>
                </a:pPr>
                <a:r>
                  <a:rPr lang="en-US" sz="2400" dirty="0">
                    <a:cs typeface="Arial" charset="0"/>
                  </a:rPr>
                  <a:t>For instance, use </a:t>
                </a:r>
                <a14:m>
                  <m:oMath xmlns:m="http://schemas.openxmlformats.org/officeDocument/2006/math">
                    <m:r>
                      <a:rPr lang="en-US" sz="2400" i="1" dirty="0" smtClean="0">
                        <a:latin typeface="Cambria Math" panose="02040503050406030204" pitchFamily="18" charset="0"/>
                        <a:cs typeface="Arial" charset="0"/>
                      </a:rPr>
                      <m:t>𝑛</m:t>
                    </m:r>
                  </m:oMath>
                </a14:m>
                <a:r>
                  <a:rPr lang="en-US" sz="2400" dirty="0">
                    <a:cs typeface="Arial" charset="0"/>
                  </a:rPr>
                  <a:t> </a:t>
                </a:r>
                <a:r>
                  <a:rPr lang="en-US" sz="2400" dirty="0">
                    <a:solidFill>
                      <a:srgbClr val="0000FF"/>
                    </a:solidFill>
                    <a:cs typeface="Arial" charset="0"/>
                  </a:rPr>
                  <a:t>EPR pairs </a:t>
                </a:r>
                <a:r>
                  <a:rPr lang="en-US" sz="2400" dirty="0">
                    <a:cs typeface="Arial" charset="0"/>
                  </a:rPr>
                  <a:t>on two bank notes with the same serial number, submit one for verification. Verification succeeds with probability </a:t>
                </a:r>
                <a14:m>
                  <m:oMath xmlns:m="http://schemas.openxmlformats.org/officeDocument/2006/math">
                    <m:r>
                      <a:rPr lang="en-US" sz="2400" i="1" dirty="0" smtClean="0">
                        <a:latin typeface="Cambria Math" panose="02040503050406030204" pitchFamily="18" charset="0"/>
                        <a:cs typeface="Arial" charset="0"/>
                      </a:rPr>
                      <m:t>𝑝</m:t>
                    </m:r>
                  </m:oMath>
                </a14:m>
                <a:r>
                  <a:rPr lang="en-US" sz="2400" dirty="0">
                    <a:cs typeface="Arial" charset="0"/>
                  </a:rPr>
                  <a:t> and you have another valid bank note in your hands. What is </a:t>
                </a:r>
                <a14:m>
                  <m:oMath xmlns:m="http://schemas.openxmlformats.org/officeDocument/2006/math">
                    <m:r>
                      <a:rPr lang="en-US" sz="2400" i="1" dirty="0" smtClean="0">
                        <a:latin typeface="Cambria Math" panose="02040503050406030204" pitchFamily="18" charset="0"/>
                        <a:cs typeface="Arial" charset="0"/>
                      </a:rPr>
                      <m:t>𝑝</m:t>
                    </m:r>
                  </m:oMath>
                </a14:m>
                <a:r>
                  <a:rPr lang="en-US" sz="2400" dirty="0">
                    <a:cs typeface="Arial" charset="0"/>
                  </a:rPr>
                  <a:t>?</a:t>
                </a:r>
              </a:p>
              <a:p>
                <a:pPr marL="342900" indent="-342900">
                  <a:spcBef>
                    <a:spcPct val="20000"/>
                  </a:spcBef>
                  <a:buClr>
                    <a:schemeClr val="accent1"/>
                  </a:buClr>
                  <a:buSzPct val="65000"/>
                  <a:buFont typeface="Wingdings" pitchFamily="2" charset="2"/>
                  <a:buChar char="n"/>
                </a:pPr>
                <a:r>
                  <a:rPr lang="en-US" sz="2400" dirty="0">
                    <a:cs typeface="Arial" charset="0"/>
                  </a:rPr>
                  <a:t>Furthermore, if the bank returns invalid bills, attacker can learn individual qubits by asking for validation of </a:t>
                </a:r>
                <a14:m>
                  <m:oMath xmlns:m="http://schemas.openxmlformats.org/officeDocument/2006/math">
                    <m:r>
                      <a:rPr lang="en-US" sz="2400" i="1" dirty="0" smtClean="0">
                        <a:latin typeface="Cambria Math" panose="02040503050406030204" pitchFamily="18" charset="0"/>
                        <a:cs typeface="Arial" charset="0"/>
                      </a:rPr>
                      <m:t>𝑋</m:t>
                    </m:r>
                    <m:r>
                      <a:rPr lang="en-US" sz="2400" i="1" dirty="0" smtClean="0">
                        <a:latin typeface="Cambria Math" panose="02040503050406030204" pitchFamily="18" charset="0"/>
                        <a:cs typeface="Arial" charset="0"/>
                      </a:rPr>
                      <m:t>|</m:t>
                    </m:r>
                    <m:r>
                      <a:rPr lang="en-US" sz="2400" i="1" dirty="0" smtClean="0">
                        <a:latin typeface="Cambria Math" panose="02040503050406030204" pitchFamily="18" charset="0"/>
                        <a:cs typeface="Arial" charset="0"/>
                      </a:rPr>
                      <m:t>𝛼</m:t>
                    </m:r>
                    <m:r>
                      <a:rPr lang="en-US" sz="2400" i="1" dirty="0" smtClean="0">
                        <a:latin typeface="Cambria Math" panose="02040503050406030204" pitchFamily="18" charset="0"/>
                        <a:cs typeface="Arial" charset="0"/>
                      </a:rPr>
                      <m:t>⟩</m:t>
                    </m:r>
                  </m:oMath>
                </a14:m>
                <a:r>
                  <a:rPr lang="en-US" sz="2400" dirty="0">
                    <a:cs typeface="Arial" charset="0"/>
                  </a:rPr>
                  <a:t> .</a:t>
                </a:r>
              </a:p>
              <a:p>
                <a:pPr marL="342900" indent="-342900">
                  <a:spcBef>
                    <a:spcPct val="20000"/>
                  </a:spcBef>
                  <a:buClr>
                    <a:schemeClr val="accent1"/>
                  </a:buClr>
                  <a:buSzPct val="65000"/>
                  <a:buFont typeface="Wingdings" pitchFamily="2" charset="2"/>
                  <a:buChar char="n"/>
                </a:pPr>
                <a:r>
                  <a:rPr lang="en-US" sz="2400" dirty="0">
                    <a:cs typeface="Arial" charset="0"/>
                  </a:rPr>
                  <a:t>Therefore, invalid bills should never be returned by the bank.</a:t>
                </a:r>
              </a:p>
            </p:txBody>
          </p:sp>
        </mc:Choice>
        <mc:Fallback xmlns="">
          <p:sp>
            <p:nvSpPr>
              <p:cNvPr id="80" name="Rectangle 298"/>
              <p:cNvSpPr>
                <a:spLocks noRot="1" noChangeAspect="1" noMove="1" noResize="1" noEditPoints="1" noAdjustHandles="1" noChangeArrowheads="1" noChangeShapeType="1" noTextEdit="1"/>
              </p:cNvSpPr>
              <p:nvPr/>
            </p:nvSpPr>
            <p:spPr bwMode="auto">
              <a:xfrm>
                <a:off x="478222" y="1324566"/>
                <a:ext cx="11235555" cy="4842554"/>
              </a:xfrm>
              <a:prstGeom prst="rect">
                <a:avLst/>
              </a:prstGeom>
              <a:blipFill>
                <a:blip r:embed="rId3"/>
                <a:stretch>
                  <a:fillRect l="-113" t="-783" r="-226"/>
                </a:stretch>
              </a:blipFill>
              <a:ln w="9525">
                <a:noFill/>
                <a:miter lim="800000"/>
                <a:headEnd/>
                <a:tailEnd/>
              </a:ln>
              <a:effectLst/>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9875519" y="69391"/>
            <a:ext cx="2195543" cy="1347502"/>
          </a:xfrm>
          <a:prstGeom prst="rect">
            <a:avLst/>
          </a:prstGeom>
        </p:spPr>
      </p:pic>
      <p:sp>
        <p:nvSpPr>
          <p:cNvPr id="55" name="Rectangle 54"/>
          <p:cNvSpPr/>
          <p:nvPr/>
        </p:nvSpPr>
        <p:spPr>
          <a:xfrm>
            <a:off x="1057919" y="6390694"/>
            <a:ext cx="8479510" cy="369332"/>
          </a:xfrm>
          <a:prstGeom prst="rect">
            <a:avLst/>
          </a:prstGeom>
        </p:spPr>
        <p:txBody>
          <a:bodyPr wrap="square">
            <a:spAutoFit/>
          </a:bodyPr>
          <a:lstStyle/>
          <a:p>
            <a:r>
              <a:rPr lang="en-US" dirty="0">
                <a:solidFill>
                  <a:schemeClr val="bg1"/>
                </a:solidFill>
              </a:rPr>
              <a:t>[Molina </a:t>
            </a:r>
            <a:r>
              <a:rPr lang="en-US" dirty="0" err="1">
                <a:solidFill>
                  <a:schemeClr val="bg1"/>
                </a:solidFill>
              </a:rPr>
              <a:t>Vidick</a:t>
            </a:r>
            <a:r>
              <a:rPr lang="en-US" dirty="0">
                <a:solidFill>
                  <a:schemeClr val="bg1"/>
                </a:solidFill>
              </a:rPr>
              <a:t> </a:t>
            </a:r>
            <a:r>
              <a:rPr lang="en-US" dirty="0" err="1">
                <a:solidFill>
                  <a:schemeClr val="bg1"/>
                </a:solidFill>
              </a:rPr>
              <a:t>Watrous</a:t>
            </a:r>
            <a:r>
              <a:rPr lang="en-US" dirty="0">
                <a:solidFill>
                  <a:schemeClr val="bg1"/>
                </a:solidFill>
              </a:rPr>
              <a:t> 13, </a:t>
            </a:r>
            <a:r>
              <a:rPr lang="en-US" dirty="0" err="1">
                <a:solidFill>
                  <a:schemeClr val="bg1"/>
                </a:solidFill>
                <a:hlinkClick r:id="rId5"/>
              </a:rPr>
              <a:t>Lutomorski</a:t>
            </a:r>
            <a:r>
              <a:rPr lang="en-US" dirty="0">
                <a:solidFill>
                  <a:schemeClr val="bg1"/>
                </a:solidFill>
                <a:hlinkClick r:id="rId5"/>
              </a:rPr>
              <a:t> 10</a:t>
            </a:r>
            <a:r>
              <a:rPr lang="en-US" dirty="0">
                <a:solidFill>
                  <a:schemeClr val="bg1"/>
                </a:solidFill>
              </a:rPr>
              <a:t>]</a:t>
            </a:r>
          </a:p>
        </p:txBody>
      </p:sp>
    </p:spTree>
    <p:extLst>
      <p:ext uri="{BB962C8B-B14F-4D97-AF65-F5344CB8AC3E}">
        <p14:creationId xmlns:p14="http://schemas.microsoft.com/office/powerpoint/2010/main" val="141770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1057919" y="69390"/>
            <a:ext cx="8229600" cy="720725"/>
          </a:xfrm>
        </p:spPr>
        <p:txBody>
          <a:bodyPr>
            <a:normAutofit fontScale="90000"/>
          </a:bodyPr>
          <a:lstStyle/>
          <a:p>
            <a:r>
              <a:rPr lang="fr-CH" dirty="0" err="1"/>
              <a:t>Elitzur-Vaidman’s</a:t>
            </a:r>
            <a:r>
              <a:rPr lang="fr-CH" dirty="0"/>
              <a:t> </a:t>
            </a:r>
            <a:r>
              <a:rPr lang="fr-CH" dirty="0" err="1"/>
              <a:t>bomb</a:t>
            </a:r>
            <a:r>
              <a:rPr lang="fr-CH" dirty="0"/>
              <a:t> </a:t>
            </a:r>
            <a:r>
              <a:rPr lang="fr-CH" dirty="0" err="1"/>
              <a:t>quality</a:t>
            </a:r>
            <a:r>
              <a:rPr lang="fr-CH" dirty="0"/>
              <a:t> tester</a:t>
            </a:r>
            <a:endParaRPr lang="en-US" dirty="0"/>
          </a:p>
        </p:txBody>
      </p:sp>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478222" y="2844800"/>
                <a:ext cx="11235555" cy="350348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cs typeface="Arial" charset="0"/>
                  </a:rPr>
                  <a:t>Pick a large </a:t>
                </a:r>
                <a14:m>
                  <m:oMath xmlns:m="http://schemas.openxmlformats.org/officeDocument/2006/math">
                    <m:r>
                      <a:rPr lang="en-US" sz="2400" i="1" dirty="0" smtClean="0">
                        <a:latin typeface="Cambria Math" panose="02040503050406030204" pitchFamily="18" charset="0"/>
                        <a:cs typeface="Arial" charset="0"/>
                      </a:rPr>
                      <m:t>𝑁</m:t>
                    </m:r>
                  </m:oMath>
                </a14:m>
                <a:r>
                  <a:rPr lang="en-US" sz="2400" dirty="0">
                    <a:cs typeface="Arial" charset="0"/>
                  </a:rPr>
                  <a:t>, small angle </a:t>
                </a:r>
                <a14:m>
                  <m:oMath xmlns:m="http://schemas.openxmlformats.org/officeDocument/2006/math">
                    <m:r>
                      <a:rPr lang="en-US" sz="2400" b="0" i="1" smtClean="0">
                        <a:latin typeface="Cambria Math" panose="02040503050406030204" pitchFamily="18" charset="0"/>
                        <a:cs typeface="Arial" charset="0"/>
                      </a:rPr>
                      <m:t>𝛿</m:t>
                    </m:r>
                    <m:r>
                      <a:rPr lang="en-US" sz="2400" b="0" i="1" smtClean="0">
                        <a:latin typeface="Cambria Math" panose="02040503050406030204" pitchFamily="18" charset="0"/>
                        <a:cs typeface="Arial" charset="0"/>
                      </a:rPr>
                      <m:t>=</m:t>
                    </m:r>
                    <m:f>
                      <m:fPr>
                        <m:ctrlPr>
                          <a:rPr lang="en-US" sz="2400" b="0" i="1" smtClean="0">
                            <a:latin typeface="Cambria Math" panose="02040503050406030204" pitchFamily="18" charset="0"/>
                            <a:cs typeface="Arial" charset="0"/>
                          </a:rPr>
                        </m:ctrlPr>
                      </m:fPr>
                      <m:num>
                        <m:r>
                          <a:rPr lang="en-US" sz="2400" b="0" i="1" smtClean="0">
                            <a:latin typeface="Cambria Math" panose="02040503050406030204" pitchFamily="18" charset="0"/>
                            <a:cs typeface="Arial" charset="0"/>
                          </a:rPr>
                          <m:t>𝜋</m:t>
                        </m:r>
                      </m:num>
                      <m:den>
                        <m:r>
                          <a:rPr lang="en-US" sz="2400" b="0" i="1" smtClean="0">
                            <a:latin typeface="Cambria Math" panose="02040503050406030204" pitchFamily="18" charset="0"/>
                            <a:cs typeface="Arial" charset="0"/>
                          </a:rPr>
                          <m:t>2</m:t>
                        </m:r>
                        <m:r>
                          <a:rPr lang="en-US" sz="2400" b="0" i="1" smtClean="0">
                            <a:latin typeface="Cambria Math" panose="02040503050406030204" pitchFamily="18" charset="0"/>
                            <a:cs typeface="Arial" charset="0"/>
                          </a:rPr>
                          <m:t>𝑁</m:t>
                        </m:r>
                      </m:den>
                    </m:f>
                  </m:oMath>
                </a14:m>
                <a:r>
                  <a:rPr lang="en-US" sz="2400" dirty="0">
                    <a:cs typeface="Arial" charset="0"/>
                  </a:rPr>
                  <a:t>, let </a:t>
                </a:r>
                <a14:m>
                  <m:oMath xmlns:m="http://schemas.openxmlformats.org/officeDocument/2006/math">
                    <m:sSub>
                      <m:sSubPr>
                        <m:ctrlPr>
                          <a:rPr lang="en-US" sz="2400" b="0" i="1" smtClean="0">
                            <a:latin typeface="Cambria Math" panose="02040503050406030204" pitchFamily="18" charset="0"/>
                            <a:cs typeface="Arial" charset="0"/>
                          </a:rPr>
                        </m:ctrlPr>
                      </m:sSubPr>
                      <m:e>
                        <m:r>
                          <a:rPr lang="en-US" sz="2400" b="0" i="1" smtClean="0">
                            <a:latin typeface="Cambria Math" panose="02040503050406030204" pitchFamily="18" charset="0"/>
                            <a:cs typeface="Arial" charset="0"/>
                          </a:rPr>
                          <m:t>𝑅</m:t>
                        </m:r>
                      </m:e>
                      <m:sub>
                        <m:r>
                          <a:rPr lang="en-US" sz="2400" b="0" i="1" smtClean="0">
                            <a:latin typeface="Cambria Math" panose="02040503050406030204" pitchFamily="18" charset="0"/>
                            <a:cs typeface="Arial" charset="0"/>
                          </a:rPr>
                          <m:t>𝛿</m:t>
                        </m:r>
                      </m:sub>
                    </m:sSub>
                    <m:r>
                      <a:rPr lang="en-US" sz="2400" b="0" i="1" smtClean="0">
                        <a:latin typeface="Cambria Math" panose="02040503050406030204" pitchFamily="18" charset="0"/>
                        <a:cs typeface="Arial" charset="0"/>
                      </a:rPr>
                      <m:t>= </m:t>
                    </m:r>
                    <m:d>
                      <m:dPr>
                        <m:begChr m:val="["/>
                        <m:endChr m:val="]"/>
                        <m:ctrlPr>
                          <a:rPr lang="en-US" sz="2400" b="0" i="1" smtClean="0">
                            <a:latin typeface="Cambria Math" panose="02040503050406030204" pitchFamily="18" charset="0"/>
                            <a:cs typeface="Arial" charset="0"/>
                          </a:rPr>
                        </m:ctrlPr>
                      </m:dPr>
                      <m:e>
                        <m:m>
                          <m:mPr>
                            <m:mcs>
                              <m:mc>
                                <m:mcPr>
                                  <m:count m:val="2"/>
                                  <m:mcJc m:val="center"/>
                                </m:mcPr>
                              </m:mc>
                            </m:mcs>
                            <m:ctrlPr>
                              <a:rPr lang="en-US" sz="2400" b="0" i="1" smtClean="0">
                                <a:latin typeface="Cambria Math" panose="02040503050406030204" pitchFamily="18" charset="0"/>
                                <a:cs typeface="Arial" charset="0"/>
                              </a:rPr>
                            </m:ctrlPr>
                          </m:mPr>
                          <m:mr>
                            <m:e>
                              <m:func>
                                <m:funcPr>
                                  <m:ctrlPr>
                                    <a:rPr lang="en-US" sz="2400" b="0" i="1" smtClean="0">
                                      <a:latin typeface="Cambria Math" panose="02040503050406030204" pitchFamily="18" charset="0"/>
                                      <a:cs typeface="Arial" charset="0"/>
                                    </a:rPr>
                                  </m:ctrlPr>
                                </m:funcPr>
                                <m:fName>
                                  <m:r>
                                    <m:rPr>
                                      <m:sty m:val="p"/>
                                      <m:brk m:alnAt="7"/>
                                    </m:rPr>
                                    <a:rPr lang="en-US" sz="2400" b="0" i="0" smtClean="0">
                                      <a:latin typeface="Cambria Math" panose="02040503050406030204" pitchFamily="18" charset="0"/>
                                      <a:cs typeface="Arial" charset="0"/>
                                    </a:rPr>
                                    <m:t>c</m:t>
                                  </m:r>
                                  <m:r>
                                    <m:rPr>
                                      <m:sty m:val="p"/>
                                    </m:rPr>
                                    <a:rPr lang="en-US" sz="2400" b="0" i="0" smtClean="0">
                                      <a:latin typeface="Cambria Math" panose="02040503050406030204" pitchFamily="18" charset="0"/>
                                      <a:cs typeface="Arial" charset="0"/>
                                    </a:rPr>
                                    <m:t>os</m:t>
                                  </m:r>
                                </m:fName>
                                <m:e>
                                  <m:r>
                                    <m:rPr>
                                      <m:brk m:alnAt="7"/>
                                    </m:rPr>
                                    <a:rPr lang="en-US" sz="2400" b="0" i="1" smtClean="0">
                                      <a:latin typeface="Cambria Math" panose="02040503050406030204" pitchFamily="18" charset="0"/>
                                      <a:cs typeface="Arial" charset="0"/>
                                    </a:rPr>
                                    <m:t>𝛿</m:t>
                                  </m:r>
                                </m:e>
                              </m:func>
                            </m:e>
                            <m:e>
                              <m:r>
                                <a:rPr lang="en-US" sz="2400" b="0" i="1" smtClean="0">
                                  <a:latin typeface="Cambria Math" panose="02040503050406030204" pitchFamily="18" charset="0"/>
                                  <a:cs typeface="Arial" charset="0"/>
                                </a:rPr>
                                <m:t>−</m:t>
                              </m:r>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sin</m:t>
                                  </m:r>
                                </m:fName>
                                <m:e>
                                  <m:r>
                                    <a:rPr lang="en-US" sz="2400" b="0" i="1" smtClean="0">
                                      <a:latin typeface="Cambria Math" panose="02040503050406030204" pitchFamily="18" charset="0"/>
                                      <a:cs typeface="Arial" charset="0"/>
                                    </a:rPr>
                                    <m:t>𝛿</m:t>
                                  </m:r>
                                </m:e>
                              </m:func>
                            </m:e>
                          </m:mr>
                          <m:mr>
                            <m:e>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sin</m:t>
                                  </m:r>
                                </m:fName>
                                <m:e>
                                  <m:r>
                                    <a:rPr lang="en-US" sz="2400" b="0" i="1" smtClean="0">
                                      <a:latin typeface="Cambria Math" panose="02040503050406030204" pitchFamily="18" charset="0"/>
                                      <a:cs typeface="Arial" charset="0"/>
                                    </a:rPr>
                                    <m:t>𝛿</m:t>
                                  </m:r>
                                </m:e>
                              </m:func>
                            </m:e>
                            <m:e>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cos</m:t>
                                  </m:r>
                                </m:fName>
                                <m:e>
                                  <m:r>
                                    <a:rPr lang="en-US" sz="2400" b="0" i="1" smtClean="0">
                                      <a:latin typeface="Cambria Math" panose="02040503050406030204" pitchFamily="18" charset="0"/>
                                      <a:cs typeface="Arial" charset="0"/>
                                    </a:rPr>
                                    <m:t>𝛿</m:t>
                                  </m:r>
                                </m:e>
                              </m:func>
                            </m:e>
                          </m:mr>
                        </m:m>
                      </m:e>
                    </m:d>
                  </m:oMath>
                </a14:m>
                <a:r>
                  <a:rPr lang="en-US" sz="2400" dirty="0">
                    <a:cs typeface="Arial" charset="0"/>
                  </a:rPr>
                  <a:t> be a counterclockwise rotation by </a:t>
                </a:r>
                <a14:m>
                  <m:oMath xmlns:m="http://schemas.openxmlformats.org/officeDocument/2006/math">
                    <m:r>
                      <a:rPr lang="en-US" sz="2400" i="1" dirty="0" smtClean="0">
                        <a:latin typeface="Cambria Math" panose="02040503050406030204" pitchFamily="18" charset="0"/>
                        <a:cs typeface="Arial" charset="0"/>
                      </a:rPr>
                      <m:t>𝛿</m:t>
                    </m:r>
                  </m:oMath>
                </a14:m>
                <a:r>
                  <a:rPr lang="en-US" sz="2400" dirty="0">
                    <a:cs typeface="Arial" charset="0"/>
                  </a:rPr>
                  <a:t>.</a:t>
                </a:r>
              </a:p>
              <a:p>
                <a:pPr marL="342900" indent="-342900">
                  <a:spcBef>
                    <a:spcPct val="20000"/>
                  </a:spcBef>
                  <a:buClr>
                    <a:schemeClr val="accent1"/>
                  </a:buClr>
                  <a:buSzPct val="65000"/>
                  <a:buFont typeface="Wingdings" pitchFamily="2" charset="2"/>
                  <a:buChar char="n"/>
                </a:pPr>
                <a:r>
                  <a:rPr lang="en-US" sz="2400" dirty="0">
                    <a:cs typeface="Arial" charset="0"/>
                  </a:rPr>
                  <a:t>a) After first round: </a:t>
                </a:r>
                <a14:m>
                  <m:oMath xmlns:m="http://schemas.openxmlformats.org/officeDocument/2006/math">
                    <m:func>
                      <m:funcPr>
                        <m:ctrlPr>
                          <a:rPr lang="en-US" sz="2400" b="0" i="1" smtClean="0">
                            <a:latin typeface="Cambria Math" panose="02040503050406030204" pitchFamily="18" charset="0"/>
                            <a:cs typeface="Arial" charset="0"/>
                          </a:rPr>
                        </m:ctrlPr>
                      </m:funcPr>
                      <m:fName>
                        <m:r>
                          <a:rPr lang="en-US" sz="2400" b="0" i="0" smtClean="0">
                            <a:latin typeface="Cambria Math" panose="02040503050406030204" pitchFamily="18" charset="0"/>
                            <a:cs typeface="Arial" charset="0"/>
                          </a:rPr>
                          <m:t>(</m:t>
                        </m:r>
                        <m:r>
                          <m:rPr>
                            <m:sty m:val="p"/>
                          </m:rPr>
                          <a:rPr lang="en-US" sz="2400" b="0" i="0" smtClean="0">
                            <a:latin typeface="Cambria Math" panose="02040503050406030204" pitchFamily="18" charset="0"/>
                            <a:cs typeface="Arial" charset="0"/>
                          </a:rPr>
                          <m:t>cos</m:t>
                        </m:r>
                      </m:fName>
                      <m:e>
                        <m:r>
                          <a:rPr lang="en-US" sz="2400" b="0" i="1" smtClean="0">
                            <a:latin typeface="Cambria Math" panose="02040503050406030204" pitchFamily="18" charset="0"/>
                            <a:cs typeface="Arial" charset="0"/>
                          </a:rPr>
                          <m:t>𝛿</m:t>
                        </m:r>
                        <m:r>
                          <a:rPr lang="en-US" sz="2400" b="0" i="1" smtClean="0">
                            <a:latin typeface="Cambria Math" panose="02040503050406030204" pitchFamily="18" charset="0"/>
                            <a:cs typeface="Arial" charset="0"/>
                          </a:rPr>
                          <m:t> </m:t>
                        </m:r>
                        <m:d>
                          <m:dPr>
                            <m:begChr m:val="|"/>
                            <m:endChr m:val="⟩"/>
                            <m:ctrlPr>
                              <a:rPr lang="en-US" sz="2400" b="0" i="1" smtClean="0">
                                <a:latin typeface="Cambria Math" panose="02040503050406030204" pitchFamily="18" charset="0"/>
                                <a:cs typeface="Arial" charset="0"/>
                              </a:rPr>
                            </m:ctrlPr>
                          </m:dPr>
                          <m:e>
                            <m:r>
                              <a:rPr lang="en-US" sz="2400" b="0" i="1" smtClean="0">
                                <a:latin typeface="Cambria Math" panose="02040503050406030204" pitchFamily="18" charset="0"/>
                                <a:cs typeface="Arial" charset="0"/>
                              </a:rPr>
                              <m:t>0</m:t>
                            </m:r>
                          </m:e>
                        </m:d>
                        <m:r>
                          <a:rPr lang="en-US" sz="2400" b="0" i="1" smtClean="0">
                            <a:latin typeface="Cambria Math" panose="02040503050406030204" pitchFamily="18" charset="0"/>
                            <a:cs typeface="Arial" charset="0"/>
                          </a:rPr>
                          <m:t>+</m:t>
                        </m:r>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sin</m:t>
                            </m:r>
                          </m:fName>
                          <m:e>
                            <m:r>
                              <a:rPr lang="en-US" sz="2400" b="0" i="1" smtClean="0">
                                <a:latin typeface="Cambria Math" panose="02040503050406030204" pitchFamily="18" charset="0"/>
                                <a:cs typeface="Arial" charset="0"/>
                              </a:rPr>
                              <m:t>𝛿</m:t>
                            </m:r>
                            <m:r>
                              <a:rPr lang="en-US" sz="2400" b="0" i="1" smtClean="0">
                                <a:latin typeface="Cambria Math" panose="02040503050406030204" pitchFamily="18" charset="0"/>
                                <a:cs typeface="Arial" charset="0"/>
                              </a:rPr>
                              <m:t>|1⟩) |0⟩</m:t>
                            </m:r>
                          </m:e>
                        </m:func>
                      </m:e>
                    </m:func>
                  </m:oMath>
                </a14:m>
                <a:r>
                  <a:rPr lang="en-US" sz="2400" dirty="0">
                    <a:cs typeface="Arial" charset="0"/>
                  </a:rPr>
                  <a:t>, after N rotations: </a:t>
                </a:r>
                <a14:m>
                  <m:oMath xmlns:m="http://schemas.openxmlformats.org/officeDocument/2006/math">
                    <m:d>
                      <m:dPr>
                        <m:begChr m:val="|"/>
                        <m:endChr m:val="⟩"/>
                        <m:ctrlPr>
                          <a:rPr lang="en-US" sz="2400" b="0" i="1" smtClean="0">
                            <a:latin typeface="Cambria Math" panose="02040503050406030204" pitchFamily="18" charset="0"/>
                            <a:cs typeface="Arial" charset="0"/>
                          </a:rPr>
                        </m:ctrlPr>
                      </m:dPr>
                      <m:e>
                        <m:r>
                          <a:rPr lang="en-US" sz="2400" b="0" i="1" smtClean="0">
                            <a:latin typeface="Cambria Math" panose="02040503050406030204" pitchFamily="18" charset="0"/>
                            <a:cs typeface="Arial" charset="0"/>
                          </a:rPr>
                          <m:t>1</m:t>
                        </m:r>
                      </m:e>
                    </m:d>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oMath>
                </a14:m>
                <a:endParaRPr lang="en-US" sz="2400" dirty="0">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rPr>
                  <a:t>b) After first round: </a:t>
                </a:r>
                <a14:m>
                  <m:oMath xmlns:m="http://schemas.openxmlformats.org/officeDocument/2006/math">
                    <m:func>
                      <m:funcPr>
                        <m:ctrlPr>
                          <a:rPr lang="en-US" sz="2400" i="1">
                            <a:latin typeface="Cambria Math" panose="02040503050406030204" pitchFamily="18" charset="0"/>
                            <a:cs typeface="Arial" charset="0"/>
                          </a:rPr>
                        </m:ctrlPr>
                      </m:funcPr>
                      <m:fName>
                        <m:r>
                          <a:rPr lang="en-US" sz="2400">
                            <a:latin typeface="Cambria Math" panose="02040503050406030204" pitchFamily="18" charset="0"/>
                            <a:cs typeface="Arial" charset="0"/>
                          </a:rPr>
                          <m:t>(</m:t>
                        </m:r>
                        <m:r>
                          <m:rPr>
                            <m:sty m:val="p"/>
                          </m:rPr>
                          <a:rPr lang="en-US" sz="2400">
                            <a:latin typeface="Cambria Math" panose="02040503050406030204" pitchFamily="18" charset="0"/>
                            <a:cs typeface="Arial" charset="0"/>
                          </a:rPr>
                          <m:t>cos</m:t>
                        </m:r>
                      </m:fName>
                      <m:e>
                        <m:r>
                          <a:rPr lang="en-US" sz="2400" i="1">
                            <a:latin typeface="Cambria Math" panose="02040503050406030204" pitchFamily="18" charset="0"/>
                            <a:cs typeface="Arial" charset="0"/>
                          </a:rPr>
                          <m:t>𝛿</m:t>
                        </m:r>
                        <m:r>
                          <a:rPr lang="en-US" sz="2400" i="1">
                            <a:latin typeface="Cambria Math" panose="02040503050406030204" pitchFamily="18" charset="0"/>
                            <a:cs typeface="Arial" charset="0"/>
                          </a:rPr>
                          <m:t> </m:t>
                        </m:r>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r>
                          <a:rPr lang="en-US" sz="2400" i="1">
                            <a:latin typeface="Cambria Math" panose="02040503050406030204" pitchFamily="18" charset="0"/>
                            <a:cs typeface="Arial" charset="0"/>
                          </a:rPr>
                          <m:t>+</m:t>
                        </m:r>
                        <m:func>
                          <m:funcPr>
                            <m:ctrlPr>
                              <a:rPr lang="en-US" sz="2400" i="1">
                                <a:latin typeface="Cambria Math" panose="02040503050406030204" pitchFamily="18" charset="0"/>
                                <a:cs typeface="Arial" charset="0"/>
                              </a:rPr>
                            </m:ctrlPr>
                          </m:funcPr>
                          <m:fName>
                            <m:r>
                              <m:rPr>
                                <m:sty m:val="p"/>
                              </m:rPr>
                              <a:rPr lang="en-US" sz="2400">
                                <a:latin typeface="Cambria Math" panose="02040503050406030204" pitchFamily="18" charset="0"/>
                                <a:cs typeface="Arial" charset="0"/>
                              </a:rPr>
                              <m:t>sin</m:t>
                            </m:r>
                          </m:fName>
                          <m:e>
                            <m:r>
                              <a:rPr lang="en-US" sz="2400" i="1">
                                <a:latin typeface="Cambria Math" panose="02040503050406030204" pitchFamily="18" charset="0"/>
                                <a:cs typeface="Arial" charset="0"/>
                              </a:rPr>
                              <m:t>𝛿</m:t>
                            </m:r>
                            <m:r>
                              <a:rPr lang="en-US" sz="2400" i="1">
                                <a:latin typeface="Cambria Math" panose="02040503050406030204" pitchFamily="18" charset="0"/>
                                <a:cs typeface="Arial" charset="0"/>
                              </a:rPr>
                              <m:t>|1⟩|1⟩) </m:t>
                            </m:r>
                          </m:e>
                        </m:func>
                      </m:e>
                    </m:func>
                  </m:oMath>
                </a14:m>
                <a:r>
                  <a:rPr lang="en-US" sz="2400" dirty="0">
                    <a:cs typeface="Arial" charset="0"/>
                  </a:rPr>
                  <a:t>. </a:t>
                </a:r>
                <a:r>
                  <a:rPr lang="en-US" sz="2400" dirty="0" err="1">
                    <a:cs typeface="Arial" charset="0"/>
                  </a:rPr>
                  <a:t>Prob</a:t>
                </a:r>
                <a:r>
                  <a:rPr lang="en-US" sz="2400" dirty="0">
                    <a:cs typeface="Arial" charset="0"/>
                  </a:rPr>
                  <a:t> of explosion:  </a:t>
                </a:r>
                <a14:m>
                  <m:oMath xmlns:m="http://schemas.openxmlformats.org/officeDocument/2006/math">
                    <m:func>
                      <m:funcPr>
                        <m:ctrlPr>
                          <a:rPr lang="en-US" sz="2400" b="0" i="1" smtClean="0">
                            <a:latin typeface="Cambria Math" panose="02040503050406030204" pitchFamily="18" charset="0"/>
                            <a:cs typeface="Arial" charset="0"/>
                          </a:rPr>
                        </m:ctrlPr>
                      </m:funcPr>
                      <m:fName>
                        <m:sSup>
                          <m:sSupPr>
                            <m:ctrlPr>
                              <a:rPr lang="en-US" sz="2400" b="0" i="1" smtClean="0">
                                <a:latin typeface="Cambria Math" panose="02040503050406030204" pitchFamily="18" charset="0"/>
                                <a:cs typeface="Arial" charset="0"/>
                              </a:rPr>
                            </m:ctrlPr>
                          </m:sSupPr>
                          <m:e>
                            <m:r>
                              <m:rPr>
                                <m:sty m:val="p"/>
                              </m:rPr>
                              <a:rPr lang="en-US" sz="2400" b="0" i="0" smtClean="0">
                                <a:latin typeface="Cambria Math" panose="02040503050406030204" pitchFamily="18" charset="0"/>
                                <a:cs typeface="Arial" charset="0"/>
                              </a:rPr>
                              <m:t>sin</m:t>
                            </m:r>
                          </m:e>
                          <m:sup>
                            <m:r>
                              <a:rPr lang="en-US" sz="2400" b="0" i="0" smtClean="0">
                                <a:latin typeface="Cambria Math" panose="02040503050406030204" pitchFamily="18" charset="0"/>
                                <a:cs typeface="Arial" charset="0"/>
                              </a:rPr>
                              <m:t>2</m:t>
                            </m:r>
                          </m:sup>
                        </m:sSup>
                      </m:fName>
                      <m:e>
                        <m:r>
                          <a:rPr lang="en-US" sz="2400" b="0" i="1" smtClean="0">
                            <a:latin typeface="Cambria Math" panose="02040503050406030204" pitchFamily="18" charset="0"/>
                            <a:cs typeface="Arial" charset="0"/>
                          </a:rPr>
                          <m:t>𝛿</m:t>
                        </m:r>
                      </m:e>
                    </m:func>
                  </m:oMath>
                </a14:m>
                <a:endParaRPr lang="en-US" sz="2400" dirty="0">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rPr>
                  <a:t>If no explosion, collapse back to </a:t>
                </a:r>
                <a14:m>
                  <m:oMath xmlns:m="http://schemas.openxmlformats.org/officeDocument/2006/math">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oMath>
                </a14:m>
                <a:r>
                  <a:rPr lang="en-US" sz="2400" dirty="0">
                    <a:cs typeface="Arial" charset="0"/>
                  </a:rPr>
                  <a:t>, and start again</a:t>
                </a:r>
              </a:p>
              <a:p>
                <a:pPr marL="342900" indent="-342900">
                  <a:spcBef>
                    <a:spcPct val="20000"/>
                  </a:spcBef>
                  <a:buClr>
                    <a:schemeClr val="accent1"/>
                  </a:buClr>
                  <a:buSzPct val="65000"/>
                  <a:buFont typeface="Wingdings" pitchFamily="2" charset="2"/>
                  <a:buChar char="n"/>
                </a:pPr>
                <a:r>
                  <a:rPr lang="en-US" sz="2400" dirty="0">
                    <a:cs typeface="Arial" charset="0"/>
                  </a:rPr>
                  <a:t>After N rounds of rotation and tests: </a:t>
                </a:r>
                <a14:m>
                  <m:oMath xmlns:m="http://schemas.openxmlformats.org/officeDocument/2006/math">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oMath>
                </a14:m>
                <a:r>
                  <a:rPr lang="en-US" sz="2400" dirty="0">
                    <a:cs typeface="Arial" charset="0"/>
                  </a:rPr>
                  <a:t> </a:t>
                </a:r>
              </a:p>
              <a:p>
                <a:pPr marL="342900" indent="-342900">
                  <a:spcBef>
                    <a:spcPct val="20000"/>
                  </a:spcBef>
                  <a:buClr>
                    <a:schemeClr val="accent1"/>
                  </a:buClr>
                  <a:buSzPct val="65000"/>
                  <a:buFont typeface="Wingdings" pitchFamily="2" charset="2"/>
                  <a:buChar char="n"/>
                </a:pPr>
                <a:r>
                  <a:rPr lang="en-US" sz="2400" dirty="0">
                    <a:cs typeface="Arial" charset="0"/>
                  </a:rPr>
                  <a:t>Overall </a:t>
                </a:r>
                <a:r>
                  <a:rPr lang="en-US" sz="2400" dirty="0" err="1">
                    <a:cs typeface="Arial" charset="0"/>
                  </a:rPr>
                  <a:t>prob</a:t>
                </a:r>
                <a:r>
                  <a:rPr lang="en-US" sz="2400" dirty="0">
                    <a:cs typeface="Arial" charset="0"/>
                  </a:rPr>
                  <a:t> of no explosion: </a:t>
                </a:r>
                <a14:m>
                  <m:oMath xmlns:m="http://schemas.openxmlformats.org/officeDocument/2006/math">
                    <m:sSup>
                      <m:sSupPr>
                        <m:ctrlPr>
                          <a:rPr lang="en-US" sz="2400" b="0" i="1" smtClean="0">
                            <a:latin typeface="Cambria Math" panose="02040503050406030204" pitchFamily="18" charset="0"/>
                            <a:cs typeface="Arial" charset="0"/>
                          </a:rPr>
                        </m:ctrlPr>
                      </m:sSupPr>
                      <m:e>
                        <m:func>
                          <m:funcPr>
                            <m:ctrlPr>
                              <a:rPr lang="en-US" sz="2400" i="1">
                                <a:latin typeface="Cambria Math" panose="02040503050406030204" pitchFamily="18" charset="0"/>
                                <a:cs typeface="Arial" charset="0"/>
                              </a:rPr>
                            </m:ctrlPr>
                          </m:funcPr>
                          <m:fName>
                            <m:sSup>
                              <m:sSupPr>
                                <m:ctrlPr>
                                  <a:rPr lang="en-US" sz="2400" i="1">
                                    <a:latin typeface="Cambria Math" panose="02040503050406030204" pitchFamily="18" charset="0"/>
                                    <a:cs typeface="Arial" charset="0"/>
                                  </a:rPr>
                                </m:ctrlPr>
                              </m:sSupPr>
                              <m:e>
                                <m:r>
                                  <a:rPr lang="en-US" sz="2400" b="0" i="0" smtClean="0">
                                    <a:latin typeface="Cambria Math" panose="02040503050406030204" pitchFamily="18" charset="0"/>
                                    <a:cs typeface="Arial" charset="0"/>
                                  </a:rPr>
                                  <m:t>(1−</m:t>
                                </m:r>
                                <m:r>
                                  <m:rPr>
                                    <m:sty m:val="p"/>
                                  </m:rPr>
                                  <a:rPr lang="en-US" sz="2400">
                                    <a:latin typeface="Cambria Math" panose="02040503050406030204" pitchFamily="18" charset="0"/>
                                    <a:cs typeface="Arial" charset="0"/>
                                  </a:rPr>
                                  <m:t>sin</m:t>
                                </m:r>
                              </m:e>
                              <m:sup>
                                <m:r>
                                  <a:rPr lang="en-US" sz="2400">
                                    <a:latin typeface="Cambria Math" panose="02040503050406030204" pitchFamily="18" charset="0"/>
                                    <a:cs typeface="Arial" charset="0"/>
                                  </a:rPr>
                                  <m:t>2</m:t>
                                </m:r>
                              </m:sup>
                            </m:sSup>
                          </m:fName>
                          <m:e>
                            <m:r>
                              <a:rPr lang="en-US" sz="2400" i="1">
                                <a:latin typeface="Cambria Math" panose="02040503050406030204" pitchFamily="18" charset="0"/>
                                <a:cs typeface="Arial" charset="0"/>
                              </a:rPr>
                              <m:t>𝛿</m:t>
                            </m:r>
                            <m:r>
                              <a:rPr lang="en-US" sz="2400" b="0" i="1" smtClean="0">
                                <a:latin typeface="Cambria Math" panose="02040503050406030204" pitchFamily="18" charset="0"/>
                                <a:cs typeface="Arial" charset="0"/>
                              </a:rPr>
                              <m:t>)</m:t>
                            </m:r>
                          </m:e>
                        </m:func>
                      </m:e>
                      <m:sup>
                        <m:r>
                          <a:rPr lang="en-US" sz="2400" b="0" i="1" smtClean="0">
                            <a:latin typeface="Cambria Math" panose="02040503050406030204" pitchFamily="18" charset="0"/>
                            <a:cs typeface="Arial" charset="0"/>
                          </a:rPr>
                          <m:t>𝑁</m:t>
                        </m:r>
                      </m:sup>
                    </m:sSup>
                    <m:r>
                      <a:rPr lang="en-US" sz="2400" b="0" i="1" smtClean="0">
                        <a:latin typeface="Cambria Math" panose="02040503050406030204" pitchFamily="18" charset="0"/>
                        <a:cs typeface="Arial" charset="0"/>
                      </a:rPr>
                      <m:t>≥1−</m:t>
                    </m:r>
                    <m:f>
                      <m:fPr>
                        <m:ctrlPr>
                          <a:rPr lang="en-US" sz="2400" b="0" i="1" smtClean="0">
                            <a:latin typeface="Cambria Math" panose="02040503050406030204" pitchFamily="18" charset="0"/>
                            <a:cs typeface="Arial" charset="0"/>
                          </a:rPr>
                        </m:ctrlPr>
                      </m:fPr>
                      <m:num>
                        <m:sSup>
                          <m:sSupPr>
                            <m:ctrlPr>
                              <a:rPr lang="en-US" sz="2400" b="0" i="1" smtClean="0">
                                <a:latin typeface="Cambria Math" panose="02040503050406030204" pitchFamily="18" charset="0"/>
                                <a:cs typeface="Arial" charset="0"/>
                              </a:rPr>
                            </m:ctrlPr>
                          </m:sSupPr>
                          <m:e>
                            <m:r>
                              <a:rPr lang="en-US" sz="2400" b="0" i="1" smtClean="0">
                                <a:latin typeface="Cambria Math" panose="02040503050406030204" pitchFamily="18" charset="0"/>
                                <a:cs typeface="Arial" charset="0"/>
                              </a:rPr>
                              <m:t>𝜋</m:t>
                            </m:r>
                          </m:e>
                          <m:sup>
                            <m:r>
                              <a:rPr lang="en-US" sz="2400" b="0" i="1" smtClean="0">
                                <a:latin typeface="Cambria Math" panose="02040503050406030204" pitchFamily="18" charset="0"/>
                                <a:cs typeface="Arial" charset="0"/>
                              </a:rPr>
                              <m:t>2</m:t>
                            </m:r>
                          </m:sup>
                        </m:sSup>
                      </m:num>
                      <m:den>
                        <m:r>
                          <a:rPr lang="en-US" sz="2400" b="0" i="1" smtClean="0">
                            <a:latin typeface="Cambria Math" panose="02040503050406030204" pitchFamily="18" charset="0"/>
                            <a:cs typeface="Arial" charset="0"/>
                          </a:rPr>
                          <m:t>4</m:t>
                        </m:r>
                        <m:r>
                          <a:rPr lang="en-US" sz="2400" b="0" i="1" smtClean="0">
                            <a:latin typeface="Cambria Math" panose="02040503050406030204" pitchFamily="18" charset="0"/>
                            <a:cs typeface="Arial" charset="0"/>
                          </a:rPr>
                          <m:t>𝑁</m:t>
                        </m:r>
                      </m:den>
                    </m:f>
                  </m:oMath>
                </a14:m>
                <a:endParaRPr lang="en-US" sz="2400" dirty="0">
                  <a:cs typeface="Arial" charset="0"/>
                </a:endParaRPr>
              </a:p>
            </p:txBody>
          </p:sp>
        </mc:Choice>
        <mc:Fallback xmlns="">
          <p:sp>
            <p:nvSpPr>
              <p:cNvPr id="80" name="Rectangle 298"/>
              <p:cNvSpPr>
                <a:spLocks noRot="1" noChangeAspect="1" noMove="1" noResize="1" noEditPoints="1" noAdjustHandles="1" noChangeArrowheads="1" noChangeShapeType="1" noTextEdit="1"/>
              </p:cNvSpPr>
              <p:nvPr/>
            </p:nvSpPr>
            <p:spPr bwMode="auto">
              <a:xfrm>
                <a:off x="478222" y="2844800"/>
                <a:ext cx="11235555" cy="3503486"/>
              </a:xfrm>
              <a:prstGeom prst="rect">
                <a:avLst/>
              </a:prstGeom>
              <a:blipFill>
                <a:blip r:embed="rId3"/>
                <a:stretch>
                  <a:fillRect l="-113" b="-1805"/>
                </a:stretch>
              </a:blipFill>
              <a:ln w="9525">
                <a:noFill/>
                <a:miter lim="800000"/>
                <a:headEnd/>
                <a:tailEnd/>
              </a:ln>
              <a:effectLst/>
            </p:spPr>
            <p:txBody>
              <a:bodyPr/>
              <a:lstStyle/>
              <a:p>
                <a:r>
                  <a:rPr lang="en-US">
                    <a:noFill/>
                  </a:rPr>
                  <a:t> </a:t>
                </a:r>
              </a:p>
            </p:txBody>
          </p:sp>
        </mc:Fallback>
      </mc:AlternateContent>
      <p:sp>
        <p:nvSpPr>
          <p:cNvPr id="55" name="Rectangle 54"/>
          <p:cNvSpPr/>
          <p:nvPr/>
        </p:nvSpPr>
        <p:spPr>
          <a:xfrm>
            <a:off x="1057919" y="6390694"/>
            <a:ext cx="8479510" cy="369332"/>
          </a:xfrm>
          <a:prstGeom prst="rect">
            <a:avLst/>
          </a:prstGeom>
        </p:spPr>
        <p:txBody>
          <a:bodyPr wrap="square">
            <a:spAutoFit/>
          </a:bodyPr>
          <a:lstStyle/>
          <a:p>
            <a:r>
              <a:rPr lang="en-US" dirty="0">
                <a:solidFill>
                  <a:schemeClr val="bg1"/>
                </a:solidFill>
              </a:rPr>
              <a:t>[</a:t>
            </a:r>
            <a:r>
              <a:rPr lang="en-US" dirty="0" err="1">
                <a:solidFill>
                  <a:schemeClr val="bg1"/>
                </a:solidFill>
              </a:rPr>
              <a:t>Elitzur</a:t>
            </a:r>
            <a:r>
              <a:rPr lang="en-US" dirty="0">
                <a:solidFill>
                  <a:schemeClr val="bg1"/>
                </a:solidFill>
              </a:rPr>
              <a:t> </a:t>
            </a:r>
            <a:r>
              <a:rPr lang="en-US" dirty="0" err="1">
                <a:solidFill>
                  <a:schemeClr val="bg1"/>
                </a:solidFill>
              </a:rPr>
              <a:t>Vaidman</a:t>
            </a:r>
            <a:r>
              <a:rPr lang="en-US" dirty="0">
                <a:solidFill>
                  <a:schemeClr val="bg1"/>
                </a:solidFill>
              </a:rPr>
              <a:t> 93, figures from    </a:t>
            </a:r>
            <a:r>
              <a:rPr lang="en-US" dirty="0" err="1">
                <a:solidFill>
                  <a:schemeClr val="bg1"/>
                </a:solidFill>
              </a:rPr>
              <a:t>Brodutch</a:t>
            </a:r>
            <a:r>
              <a:rPr lang="en-US" dirty="0">
                <a:solidFill>
                  <a:schemeClr val="bg1"/>
                </a:solidFill>
              </a:rPr>
              <a:t> </a:t>
            </a:r>
            <a:r>
              <a:rPr lang="en-US" dirty="0" err="1">
                <a:solidFill>
                  <a:schemeClr val="bg1"/>
                </a:solidFill>
              </a:rPr>
              <a:t>Nagaj</a:t>
            </a:r>
            <a:r>
              <a:rPr lang="en-US" dirty="0">
                <a:solidFill>
                  <a:schemeClr val="bg1"/>
                </a:solidFill>
              </a:rPr>
              <a:t> </a:t>
            </a:r>
            <a:r>
              <a:rPr lang="en-US" dirty="0" err="1">
                <a:solidFill>
                  <a:schemeClr val="bg1"/>
                </a:solidFill>
              </a:rPr>
              <a:t>Sattath</a:t>
            </a:r>
            <a:r>
              <a:rPr lang="en-US" dirty="0">
                <a:solidFill>
                  <a:schemeClr val="bg1"/>
                </a:solidFill>
              </a:rPr>
              <a:t> Unruh 14]</a:t>
            </a:r>
          </a:p>
        </p:txBody>
      </p:sp>
      <p:pic>
        <p:nvPicPr>
          <p:cNvPr id="5" name="Picture 4">
            <a:extLst>
              <a:ext uri="{FF2B5EF4-FFF2-40B4-BE49-F238E27FC236}">
                <a16:creationId xmlns:a16="http://schemas.microsoft.com/office/drawing/2014/main" id="{8F422369-1F4D-0945-A7CE-C1A77B6596EC}"/>
              </a:ext>
            </a:extLst>
          </p:cNvPr>
          <p:cNvPicPr>
            <a:picLocks noChangeAspect="1"/>
          </p:cNvPicPr>
          <p:nvPr/>
        </p:nvPicPr>
        <p:blipFill>
          <a:blip r:embed="rId4"/>
          <a:stretch>
            <a:fillRect/>
          </a:stretch>
        </p:blipFill>
        <p:spPr>
          <a:xfrm>
            <a:off x="2152650" y="825675"/>
            <a:ext cx="3558456" cy="1983565"/>
          </a:xfrm>
          <a:prstGeom prst="rect">
            <a:avLst/>
          </a:prstGeom>
        </p:spPr>
      </p:pic>
      <p:pic>
        <p:nvPicPr>
          <p:cNvPr id="6" name="Picture 5">
            <a:extLst>
              <a:ext uri="{FF2B5EF4-FFF2-40B4-BE49-F238E27FC236}">
                <a16:creationId xmlns:a16="http://schemas.microsoft.com/office/drawing/2014/main" id="{5533E0A1-7946-D948-AF17-8C4FFF3EECA5}"/>
              </a:ext>
            </a:extLst>
          </p:cNvPr>
          <p:cNvPicPr>
            <a:picLocks noChangeAspect="1"/>
          </p:cNvPicPr>
          <p:nvPr/>
        </p:nvPicPr>
        <p:blipFill>
          <a:blip r:embed="rId5"/>
          <a:stretch>
            <a:fillRect/>
          </a:stretch>
        </p:blipFill>
        <p:spPr>
          <a:xfrm>
            <a:off x="6187440" y="825675"/>
            <a:ext cx="3677920" cy="2025973"/>
          </a:xfrm>
          <a:prstGeom prst="rect">
            <a:avLst/>
          </a:prstGeom>
        </p:spPr>
      </p:pic>
    </p:spTree>
    <p:extLst>
      <p:ext uri="{BB962C8B-B14F-4D97-AF65-F5344CB8AC3E}">
        <p14:creationId xmlns:p14="http://schemas.microsoft.com/office/powerpoint/2010/main" val="3715609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4A826-4913-3B41-9B1C-A8069A6F7110}"/>
              </a:ext>
            </a:extLst>
          </p:cNvPr>
          <p:cNvPicPr>
            <a:picLocks noChangeAspect="1"/>
          </p:cNvPicPr>
          <p:nvPr/>
        </p:nvPicPr>
        <p:blipFill>
          <a:blip r:embed="rId3"/>
          <a:stretch>
            <a:fillRect/>
          </a:stretch>
        </p:blipFill>
        <p:spPr>
          <a:xfrm>
            <a:off x="4221480" y="779656"/>
            <a:ext cx="6294120" cy="2297502"/>
          </a:xfrm>
          <a:prstGeom prst="rect">
            <a:avLst/>
          </a:prstGeom>
        </p:spPr>
      </p:pic>
      <p:sp>
        <p:nvSpPr>
          <p:cNvPr id="518146" name="Rectangle 2"/>
          <p:cNvSpPr>
            <a:spLocks noGrp="1" noChangeArrowheads="1"/>
          </p:cNvSpPr>
          <p:nvPr>
            <p:ph type="title" sz="quarter"/>
          </p:nvPr>
        </p:nvSpPr>
        <p:spPr>
          <a:xfrm>
            <a:off x="1057919" y="69390"/>
            <a:ext cx="9703008" cy="720725"/>
          </a:xfrm>
        </p:spPr>
        <p:txBody>
          <a:bodyPr>
            <a:normAutofit/>
          </a:bodyPr>
          <a:lstStyle/>
          <a:p>
            <a:r>
              <a:rPr lang="fr-CH" dirty="0" err="1"/>
              <a:t>Bomb</a:t>
            </a:r>
            <a:r>
              <a:rPr lang="fr-CH" dirty="0"/>
              <a:t> </a:t>
            </a:r>
            <a:r>
              <a:rPr lang="fr-CH" dirty="0" err="1"/>
              <a:t>Testing</a:t>
            </a:r>
            <a:r>
              <a:rPr lang="fr-CH" dirty="0"/>
              <a:t> to </a:t>
            </a:r>
            <a:r>
              <a:rPr lang="fr-CH" dirty="0" err="1"/>
              <a:t>Counterfeit</a:t>
            </a:r>
            <a:r>
              <a:rPr lang="fr-CH" dirty="0"/>
              <a:t> Q Money</a:t>
            </a:r>
            <a:endParaRPr lang="en-US" dirty="0"/>
          </a:p>
        </p:txBody>
      </p:sp>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478222" y="2987413"/>
                <a:ext cx="11235555" cy="350348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cs typeface="Arial" charset="0"/>
                  </a:rPr>
                  <a:t>Pick a large </a:t>
                </a:r>
                <a14:m>
                  <m:oMath xmlns:m="http://schemas.openxmlformats.org/officeDocument/2006/math">
                    <m:r>
                      <a:rPr lang="en-US" sz="2400" i="1" dirty="0" smtClean="0">
                        <a:latin typeface="Cambria Math" panose="02040503050406030204" pitchFamily="18" charset="0"/>
                        <a:cs typeface="Arial" charset="0"/>
                      </a:rPr>
                      <m:t>𝑁</m:t>
                    </m:r>
                  </m:oMath>
                </a14:m>
                <a:r>
                  <a:rPr lang="en-US" sz="2400" dirty="0">
                    <a:cs typeface="Arial" charset="0"/>
                  </a:rPr>
                  <a:t>, small angle </a:t>
                </a:r>
                <a14:m>
                  <m:oMath xmlns:m="http://schemas.openxmlformats.org/officeDocument/2006/math">
                    <m:r>
                      <a:rPr lang="en-US" sz="2400" b="0" i="1" smtClean="0">
                        <a:latin typeface="Cambria Math" panose="02040503050406030204" pitchFamily="18" charset="0"/>
                        <a:cs typeface="Arial" charset="0"/>
                      </a:rPr>
                      <m:t>𝛿</m:t>
                    </m:r>
                    <m:r>
                      <a:rPr lang="en-US" sz="2400" b="0" i="1" smtClean="0">
                        <a:latin typeface="Cambria Math" panose="02040503050406030204" pitchFamily="18" charset="0"/>
                        <a:cs typeface="Arial" charset="0"/>
                      </a:rPr>
                      <m:t>=</m:t>
                    </m:r>
                    <m:f>
                      <m:fPr>
                        <m:ctrlPr>
                          <a:rPr lang="en-US" sz="2400" b="0" i="1" smtClean="0">
                            <a:latin typeface="Cambria Math" panose="02040503050406030204" pitchFamily="18" charset="0"/>
                            <a:cs typeface="Arial" charset="0"/>
                          </a:rPr>
                        </m:ctrlPr>
                      </m:fPr>
                      <m:num>
                        <m:r>
                          <a:rPr lang="en-US" sz="2400" b="0" i="1" smtClean="0">
                            <a:latin typeface="Cambria Math" panose="02040503050406030204" pitchFamily="18" charset="0"/>
                            <a:cs typeface="Arial" charset="0"/>
                          </a:rPr>
                          <m:t>𝜋</m:t>
                        </m:r>
                      </m:num>
                      <m:den>
                        <m:r>
                          <a:rPr lang="en-US" sz="2400" b="0" i="1" smtClean="0">
                            <a:latin typeface="Cambria Math" panose="02040503050406030204" pitchFamily="18" charset="0"/>
                            <a:cs typeface="Arial" charset="0"/>
                          </a:rPr>
                          <m:t>2</m:t>
                        </m:r>
                        <m:r>
                          <a:rPr lang="en-US" sz="2400" b="0" i="1" smtClean="0">
                            <a:latin typeface="Cambria Math" panose="02040503050406030204" pitchFamily="18" charset="0"/>
                            <a:cs typeface="Arial" charset="0"/>
                          </a:rPr>
                          <m:t>𝑁</m:t>
                        </m:r>
                      </m:den>
                    </m:f>
                  </m:oMath>
                </a14:m>
                <a:r>
                  <a:rPr lang="en-US" sz="2400" dirty="0">
                    <a:cs typeface="Arial" charset="0"/>
                  </a:rPr>
                  <a:t>, let </a:t>
                </a:r>
                <a14:m>
                  <m:oMath xmlns:m="http://schemas.openxmlformats.org/officeDocument/2006/math">
                    <m:sSub>
                      <m:sSubPr>
                        <m:ctrlPr>
                          <a:rPr lang="en-US" sz="2400" b="0" i="1" smtClean="0">
                            <a:latin typeface="Cambria Math" panose="02040503050406030204" pitchFamily="18" charset="0"/>
                            <a:cs typeface="Arial" charset="0"/>
                          </a:rPr>
                        </m:ctrlPr>
                      </m:sSubPr>
                      <m:e>
                        <m:r>
                          <a:rPr lang="en-US" sz="2400" b="0" i="1" smtClean="0">
                            <a:latin typeface="Cambria Math" panose="02040503050406030204" pitchFamily="18" charset="0"/>
                            <a:cs typeface="Arial" charset="0"/>
                          </a:rPr>
                          <m:t>𝑅</m:t>
                        </m:r>
                      </m:e>
                      <m:sub>
                        <m:r>
                          <a:rPr lang="en-US" sz="2400" b="0" i="1" smtClean="0">
                            <a:latin typeface="Cambria Math" panose="02040503050406030204" pitchFamily="18" charset="0"/>
                            <a:cs typeface="Arial" charset="0"/>
                          </a:rPr>
                          <m:t>𝛿</m:t>
                        </m:r>
                      </m:sub>
                    </m:sSub>
                    <m:r>
                      <a:rPr lang="en-US" sz="2400" b="0" i="1" smtClean="0">
                        <a:latin typeface="Cambria Math" panose="02040503050406030204" pitchFamily="18" charset="0"/>
                        <a:cs typeface="Arial" charset="0"/>
                      </a:rPr>
                      <m:t>= </m:t>
                    </m:r>
                    <m:d>
                      <m:dPr>
                        <m:begChr m:val="["/>
                        <m:endChr m:val="]"/>
                        <m:ctrlPr>
                          <a:rPr lang="en-US" sz="2400" b="0" i="1" smtClean="0">
                            <a:latin typeface="Cambria Math" panose="02040503050406030204" pitchFamily="18" charset="0"/>
                            <a:cs typeface="Arial" charset="0"/>
                          </a:rPr>
                        </m:ctrlPr>
                      </m:dPr>
                      <m:e>
                        <m:m>
                          <m:mPr>
                            <m:mcs>
                              <m:mc>
                                <m:mcPr>
                                  <m:count m:val="2"/>
                                  <m:mcJc m:val="center"/>
                                </m:mcPr>
                              </m:mc>
                            </m:mcs>
                            <m:ctrlPr>
                              <a:rPr lang="en-US" sz="2400" b="0" i="1" smtClean="0">
                                <a:latin typeface="Cambria Math" panose="02040503050406030204" pitchFamily="18" charset="0"/>
                                <a:cs typeface="Arial" charset="0"/>
                              </a:rPr>
                            </m:ctrlPr>
                          </m:mPr>
                          <m:mr>
                            <m:e>
                              <m:func>
                                <m:funcPr>
                                  <m:ctrlPr>
                                    <a:rPr lang="en-US" sz="2400" b="0" i="1" smtClean="0">
                                      <a:latin typeface="Cambria Math" panose="02040503050406030204" pitchFamily="18" charset="0"/>
                                      <a:cs typeface="Arial" charset="0"/>
                                    </a:rPr>
                                  </m:ctrlPr>
                                </m:funcPr>
                                <m:fName>
                                  <m:r>
                                    <m:rPr>
                                      <m:sty m:val="p"/>
                                      <m:brk m:alnAt="7"/>
                                    </m:rPr>
                                    <a:rPr lang="en-US" sz="2400" b="0" i="0" smtClean="0">
                                      <a:latin typeface="Cambria Math" panose="02040503050406030204" pitchFamily="18" charset="0"/>
                                      <a:cs typeface="Arial" charset="0"/>
                                    </a:rPr>
                                    <m:t>c</m:t>
                                  </m:r>
                                  <m:r>
                                    <m:rPr>
                                      <m:sty m:val="p"/>
                                    </m:rPr>
                                    <a:rPr lang="en-US" sz="2400" b="0" i="0" smtClean="0">
                                      <a:latin typeface="Cambria Math" panose="02040503050406030204" pitchFamily="18" charset="0"/>
                                      <a:cs typeface="Arial" charset="0"/>
                                    </a:rPr>
                                    <m:t>os</m:t>
                                  </m:r>
                                </m:fName>
                                <m:e>
                                  <m:r>
                                    <m:rPr>
                                      <m:brk m:alnAt="7"/>
                                    </m:rPr>
                                    <a:rPr lang="en-US" sz="2400" b="0" i="1" smtClean="0">
                                      <a:latin typeface="Cambria Math" panose="02040503050406030204" pitchFamily="18" charset="0"/>
                                      <a:cs typeface="Arial" charset="0"/>
                                    </a:rPr>
                                    <m:t>𝛿</m:t>
                                  </m:r>
                                </m:e>
                              </m:func>
                            </m:e>
                            <m:e>
                              <m:r>
                                <a:rPr lang="en-US" sz="2400" b="0" i="1" smtClean="0">
                                  <a:latin typeface="Cambria Math" panose="02040503050406030204" pitchFamily="18" charset="0"/>
                                  <a:cs typeface="Arial" charset="0"/>
                                </a:rPr>
                                <m:t>−</m:t>
                              </m:r>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sin</m:t>
                                  </m:r>
                                </m:fName>
                                <m:e>
                                  <m:r>
                                    <a:rPr lang="en-US" sz="2400" b="0" i="1" smtClean="0">
                                      <a:latin typeface="Cambria Math" panose="02040503050406030204" pitchFamily="18" charset="0"/>
                                      <a:cs typeface="Arial" charset="0"/>
                                    </a:rPr>
                                    <m:t>𝛿</m:t>
                                  </m:r>
                                </m:e>
                              </m:func>
                            </m:e>
                          </m:mr>
                          <m:mr>
                            <m:e>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sin</m:t>
                                  </m:r>
                                </m:fName>
                                <m:e>
                                  <m:r>
                                    <a:rPr lang="en-US" sz="2400" b="0" i="1" smtClean="0">
                                      <a:latin typeface="Cambria Math" panose="02040503050406030204" pitchFamily="18" charset="0"/>
                                      <a:cs typeface="Arial" charset="0"/>
                                    </a:rPr>
                                    <m:t>𝛿</m:t>
                                  </m:r>
                                </m:e>
                              </m:func>
                            </m:e>
                            <m:e>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cos</m:t>
                                  </m:r>
                                </m:fName>
                                <m:e>
                                  <m:r>
                                    <a:rPr lang="en-US" sz="2400" b="0" i="1" smtClean="0">
                                      <a:latin typeface="Cambria Math" panose="02040503050406030204" pitchFamily="18" charset="0"/>
                                      <a:cs typeface="Arial" charset="0"/>
                                    </a:rPr>
                                    <m:t>𝛿</m:t>
                                  </m:r>
                                </m:e>
                              </m:func>
                            </m:e>
                          </m:mr>
                        </m:m>
                      </m:e>
                    </m:d>
                  </m:oMath>
                </a14:m>
                <a:endParaRPr lang="en-US" sz="2400" dirty="0">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rPr>
                  <a:t>For </a:t>
                </a:r>
                <a14:m>
                  <m:oMath xmlns:m="http://schemas.openxmlformats.org/officeDocument/2006/math">
                    <m:d>
                      <m:dPr>
                        <m:begChr m:val="|"/>
                        <m:endChr m:val="⟩"/>
                        <m:ctrlPr>
                          <a:rPr lang="en-US" sz="2400" b="0" i="1" smtClean="0">
                            <a:latin typeface="Cambria Math" panose="02040503050406030204" pitchFamily="18" charset="0"/>
                            <a:cs typeface="Arial" charset="0"/>
                          </a:rPr>
                        </m:ctrlPr>
                      </m:dPr>
                      <m:e>
                        <m:r>
                          <a:rPr lang="en-US" sz="2400" b="0" i="1" smtClean="0">
                            <a:latin typeface="Cambria Math" panose="02040503050406030204" pitchFamily="18" charset="0"/>
                            <a:cs typeface="Arial" charset="0"/>
                          </a:rPr>
                          <m:t>𝛼</m:t>
                        </m:r>
                      </m:e>
                    </m:d>
                    <m:r>
                      <a:rPr lang="en-US" sz="2400" b="0" i="1" smtClean="0">
                        <a:latin typeface="Cambria Math" panose="02040503050406030204" pitchFamily="18" charset="0"/>
                        <a:cs typeface="Arial" charset="0"/>
                      </a:rPr>
                      <m:t>=</m:t>
                    </m:r>
                    <m:d>
                      <m:dPr>
                        <m:begChr m:val="|"/>
                        <m:endChr m:val="⟩"/>
                        <m:ctrlPr>
                          <a:rPr lang="en-US" sz="2400" b="0" i="1" smtClean="0">
                            <a:latin typeface="Cambria Math" panose="02040503050406030204" pitchFamily="18" charset="0"/>
                            <a:cs typeface="Arial" charset="0"/>
                          </a:rPr>
                        </m:ctrlPr>
                      </m:dPr>
                      <m:e>
                        <m:r>
                          <a:rPr lang="en-US" sz="2400" b="0" i="1" smtClean="0">
                            <a:latin typeface="Cambria Math" panose="02040503050406030204" pitchFamily="18" charset="0"/>
                            <a:cs typeface="Arial" charset="0"/>
                          </a:rPr>
                          <m:t>0</m:t>
                        </m:r>
                      </m:e>
                    </m:d>
                    <m:r>
                      <a:rPr lang="en-US" sz="2400" b="0" i="0" smtClean="0">
                        <a:latin typeface="Cambria Math" panose="02040503050406030204" pitchFamily="18" charset="0"/>
                        <a:cs typeface="Arial" charset="0"/>
                      </a:rPr>
                      <m:t> </m:t>
                    </m:r>
                    <m:r>
                      <m:rPr>
                        <m:sty m:val="p"/>
                      </m:rPr>
                      <a:rPr lang="en-US" sz="2400" b="0" i="0" smtClean="0">
                        <a:latin typeface="Cambria Math" panose="02040503050406030204" pitchFamily="18" charset="0"/>
                        <a:cs typeface="Arial" charset="0"/>
                      </a:rPr>
                      <m:t>or</m:t>
                    </m:r>
                    <m:r>
                      <a:rPr lang="en-US" sz="2400" b="0" i="0" smtClean="0">
                        <a:latin typeface="Cambria Math" panose="02040503050406030204" pitchFamily="18" charset="0"/>
                        <a:cs typeface="Arial" charset="0"/>
                      </a:rPr>
                      <m:t> |1</m:t>
                    </m:r>
                    <m:r>
                      <a:rPr lang="en-US" sz="2400" b="0" i="1" smtClean="0">
                        <a:latin typeface="Cambria Math" panose="02040503050406030204" pitchFamily="18" charset="0"/>
                        <a:cs typeface="Arial" charset="0"/>
                      </a:rPr>
                      <m:t>⟩</m:t>
                    </m:r>
                  </m:oMath>
                </a14:m>
                <a:r>
                  <a:rPr lang="en-US" sz="2400" dirty="0">
                    <a:cs typeface="Arial" charset="0"/>
                  </a:rPr>
                  <a:t>, we are in the “bomb” case from before. Validation flips the state back to what it was, the probe does not rotate. Final outcome: 0</a:t>
                </a:r>
              </a:p>
              <a:p>
                <a:pPr marL="342900" indent="-342900">
                  <a:spcBef>
                    <a:spcPct val="20000"/>
                  </a:spcBef>
                  <a:buClr>
                    <a:schemeClr val="accent1"/>
                  </a:buClr>
                  <a:buSzPct val="65000"/>
                  <a:buFont typeface="Wingdings" pitchFamily="2" charset="2"/>
                  <a:buChar char="n"/>
                </a:pPr>
                <a:r>
                  <a:rPr lang="en-US" sz="2400" dirty="0">
                    <a:cs typeface="Arial" charset="0"/>
                  </a:rPr>
                  <a:t>For </a:t>
                </a:r>
                <a14:m>
                  <m:oMath xmlns:m="http://schemas.openxmlformats.org/officeDocument/2006/math">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𝛼</m:t>
                        </m:r>
                      </m:e>
                    </m:d>
                    <m:r>
                      <a:rPr lang="en-US" sz="2400" i="1">
                        <a:latin typeface="Cambria Math" panose="02040503050406030204" pitchFamily="18" charset="0"/>
                        <a:cs typeface="Arial" charset="0"/>
                      </a:rPr>
                      <m:t>=</m:t>
                    </m:r>
                    <m:d>
                      <m:dPr>
                        <m:begChr m:val="|"/>
                        <m:endChr m:val="⟩"/>
                        <m:ctrlPr>
                          <a:rPr lang="en-US" sz="2400" i="1">
                            <a:latin typeface="Cambria Math" panose="02040503050406030204" pitchFamily="18" charset="0"/>
                            <a:cs typeface="Arial" charset="0"/>
                          </a:rPr>
                        </m:ctrlPr>
                      </m:dPr>
                      <m:e>
                        <m:r>
                          <a:rPr lang="en-US" sz="2400" b="0" i="1" smtClean="0">
                            <a:latin typeface="Cambria Math" panose="02040503050406030204" pitchFamily="18" charset="0"/>
                            <a:cs typeface="Arial" charset="0"/>
                          </a:rPr>
                          <m:t>+</m:t>
                        </m:r>
                      </m:e>
                    </m:d>
                    <m:r>
                      <a:rPr lang="en-US" sz="2400">
                        <a:latin typeface="Cambria Math" panose="02040503050406030204" pitchFamily="18" charset="0"/>
                        <a:cs typeface="Arial" charset="0"/>
                      </a:rPr>
                      <m:t> </m:t>
                    </m:r>
                  </m:oMath>
                </a14:m>
                <a:r>
                  <a:rPr lang="en-US" sz="2400" dirty="0">
                    <a:cs typeface="Arial" charset="0"/>
                  </a:rPr>
                  <a:t>, an X operation does nothing, the probe is rotated by </a:t>
                </a:r>
                <a14:m>
                  <m:oMath xmlns:m="http://schemas.openxmlformats.org/officeDocument/2006/math">
                    <m:r>
                      <a:rPr lang="en-US" sz="2400" i="1" dirty="0" smtClean="0">
                        <a:latin typeface="Cambria Math" panose="02040503050406030204" pitchFamily="18" charset="0"/>
                        <a:cs typeface="Arial" charset="0"/>
                      </a:rPr>
                      <m:t>𝛿</m:t>
                    </m:r>
                  </m:oMath>
                </a14:m>
                <a:r>
                  <a:rPr lang="en-US" sz="2400" dirty="0">
                    <a:cs typeface="Arial" charset="0"/>
                  </a:rPr>
                  <a:t>. </a:t>
                </a:r>
                <a:br>
                  <a:rPr lang="en-US" sz="2400" dirty="0">
                    <a:cs typeface="Arial" charset="0"/>
                  </a:rPr>
                </a:br>
                <a:r>
                  <a:rPr lang="en-US" sz="2400" dirty="0">
                    <a:cs typeface="Arial" charset="0"/>
                  </a:rPr>
                  <a:t>Final outcome: 1</a:t>
                </a:r>
              </a:p>
              <a:p>
                <a:pPr marL="342900" indent="-342900">
                  <a:spcBef>
                    <a:spcPct val="20000"/>
                  </a:spcBef>
                  <a:buClr>
                    <a:schemeClr val="accent1"/>
                  </a:buClr>
                  <a:buSzPct val="65000"/>
                  <a:buFont typeface="Wingdings" pitchFamily="2" charset="2"/>
                  <a:buChar char="n"/>
                </a:pPr>
                <a:r>
                  <a:rPr lang="en-US" sz="2400" dirty="0">
                    <a:cs typeface="Arial" charset="0"/>
                  </a:rPr>
                  <a:t>For </a:t>
                </a:r>
                <a14:m>
                  <m:oMath xmlns:m="http://schemas.openxmlformats.org/officeDocument/2006/math">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𝛼</m:t>
                        </m:r>
                      </m:e>
                    </m:d>
                    <m:r>
                      <a:rPr lang="en-US" sz="2400" i="1">
                        <a:latin typeface="Cambria Math" panose="02040503050406030204" pitchFamily="18" charset="0"/>
                        <a:cs typeface="Arial" charset="0"/>
                      </a:rPr>
                      <m:t>=</m:t>
                    </m:r>
                    <m:d>
                      <m:dPr>
                        <m:begChr m:val="|"/>
                        <m:endChr m:val="⟩"/>
                        <m:ctrlPr>
                          <a:rPr lang="en-US" sz="2400" i="1" smtClean="0">
                            <a:latin typeface="Cambria Math" panose="02040503050406030204" pitchFamily="18" charset="0"/>
                            <a:cs typeface="Arial" charset="0"/>
                          </a:rPr>
                        </m:ctrlPr>
                      </m:dPr>
                      <m:e>
                        <m:r>
                          <a:rPr lang="en-US" sz="2400" b="0" i="1" smtClean="0">
                            <a:latin typeface="Cambria Math" panose="02040503050406030204" pitchFamily="18" charset="0"/>
                            <a:cs typeface="Arial" charset="0"/>
                          </a:rPr>
                          <m:t>−</m:t>
                        </m:r>
                      </m:e>
                    </m:d>
                  </m:oMath>
                </a14:m>
                <a:r>
                  <a:rPr lang="en-US" sz="2400" dirty="0">
                    <a:cs typeface="Arial" charset="0"/>
                  </a:rPr>
                  <a:t>, one can check that for an even N, the final outcome is 0, and money is never rejected. </a:t>
                </a:r>
              </a:p>
            </p:txBody>
          </p:sp>
        </mc:Choice>
        <mc:Fallback xmlns="">
          <p:sp>
            <p:nvSpPr>
              <p:cNvPr id="80" name="Rectangle 298"/>
              <p:cNvSpPr>
                <a:spLocks noRot="1" noChangeAspect="1" noMove="1" noResize="1" noEditPoints="1" noAdjustHandles="1" noChangeArrowheads="1" noChangeShapeType="1" noTextEdit="1"/>
              </p:cNvSpPr>
              <p:nvPr/>
            </p:nvSpPr>
            <p:spPr bwMode="auto">
              <a:xfrm>
                <a:off x="478222" y="2987413"/>
                <a:ext cx="11235555" cy="3503486"/>
              </a:xfrm>
              <a:prstGeom prst="rect">
                <a:avLst/>
              </a:prstGeom>
              <a:blipFill>
                <a:blip r:embed="rId4"/>
                <a:stretch>
                  <a:fillRect l="-113"/>
                </a:stretch>
              </a:blipFill>
              <a:ln w="9525">
                <a:noFill/>
                <a:miter lim="800000"/>
                <a:headEnd/>
                <a:tailEnd/>
              </a:ln>
              <a:effectLst/>
            </p:spPr>
            <p:txBody>
              <a:bodyPr/>
              <a:lstStyle/>
              <a:p>
                <a:r>
                  <a:rPr lang="en-US">
                    <a:noFill/>
                  </a:rPr>
                  <a:t> </a:t>
                </a:r>
              </a:p>
            </p:txBody>
          </p:sp>
        </mc:Fallback>
      </mc:AlternateContent>
      <p:sp>
        <p:nvSpPr>
          <p:cNvPr id="55" name="Rectangle 54"/>
          <p:cNvSpPr/>
          <p:nvPr/>
        </p:nvSpPr>
        <p:spPr>
          <a:xfrm>
            <a:off x="1057919" y="6390694"/>
            <a:ext cx="8479510" cy="369332"/>
          </a:xfrm>
          <a:prstGeom prst="rect">
            <a:avLst/>
          </a:prstGeom>
        </p:spPr>
        <p:txBody>
          <a:bodyPr wrap="square">
            <a:spAutoFit/>
          </a:bodyPr>
          <a:lstStyle/>
          <a:p>
            <a:r>
              <a:rPr lang="en-US" dirty="0">
                <a:solidFill>
                  <a:schemeClr val="bg1"/>
                </a:solidFill>
              </a:rPr>
              <a:t>[</a:t>
            </a:r>
            <a:r>
              <a:rPr lang="en-US" dirty="0" err="1">
                <a:solidFill>
                  <a:schemeClr val="bg1"/>
                </a:solidFill>
              </a:rPr>
              <a:t>Brodutch</a:t>
            </a:r>
            <a:r>
              <a:rPr lang="en-US" dirty="0">
                <a:solidFill>
                  <a:schemeClr val="bg1"/>
                </a:solidFill>
              </a:rPr>
              <a:t> </a:t>
            </a:r>
            <a:r>
              <a:rPr lang="en-US" dirty="0" err="1">
                <a:solidFill>
                  <a:schemeClr val="bg1"/>
                </a:solidFill>
              </a:rPr>
              <a:t>Nagaj</a:t>
            </a:r>
            <a:r>
              <a:rPr lang="en-US" dirty="0">
                <a:solidFill>
                  <a:schemeClr val="bg1"/>
                </a:solidFill>
              </a:rPr>
              <a:t> </a:t>
            </a:r>
            <a:r>
              <a:rPr lang="en-US" dirty="0" err="1">
                <a:solidFill>
                  <a:schemeClr val="bg1"/>
                </a:solidFill>
              </a:rPr>
              <a:t>Sattath</a:t>
            </a:r>
            <a:r>
              <a:rPr lang="en-US" dirty="0">
                <a:solidFill>
                  <a:schemeClr val="bg1"/>
                </a:solidFill>
              </a:rPr>
              <a:t> Unruh 14]</a:t>
            </a:r>
          </a:p>
        </p:txBody>
      </p:sp>
      <p:pic>
        <p:nvPicPr>
          <p:cNvPr id="2" name="Picture 1">
            <a:extLst>
              <a:ext uri="{FF2B5EF4-FFF2-40B4-BE49-F238E27FC236}">
                <a16:creationId xmlns:a16="http://schemas.microsoft.com/office/drawing/2014/main" id="{6F9A4C20-39A2-ED44-B37C-268617C87C20}"/>
              </a:ext>
            </a:extLst>
          </p:cNvPr>
          <p:cNvPicPr>
            <a:picLocks noChangeAspect="1"/>
          </p:cNvPicPr>
          <p:nvPr/>
        </p:nvPicPr>
        <p:blipFill>
          <a:blip r:embed="rId5"/>
          <a:stretch>
            <a:fillRect/>
          </a:stretch>
        </p:blipFill>
        <p:spPr>
          <a:xfrm>
            <a:off x="124460" y="1023707"/>
            <a:ext cx="3124200" cy="1587500"/>
          </a:xfrm>
          <a:prstGeom prst="rect">
            <a:avLst/>
          </a:prstGeom>
        </p:spPr>
      </p:pic>
    </p:spTree>
    <p:extLst>
      <p:ext uri="{BB962C8B-B14F-4D97-AF65-F5344CB8AC3E}">
        <p14:creationId xmlns:p14="http://schemas.microsoft.com/office/powerpoint/2010/main" val="2808669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4A826-4913-3B41-9B1C-A8069A6F7110}"/>
              </a:ext>
            </a:extLst>
          </p:cNvPr>
          <p:cNvPicPr>
            <a:picLocks noChangeAspect="1"/>
          </p:cNvPicPr>
          <p:nvPr/>
        </p:nvPicPr>
        <p:blipFill>
          <a:blip r:embed="rId3"/>
          <a:stretch>
            <a:fillRect/>
          </a:stretch>
        </p:blipFill>
        <p:spPr>
          <a:xfrm>
            <a:off x="4221480" y="779656"/>
            <a:ext cx="6294120" cy="2297502"/>
          </a:xfrm>
          <a:prstGeom prst="rect">
            <a:avLst/>
          </a:prstGeom>
        </p:spPr>
      </p:pic>
      <p:sp>
        <p:nvSpPr>
          <p:cNvPr id="518146" name="Rectangle 2"/>
          <p:cNvSpPr>
            <a:spLocks noGrp="1" noChangeArrowheads="1"/>
          </p:cNvSpPr>
          <p:nvPr>
            <p:ph type="title" sz="quarter"/>
          </p:nvPr>
        </p:nvSpPr>
        <p:spPr>
          <a:xfrm>
            <a:off x="1057919" y="69390"/>
            <a:ext cx="10305174" cy="720725"/>
          </a:xfrm>
        </p:spPr>
        <p:txBody>
          <a:bodyPr>
            <a:normAutofit/>
          </a:bodyPr>
          <a:lstStyle/>
          <a:p>
            <a:r>
              <a:rPr lang="en-US" dirty="0"/>
              <a:t>Bomb Testing to Counterfeit Q Money</a:t>
            </a:r>
          </a:p>
        </p:txBody>
      </p:sp>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478222" y="2987413"/>
                <a:ext cx="11235555" cy="350348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cs typeface="Arial" charset="0"/>
                  </a:rPr>
                  <a:t>Hence, we can identify </a:t>
                </a:r>
                <a14:m>
                  <m:oMath xmlns:m="http://schemas.openxmlformats.org/officeDocument/2006/math">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𝛼</m:t>
                        </m:r>
                      </m:e>
                    </m:d>
                    <m:r>
                      <a:rPr lang="en-US" sz="2400" i="1">
                        <a:latin typeface="Cambria Math" panose="02040503050406030204" pitchFamily="18" charset="0"/>
                        <a:cs typeface="Arial" charset="0"/>
                      </a:rPr>
                      <m:t>=</m:t>
                    </m:r>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m:t>
                        </m:r>
                      </m:e>
                    </m:d>
                    <m:r>
                      <a:rPr lang="en-US" sz="2400">
                        <a:latin typeface="Cambria Math" panose="02040503050406030204" pitchFamily="18" charset="0"/>
                        <a:cs typeface="Arial" charset="0"/>
                      </a:rPr>
                      <m:t> </m:t>
                    </m:r>
                  </m:oMath>
                </a14:m>
                <a:r>
                  <a:rPr lang="en-US" sz="2400" dirty="0">
                    <a:cs typeface="Arial" charset="0"/>
                  </a:rPr>
                  <a:t>. </a:t>
                </a:r>
              </a:p>
              <a:p>
                <a:pPr marL="342900" indent="-342900">
                  <a:spcBef>
                    <a:spcPct val="20000"/>
                  </a:spcBef>
                  <a:buClr>
                    <a:schemeClr val="accent1"/>
                  </a:buClr>
                  <a:buSzPct val="65000"/>
                  <a:buFont typeface="Wingdings" pitchFamily="2" charset="2"/>
                  <a:buChar char="n"/>
                </a:pPr>
                <a14:m>
                  <m:oMath xmlns:m="http://schemas.openxmlformats.org/officeDocument/2006/math">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𝛼</m:t>
                        </m:r>
                      </m:e>
                    </m:d>
                    <m:r>
                      <a:rPr lang="en-US" sz="2400" i="1">
                        <a:latin typeface="Cambria Math" panose="02040503050406030204" pitchFamily="18" charset="0"/>
                        <a:cs typeface="Arial" charset="0"/>
                      </a:rPr>
                      <m:t>=</m:t>
                    </m:r>
                    <m:d>
                      <m:dPr>
                        <m:begChr m:val="|"/>
                        <m:endChr m:val="⟩"/>
                        <m:ctrlPr>
                          <a:rPr lang="en-US" sz="2400" i="1">
                            <a:latin typeface="Cambria Math" panose="02040503050406030204" pitchFamily="18" charset="0"/>
                            <a:cs typeface="Arial" charset="0"/>
                          </a:rPr>
                        </m:ctrlPr>
                      </m:dPr>
                      <m:e>
                        <m:r>
                          <a:rPr lang="en-US" sz="2400" b="0" i="1" smtClean="0">
                            <a:latin typeface="Cambria Math" panose="02040503050406030204" pitchFamily="18" charset="0"/>
                            <a:cs typeface="Arial" charset="0"/>
                          </a:rPr>
                          <m:t>−</m:t>
                        </m:r>
                      </m:e>
                    </m:d>
                  </m:oMath>
                </a14:m>
                <a:r>
                  <a:rPr lang="en-US" sz="2400" dirty="0">
                    <a:cs typeface="Arial" charset="0"/>
                  </a:rPr>
                  <a:t> can be identified using controlled </a:t>
                </a:r>
                <a14:m>
                  <m:oMath xmlns:m="http://schemas.openxmlformats.org/officeDocument/2006/math">
                    <m:r>
                      <a:rPr lang="en-US" sz="2400" i="1" dirty="0" smtClean="0">
                        <a:latin typeface="Cambria Math" panose="02040503050406030204" pitchFamily="18" charset="0"/>
                        <a:cs typeface="Arial" charset="0"/>
                      </a:rPr>
                      <m:t>–</m:t>
                    </m:r>
                    <m:r>
                      <a:rPr lang="en-US" sz="2400" i="1" dirty="0" smtClean="0">
                        <a:latin typeface="Cambria Math" panose="02040503050406030204" pitchFamily="18" charset="0"/>
                        <a:cs typeface="Arial" charset="0"/>
                      </a:rPr>
                      <m:t>𝑋</m:t>
                    </m:r>
                  </m:oMath>
                </a14:m>
                <a:r>
                  <a:rPr lang="en-US" sz="2400" dirty="0">
                    <a:cs typeface="Arial" charset="0"/>
                  </a:rPr>
                  <a:t> operation</a:t>
                </a:r>
              </a:p>
              <a:p>
                <a:pPr marL="342900" indent="-342900">
                  <a:spcBef>
                    <a:spcPct val="20000"/>
                  </a:spcBef>
                  <a:buClr>
                    <a:schemeClr val="accent1"/>
                  </a:buClr>
                  <a:buSzPct val="65000"/>
                  <a:buFont typeface="Wingdings" pitchFamily="2" charset="2"/>
                  <a:buChar char="n"/>
                </a:pPr>
                <a:r>
                  <a:rPr lang="en-US" sz="2400" dirty="0">
                    <a:cs typeface="Arial" charset="0"/>
                  </a:rPr>
                  <a:t>Otherwise, simply measure in the computational basis</a:t>
                </a:r>
              </a:p>
              <a:p>
                <a:pPr marL="342900" indent="-342900">
                  <a:spcBef>
                    <a:spcPct val="20000"/>
                  </a:spcBef>
                  <a:buClr>
                    <a:schemeClr val="accent1"/>
                  </a:buClr>
                  <a:buSzPct val="65000"/>
                  <a:buFont typeface="Wingdings" pitchFamily="2" charset="2"/>
                  <a:buChar char="n"/>
                </a:pPr>
                <a:r>
                  <a:rPr lang="en-US" sz="2400" dirty="0">
                    <a:cs typeface="Arial" charset="0"/>
                  </a:rPr>
                  <a:t>Hence we can identify all </a:t>
                </a:r>
                <a14:m>
                  <m:oMath xmlns:m="http://schemas.openxmlformats.org/officeDocument/2006/math">
                    <m:r>
                      <a:rPr lang="en-US" sz="2400" i="1" dirty="0" smtClean="0">
                        <a:latin typeface="Cambria Math" panose="02040503050406030204" pitchFamily="18" charset="0"/>
                        <a:cs typeface="Arial" charset="0"/>
                      </a:rPr>
                      <m:t>𝑛</m:t>
                    </m:r>
                  </m:oMath>
                </a14:m>
                <a:r>
                  <a:rPr lang="en-US" sz="2400" dirty="0">
                    <a:cs typeface="Arial" charset="0"/>
                  </a:rPr>
                  <a:t> qubits using at most </a:t>
                </a:r>
                <a14:m>
                  <m:oMath xmlns:m="http://schemas.openxmlformats.org/officeDocument/2006/math">
                    <m:r>
                      <a:rPr lang="en-US" sz="2400" i="1" dirty="0" smtClean="0">
                        <a:latin typeface="Cambria Math" panose="02040503050406030204" pitchFamily="18" charset="0"/>
                        <a:cs typeface="Arial" charset="0"/>
                      </a:rPr>
                      <m:t>2</m:t>
                    </m:r>
                    <m:r>
                      <a:rPr lang="en-US" sz="2400" i="1" dirty="0" smtClean="0">
                        <a:latin typeface="Cambria Math" panose="02040503050406030204" pitchFamily="18" charset="0"/>
                        <a:cs typeface="Arial" charset="0"/>
                      </a:rPr>
                      <m:t>𝑛</m:t>
                    </m:r>
                    <m:r>
                      <a:rPr lang="en-US" sz="2400" i="1" dirty="0" smtClean="0">
                        <a:latin typeface="Cambria Math" panose="02040503050406030204" pitchFamily="18" charset="0"/>
                        <a:cs typeface="Arial" charset="0"/>
                      </a:rPr>
                      <m:t> × </m:t>
                    </m:r>
                    <m:r>
                      <a:rPr lang="en-US" sz="2400" i="1" dirty="0" smtClean="0">
                        <a:latin typeface="Cambria Math" panose="02040503050406030204" pitchFamily="18" charset="0"/>
                        <a:cs typeface="Arial" charset="0"/>
                      </a:rPr>
                      <m:t>𝑁</m:t>
                    </m:r>
                    <m:r>
                      <a:rPr lang="en-US" sz="2400" i="1" dirty="0" smtClean="0">
                        <a:latin typeface="Cambria Math" panose="02040503050406030204" pitchFamily="18" charset="0"/>
                        <a:cs typeface="Arial" charset="0"/>
                      </a:rPr>
                      <m:t> </m:t>
                    </m:r>
                  </m:oMath>
                </a14:m>
                <a:r>
                  <a:rPr lang="en-US" sz="2400" dirty="0">
                    <a:cs typeface="Arial" charset="0"/>
                  </a:rPr>
                  <a:t>adaptive queries to a strict tester</a:t>
                </a:r>
              </a:p>
              <a:p>
                <a:pPr marL="342900" indent="-342900">
                  <a:spcBef>
                    <a:spcPct val="20000"/>
                  </a:spcBef>
                  <a:buClr>
                    <a:schemeClr val="accent1"/>
                  </a:buClr>
                  <a:buSzPct val="65000"/>
                  <a:buFont typeface="Wingdings" pitchFamily="2" charset="2"/>
                  <a:buChar char="n"/>
                </a:pPr>
                <a:r>
                  <a:rPr lang="en-US" sz="2400" dirty="0" err="1">
                    <a:cs typeface="Arial" charset="0"/>
                  </a:rPr>
                  <a:t>Prob</a:t>
                </a:r>
                <a:r>
                  <a:rPr lang="en-US" sz="2400" dirty="0">
                    <a:cs typeface="Arial" charset="0"/>
                  </a:rPr>
                  <a:t> that attack succeeds: </a:t>
                </a:r>
                <a14:m>
                  <m:oMath xmlns:m="http://schemas.openxmlformats.org/officeDocument/2006/math">
                    <m:sSup>
                      <m:sSupPr>
                        <m:ctrlPr>
                          <a:rPr lang="en-US" sz="2400" b="0" i="1" smtClean="0">
                            <a:latin typeface="Cambria Math" panose="02040503050406030204" pitchFamily="18" charset="0"/>
                            <a:cs typeface="Arial" charset="0"/>
                          </a:rPr>
                        </m:ctrlPr>
                      </m:sSupPr>
                      <m:e>
                        <m:d>
                          <m:dPr>
                            <m:ctrlPr>
                              <a:rPr lang="en-US" sz="2400" b="0" i="1" smtClean="0">
                                <a:latin typeface="Cambria Math" panose="02040503050406030204" pitchFamily="18" charset="0"/>
                                <a:cs typeface="Arial" charset="0"/>
                              </a:rPr>
                            </m:ctrlPr>
                          </m:dPr>
                          <m:e>
                            <m:r>
                              <a:rPr lang="en-US" sz="2400" i="1">
                                <a:latin typeface="Cambria Math" panose="02040503050406030204" pitchFamily="18" charset="0"/>
                                <a:cs typeface="Arial" charset="0"/>
                              </a:rPr>
                              <m:t>1−</m:t>
                            </m:r>
                            <m:f>
                              <m:fPr>
                                <m:ctrlPr>
                                  <a:rPr lang="en-US" sz="2400" i="1">
                                    <a:latin typeface="Cambria Math" panose="02040503050406030204" pitchFamily="18" charset="0"/>
                                    <a:cs typeface="Arial" charset="0"/>
                                  </a:rPr>
                                </m:ctrlPr>
                              </m:fPr>
                              <m:num>
                                <m:sSup>
                                  <m:sSupPr>
                                    <m:ctrlPr>
                                      <a:rPr lang="en-US" sz="2400" i="1">
                                        <a:latin typeface="Cambria Math" panose="02040503050406030204" pitchFamily="18" charset="0"/>
                                        <a:cs typeface="Arial" charset="0"/>
                                      </a:rPr>
                                    </m:ctrlPr>
                                  </m:sSupPr>
                                  <m:e>
                                    <m:r>
                                      <a:rPr lang="en-US" sz="2400" i="1">
                                        <a:latin typeface="Cambria Math" panose="02040503050406030204" pitchFamily="18" charset="0"/>
                                        <a:cs typeface="Arial" charset="0"/>
                                      </a:rPr>
                                      <m:t>𝜋</m:t>
                                    </m:r>
                                  </m:e>
                                  <m:sup>
                                    <m:r>
                                      <a:rPr lang="en-US" sz="2400" i="1">
                                        <a:latin typeface="Cambria Math" panose="02040503050406030204" pitchFamily="18" charset="0"/>
                                        <a:cs typeface="Arial" charset="0"/>
                                      </a:rPr>
                                      <m:t>2</m:t>
                                    </m:r>
                                  </m:sup>
                                </m:sSup>
                              </m:num>
                              <m:den>
                                <m:r>
                                  <a:rPr lang="en-US" sz="2400" i="1">
                                    <a:latin typeface="Cambria Math" panose="02040503050406030204" pitchFamily="18" charset="0"/>
                                    <a:cs typeface="Arial" charset="0"/>
                                  </a:rPr>
                                  <m:t>4</m:t>
                                </m:r>
                                <m:r>
                                  <a:rPr lang="en-US" sz="2400" i="1">
                                    <a:latin typeface="Cambria Math" panose="02040503050406030204" pitchFamily="18" charset="0"/>
                                    <a:cs typeface="Arial" charset="0"/>
                                  </a:rPr>
                                  <m:t>𝑁</m:t>
                                </m:r>
                              </m:den>
                            </m:f>
                          </m:e>
                        </m:d>
                      </m:e>
                      <m:sup>
                        <m:r>
                          <a:rPr lang="en-US" sz="2400" b="0" i="1" smtClean="0">
                            <a:latin typeface="Cambria Math" panose="02040503050406030204" pitchFamily="18" charset="0"/>
                            <a:cs typeface="Arial" charset="0"/>
                          </a:rPr>
                          <m:t>2</m:t>
                        </m:r>
                        <m:r>
                          <a:rPr lang="en-US" sz="2400" b="0" i="1" smtClean="0">
                            <a:latin typeface="Cambria Math" panose="02040503050406030204" pitchFamily="18" charset="0"/>
                            <a:cs typeface="Arial" charset="0"/>
                          </a:rPr>
                          <m:t>𝑛</m:t>
                        </m:r>
                      </m:sup>
                    </m:sSup>
                    <m:r>
                      <a:rPr lang="en-US" sz="2400" b="0" i="1" smtClean="0">
                        <a:latin typeface="Cambria Math" panose="02040503050406030204" pitchFamily="18" charset="0"/>
                        <a:cs typeface="Arial" charset="0"/>
                      </a:rPr>
                      <m:t>≥1−</m:t>
                    </m:r>
                    <m:f>
                      <m:fPr>
                        <m:ctrlPr>
                          <a:rPr lang="en-US" sz="2400" b="0" i="1" smtClean="0">
                            <a:latin typeface="Cambria Math" panose="02040503050406030204" pitchFamily="18" charset="0"/>
                            <a:cs typeface="Arial" charset="0"/>
                          </a:rPr>
                        </m:ctrlPr>
                      </m:fPr>
                      <m:num>
                        <m:sSup>
                          <m:sSupPr>
                            <m:ctrlPr>
                              <a:rPr lang="en-US" sz="2400" b="0" i="1" smtClean="0">
                                <a:latin typeface="Cambria Math" panose="02040503050406030204" pitchFamily="18" charset="0"/>
                                <a:cs typeface="Arial" charset="0"/>
                              </a:rPr>
                            </m:ctrlPr>
                          </m:sSupPr>
                          <m:e>
                            <m:r>
                              <a:rPr lang="en-US" sz="2400" b="0" i="1" smtClean="0">
                                <a:latin typeface="Cambria Math" panose="02040503050406030204" pitchFamily="18" charset="0"/>
                                <a:cs typeface="Arial" charset="0"/>
                              </a:rPr>
                              <m:t>𝜋</m:t>
                            </m:r>
                          </m:e>
                          <m:sup>
                            <m:r>
                              <a:rPr lang="en-US" sz="2400" b="0" i="1" smtClean="0">
                                <a:latin typeface="Cambria Math" panose="02040503050406030204" pitchFamily="18" charset="0"/>
                                <a:cs typeface="Arial" charset="0"/>
                              </a:rPr>
                              <m:t>2</m:t>
                            </m:r>
                          </m:sup>
                        </m:sSup>
                        <m:r>
                          <a:rPr lang="en-US" sz="2400" b="0" i="1" smtClean="0">
                            <a:latin typeface="Cambria Math" panose="02040503050406030204" pitchFamily="18" charset="0"/>
                            <a:cs typeface="Arial" charset="0"/>
                          </a:rPr>
                          <m:t>𝑛</m:t>
                        </m:r>
                      </m:num>
                      <m:den>
                        <m:r>
                          <a:rPr lang="en-US" sz="2400" b="0" i="1" smtClean="0">
                            <a:latin typeface="Cambria Math" panose="02040503050406030204" pitchFamily="18" charset="0"/>
                            <a:cs typeface="Arial" charset="0"/>
                          </a:rPr>
                          <m:t>2</m:t>
                        </m:r>
                        <m:r>
                          <a:rPr lang="en-US" sz="2400" b="0" i="1" smtClean="0">
                            <a:latin typeface="Cambria Math" panose="02040503050406030204" pitchFamily="18" charset="0"/>
                            <a:cs typeface="Arial" charset="0"/>
                          </a:rPr>
                          <m:t>𝑁</m:t>
                        </m:r>
                      </m:den>
                    </m:f>
                  </m:oMath>
                </a14:m>
                <a:endParaRPr lang="en-US" sz="2400" dirty="0">
                  <a:cs typeface="Arial" charset="0"/>
                </a:endParaRPr>
              </a:p>
            </p:txBody>
          </p:sp>
        </mc:Choice>
        <mc:Fallback xmlns="">
          <p:sp>
            <p:nvSpPr>
              <p:cNvPr id="80" name="Rectangle 298"/>
              <p:cNvSpPr>
                <a:spLocks noRot="1" noChangeAspect="1" noMove="1" noResize="1" noEditPoints="1" noAdjustHandles="1" noChangeArrowheads="1" noChangeShapeType="1" noTextEdit="1"/>
              </p:cNvSpPr>
              <p:nvPr/>
            </p:nvSpPr>
            <p:spPr bwMode="auto">
              <a:xfrm>
                <a:off x="478222" y="2987413"/>
                <a:ext cx="11235555" cy="3503486"/>
              </a:xfrm>
              <a:prstGeom prst="rect">
                <a:avLst/>
              </a:prstGeom>
              <a:blipFill>
                <a:blip r:embed="rId4"/>
                <a:stretch>
                  <a:fillRect l="-113" t="-722"/>
                </a:stretch>
              </a:blipFill>
              <a:ln w="9525">
                <a:noFill/>
                <a:miter lim="800000"/>
                <a:headEnd/>
                <a:tailEnd/>
              </a:ln>
              <a:effectLst/>
            </p:spPr>
            <p:txBody>
              <a:bodyPr/>
              <a:lstStyle/>
              <a:p>
                <a:r>
                  <a:rPr lang="en-US">
                    <a:noFill/>
                  </a:rPr>
                  <a:t> </a:t>
                </a:r>
              </a:p>
            </p:txBody>
          </p:sp>
        </mc:Fallback>
      </mc:AlternateContent>
      <p:sp>
        <p:nvSpPr>
          <p:cNvPr id="55" name="Rectangle 54"/>
          <p:cNvSpPr/>
          <p:nvPr/>
        </p:nvSpPr>
        <p:spPr>
          <a:xfrm>
            <a:off x="1057919" y="6390694"/>
            <a:ext cx="8479510" cy="369332"/>
          </a:xfrm>
          <a:prstGeom prst="rect">
            <a:avLst/>
          </a:prstGeom>
        </p:spPr>
        <p:txBody>
          <a:bodyPr wrap="square">
            <a:spAutoFit/>
          </a:bodyPr>
          <a:lstStyle/>
          <a:p>
            <a:r>
              <a:rPr lang="en-US" dirty="0">
                <a:solidFill>
                  <a:schemeClr val="bg1"/>
                </a:solidFill>
              </a:rPr>
              <a:t>[</a:t>
            </a:r>
            <a:r>
              <a:rPr lang="en-US" dirty="0" err="1">
                <a:solidFill>
                  <a:schemeClr val="bg1"/>
                </a:solidFill>
              </a:rPr>
              <a:t>Brodutch</a:t>
            </a:r>
            <a:r>
              <a:rPr lang="en-US" dirty="0">
                <a:solidFill>
                  <a:schemeClr val="bg1"/>
                </a:solidFill>
              </a:rPr>
              <a:t> </a:t>
            </a:r>
            <a:r>
              <a:rPr lang="en-US" dirty="0" err="1">
                <a:solidFill>
                  <a:schemeClr val="bg1"/>
                </a:solidFill>
              </a:rPr>
              <a:t>Nagaj</a:t>
            </a:r>
            <a:r>
              <a:rPr lang="en-US" dirty="0">
                <a:solidFill>
                  <a:schemeClr val="bg1"/>
                </a:solidFill>
              </a:rPr>
              <a:t> </a:t>
            </a:r>
            <a:r>
              <a:rPr lang="en-US" dirty="0" err="1">
                <a:solidFill>
                  <a:schemeClr val="bg1"/>
                </a:solidFill>
              </a:rPr>
              <a:t>Sattath</a:t>
            </a:r>
            <a:r>
              <a:rPr lang="en-US" dirty="0">
                <a:solidFill>
                  <a:schemeClr val="bg1"/>
                </a:solidFill>
              </a:rPr>
              <a:t> Unruh 14]</a:t>
            </a:r>
          </a:p>
        </p:txBody>
      </p:sp>
      <p:pic>
        <p:nvPicPr>
          <p:cNvPr id="2" name="Picture 1">
            <a:extLst>
              <a:ext uri="{FF2B5EF4-FFF2-40B4-BE49-F238E27FC236}">
                <a16:creationId xmlns:a16="http://schemas.microsoft.com/office/drawing/2014/main" id="{6F9A4C20-39A2-ED44-B37C-268617C87C20}"/>
              </a:ext>
            </a:extLst>
          </p:cNvPr>
          <p:cNvPicPr>
            <a:picLocks noChangeAspect="1"/>
          </p:cNvPicPr>
          <p:nvPr/>
        </p:nvPicPr>
        <p:blipFill>
          <a:blip r:embed="rId5"/>
          <a:stretch>
            <a:fillRect/>
          </a:stretch>
        </p:blipFill>
        <p:spPr>
          <a:xfrm>
            <a:off x="124460" y="1023707"/>
            <a:ext cx="3124200" cy="1587500"/>
          </a:xfrm>
          <a:prstGeom prst="rect">
            <a:avLst/>
          </a:prstGeom>
        </p:spPr>
      </p:pic>
    </p:spTree>
    <p:extLst>
      <p:ext uri="{BB962C8B-B14F-4D97-AF65-F5344CB8AC3E}">
        <p14:creationId xmlns:p14="http://schemas.microsoft.com/office/powerpoint/2010/main" val="836414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1057919" y="69390"/>
            <a:ext cx="8229600" cy="720725"/>
          </a:xfrm>
        </p:spPr>
        <p:txBody>
          <a:bodyPr>
            <a:normAutofit/>
          </a:bodyPr>
          <a:lstStyle/>
          <a:p>
            <a:r>
              <a:rPr lang="en-US" dirty="0"/>
              <a:t>More practical Q Money</a:t>
            </a:r>
          </a:p>
        </p:txBody>
      </p:sp>
      <mc:AlternateContent xmlns:mc="http://schemas.openxmlformats.org/markup-compatibility/2006">
        <mc:Choice xmlns:a14="http://schemas.microsoft.com/office/drawing/2010/main" Requires="a14">
          <p:sp>
            <p:nvSpPr>
              <p:cNvPr id="80" name="Rectangle 298"/>
              <p:cNvSpPr>
                <a:spLocks noChangeArrowheads="1"/>
              </p:cNvSpPr>
              <p:nvPr/>
            </p:nvSpPr>
            <p:spPr bwMode="auto">
              <a:xfrm>
                <a:off x="478222" y="1006212"/>
                <a:ext cx="11235555" cy="514058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cs typeface="Arial" charset="0"/>
                  </a:rPr>
                  <a:t>Drawback of Wiesner’s money: needs quantum interaction with bank</a:t>
                </a:r>
              </a:p>
              <a:p>
                <a:pPr marL="342900" indent="-342900">
                  <a:spcBef>
                    <a:spcPct val="20000"/>
                  </a:spcBef>
                  <a:buClr>
                    <a:schemeClr val="accent1"/>
                  </a:buClr>
                  <a:buSzPct val="65000"/>
                  <a:buFont typeface="Wingdings" pitchFamily="2" charset="2"/>
                  <a:buChar char="n"/>
                </a:pPr>
                <a:r>
                  <a:rPr lang="en-US" sz="2400" dirty="0">
                    <a:solidFill>
                      <a:srgbClr val="0000FF"/>
                    </a:solidFill>
                    <a:cs typeface="Arial" charset="0"/>
                  </a:rPr>
                  <a:t>Classically verifiable</a:t>
                </a:r>
                <a:r>
                  <a:rPr lang="en-US" sz="2400" dirty="0">
                    <a:cs typeface="Arial" charset="0"/>
                  </a:rPr>
                  <a:t>: bank sends basis string, client responds, bank checks</a:t>
                </a:r>
              </a:p>
              <a:p>
                <a:pPr marL="342900" indent="-342900">
                  <a:spcBef>
                    <a:spcPct val="20000"/>
                  </a:spcBef>
                  <a:buClr>
                    <a:schemeClr val="accent1"/>
                  </a:buClr>
                  <a:buSzPct val="65000"/>
                  <a:buFont typeface="Wingdings" pitchFamily="2" charset="2"/>
                  <a:buChar char="n"/>
                </a:pPr>
                <a:r>
                  <a:rPr lang="en-US" sz="2400" b="1" dirty="0">
                    <a:cs typeface="Arial" charset="0"/>
                  </a:rPr>
                  <a:t>Theorem:</a:t>
                </a:r>
                <a:r>
                  <a:rPr lang="en-US" sz="2400" dirty="0">
                    <a:cs typeface="Arial" charset="0"/>
                  </a:rPr>
                  <a:t> The probability that a counterfeiter succeeds in two independent classical verifications with the bank, given access to a single valid bank note is exactly </a:t>
                </a:r>
                <a14:m>
                  <m:oMath xmlns:m="http://schemas.openxmlformats.org/officeDocument/2006/math">
                    <m:sSup>
                      <m:sSupPr>
                        <m:ctrlPr>
                          <a:rPr lang="en-US" sz="2400" b="0" i="1" smtClean="0">
                            <a:latin typeface="Cambria Math" panose="02040503050406030204" pitchFamily="18" charset="0"/>
                            <a:cs typeface="Arial" charset="0"/>
                          </a:rPr>
                        </m:ctrlPr>
                      </m:sSupPr>
                      <m:e>
                        <m:d>
                          <m:dPr>
                            <m:ctrlPr>
                              <a:rPr lang="en-US" sz="2400" b="0" i="1" smtClean="0">
                                <a:latin typeface="Cambria Math" panose="02040503050406030204" pitchFamily="18" charset="0"/>
                                <a:cs typeface="Arial" charset="0"/>
                              </a:rPr>
                            </m:ctrlPr>
                          </m:dPr>
                          <m:e>
                            <m:f>
                              <m:fPr>
                                <m:ctrlPr>
                                  <a:rPr lang="en-US" sz="2400" b="0" i="1" smtClean="0">
                                    <a:latin typeface="Cambria Math" panose="02040503050406030204" pitchFamily="18" charset="0"/>
                                    <a:cs typeface="Arial" charset="0"/>
                                  </a:rPr>
                                </m:ctrlPr>
                              </m:fPr>
                              <m:num>
                                <m:r>
                                  <a:rPr lang="en-US" sz="2400" b="0" i="1" smtClean="0">
                                    <a:latin typeface="Cambria Math" panose="02040503050406030204" pitchFamily="18" charset="0"/>
                                    <a:cs typeface="Arial" charset="0"/>
                                  </a:rPr>
                                  <m:t>3</m:t>
                                </m:r>
                              </m:num>
                              <m:den>
                                <m:r>
                                  <a:rPr lang="en-US" sz="2400" b="0" i="1" smtClean="0">
                                    <a:latin typeface="Cambria Math" panose="02040503050406030204" pitchFamily="18" charset="0"/>
                                    <a:cs typeface="Arial" charset="0"/>
                                  </a:rPr>
                                  <m:t>4</m:t>
                                </m:r>
                              </m:den>
                            </m:f>
                            <m:r>
                              <a:rPr lang="en-US" sz="2400" b="0" i="1" smtClean="0">
                                <a:latin typeface="Cambria Math" panose="02040503050406030204" pitchFamily="18" charset="0"/>
                                <a:cs typeface="Arial" charset="0"/>
                              </a:rPr>
                              <m:t>+</m:t>
                            </m:r>
                            <m:f>
                              <m:fPr>
                                <m:ctrlPr>
                                  <a:rPr lang="en-US" sz="2400" b="0" i="1" smtClean="0">
                                    <a:latin typeface="Cambria Math" panose="02040503050406030204" pitchFamily="18" charset="0"/>
                                    <a:cs typeface="Arial" charset="0"/>
                                  </a:rPr>
                                </m:ctrlPr>
                              </m:fPr>
                              <m:num>
                                <m:rad>
                                  <m:radPr>
                                    <m:degHide m:val="on"/>
                                    <m:ctrlPr>
                                      <a:rPr lang="en-US" sz="2400" b="0" i="1" smtClean="0">
                                        <a:latin typeface="Cambria Math" panose="02040503050406030204" pitchFamily="18" charset="0"/>
                                        <a:cs typeface="Arial" charset="0"/>
                                      </a:rPr>
                                    </m:ctrlPr>
                                  </m:radPr>
                                  <m:deg/>
                                  <m:e>
                                    <m:r>
                                      <a:rPr lang="en-US" sz="2400" b="0" i="1" smtClean="0">
                                        <a:latin typeface="Cambria Math" panose="02040503050406030204" pitchFamily="18" charset="0"/>
                                        <a:cs typeface="Arial" charset="0"/>
                                      </a:rPr>
                                      <m:t>2</m:t>
                                    </m:r>
                                  </m:e>
                                </m:rad>
                              </m:num>
                              <m:den>
                                <m:r>
                                  <a:rPr lang="en-US" sz="2400" b="0" i="1" smtClean="0">
                                    <a:latin typeface="Cambria Math" panose="02040503050406030204" pitchFamily="18" charset="0"/>
                                    <a:cs typeface="Arial" charset="0"/>
                                  </a:rPr>
                                  <m:t>8</m:t>
                                </m:r>
                              </m:den>
                            </m:f>
                          </m:e>
                        </m:d>
                      </m:e>
                      <m:sup>
                        <m:r>
                          <a:rPr lang="en-US" sz="2400" b="0" i="1" smtClean="0">
                            <a:latin typeface="Cambria Math" panose="02040503050406030204" pitchFamily="18" charset="0"/>
                            <a:cs typeface="Arial" charset="0"/>
                          </a:rPr>
                          <m:t>𝑛</m:t>
                        </m:r>
                      </m:sup>
                    </m:sSup>
                    <m:r>
                      <a:rPr lang="en-US" sz="2400" b="0" i="1" smtClean="0">
                        <a:latin typeface="Cambria Math" panose="02040503050406030204" pitchFamily="18" charset="0"/>
                        <a:cs typeface="Arial" charset="0"/>
                      </a:rPr>
                      <m:t>≈</m:t>
                    </m:r>
                    <m:sSup>
                      <m:sSupPr>
                        <m:ctrlPr>
                          <a:rPr lang="en-US" sz="2400" b="0" i="1" smtClean="0">
                            <a:latin typeface="Cambria Math" panose="02040503050406030204" pitchFamily="18" charset="0"/>
                            <a:cs typeface="Arial" charset="0"/>
                          </a:rPr>
                        </m:ctrlPr>
                      </m:sSupPr>
                      <m:e>
                        <m:r>
                          <a:rPr lang="en-US" sz="2400" b="0" i="1" smtClean="0">
                            <a:latin typeface="Cambria Math" panose="02040503050406030204" pitchFamily="18" charset="0"/>
                            <a:cs typeface="Arial" charset="0"/>
                          </a:rPr>
                          <m:t>(0.927)</m:t>
                        </m:r>
                      </m:e>
                      <m:sup>
                        <m:r>
                          <a:rPr lang="en-US" sz="2400" b="0" i="1" smtClean="0">
                            <a:latin typeface="Cambria Math" panose="02040503050406030204" pitchFamily="18" charset="0"/>
                            <a:cs typeface="Arial" charset="0"/>
                          </a:rPr>
                          <m:t>𝑛</m:t>
                        </m:r>
                      </m:sup>
                    </m:sSup>
                  </m:oMath>
                </a14:m>
                <a:r>
                  <a:rPr lang="en-US" sz="2400" dirty="0">
                    <a:cs typeface="Arial" charset="0"/>
                  </a:rPr>
                  <a:t>.</a:t>
                </a:r>
              </a:p>
              <a:p>
                <a:pPr marL="342900" indent="-342900">
                  <a:spcBef>
                    <a:spcPct val="20000"/>
                  </a:spcBef>
                  <a:buClr>
                    <a:schemeClr val="accent1"/>
                  </a:buClr>
                  <a:buSzPct val="65000"/>
                  <a:buFont typeface="Wingdings" pitchFamily="2" charset="2"/>
                  <a:buChar char="n"/>
                </a:pPr>
                <a:endParaRPr lang="en-US" sz="2400" dirty="0">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rPr>
                  <a:t>In practice, one would like to have Q money schemes with </a:t>
                </a:r>
                <a:r>
                  <a:rPr lang="en-US" sz="2400" b="1" dirty="0">
                    <a:solidFill>
                      <a:srgbClr val="0000FF"/>
                    </a:solidFill>
                    <a:cs typeface="Arial" charset="0"/>
                  </a:rPr>
                  <a:t>public verifiability</a:t>
                </a:r>
              </a:p>
              <a:p>
                <a:pPr marL="342900" indent="-342900">
                  <a:spcBef>
                    <a:spcPct val="20000"/>
                  </a:spcBef>
                  <a:buClr>
                    <a:schemeClr val="accent1"/>
                  </a:buClr>
                  <a:buSzPct val="65000"/>
                  <a:buFont typeface="Wingdings" pitchFamily="2" charset="2"/>
                  <a:buChar char="n"/>
                </a:pPr>
                <a:r>
                  <a:rPr lang="en-US" sz="2400" dirty="0">
                    <a:cs typeface="Arial" charset="0"/>
                  </a:rPr>
                  <a:t>Several schemes were proposed </a:t>
                </a:r>
                <a:r>
                  <a:rPr lang="en-US" sz="2400" b="1" dirty="0">
                    <a:solidFill>
                      <a:srgbClr val="0000FF"/>
                    </a:solidFill>
                    <a:cs typeface="Arial" charset="0"/>
                  </a:rPr>
                  <a:t>and broken </a:t>
                </a:r>
                <a:r>
                  <a:rPr lang="en-US" sz="2400" dirty="0">
                    <a:cs typeface="Arial" charset="0"/>
                  </a:rPr>
                  <a:t>by Aaronson, </a:t>
                </a:r>
                <a:r>
                  <a:rPr lang="en-US" sz="2400" dirty="0" err="1">
                    <a:cs typeface="Arial" charset="0"/>
                  </a:rPr>
                  <a:t>Christiano</a:t>
                </a:r>
                <a:r>
                  <a:rPr lang="en-US" sz="2400" dirty="0">
                    <a:cs typeface="Arial" charset="0"/>
                  </a:rPr>
                  <a:t>, </a:t>
                </a:r>
                <a:r>
                  <a:rPr lang="en-US" sz="2400" dirty="0" err="1">
                    <a:cs typeface="Arial" charset="0"/>
                  </a:rPr>
                  <a:t>Lutomirski</a:t>
                </a:r>
                <a:r>
                  <a:rPr lang="en-US" sz="2400" dirty="0">
                    <a:cs typeface="Arial" charset="0"/>
                  </a:rPr>
                  <a:t>, </a:t>
                </a:r>
                <a:r>
                  <a:rPr lang="en-US" sz="2400" dirty="0" err="1">
                    <a:cs typeface="Arial" charset="0"/>
                  </a:rPr>
                  <a:t>Gosset</a:t>
                </a:r>
                <a:r>
                  <a:rPr lang="en-US" sz="2400" dirty="0">
                    <a:cs typeface="Arial" charset="0"/>
                  </a:rPr>
                  <a:t>, </a:t>
                </a:r>
                <a:r>
                  <a:rPr lang="en-US" sz="2400" dirty="0" err="1">
                    <a:cs typeface="Arial" charset="0"/>
                  </a:rPr>
                  <a:t>Kelner</a:t>
                </a:r>
                <a:r>
                  <a:rPr lang="en-US" sz="2400" dirty="0">
                    <a:cs typeface="Arial" charset="0"/>
                  </a:rPr>
                  <a:t>, Hassidim, Shor, </a:t>
                </a:r>
                <a:r>
                  <a:rPr lang="en-US" sz="2400" dirty="0" err="1">
                    <a:cs typeface="Arial" charset="0"/>
                  </a:rPr>
                  <a:t>Farhi</a:t>
                </a:r>
                <a:r>
                  <a:rPr lang="en-US" sz="2400" dirty="0">
                    <a:cs typeface="Arial" charset="0"/>
                  </a:rPr>
                  <a:t>, Pena, </a:t>
                </a:r>
                <a:r>
                  <a:rPr lang="en-US" sz="2400" dirty="0" err="1">
                    <a:cs typeface="Arial" charset="0"/>
                  </a:rPr>
                  <a:t>Faugere</a:t>
                </a:r>
                <a:r>
                  <a:rPr lang="en-US" sz="2400" dirty="0">
                    <a:cs typeface="Arial" charset="0"/>
                  </a:rPr>
                  <a:t>, Perret, </a:t>
                </a:r>
                <a:r>
                  <a:rPr lang="en-US" sz="2400" dirty="0">
                    <a:cs typeface="Arial" charset="0"/>
                    <a:hlinkClick r:id="rId3"/>
                  </a:rPr>
                  <a:t>Zhandry17</a:t>
                </a:r>
                <a:r>
                  <a:rPr lang="en-US" sz="2400" dirty="0">
                    <a:cs typeface="Arial" charset="0"/>
                  </a:rPr>
                  <a:t>, …</a:t>
                </a:r>
              </a:p>
              <a:p>
                <a:pPr marL="342900" indent="-342900">
                  <a:spcBef>
                    <a:spcPct val="20000"/>
                  </a:spcBef>
                  <a:buClr>
                    <a:schemeClr val="accent1"/>
                  </a:buClr>
                  <a:buSzPct val="65000"/>
                  <a:buFont typeface="Wingdings" pitchFamily="2" charset="2"/>
                  <a:buChar char="n"/>
                </a:pPr>
                <a:r>
                  <a:rPr lang="en-US" sz="2400" dirty="0">
                    <a:cs typeface="Arial" charset="0"/>
                  </a:rPr>
                  <a:t>Latest proposal by </a:t>
                </a:r>
                <a:r>
                  <a:rPr lang="en-US" sz="2400" dirty="0">
                    <a:cs typeface="Arial" charset="0"/>
                    <a:hlinkClick r:id="rId4"/>
                  </a:rPr>
                  <a:t>Shor</a:t>
                </a:r>
                <a:r>
                  <a:rPr lang="en-US" sz="2400" dirty="0">
                    <a:cs typeface="Arial" charset="0"/>
                  </a:rPr>
                  <a:t> </a:t>
                </a:r>
              </a:p>
              <a:p>
                <a:pPr marL="342900" indent="-342900">
                  <a:spcBef>
                    <a:spcPct val="20000"/>
                  </a:spcBef>
                  <a:buClr>
                    <a:schemeClr val="accent1"/>
                  </a:buClr>
                  <a:buSzPct val="65000"/>
                  <a:buFont typeface="Wingdings" pitchFamily="2" charset="2"/>
                  <a:buChar char="n"/>
                </a:pPr>
                <a:r>
                  <a:rPr lang="en-US" sz="2400" dirty="0">
                    <a:cs typeface="Arial" charset="0"/>
                  </a:rPr>
                  <a:t>Good overview in Chapters 8 and 9 of </a:t>
                </a:r>
                <a:r>
                  <a:rPr lang="en-US" sz="2400" dirty="0">
                    <a:cs typeface="Arial" charset="0"/>
                    <a:hlinkClick r:id="rId5"/>
                  </a:rPr>
                  <a:t>lecture notes by Aaronson</a:t>
                </a:r>
                <a:r>
                  <a:rPr lang="en-US" sz="2400" dirty="0">
                    <a:cs typeface="Arial" charset="0"/>
                  </a:rPr>
                  <a:t>.</a:t>
                </a:r>
              </a:p>
            </p:txBody>
          </p:sp>
        </mc:Choice>
        <mc:Fallback>
          <p:sp>
            <p:nvSpPr>
              <p:cNvPr id="80" name="Rectangle 298"/>
              <p:cNvSpPr>
                <a:spLocks noRot="1" noChangeAspect="1" noMove="1" noResize="1" noEditPoints="1" noAdjustHandles="1" noChangeArrowheads="1" noChangeShapeType="1" noTextEdit="1"/>
              </p:cNvSpPr>
              <p:nvPr/>
            </p:nvSpPr>
            <p:spPr bwMode="auto">
              <a:xfrm>
                <a:off x="478222" y="1006212"/>
                <a:ext cx="11235555" cy="5140587"/>
              </a:xfrm>
              <a:prstGeom prst="rect">
                <a:avLst/>
              </a:prstGeom>
              <a:blipFill>
                <a:blip r:embed="rId6"/>
                <a:stretch>
                  <a:fillRect l="-113" t="-739"/>
                </a:stretch>
              </a:blipFill>
              <a:ln w="9525">
                <a:noFill/>
                <a:miter lim="800000"/>
                <a:headEnd/>
                <a:tailEnd/>
              </a:ln>
              <a:effectLst/>
            </p:spPr>
            <p:txBody>
              <a:bodyPr/>
              <a:lstStyle/>
              <a:p>
                <a:r>
                  <a:rPr lang="en-NL">
                    <a:noFill/>
                  </a:rPr>
                  <a:t> </a:t>
                </a:r>
              </a:p>
            </p:txBody>
          </p:sp>
        </mc:Fallback>
      </mc:AlternateContent>
      <p:sp>
        <p:nvSpPr>
          <p:cNvPr id="7" name="Rectangle 6">
            <a:extLst>
              <a:ext uri="{FF2B5EF4-FFF2-40B4-BE49-F238E27FC236}">
                <a16:creationId xmlns:a16="http://schemas.microsoft.com/office/drawing/2014/main" id="{43E15AA4-41AC-3443-9849-ECA9E0717081}"/>
              </a:ext>
            </a:extLst>
          </p:cNvPr>
          <p:cNvSpPr/>
          <p:nvPr/>
        </p:nvSpPr>
        <p:spPr>
          <a:xfrm>
            <a:off x="1057919" y="6390694"/>
            <a:ext cx="8479510" cy="369332"/>
          </a:xfrm>
          <a:prstGeom prst="rect">
            <a:avLst/>
          </a:prstGeom>
        </p:spPr>
        <p:txBody>
          <a:bodyPr wrap="square">
            <a:spAutoFit/>
          </a:bodyPr>
          <a:lstStyle/>
          <a:p>
            <a:r>
              <a:rPr lang="en-US" dirty="0">
                <a:solidFill>
                  <a:schemeClr val="bg1"/>
                </a:solidFill>
              </a:rPr>
              <a:t>[Molina </a:t>
            </a:r>
            <a:r>
              <a:rPr lang="en-US" dirty="0" err="1">
                <a:solidFill>
                  <a:schemeClr val="bg1"/>
                </a:solidFill>
              </a:rPr>
              <a:t>Vidick</a:t>
            </a:r>
            <a:r>
              <a:rPr lang="en-US" dirty="0">
                <a:solidFill>
                  <a:schemeClr val="bg1"/>
                </a:solidFill>
              </a:rPr>
              <a:t> </a:t>
            </a:r>
            <a:r>
              <a:rPr lang="en-US" dirty="0" err="1">
                <a:solidFill>
                  <a:schemeClr val="bg1"/>
                </a:solidFill>
              </a:rPr>
              <a:t>Watrous</a:t>
            </a:r>
            <a:r>
              <a:rPr lang="en-US" dirty="0">
                <a:solidFill>
                  <a:schemeClr val="bg1"/>
                </a:solidFill>
              </a:rPr>
              <a:t> 13, Aaronson 09, …]</a:t>
            </a:r>
          </a:p>
        </p:txBody>
      </p:sp>
      <p:pic>
        <p:nvPicPr>
          <p:cNvPr id="8" name="Picture 7">
            <a:extLst>
              <a:ext uri="{FF2B5EF4-FFF2-40B4-BE49-F238E27FC236}">
                <a16:creationId xmlns:a16="http://schemas.microsoft.com/office/drawing/2014/main" id="{5319312B-C0A4-EB48-A684-01315B42F6BB}"/>
              </a:ext>
            </a:extLst>
          </p:cNvPr>
          <p:cNvPicPr>
            <a:picLocks noChangeAspect="1"/>
          </p:cNvPicPr>
          <p:nvPr/>
        </p:nvPicPr>
        <p:blipFill>
          <a:blip r:embed="rId7"/>
          <a:stretch>
            <a:fillRect/>
          </a:stretch>
        </p:blipFill>
        <p:spPr>
          <a:xfrm>
            <a:off x="10515601" y="4596569"/>
            <a:ext cx="1437132" cy="1672178"/>
          </a:xfrm>
          <a:prstGeom prst="rect">
            <a:avLst/>
          </a:prstGeom>
        </p:spPr>
      </p:pic>
    </p:spTree>
    <p:extLst>
      <p:ext uri="{BB962C8B-B14F-4D97-AF65-F5344CB8AC3E}">
        <p14:creationId xmlns:p14="http://schemas.microsoft.com/office/powerpoint/2010/main" val="4231473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Delegated Q Computation</a:t>
            </a:r>
          </a:p>
        </p:txBody>
      </p:sp>
      <p:pic>
        <p:nvPicPr>
          <p:cNvPr id="5" name="Picture 4"/>
          <p:cNvPicPr>
            <a:picLocks noChangeAspect="1"/>
          </p:cNvPicPr>
          <p:nvPr/>
        </p:nvPicPr>
        <p:blipFill>
          <a:blip r:embed="rId2"/>
          <a:stretch>
            <a:fillRect/>
          </a:stretch>
        </p:blipFill>
        <p:spPr>
          <a:xfrm>
            <a:off x="0" y="936439"/>
            <a:ext cx="12192000" cy="4929704"/>
          </a:xfrm>
          <a:prstGeom prst="rect">
            <a:avLst/>
          </a:prstGeom>
        </p:spPr>
      </p:pic>
    </p:spTree>
    <p:extLst>
      <p:ext uri="{BB962C8B-B14F-4D97-AF65-F5344CB8AC3E}">
        <p14:creationId xmlns:p14="http://schemas.microsoft.com/office/powerpoint/2010/main" val="2263181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err="1"/>
              <a:t>QCrypt</a:t>
            </a:r>
            <a:r>
              <a:rPr lang="en-US"/>
              <a:t> Conference Series</a:t>
            </a:r>
          </a:p>
        </p:txBody>
      </p:sp>
      <p:sp>
        <p:nvSpPr>
          <p:cNvPr id="6" name="Content Placeholder 2"/>
          <p:cNvSpPr txBox="1">
            <a:spLocks/>
          </p:cNvSpPr>
          <p:nvPr/>
        </p:nvSpPr>
        <p:spPr>
          <a:xfrm>
            <a:off x="593698" y="1160358"/>
            <a:ext cx="8479510" cy="4966122"/>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z="2800" dirty="0">
                <a:solidFill>
                  <a:schemeClr val="tx1"/>
                </a:solidFill>
                <a:cs typeface="Arial" charset="0"/>
              </a:rPr>
              <a:t>Started in 2011 by </a:t>
            </a:r>
            <a:r>
              <a:rPr lang="en-US" sz="2800" dirty="0" err="1">
                <a:solidFill>
                  <a:schemeClr val="tx1"/>
                </a:solidFill>
                <a:cs typeface="Arial" charset="0"/>
              </a:rPr>
              <a:t>Christandl</a:t>
            </a:r>
            <a:r>
              <a:rPr lang="en-US" sz="2800" dirty="0">
                <a:solidFill>
                  <a:schemeClr val="tx1"/>
                </a:solidFill>
                <a:cs typeface="Arial" charset="0"/>
              </a:rPr>
              <a:t> and </a:t>
            </a:r>
            <a:r>
              <a:rPr lang="en-US" sz="2800" dirty="0" err="1">
                <a:solidFill>
                  <a:schemeClr val="tx1"/>
                </a:solidFill>
                <a:cs typeface="Arial" charset="0"/>
              </a:rPr>
              <a:t>Wehner</a:t>
            </a:r>
            <a:endParaRPr lang="en-US" sz="2800" dirty="0">
              <a:solidFill>
                <a:schemeClr val="tx1"/>
              </a:solidFill>
              <a:cs typeface="Arial" charset="0"/>
            </a:endParaRPr>
          </a:p>
          <a:p>
            <a:pPr marL="342900" indent="-342900">
              <a:spcBef>
                <a:spcPct val="20000"/>
              </a:spcBef>
              <a:buSzPct val="65000"/>
              <a:buFont typeface="Wingdings" pitchFamily="2" charset="2"/>
              <a:buChar char="n"/>
            </a:pPr>
            <a:r>
              <a:rPr lang="en-US" sz="2800" dirty="0">
                <a:solidFill>
                  <a:schemeClr val="tx1"/>
                </a:solidFill>
                <a:cs typeface="Arial" charset="0"/>
              </a:rPr>
              <a:t>Steadily growing since then: </a:t>
            </a:r>
            <a:br>
              <a:rPr lang="en-US" sz="2800" dirty="0">
                <a:solidFill>
                  <a:schemeClr val="tx1"/>
                </a:solidFill>
                <a:cs typeface="Arial" charset="0"/>
              </a:rPr>
            </a:br>
            <a:r>
              <a:rPr lang="en-US" sz="2800" dirty="0">
                <a:solidFill>
                  <a:schemeClr val="tx1"/>
                </a:solidFill>
                <a:cs typeface="Arial" charset="0"/>
              </a:rPr>
              <a:t>approx. 100 submissions, 30 accepted as contributions, </a:t>
            </a:r>
            <a:br>
              <a:rPr lang="en-US" sz="2800" dirty="0">
                <a:solidFill>
                  <a:schemeClr val="tx1"/>
                </a:solidFill>
                <a:cs typeface="Arial" charset="0"/>
              </a:rPr>
            </a:br>
            <a:r>
              <a:rPr lang="en-US" sz="2800" dirty="0">
                <a:solidFill>
                  <a:schemeClr val="tx1"/>
                </a:solidFill>
                <a:cs typeface="Arial" charset="0"/>
              </a:rPr>
              <a:t>~300 participants in Montreal 2019. This year: Amsterdam</a:t>
            </a:r>
          </a:p>
          <a:p>
            <a:pPr marL="342900" indent="-342900">
              <a:spcBef>
                <a:spcPct val="20000"/>
              </a:spcBef>
              <a:buSzPct val="65000"/>
              <a:buFont typeface="Wingdings" pitchFamily="2" charset="2"/>
              <a:buChar char="n"/>
            </a:pPr>
            <a:r>
              <a:rPr lang="en-US" sz="2800" dirty="0">
                <a:solidFill>
                  <a:schemeClr val="tx1"/>
                </a:solidFill>
                <a:cs typeface="Arial" charset="0"/>
              </a:rPr>
              <a:t>goal of the conference: represent the </a:t>
            </a:r>
            <a:r>
              <a:rPr lang="en-US" sz="2800" dirty="0">
                <a:solidFill>
                  <a:srgbClr val="0432FF"/>
                </a:solidFill>
                <a:cs typeface="Arial" charset="0"/>
              </a:rPr>
              <a:t>previous year’s best results on quantum cryptography</a:t>
            </a:r>
            <a:r>
              <a:rPr lang="en-US" sz="2800" dirty="0">
                <a:solidFill>
                  <a:schemeClr val="tx1"/>
                </a:solidFill>
                <a:cs typeface="Arial" charset="0"/>
              </a:rPr>
              <a:t>, and to support the building of a research community</a:t>
            </a:r>
          </a:p>
          <a:p>
            <a:pPr marL="342900" indent="-342900">
              <a:spcBef>
                <a:spcPct val="20000"/>
              </a:spcBef>
              <a:buSzPct val="65000"/>
              <a:buFont typeface="Wingdings" pitchFamily="2" charset="2"/>
              <a:buChar char="n"/>
            </a:pPr>
            <a:r>
              <a:rPr lang="en-US" sz="2800" dirty="0">
                <a:solidFill>
                  <a:schemeClr val="tx1"/>
                </a:solidFill>
                <a:cs typeface="Arial" charset="0"/>
              </a:rPr>
              <a:t>Trying to keep a healthy balance between theory and experiment</a:t>
            </a:r>
          </a:p>
          <a:p>
            <a:pPr marL="342900" indent="-342900">
              <a:spcBef>
                <a:spcPct val="20000"/>
              </a:spcBef>
              <a:buSzPct val="65000"/>
              <a:buFont typeface="Wingdings" pitchFamily="2" charset="2"/>
              <a:buChar char="n"/>
            </a:pPr>
            <a:r>
              <a:rPr lang="en-US" sz="2800" dirty="0">
                <a:solidFill>
                  <a:schemeClr val="tx1"/>
                </a:solidFill>
                <a:cs typeface="Arial" charset="0"/>
              </a:rPr>
              <a:t>Half the program consists of 4 tutorials of 90 minutes, approximately 6 invited talks</a:t>
            </a:r>
          </a:p>
        </p:txBody>
      </p:sp>
      <p:sp>
        <p:nvSpPr>
          <p:cNvPr id="8" name="Rectangle 7"/>
          <p:cNvSpPr/>
          <p:nvPr/>
        </p:nvSpPr>
        <p:spPr>
          <a:xfrm>
            <a:off x="1057919" y="6390694"/>
            <a:ext cx="8479510" cy="369332"/>
          </a:xfrm>
          <a:prstGeom prst="rect">
            <a:avLst/>
          </a:prstGeom>
        </p:spPr>
        <p:txBody>
          <a:bodyPr wrap="square">
            <a:spAutoFit/>
          </a:bodyPr>
          <a:lstStyle/>
          <a:p>
            <a:r>
              <a:rPr lang="en-US" dirty="0">
                <a:solidFill>
                  <a:schemeClr val="bg1"/>
                </a:solidFill>
              </a:rPr>
              <a:t>[</a:t>
            </a:r>
            <a:r>
              <a:rPr lang="en-US" dirty="0" err="1">
                <a:solidFill>
                  <a:schemeClr val="bg1"/>
                </a:solidFill>
                <a:hlinkClick r:id="rId3"/>
              </a:rPr>
              <a:t>QCrypt</a:t>
            </a:r>
            <a:r>
              <a:rPr lang="en-US" dirty="0">
                <a:solidFill>
                  <a:schemeClr val="bg1"/>
                </a:solidFill>
                <a:hlinkClick r:id="rId3"/>
              </a:rPr>
              <a:t> 2020</a:t>
            </a:r>
            <a:r>
              <a:rPr lang="en-US" dirty="0">
                <a:solidFill>
                  <a:schemeClr val="bg1"/>
                </a:solidFill>
              </a:rPr>
              <a:t>, organized by Amsterdam group]</a:t>
            </a:r>
          </a:p>
        </p:txBody>
      </p:sp>
      <p:pic>
        <p:nvPicPr>
          <p:cNvPr id="10" name="Picture 9">
            <a:extLst>
              <a:ext uri="{FF2B5EF4-FFF2-40B4-BE49-F238E27FC236}">
                <a16:creationId xmlns:a16="http://schemas.microsoft.com/office/drawing/2014/main" id="{06CDC9D9-3469-0646-B335-4D137B53C89A}"/>
              </a:ext>
            </a:extLst>
          </p:cNvPr>
          <p:cNvPicPr>
            <a:picLocks noChangeAspect="1"/>
          </p:cNvPicPr>
          <p:nvPr/>
        </p:nvPicPr>
        <p:blipFill>
          <a:blip r:embed="rId4"/>
          <a:stretch>
            <a:fillRect/>
          </a:stretch>
        </p:blipFill>
        <p:spPr>
          <a:xfrm>
            <a:off x="8935656" y="1089235"/>
            <a:ext cx="3143879" cy="4446651"/>
          </a:xfrm>
          <a:prstGeom prst="rect">
            <a:avLst/>
          </a:prstGeom>
        </p:spPr>
      </p:pic>
    </p:spTree>
    <p:extLst>
      <p:ext uri="{BB962C8B-B14F-4D97-AF65-F5344CB8AC3E}">
        <p14:creationId xmlns:p14="http://schemas.microsoft.com/office/powerpoint/2010/main" val="251640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2254" y="-73891"/>
            <a:ext cx="3243326" cy="1872610"/>
          </a:xfrm>
          <a:prstGeom prst="rect">
            <a:avLst/>
          </a:prstGeom>
        </p:spPr>
      </p:pic>
      <p:sp>
        <p:nvSpPr>
          <p:cNvPr id="2" name="Title 1"/>
          <p:cNvSpPr>
            <a:spLocks noGrp="1"/>
          </p:cNvSpPr>
          <p:nvPr>
            <p:ph type="title"/>
          </p:nvPr>
        </p:nvSpPr>
        <p:spPr>
          <a:xfrm>
            <a:off x="1066800" y="0"/>
            <a:ext cx="10058400" cy="825021"/>
          </a:xfrm>
          <a:noFill/>
        </p:spPr>
        <p:txBody>
          <a:bodyPr/>
          <a:lstStyle/>
          <a:p>
            <a:r>
              <a:rPr lang="en-US"/>
              <a:t>Delegated Computation</a:t>
            </a:r>
          </a:p>
        </p:txBody>
      </p:sp>
      <p:sp>
        <p:nvSpPr>
          <p:cNvPr id="6" name="Content Placeholder 2"/>
          <p:cNvSpPr txBox="1">
            <a:spLocks/>
          </p:cNvSpPr>
          <p:nvPr/>
        </p:nvSpPr>
        <p:spPr>
          <a:xfrm>
            <a:off x="593698" y="1160358"/>
            <a:ext cx="10531502" cy="49661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de-DE" err="1">
                <a:solidFill>
                  <a:schemeClr val="tx1"/>
                </a:solidFill>
                <a:cs typeface="Arial" charset="0"/>
              </a:rPr>
              <a:t>QCloud</a:t>
            </a:r>
            <a:r>
              <a:rPr lang="de-DE">
                <a:solidFill>
                  <a:schemeClr val="tx1"/>
                </a:solidFill>
                <a:cs typeface="Arial" charset="0"/>
              </a:rPr>
              <a:t> Inc. </a:t>
            </a:r>
            <a:r>
              <a:rPr lang="de-DE" err="1">
                <a:solidFill>
                  <a:schemeClr val="tx1"/>
                </a:solidFill>
                <a:cs typeface="Arial" charset="0"/>
              </a:rPr>
              <a:t>promises</a:t>
            </a:r>
            <a:r>
              <a:rPr lang="de-DE">
                <a:solidFill>
                  <a:schemeClr val="tx1"/>
                </a:solidFill>
                <a:cs typeface="Arial" charset="0"/>
              </a:rPr>
              <a:t> </a:t>
            </a:r>
            <a:r>
              <a:rPr lang="de-DE" err="1">
                <a:solidFill>
                  <a:schemeClr val="tx1"/>
                </a:solidFill>
                <a:cs typeface="Arial" charset="0"/>
              </a:rPr>
              <a:t>to</a:t>
            </a:r>
            <a:r>
              <a:rPr lang="de-DE">
                <a:solidFill>
                  <a:schemeClr val="tx1"/>
                </a:solidFill>
                <a:cs typeface="Arial" charset="0"/>
              </a:rPr>
              <a:t> </a:t>
            </a:r>
            <a:r>
              <a:rPr lang="de-DE" err="1">
                <a:solidFill>
                  <a:schemeClr val="tx1"/>
                </a:solidFill>
                <a:cs typeface="Arial" charset="0"/>
              </a:rPr>
              <a:t>perform</a:t>
            </a:r>
            <a:r>
              <a:rPr lang="de-DE">
                <a:solidFill>
                  <a:schemeClr val="tx1"/>
                </a:solidFill>
                <a:cs typeface="Arial" charset="0"/>
              </a:rPr>
              <a:t> a BQP </a:t>
            </a:r>
            <a:r>
              <a:rPr lang="de-DE" err="1">
                <a:solidFill>
                  <a:schemeClr val="tx1"/>
                </a:solidFill>
                <a:cs typeface="Arial" charset="0"/>
              </a:rPr>
              <a:t>computation</a:t>
            </a:r>
            <a:r>
              <a:rPr lang="de-DE">
                <a:solidFill>
                  <a:schemeClr val="tx1"/>
                </a:solidFill>
                <a:cs typeface="Arial" charset="0"/>
              </a:rPr>
              <a:t> </a:t>
            </a:r>
            <a:r>
              <a:rPr lang="de-DE" err="1">
                <a:solidFill>
                  <a:schemeClr val="tx1"/>
                </a:solidFill>
                <a:cs typeface="Arial" charset="0"/>
              </a:rPr>
              <a:t>for</a:t>
            </a:r>
            <a:r>
              <a:rPr lang="de-DE">
                <a:solidFill>
                  <a:schemeClr val="tx1"/>
                </a:solidFill>
                <a:cs typeface="Arial" charset="0"/>
              </a:rPr>
              <a:t> </a:t>
            </a:r>
            <a:r>
              <a:rPr lang="de-DE" err="1">
                <a:solidFill>
                  <a:schemeClr val="tx1"/>
                </a:solidFill>
                <a:cs typeface="Arial" charset="0"/>
              </a:rPr>
              <a:t>you</a:t>
            </a:r>
            <a:r>
              <a:rPr lang="de-DE">
                <a:solidFill>
                  <a:schemeClr val="tx1"/>
                </a:solidFill>
                <a:cs typeface="Arial" charset="0"/>
              </a:rPr>
              <a:t>.</a:t>
            </a:r>
          </a:p>
          <a:p>
            <a:pPr marL="342900" indent="-342900">
              <a:spcBef>
                <a:spcPct val="20000"/>
              </a:spcBef>
              <a:buSzPct val="65000"/>
              <a:buFont typeface="Wingdings" pitchFamily="2" charset="2"/>
              <a:buChar char="n"/>
            </a:pPr>
            <a:r>
              <a:rPr lang="de-DE" err="1">
                <a:solidFill>
                  <a:schemeClr val="tx1"/>
                </a:solidFill>
                <a:cs typeface="Arial" charset="0"/>
              </a:rPr>
              <a:t>How</a:t>
            </a:r>
            <a:r>
              <a:rPr lang="de-DE">
                <a:solidFill>
                  <a:schemeClr val="tx1"/>
                </a:solidFill>
                <a:cs typeface="Arial" charset="0"/>
              </a:rPr>
              <a:t> </a:t>
            </a:r>
            <a:r>
              <a:rPr lang="de-DE" err="1">
                <a:solidFill>
                  <a:schemeClr val="tx1"/>
                </a:solidFill>
                <a:cs typeface="Arial" charset="0"/>
              </a:rPr>
              <a:t>can</a:t>
            </a:r>
            <a:r>
              <a:rPr lang="de-DE">
                <a:solidFill>
                  <a:schemeClr val="tx1"/>
                </a:solidFill>
                <a:cs typeface="Arial" charset="0"/>
              </a:rPr>
              <a:t> </a:t>
            </a:r>
            <a:r>
              <a:rPr lang="de-DE" err="1">
                <a:solidFill>
                  <a:schemeClr val="tx1"/>
                </a:solidFill>
                <a:cs typeface="Arial" charset="0"/>
              </a:rPr>
              <a:t>you</a:t>
            </a:r>
            <a:r>
              <a:rPr lang="de-DE">
                <a:solidFill>
                  <a:schemeClr val="tx1"/>
                </a:solidFill>
                <a:cs typeface="Arial" charset="0"/>
              </a:rPr>
              <a:t> </a:t>
            </a:r>
            <a:r>
              <a:rPr lang="de-DE" err="1">
                <a:solidFill>
                  <a:schemeClr val="tx1"/>
                </a:solidFill>
                <a:cs typeface="Arial" charset="0"/>
              </a:rPr>
              <a:t>securely</a:t>
            </a:r>
            <a:r>
              <a:rPr lang="de-DE">
                <a:solidFill>
                  <a:schemeClr val="tx1"/>
                </a:solidFill>
                <a:cs typeface="Arial" charset="0"/>
              </a:rPr>
              <a:t> </a:t>
            </a:r>
            <a:r>
              <a:rPr lang="de-DE" err="1">
                <a:solidFill>
                  <a:schemeClr val="tx1"/>
                </a:solidFill>
                <a:cs typeface="Arial" charset="0"/>
              </a:rPr>
              <a:t>delegate</a:t>
            </a:r>
            <a:r>
              <a:rPr lang="de-DE">
                <a:solidFill>
                  <a:schemeClr val="tx1"/>
                </a:solidFill>
                <a:cs typeface="Arial" charset="0"/>
              </a:rPr>
              <a:t> </a:t>
            </a:r>
            <a:r>
              <a:rPr lang="de-DE" err="1">
                <a:solidFill>
                  <a:schemeClr val="tx1"/>
                </a:solidFill>
                <a:cs typeface="Arial" charset="0"/>
              </a:rPr>
              <a:t>your</a:t>
            </a:r>
            <a:r>
              <a:rPr lang="de-DE">
                <a:solidFill>
                  <a:schemeClr val="tx1"/>
                </a:solidFill>
                <a:cs typeface="Arial" charset="0"/>
              </a:rPr>
              <a:t> </a:t>
            </a:r>
            <a:r>
              <a:rPr lang="de-DE" err="1">
                <a:solidFill>
                  <a:schemeClr val="tx1"/>
                </a:solidFill>
                <a:cs typeface="Arial" charset="0"/>
              </a:rPr>
              <a:t>quantum</a:t>
            </a:r>
            <a:r>
              <a:rPr lang="de-DE">
                <a:solidFill>
                  <a:schemeClr val="tx1"/>
                </a:solidFill>
                <a:cs typeface="Arial" charset="0"/>
              </a:rPr>
              <a:t> </a:t>
            </a:r>
            <a:r>
              <a:rPr lang="de-DE" err="1">
                <a:solidFill>
                  <a:schemeClr val="tx1"/>
                </a:solidFill>
                <a:cs typeface="Arial" charset="0"/>
              </a:rPr>
              <a:t>computation</a:t>
            </a:r>
            <a:r>
              <a:rPr lang="de-DE">
                <a:solidFill>
                  <a:schemeClr val="tx1"/>
                </a:solidFill>
                <a:cs typeface="Arial" charset="0"/>
              </a:rPr>
              <a:t> </a:t>
            </a:r>
            <a:r>
              <a:rPr lang="de-DE" err="1">
                <a:solidFill>
                  <a:schemeClr val="tx1"/>
                </a:solidFill>
                <a:cs typeface="Arial" charset="0"/>
              </a:rPr>
              <a:t>to</a:t>
            </a:r>
            <a:r>
              <a:rPr lang="de-DE">
                <a:solidFill>
                  <a:schemeClr val="tx1"/>
                </a:solidFill>
                <a:cs typeface="Arial" charset="0"/>
              </a:rPr>
              <a:t> an </a:t>
            </a:r>
            <a:r>
              <a:rPr lang="de-DE" err="1">
                <a:solidFill>
                  <a:schemeClr val="tx1"/>
                </a:solidFill>
                <a:cs typeface="Arial" charset="0"/>
              </a:rPr>
              <a:t>untrusted</a:t>
            </a:r>
            <a:r>
              <a:rPr lang="de-DE">
                <a:solidFill>
                  <a:schemeClr val="tx1"/>
                </a:solidFill>
                <a:cs typeface="Arial" charset="0"/>
              </a:rPr>
              <a:t> </a:t>
            </a:r>
            <a:r>
              <a:rPr lang="de-DE" err="1">
                <a:solidFill>
                  <a:schemeClr val="tx1"/>
                </a:solidFill>
                <a:cs typeface="Arial" charset="0"/>
              </a:rPr>
              <a:t>quantum</a:t>
            </a:r>
            <a:r>
              <a:rPr lang="de-DE">
                <a:solidFill>
                  <a:schemeClr val="tx1"/>
                </a:solidFill>
                <a:cs typeface="Arial" charset="0"/>
              </a:rPr>
              <a:t> </a:t>
            </a:r>
            <a:r>
              <a:rPr lang="de-DE" err="1">
                <a:solidFill>
                  <a:schemeClr val="tx1"/>
                </a:solidFill>
                <a:cs typeface="Arial" charset="0"/>
              </a:rPr>
              <a:t>prover</a:t>
            </a:r>
            <a:r>
              <a:rPr lang="de-DE">
                <a:solidFill>
                  <a:schemeClr val="tx1"/>
                </a:solidFill>
                <a:cs typeface="Arial" charset="0"/>
              </a:rPr>
              <a:t> </a:t>
            </a:r>
            <a:r>
              <a:rPr lang="de-DE" err="1">
                <a:solidFill>
                  <a:schemeClr val="tx1"/>
                </a:solidFill>
                <a:cs typeface="Arial" charset="0"/>
              </a:rPr>
              <a:t>while</a:t>
            </a:r>
            <a:r>
              <a:rPr lang="de-DE">
                <a:solidFill>
                  <a:schemeClr val="tx1"/>
                </a:solidFill>
                <a:cs typeface="Arial" charset="0"/>
              </a:rPr>
              <a:t> </a:t>
            </a:r>
            <a:r>
              <a:rPr lang="de-DE" err="1">
                <a:solidFill>
                  <a:schemeClr val="tx1"/>
                </a:solidFill>
                <a:cs typeface="Arial" charset="0"/>
              </a:rPr>
              <a:t>maintaining</a:t>
            </a:r>
            <a:r>
              <a:rPr lang="de-DE">
                <a:solidFill>
                  <a:schemeClr val="tx1"/>
                </a:solidFill>
                <a:cs typeface="Arial" charset="0"/>
              </a:rPr>
              <a:t> </a:t>
            </a:r>
            <a:r>
              <a:rPr lang="de-DE" err="1">
                <a:solidFill>
                  <a:schemeClr val="tx1"/>
                </a:solidFill>
                <a:cs typeface="Arial" charset="0"/>
              </a:rPr>
              <a:t>privacy</a:t>
            </a:r>
            <a:r>
              <a:rPr lang="de-DE">
                <a:solidFill>
                  <a:schemeClr val="tx1"/>
                </a:solidFill>
                <a:cs typeface="Arial" charset="0"/>
              </a:rPr>
              <a:t> </a:t>
            </a:r>
            <a:r>
              <a:rPr lang="de-DE" err="1">
                <a:solidFill>
                  <a:schemeClr val="tx1"/>
                </a:solidFill>
                <a:cs typeface="Arial" charset="0"/>
              </a:rPr>
              <a:t>and</a:t>
            </a:r>
            <a:r>
              <a:rPr lang="de-DE">
                <a:solidFill>
                  <a:schemeClr val="tx1"/>
                </a:solidFill>
                <a:cs typeface="Arial" charset="0"/>
              </a:rPr>
              <a:t>/</a:t>
            </a:r>
            <a:r>
              <a:rPr lang="de-DE" err="1">
                <a:solidFill>
                  <a:schemeClr val="tx1"/>
                </a:solidFill>
                <a:cs typeface="Arial" charset="0"/>
              </a:rPr>
              <a:t>or</a:t>
            </a:r>
            <a:r>
              <a:rPr lang="de-DE">
                <a:solidFill>
                  <a:schemeClr val="tx1"/>
                </a:solidFill>
                <a:cs typeface="Arial" charset="0"/>
              </a:rPr>
              <a:t> </a:t>
            </a:r>
            <a:r>
              <a:rPr lang="de-DE" err="1">
                <a:solidFill>
                  <a:schemeClr val="tx1"/>
                </a:solidFill>
                <a:cs typeface="Arial" charset="0"/>
              </a:rPr>
              <a:t>integrity</a:t>
            </a:r>
            <a:r>
              <a:rPr lang="de-DE">
                <a:solidFill>
                  <a:schemeClr val="tx1"/>
                </a:solidFill>
                <a:cs typeface="Arial" charset="0"/>
              </a:rPr>
              <a:t>?</a:t>
            </a:r>
          </a:p>
          <a:p>
            <a:pPr marL="342900" indent="-342900">
              <a:spcBef>
                <a:spcPct val="20000"/>
              </a:spcBef>
              <a:buSzPct val="65000"/>
              <a:buFont typeface="Wingdings" pitchFamily="2" charset="2"/>
              <a:buChar char="n"/>
            </a:pPr>
            <a:r>
              <a:rPr lang="de-DE" err="1">
                <a:solidFill>
                  <a:schemeClr val="tx1"/>
                </a:solidFill>
                <a:cs typeface="Arial" charset="0"/>
              </a:rPr>
              <a:t>Various</a:t>
            </a:r>
            <a:r>
              <a:rPr lang="de-DE">
                <a:solidFill>
                  <a:schemeClr val="tx1"/>
                </a:solidFill>
                <a:cs typeface="Arial" charset="0"/>
              </a:rPr>
              <a:t> </a:t>
            </a:r>
            <a:r>
              <a:rPr lang="de-DE" err="1">
                <a:solidFill>
                  <a:schemeClr val="tx1"/>
                </a:solidFill>
                <a:cs typeface="Arial" charset="0"/>
              </a:rPr>
              <a:t>parameters</a:t>
            </a:r>
            <a:r>
              <a:rPr lang="de-DE">
                <a:solidFill>
                  <a:schemeClr val="tx1"/>
                </a:solidFill>
                <a:cs typeface="Arial" charset="0"/>
              </a:rPr>
              <a:t>:</a:t>
            </a:r>
          </a:p>
          <a:p>
            <a:pPr marL="749808" lvl="1" indent="-457200">
              <a:spcBef>
                <a:spcPct val="20000"/>
              </a:spcBef>
              <a:buSzPct val="100000"/>
              <a:buFont typeface="+mj-lt"/>
              <a:buAutoNum type="arabicPeriod"/>
            </a:pPr>
            <a:r>
              <a:rPr lang="de-DE">
                <a:solidFill>
                  <a:schemeClr val="tx1"/>
                </a:solidFill>
                <a:cs typeface="Arial" charset="0"/>
              </a:rPr>
              <a:t>Quantum </a:t>
            </a:r>
            <a:r>
              <a:rPr lang="de-DE" err="1">
                <a:solidFill>
                  <a:schemeClr val="tx1"/>
                </a:solidFill>
                <a:cs typeface="Arial" charset="0"/>
              </a:rPr>
              <a:t>capabilities</a:t>
            </a:r>
            <a:r>
              <a:rPr lang="de-DE">
                <a:solidFill>
                  <a:schemeClr val="tx1"/>
                </a:solidFill>
                <a:cs typeface="Arial" charset="0"/>
              </a:rPr>
              <a:t> </a:t>
            </a:r>
            <a:r>
              <a:rPr lang="de-DE" err="1">
                <a:solidFill>
                  <a:schemeClr val="tx1"/>
                </a:solidFill>
                <a:cs typeface="Arial" charset="0"/>
              </a:rPr>
              <a:t>of</a:t>
            </a:r>
            <a:r>
              <a:rPr lang="de-DE">
                <a:solidFill>
                  <a:schemeClr val="tx1"/>
                </a:solidFill>
                <a:cs typeface="Arial" charset="0"/>
              </a:rPr>
              <a:t> </a:t>
            </a:r>
            <a:r>
              <a:rPr lang="de-DE" err="1">
                <a:solidFill>
                  <a:schemeClr val="tx1"/>
                </a:solidFill>
                <a:cs typeface="Arial" charset="0"/>
              </a:rPr>
              <a:t>verifier</a:t>
            </a:r>
            <a:r>
              <a:rPr lang="de-DE">
                <a:solidFill>
                  <a:schemeClr val="tx1"/>
                </a:solidFill>
                <a:cs typeface="Arial" charset="0"/>
              </a:rPr>
              <a:t>: </a:t>
            </a:r>
            <a:r>
              <a:rPr lang="de-DE" err="1">
                <a:solidFill>
                  <a:schemeClr val="tx1"/>
                </a:solidFill>
                <a:cs typeface="Arial" charset="0"/>
              </a:rPr>
              <a:t>state</a:t>
            </a:r>
            <a:r>
              <a:rPr lang="de-DE">
                <a:solidFill>
                  <a:schemeClr val="tx1"/>
                </a:solidFill>
                <a:cs typeface="Arial" charset="0"/>
              </a:rPr>
              <a:t> </a:t>
            </a:r>
            <a:r>
              <a:rPr lang="de-DE" err="1">
                <a:solidFill>
                  <a:schemeClr val="tx1"/>
                </a:solidFill>
                <a:cs typeface="Arial" charset="0"/>
              </a:rPr>
              <a:t>preparation</a:t>
            </a:r>
            <a:r>
              <a:rPr lang="de-DE">
                <a:solidFill>
                  <a:schemeClr val="tx1"/>
                </a:solidFill>
                <a:cs typeface="Arial" charset="0"/>
              </a:rPr>
              <a:t>, </a:t>
            </a:r>
            <a:r>
              <a:rPr lang="de-DE" err="1">
                <a:solidFill>
                  <a:schemeClr val="tx1"/>
                </a:solidFill>
                <a:cs typeface="Arial" charset="0"/>
              </a:rPr>
              <a:t>measurements</a:t>
            </a:r>
            <a:r>
              <a:rPr lang="de-DE">
                <a:solidFill>
                  <a:schemeClr val="tx1"/>
                </a:solidFill>
                <a:cs typeface="Arial" charset="0"/>
              </a:rPr>
              <a:t>, </a:t>
            </a:r>
            <a:r>
              <a:rPr lang="de-DE" err="1">
                <a:solidFill>
                  <a:schemeClr val="tx1"/>
                </a:solidFill>
                <a:cs typeface="Arial" charset="0"/>
              </a:rPr>
              <a:t>q</a:t>
            </a:r>
            <a:r>
              <a:rPr lang="de-DE">
                <a:solidFill>
                  <a:schemeClr val="tx1"/>
                </a:solidFill>
                <a:cs typeface="Arial" charset="0"/>
              </a:rPr>
              <a:t> </a:t>
            </a:r>
            <a:r>
              <a:rPr lang="de-DE" err="1">
                <a:solidFill>
                  <a:schemeClr val="tx1"/>
                </a:solidFill>
                <a:cs typeface="Arial" charset="0"/>
              </a:rPr>
              <a:t>operations</a:t>
            </a:r>
            <a:endParaRPr lang="de-DE">
              <a:solidFill>
                <a:schemeClr val="tx1"/>
              </a:solidFill>
              <a:cs typeface="Arial" charset="0"/>
            </a:endParaRPr>
          </a:p>
          <a:p>
            <a:pPr marL="749808" lvl="1" indent="-457200">
              <a:spcBef>
                <a:spcPct val="20000"/>
              </a:spcBef>
              <a:buSzPct val="100000"/>
              <a:buFont typeface="+mj-lt"/>
              <a:buAutoNum type="arabicPeriod"/>
            </a:pPr>
            <a:r>
              <a:rPr lang="de-DE">
                <a:solidFill>
                  <a:schemeClr val="tx1"/>
                </a:solidFill>
                <a:cs typeface="Arial" charset="0"/>
              </a:rPr>
              <a:t>Type </a:t>
            </a:r>
            <a:r>
              <a:rPr lang="de-DE" err="1">
                <a:solidFill>
                  <a:schemeClr val="tx1"/>
                </a:solidFill>
                <a:cs typeface="Arial" charset="0"/>
              </a:rPr>
              <a:t>of</a:t>
            </a:r>
            <a:r>
              <a:rPr lang="de-DE">
                <a:solidFill>
                  <a:schemeClr val="tx1"/>
                </a:solidFill>
                <a:cs typeface="Arial" charset="0"/>
              </a:rPr>
              <a:t> </a:t>
            </a:r>
            <a:r>
              <a:rPr lang="de-DE" err="1">
                <a:solidFill>
                  <a:schemeClr val="tx1"/>
                </a:solidFill>
                <a:cs typeface="Arial" charset="0"/>
              </a:rPr>
              <a:t>security</a:t>
            </a:r>
            <a:r>
              <a:rPr lang="de-DE">
                <a:solidFill>
                  <a:schemeClr val="tx1"/>
                </a:solidFill>
                <a:cs typeface="Arial" charset="0"/>
              </a:rPr>
              <a:t>: </a:t>
            </a:r>
            <a:r>
              <a:rPr lang="de-DE" err="1">
                <a:solidFill>
                  <a:schemeClr val="tx1"/>
                </a:solidFill>
                <a:cs typeface="Arial" charset="0"/>
              </a:rPr>
              <a:t>blindness</a:t>
            </a:r>
            <a:r>
              <a:rPr lang="de-DE">
                <a:solidFill>
                  <a:schemeClr val="tx1"/>
                </a:solidFill>
                <a:cs typeface="Arial" charset="0"/>
              </a:rPr>
              <a:t> (</a:t>
            </a:r>
            <a:r>
              <a:rPr lang="de-DE" err="1">
                <a:solidFill>
                  <a:schemeClr val="tx1"/>
                </a:solidFill>
                <a:cs typeface="Arial" charset="0"/>
              </a:rPr>
              <a:t>server</a:t>
            </a:r>
            <a:r>
              <a:rPr lang="de-DE">
                <a:solidFill>
                  <a:schemeClr val="tx1"/>
                </a:solidFill>
                <a:cs typeface="Arial" charset="0"/>
              </a:rPr>
              <a:t> </a:t>
            </a:r>
            <a:r>
              <a:rPr lang="de-DE" err="1">
                <a:solidFill>
                  <a:schemeClr val="tx1"/>
                </a:solidFill>
                <a:cs typeface="Arial" charset="0"/>
              </a:rPr>
              <a:t>does</a:t>
            </a:r>
            <a:r>
              <a:rPr lang="de-DE">
                <a:solidFill>
                  <a:schemeClr val="tx1"/>
                </a:solidFill>
                <a:cs typeface="Arial" charset="0"/>
              </a:rPr>
              <a:t> not </a:t>
            </a:r>
            <a:r>
              <a:rPr lang="de-DE" err="1">
                <a:solidFill>
                  <a:schemeClr val="tx1"/>
                </a:solidFill>
                <a:cs typeface="Arial" charset="0"/>
              </a:rPr>
              <a:t>learn</a:t>
            </a:r>
            <a:r>
              <a:rPr lang="de-DE">
                <a:solidFill>
                  <a:schemeClr val="tx1"/>
                </a:solidFill>
                <a:cs typeface="Arial" charset="0"/>
              </a:rPr>
              <a:t> </a:t>
            </a:r>
            <a:r>
              <a:rPr lang="de-DE" err="1">
                <a:solidFill>
                  <a:schemeClr val="tx1"/>
                </a:solidFill>
                <a:cs typeface="Arial" charset="0"/>
              </a:rPr>
              <a:t>input</a:t>
            </a:r>
            <a:r>
              <a:rPr lang="de-DE">
                <a:solidFill>
                  <a:schemeClr val="tx1"/>
                </a:solidFill>
                <a:cs typeface="Arial" charset="0"/>
              </a:rPr>
              <a:t>), </a:t>
            </a:r>
            <a:r>
              <a:rPr lang="de-DE" err="1">
                <a:solidFill>
                  <a:schemeClr val="tx1"/>
                </a:solidFill>
                <a:cs typeface="Arial" charset="0"/>
              </a:rPr>
              <a:t>integrity</a:t>
            </a:r>
            <a:r>
              <a:rPr lang="de-DE">
                <a:solidFill>
                  <a:schemeClr val="tx1"/>
                </a:solidFill>
                <a:cs typeface="Arial" charset="0"/>
              </a:rPr>
              <a:t> (</a:t>
            </a:r>
            <a:r>
              <a:rPr lang="de-DE" err="1">
                <a:solidFill>
                  <a:schemeClr val="tx1"/>
                </a:solidFill>
                <a:cs typeface="Arial" charset="0"/>
              </a:rPr>
              <a:t>client</a:t>
            </a:r>
            <a:r>
              <a:rPr lang="de-DE">
                <a:solidFill>
                  <a:schemeClr val="tx1"/>
                </a:solidFill>
                <a:cs typeface="Arial" charset="0"/>
              </a:rPr>
              <a:t> </a:t>
            </a:r>
            <a:r>
              <a:rPr lang="de-DE" err="1">
                <a:solidFill>
                  <a:schemeClr val="tx1"/>
                </a:solidFill>
                <a:cs typeface="Arial" charset="0"/>
              </a:rPr>
              <a:t>is</a:t>
            </a:r>
            <a:r>
              <a:rPr lang="de-DE">
                <a:solidFill>
                  <a:schemeClr val="tx1"/>
                </a:solidFill>
                <a:cs typeface="Arial" charset="0"/>
              </a:rPr>
              <a:t> </a:t>
            </a:r>
            <a:r>
              <a:rPr lang="de-DE" err="1">
                <a:solidFill>
                  <a:schemeClr val="tx1"/>
                </a:solidFill>
                <a:cs typeface="Arial" charset="0"/>
              </a:rPr>
              <a:t>sure</a:t>
            </a:r>
            <a:r>
              <a:rPr lang="de-DE">
                <a:solidFill>
                  <a:schemeClr val="tx1"/>
                </a:solidFill>
                <a:cs typeface="Arial" charset="0"/>
              </a:rPr>
              <a:t> </a:t>
            </a:r>
            <a:r>
              <a:rPr lang="de-DE" err="1">
                <a:solidFill>
                  <a:schemeClr val="tx1"/>
                </a:solidFill>
                <a:cs typeface="Arial" charset="0"/>
              </a:rPr>
              <a:t>the</a:t>
            </a:r>
            <a:r>
              <a:rPr lang="de-DE">
                <a:solidFill>
                  <a:schemeClr val="tx1"/>
                </a:solidFill>
                <a:cs typeface="Arial" charset="0"/>
              </a:rPr>
              <a:t> </a:t>
            </a:r>
            <a:r>
              <a:rPr lang="de-DE" err="1">
                <a:solidFill>
                  <a:schemeClr val="tx1"/>
                </a:solidFill>
                <a:cs typeface="Arial" charset="0"/>
              </a:rPr>
              <a:t>correct</a:t>
            </a:r>
            <a:r>
              <a:rPr lang="de-DE">
                <a:solidFill>
                  <a:schemeClr val="tx1"/>
                </a:solidFill>
                <a:cs typeface="Arial" charset="0"/>
              </a:rPr>
              <a:t> </a:t>
            </a:r>
            <a:r>
              <a:rPr lang="de-DE" err="1">
                <a:solidFill>
                  <a:schemeClr val="tx1"/>
                </a:solidFill>
                <a:cs typeface="Arial" charset="0"/>
              </a:rPr>
              <a:t>computation</a:t>
            </a:r>
            <a:r>
              <a:rPr lang="de-DE">
                <a:solidFill>
                  <a:schemeClr val="tx1"/>
                </a:solidFill>
                <a:cs typeface="Arial" charset="0"/>
              </a:rPr>
              <a:t> </a:t>
            </a:r>
            <a:r>
              <a:rPr lang="de-DE" err="1">
                <a:solidFill>
                  <a:schemeClr val="tx1"/>
                </a:solidFill>
                <a:cs typeface="Arial" charset="0"/>
              </a:rPr>
              <a:t>has</a:t>
            </a:r>
            <a:r>
              <a:rPr lang="de-DE">
                <a:solidFill>
                  <a:schemeClr val="tx1"/>
                </a:solidFill>
                <a:cs typeface="Arial" charset="0"/>
              </a:rPr>
              <a:t> </a:t>
            </a:r>
            <a:r>
              <a:rPr lang="de-DE" err="1">
                <a:solidFill>
                  <a:schemeClr val="tx1"/>
                </a:solidFill>
                <a:cs typeface="Arial" charset="0"/>
              </a:rPr>
              <a:t>been</a:t>
            </a:r>
            <a:r>
              <a:rPr lang="de-DE">
                <a:solidFill>
                  <a:schemeClr val="tx1"/>
                </a:solidFill>
                <a:cs typeface="Arial" charset="0"/>
              </a:rPr>
              <a:t> </a:t>
            </a:r>
            <a:r>
              <a:rPr lang="de-DE" err="1">
                <a:solidFill>
                  <a:schemeClr val="tx1"/>
                </a:solidFill>
                <a:cs typeface="Arial" charset="0"/>
              </a:rPr>
              <a:t>carried</a:t>
            </a:r>
            <a:r>
              <a:rPr lang="de-DE">
                <a:solidFill>
                  <a:schemeClr val="tx1"/>
                </a:solidFill>
                <a:cs typeface="Arial" charset="0"/>
              </a:rPr>
              <a:t> out)</a:t>
            </a:r>
          </a:p>
          <a:p>
            <a:pPr marL="749808" lvl="1" indent="-457200">
              <a:spcBef>
                <a:spcPct val="20000"/>
              </a:spcBef>
              <a:buSzPct val="100000"/>
              <a:buFont typeface="+mj-lt"/>
              <a:buAutoNum type="arabicPeriod"/>
            </a:pPr>
            <a:r>
              <a:rPr lang="de-DE" err="1">
                <a:solidFill>
                  <a:schemeClr val="tx1"/>
                </a:solidFill>
                <a:cs typeface="Arial" charset="0"/>
              </a:rPr>
              <a:t>Amount</a:t>
            </a:r>
            <a:r>
              <a:rPr lang="de-DE">
                <a:solidFill>
                  <a:schemeClr val="tx1"/>
                </a:solidFill>
                <a:cs typeface="Arial" charset="0"/>
              </a:rPr>
              <a:t> </a:t>
            </a:r>
            <a:r>
              <a:rPr lang="de-DE" err="1">
                <a:solidFill>
                  <a:schemeClr val="tx1"/>
                </a:solidFill>
                <a:cs typeface="Arial" charset="0"/>
              </a:rPr>
              <a:t>of</a:t>
            </a:r>
            <a:r>
              <a:rPr lang="de-DE">
                <a:solidFill>
                  <a:schemeClr val="tx1"/>
                </a:solidFill>
                <a:cs typeface="Arial" charset="0"/>
              </a:rPr>
              <a:t> </a:t>
            </a:r>
            <a:r>
              <a:rPr lang="de-DE" err="1">
                <a:solidFill>
                  <a:schemeClr val="tx1"/>
                </a:solidFill>
                <a:cs typeface="Arial" charset="0"/>
              </a:rPr>
              <a:t>interaction</a:t>
            </a:r>
            <a:r>
              <a:rPr lang="de-DE">
                <a:solidFill>
                  <a:schemeClr val="tx1"/>
                </a:solidFill>
                <a:cs typeface="Arial" charset="0"/>
              </a:rPr>
              <a:t>: </a:t>
            </a:r>
            <a:r>
              <a:rPr lang="de-DE" err="1">
                <a:solidFill>
                  <a:schemeClr val="tx1"/>
                </a:solidFill>
                <a:cs typeface="Arial" charset="0"/>
              </a:rPr>
              <a:t>single</a:t>
            </a:r>
            <a:r>
              <a:rPr lang="de-DE">
                <a:solidFill>
                  <a:schemeClr val="tx1"/>
                </a:solidFill>
                <a:cs typeface="Arial" charset="0"/>
              </a:rPr>
              <a:t> </a:t>
            </a:r>
            <a:r>
              <a:rPr lang="de-DE" err="1">
                <a:solidFill>
                  <a:schemeClr val="tx1"/>
                </a:solidFill>
                <a:cs typeface="Arial" charset="0"/>
              </a:rPr>
              <a:t>round</a:t>
            </a:r>
            <a:r>
              <a:rPr lang="de-DE">
                <a:solidFill>
                  <a:schemeClr val="tx1"/>
                </a:solidFill>
                <a:cs typeface="Arial" charset="0"/>
              </a:rPr>
              <a:t> (</a:t>
            </a:r>
            <a:r>
              <a:rPr lang="de-DE" err="1">
                <a:solidFill>
                  <a:schemeClr val="tx1"/>
                </a:solidFill>
                <a:cs typeface="Arial" charset="0"/>
              </a:rPr>
              <a:t>fully</a:t>
            </a:r>
            <a:r>
              <a:rPr lang="de-DE">
                <a:solidFill>
                  <a:schemeClr val="tx1"/>
                </a:solidFill>
                <a:cs typeface="Arial" charset="0"/>
              </a:rPr>
              <a:t> </a:t>
            </a:r>
            <a:r>
              <a:rPr lang="de-DE" err="1">
                <a:solidFill>
                  <a:schemeClr val="tx1"/>
                </a:solidFill>
                <a:cs typeface="Arial" charset="0"/>
              </a:rPr>
              <a:t>homomorphic</a:t>
            </a:r>
            <a:r>
              <a:rPr lang="de-DE">
                <a:solidFill>
                  <a:schemeClr val="tx1"/>
                </a:solidFill>
                <a:cs typeface="Arial" charset="0"/>
              </a:rPr>
              <a:t> </a:t>
            </a:r>
            <a:r>
              <a:rPr lang="de-DE" err="1">
                <a:solidFill>
                  <a:schemeClr val="tx1"/>
                </a:solidFill>
                <a:cs typeface="Arial" charset="0"/>
              </a:rPr>
              <a:t>encryption</a:t>
            </a:r>
            <a:r>
              <a:rPr lang="de-DE">
                <a:solidFill>
                  <a:schemeClr val="tx1"/>
                </a:solidFill>
                <a:cs typeface="Arial" charset="0"/>
              </a:rPr>
              <a:t>) </a:t>
            </a:r>
            <a:r>
              <a:rPr lang="de-DE" err="1">
                <a:solidFill>
                  <a:schemeClr val="tx1"/>
                </a:solidFill>
                <a:cs typeface="Arial" charset="0"/>
              </a:rPr>
              <a:t>or</a:t>
            </a:r>
            <a:r>
              <a:rPr lang="de-DE">
                <a:solidFill>
                  <a:schemeClr val="tx1"/>
                </a:solidFill>
                <a:cs typeface="Arial" charset="0"/>
              </a:rPr>
              <a:t> multiple </a:t>
            </a:r>
            <a:r>
              <a:rPr lang="de-DE" err="1">
                <a:solidFill>
                  <a:schemeClr val="tx1"/>
                </a:solidFill>
                <a:cs typeface="Arial" charset="0"/>
              </a:rPr>
              <a:t>rounds</a:t>
            </a:r>
            <a:endParaRPr lang="de-DE">
              <a:solidFill>
                <a:schemeClr val="tx1"/>
              </a:solidFill>
              <a:cs typeface="Arial" charset="0"/>
            </a:endParaRPr>
          </a:p>
          <a:p>
            <a:pPr marL="749808" lvl="1" indent="-457200">
              <a:spcBef>
                <a:spcPct val="20000"/>
              </a:spcBef>
              <a:buSzPct val="100000"/>
              <a:buFont typeface="+mj-lt"/>
              <a:buAutoNum type="arabicPeriod"/>
            </a:pPr>
            <a:r>
              <a:rPr lang="de-DE" err="1">
                <a:solidFill>
                  <a:schemeClr val="tx1"/>
                </a:solidFill>
                <a:cs typeface="Arial" charset="0"/>
              </a:rPr>
              <a:t>Number</a:t>
            </a:r>
            <a:r>
              <a:rPr lang="de-DE">
                <a:solidFill>
                  <a:schemeClr val="tx1"/>
                </a:solidFill>
                <a:cs typeface="Arial" charset="0"/>
              </a:rPr>
              <a:t> </a:t>
            </a:r>
            <a:r>
              <a:rPr lang="de-DE" err="1">
                <a:solidFill>
                  <a:schemeClr val="tx1"/>
                </a:solidFill>
                <a:cs typeface="Arial" charset="0"/>
              </a:rPr>
              <a:t>of</a:t>
            </a:r>
            <a:r>
              <a:rPr lang="de-DE">
                <a:solidFill>
                  <a:schemeClr val="tx1"/>
                </a:solidFill>
                <a:cs typeface="Arial" charset="0"/>
              </a:rPr>
              <a:t> </a:t>
            </a:r>
            <a:r>
              <a:rPr lang="de-DE" err="1">
                <a:solidFill>
                  <a:schemeClr val="tx1"/>
                </a:solidFill>
                <a:cs typeface="Arial" charset="0"/>
              </a:rPr>
              <a:t>servers</a:t>
            </a:r>
            <a:r>
              <a:rPr lang="de-DE">
                <a:solidFill>
                  <a:schemeClr val="tx1"/>
                </a:solidFill>
                <a:cs typeface="Arial" charset="0"/>
              </a:rPr>
              <a:t>: single-server, </a:t>
            </a:r>
            <a:r>
              <a:rPr lang="de-DE" err="1">
                <a:solidFill>
                  <a:schemeClr val="tx1"/>
                </a:solidFill>
                <a:cs typeface="Arial" charset="0"/>
              </a:rPr>
              <a:t>unbounded</a:t>
            </a:r>
            <a:r>
              <a:rPr lang="de-DE">
                <a:solidFill>
                  <a:schemeClr val="tx1"/>
                </a:solidFill>
                <a:cs typeface="Arial" charset="0"/>
              </a:rPr>
              <a:t> / </a:t>
            </a:r>
            <a:r>
              <a:rPr lang="de-DE" err="1">
                <a:solidFill>
                  <a:schemeClr val="tx1"/>
                </a:solidFill>
                <a:cs typeface="Arial" charset="0"/>
              </a:rPr>
              <a:t>computationally</a:t>
            </a:r>
            <a:r>
              <a:rPr lang="de-DE">
                <a:solidFill>
                  <a:schemeClr val="tx1"/>
                </a:solidFill>
                <a:cs typeface="Arial" charset="0"/>
              </a:rPr>
              <a:t> </a:t>
            </a:r>
            <a:r>
              <a:rPr lang="de-DE" err="1">
                <a:solidFill>
                  <a:schemeClr val="tx1"/>
                </a:solidFill>
                <a:cs typeface="Arial" charset="0"/>
              </a:rPr>
              <a:t>bounded</a:t>
            </a:r>
            <a:r>
              <a:rPr lang="de-DE">
                <a:solidFill>
                  <a:schemeClr val="tx1"/>
                </a:solidFill>
                <a:cs typeface="Arial" charset="0"/>
              </a:rPr>
              <a:t> </a:t>
            </a:r>
            <a:r>
              <a:rPr lang="de-DE" err="1">
                <a:solidFill>
                  <a:schemeClr val="tx1"/>
                </a:solidFill>
                <a:cs typeface="Arial" charset="0"/>
              </a:rPr>
              <a:t>or</a:t>
            </a:r>
            <a:r>
              <a:rPr lang="de-DE">
                <a:solidFill>
                  <a:schemeClr val="tx1"/>
                </a:solidFill>
                <a:cs typeface="Arial" charset="0"/>
              </a:rPr>
              <a:t> multiple </a:t>
            </a:r>
            <a:r>
              <a:rPr lang="de-DE" err="1">
                <a:solidFill>
                  <a:schemeClr val="tx1"/>
                </a:solidFill>
                <a:cs typeface="Arial" charset="0"/>
              </a:rPr>
              <a:t>entangled</a:t>
            </a:r>
            <a:r>
              <a:rPr lang="de-DE">
                <a:solidFill>
                  <a:schemeClr val="tx1"/>
                </a:solidFill>
                <a:cs typeface="Arial" charset="0"/>
              </a:rPr>
              <a:t> but non-</a:t>
            </a:r>
            <a:r>
              <a:rPr lang="de-DE" err="1">
                <a:solidFill>
                  <a:schemeClr val="tx1"/>
                </a:solidFill>
                <a:cs typeface="Arial" charset="0"/>
              </a:rPr>
              <a:t>communicating</a:t>
            </a:r>
            <a:r>
              <a:rPr lang="de-DE">
                <a:solidFill>
                  <a:schemeClr val="tx1"/>
                </a:solidFill>
                <a:cs typeface="Arial" charset="0"/>
              </a:rPr>
              <a:t> </a:t>
            </a:r>
            <a:r>
              <a:rPr lang="de-DE" err="1">
                <a:solidFill>
                  <a:schemeClr val="tx1"/>
                </a:solidFill>
                <a:cs typeface="Arial" charset="0"/>
              </a:rPr>
              <a:t>servers</a:t>
            </a:r>
            <a:endParaRPr lang="de-DE">
              <a:solidFill>
                <a:schemeClr val="tx1"/>
              </a:solidFill>
              <a:cs typeface="Arial" charset="0"/>
            </a:endParaRPr>
          </a:p>
        </p:txBody>
      </p:sp>
      <p:sp>
        <p:nvSpPr>
          <p:cNvPr id="4" name="Rectangle 3"/>
          <p:cNvSpPr/>
          <p:nvPr/>
        </p:nvSpPr>
        <p:spPr>
          <a:xfrm>
            <a:off x="593698" y="6427890"/>
            <a:ext cx="8479510" cy="369332"/>
          </a:xfrm>
          <a:prstGeom prst="rect">
            <a:avLst/>
          </a:prstGeom>
        </p:spPr>
        <p:txBody>
          <a:bodyPr wrap="square">
            <a:spAutoFit/>
          </a:bodyPr>
          <a:lstStyle/>
          <a:p>
            <a:r>
              <a:rPr lang="en-US" dirty="0">
                <a:solidFill>
                  <a:schemeClr val="bg1"/>
                </a:solidFill>
              </a:rPr>
              <a:t>[Childs 05, </a:t>
            </a:r>
            <a:r>
              <a:rPr lang="mr-IN" dirty="0">
                <a:solidFill>
                  <a:schemeClr val="bg1"/>
                </a:solidFill>
              </a:rPr>
              <a:t>…</a:t>
            </a:r>
            <a:r>
              <a:rPr lang="en-US" dirty="0">
                <a:solidFill>
                  <a:schemeClr val="bg1"/>
                </a:solidFill>
              </a:rPr>
              <a:t>.  see e.g. </a:t>
            </a:r>
            <a:r>
              <a:rPr lang="en-US" dirty="0">
                <a:solidFill>
                  <a:schemeClr val="bg1"/>
                </a:solidFill>
                <a:hlinkClick r:id="rId3"/>
              </a:rPr>
              <a:t>Broadbent 17</a:t>
            </a:r>
            <a:r>
              <a:rPr lang="en-US" dirty="0">
                <a:solidFill>
                  <a:schemeClr val="bg1"/>
                </a:solidFill>
              </a:rPr>
              <a:t> or </a:t>
            </a:r>
            <a:r>
              <a:rPr lang="en-US" dirty="0">
                <a:solidFill>
                  <a:schemeClr val="bg1"/>
                </a:solidFill>
                <a:hlinkClick r:id="rId4"/>
              </a:rPr>
              <a:t>Fitzsimons 16</a:t>
            </a:r>
            <a:r>
              <a:rPr lang="en-US" dirty="0">
                <a:solidFill>
                  <a:schemeClr val="bg1"/>
                </a:solidFill>
              </a:rPr>
              <a:t> for overviews and references]</a:t>
            </a:r>
          </a:p>
        </p:txBody>
      </p:sp>
      <p:sp>
        <p:nvSpPr>
          <p:cNvPr id="7" name="Rectangle 6"/>
          <p:cNvSpPr/>
          <p:nvPr/>
        </p:nvSpPr>
        <p:spPr>
          <a:xfrm>
            <a:off x="10644909" y="6427890"/>
            <a:ext cx="2015935" cy="246221"/>
          </a:xfrm>
          <a:prstGeom prst="rect">
            <a:avLst/>
          </a:prstGeom>
        </p:spPr>
        <p:txBody>
          <a:bodyPr wrap="square">
            <a:spAutoFit/>
          </a:bodyPr>
          <a:lstStyle/>
          <a:p>
            <a:r>
              <a:rPr lang="en-US" sz="1000">
                <a:latin typeface="Open Sans" charset="0"/>
                <a:ea typeface="Open Sans" charset="0"/>
                <a:cs typeface="Open Sans" charset="0"/>
              </a:rPr>
              <a:t>Image: </a:t>
            </a:r>
            <a:r>
              <a:rPr lang="en-US" sz="1000" err="1">
                <a:latin typeface="Open Sans" charset="0"/>
                <a:ea typeface="Open Sans" charset="0"/>
                <a:cs typeface="Open Sans" charset="0"/>
              </a:rPr>
              <a:t>Tremani</a:t>
            </a:r>
            <a:r>
              <a:rPr lang="en-US" sz="1000">
                <a:latin typeface="Open Sans" charset="0"/>
                <a:ea typeface="Open Sans" charset="0"/>
                <a:cs typeface="Open Sans" charset="0"/>
              </a:rPr>
              <a:t> / TU Delft</a:t>
            </a:r>
          </a:p>
        </p:txBody>
      </p:sp>
    </p:spTree>
    <p:extLst>
      <p:ext uri="{BB962C8B-B14F-4D97-AF65-F5344CB8AC3E}">
        <p14:creationId xmlns:p14="http://schemas.microsoft.com/office/powerpoint/2010/main" val="5206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439" y="680630"/>
            <a:ext cx="3243326" cy="1872610"/>
          </a:xfrm>
          <a:prstGeom prst="rect">
            <a:avLst/>
          </a:prstGeom>
        </p:spPr>
      </p:pic>
      <p:sp>
        <p:nvSpPr>
          <p:cNvPr id="6" name="Content Placeholder 2"/>
          <p:cNvSpPr txBox="1">
            <a:spLocks/>
          </p:cNvSpPr>
          <p:nvPr/>
        </p:nvSpPr>
        <p:spPr>
          <a:xfrm>
            <a:off x="593698" y="1417291"/>
            <a:ext cx="10531502" cy="48338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dirty="0" err="1">
                <a:solidFill>
                  <a:schemeClr val="tx1"/>
                </a:solidFill>
                <a:cs typeface="Arial" charset="0"/>
              </a:rPr>
              <a:t>QCloud</a:t>
            </a:r>
            <a:r>
              <a:rPr lang="en-US" dirty="0">
                <a:solidFill>
                  <a:schemeClr val="tx1"/>
                </a:solidFill>
                <a:cs typeface="Arial" charset="0"/>
              </a:rPr>
              <a:t> Inc. promises you to perform a BQP computation</a:t>
            </a:r>
          </a:p>
          <a:p>
            <a:pPr marL="342900" indent="-342900">
              <a:spcBef>
                <a:spcPct val="20000"/>
              </a:spcBef>
              <a:buSzPct val="65000"/>
              <a:buFont typeface="Wingdings" pitchFamily="2" charset="2"/>
              <a:buChar char="n"/>
            </a:pPr>
            <a:r>
              <a:rPr lang="en-US" dirty="0">
                <a:solidFill>
                  <a:schemeClr val="tx1"/>
                </a:solidFill>
                <a:cs typeface="Arial" charset="0"/>
              </a:rPr>
              <a:t>How can a </a:t>
            </a:r>
            <a:r>
              <a:rPr lang="en-US" b="1" dirty="0">
                <a:solidFill>
                  <a:schemeClr val="tx1"/>
                </a:solidFill>
                <a:cs typeface="Arial" charset="0"/>
              </a:rPr>
              <a:t>purely classical verifier</a:t>
            </a:r>
            <a:r>
              <a:rPr lang="en-US" dirty="0">
                <a:solidFill>
                  <a:schemeClr val="tx1"/>
                </a:solidFill>
                <a:cs typeface="Arial" charset="0"/>
              </a:rPr>
              <a:t> be convinced that this </a:t>
            </a:r>
            <a:br>
              <a:rPr lang="en-US" dirty="0">
                <a:solidFill>
                  <a:schemeClr val="tx1"/>
                </a:solidFill>
                <a:cs typeface="Arial" charset="0"/>
              </a:rPr>
            </a:br>
            <a:r>
              <a:rPr lang="en-US" dirty="0">
                <a:solidFill>
                  <a:schemeClr val="tx1"/>
                </a:solidFill>
                <a:cs typeface="Arial" charset="0"/>
              </a:rPr>
              <a:t>computation actually was performed?</a:t>
            </a:r>
          </a:p>
          <a:p>
            <a:pPr marL="342900" indent="-342900">
              <a:spcBef>
                <a:spcPct val="20000"/>
              </a:spcBef>
              <a:buSzPct val="65000"/>
              <a:buFont typeface="Wingdings" pitchFamily="2" charset="2"/>
              <a:buChar char="n"/>
            </a:pPr>
            <a:endParaRPr lang="en-US" dirty="0">
              <a:solidFill>
                <a:schemeClr val="tx1"/>
              </a:solidFill>
              <a:cs typeface="Arial" charset="0"/>
            </a:endParaRPr>
          </a:p>
          <a:p>
            <a:pPr marL="342900" indent="-342900">
              <a:spcBef>
                <a:spcPct val="20000"/>
              </a:spcBef>
              <a:buSzPct val="65000"/>
              <a:buFont typeface="Wingdings" pitchFamily="2" charset="2"/>
              <a:buChar char="n"/>
            </a:pPr>
            <a:r>
              <a:rPr lang="en-US" dirty="0">
                <a:solidFill>
                  <a:schemeClr val="tx1"/>
                </a:solidFill>
                <a:cs typeface="Arial" charset="0"/>
              </a:rPr>
              <a:t>Partial solutions:</a:t>
            </a:r>
          </a:p>
          <a:p>
            <a:pPr marL="640080" lvl="2" indent="-457200">
              <a:spcBef>
                <a:spcPct val="20000"/>
              </a:spcBef>
              <a:spcAft>
                <a:spcPts val="200"/>
              </a:spcAft>
              <a:buSzPct val="100000"/>
              <a:buFont typeface="+mj-lt"/>
              <a:buAutoNum type="arabicPeriod"/>
            </a:pPr>
            <a:r>
              <a:rPr lang="en-US" dirty="0">
                <a:solidFill>
                  <a:schemeClr val="tx1"/>
                </a:solidFill>
                <a:cs typeface="Arial" charset="0"/>
              </a:rPr>
              <a:t>Using interactive protocols with quantum communication between prover and verifier, this task can be accomplished, using a certain minimum quantum ability of the verifier. </a:t>
            </a:r>
            <a:br>
              <a:rPr lang="en-US" dirty="0">
                <a:solidFill>
                  <a:schemeClr val="tx1"/>
                </a:solidFill>
                <a:cs typeface="Arial" charset="0"/>
              </a:rPr>
            </a:br>
            <a:r>
              <a:rPr lang="en-US" dirty="0">
                <a:solidFill>
                  <a:schemeClr val="tx1"/>
                </a:solidFill>
                <a:cs typeface="Arial" charset="0"/>
              </a:rPr>
              <a:t>[</a:t>
            </a:r>
            <a:r>
              <a:rPr lang="en-US" dirty="0">
                <a:solidFill>
                  <a:schemeClr val="tx1"/>
                </a:solidFill>
                <a:cs typeface="Arial" charset="0"/>
                <a:hlinkClick r:id="rId3"/>
              </a:rPr>
              <a:t>Fitzsimons Kashefi 17</a:t>
            </a:r>
            <a:r>
              <a:rPr lang="en-US" dirty="0">
                <a:solidFill>
                  <a:schemeClr val="tx1"/>
                </a:solidFill>
                <a:cs typeface="Arial" charset="0"/>
              </a:rPr>
              <a:t>, </a:t>
            </a:r>
            <a:r>
              <a:rPr lang="en-US" dirty="0">
                <a:solidFill>
                  <a:schemeClr val="tx1"/>
                </a:solidFill>
                <a:cs typeface="Arial" charset="0"/>
                <a:hlinkClick r:id="rId4"/>
              </a:rPr>
              <a:t>Broadbent 17</a:t>
            </a:r>
            <a:r>
              <a:rPr lang="en-US" dirty="0">
                <a:solidFill>
                  <a:schemeClr val="tx1"/>
                </a:solidFill>
                <a:cs typeface="Arial" charset="0"/>
              </a:rPr>
              <a:t>, </a:t>
            </a:r>
            <a:r>
              <a:rPr lang="en-US" dirty="0">
                <a:solidFill>
                  <a:schemeClr val="tx1"/>
                </a:solidFill>
                <a:cs typeface="Arial" charset="0"/>
                <a:hlinkClick r:id="rId5"/>
              </a:rPr>
              <a:t>AlagicDulekSpeelmanSchaffner17</a:t>
            </a:r>
            <a:r>
              <a:rPr lang="en-US" dirty="0">
                <a:solidFill>
                  <a:schemeClr val="tx1"/>
                </a:solidFill>
                <a:cs typeface="Arial" charset="0"/>
              </a:rPr>
              <a:t>]</a:t>
            </a:r>
          </a:p>
          <a:p>
            <a:pPr marL="640080" lvl="2" indent="-457200">
              <a:spcBef>
                <a:spcPct val="20000"/>
              </a:spcBef>
              <a:spcAft>
                <a:spcPts val="200"/>
              </a:spcAft>
              <a:buSzPct val="100000"/>
              <a:buFont typeface="+mj-lt"/>
              <a:buAutoNum type="arabicPeriod"/>
            </a:pPr>
            <a:r>
              <a:rPr lang="en-US" dirty="0">
                <a:solidFill>
                  <a:schemeClr val="tx1"/>
                </a:solidFill>
                <a:cs typeface="Arial" charset="0"/>
              </a:rPr>
              <a:t>Using two entangled, but non-communicating provers, verification can be accomplished using rigidity results [</a:t>
            </a:r>
            <a:r>
              <a:rPr lang="en-US" dirty="0">
                <a:solidFill>
                  <a:schemeClr val="tx1"/>
                </a:solidFill>
                <a:cs typeface="Arial" charset="0"/>
                <a:hlinkClick r:id="rId6"/>
              </a:rPr>
              <a:t>ReichardtUngerVazirani12</a:t>
            </a:r>
            <a:r>
              <a:rPr lang="en-US" dirty="0">
                <a:solidFill>
                  <a:schemeClr val="tx1"/>
                </a:solidFill>
                <a:cs typeface="Arial" charset="0"/>
              </a:rPr>
              <a:t>]. Recently made way more practical by [</a:t>
            </a:r>
            <a:r>
              <a:rPr lang="en-US" dirty="0">
                <a:solidFill>
                  <a:schemeClr val="tx1"/>
                </a:solidFill>
                <a:cs typeface="Arial" charset="0"/>
                <a:hlinkClick r:id="rId7"/>
              </a:rPr>
              <a:t>ColadangeloGriloJefferyVidick17</a:t>
            </a:r>
            <a:r>
              <a:rPr lang="en-US" dirty="0">
                <a:solidFill>
                  <a:schemeClr val="tx1"/>
                </a:solidFill>
                <a:cs typeface="Arial" charset="0"/>
              </a:rPr>
              <a:t>]</a:t>
            </a:r>
            <a:endParaRPr lang="en-US" sz="2400" dirty="0">
              <a:solidFill>
                <a:schemeClr val="tx1"/>
              </a:solidFill>
              <a:cs typeface="Arial" charset="0"/>
            </a:endParaRPr>
          </a:p>
          <a:p>
            <a:pPr marL="342900" indent="-342900">
              <a:spcBef>
                <a:spcPct val="20000"/>
              </a:spcBef>
              <a:buSzPct val="65000"/>
              <a:buFont typeface="Wingdings" pitchFamily="2" charset="2"/>
              <a:buChar char="n"/>
            </a:pPr>
            <a:r>
              <a:rPr lang="en-US" dirty="0">
                <a:solidFill>
                  <a:schemeClr val="tx1"/>
                </a:solidFill>
                <a:cs typeface="Arial" charset="0"/>
              </a:rPr>
              <a:t>Indications that information-theoretical blind computation is impossible [</a:t>
            </a:r>
            <a:r>
              <a:rPr lang="en-US" dirty="0">
                <a:solidFill>
                  <a:schemeClr val="tx1"/>
                </a:solidFill>
                <a:cs typeface="Arial" charset="0"/>
                <a:hlinkClick r:id="rId8"/>
              </a:rPr>
              <a:t>AaronsonCojocaruGheorghiuKashefi17</a:t>
            </a:r>
            <a:r>
              <a:rPr lang="en-US" dirty="0">
                <a:solidFill>
                  <a:schemeClr val="tx1"/>
                </a:solidFill>
                <a:cs typeface="Arial" charset="0"/>
              </a:rPr>
              <a:t>]</a:t>
            </a:r>
          </a:p>
        </p:txBody>
      </p:sp>
      <p:sp>
        <p:nvSpPr>
          <p:cNvPr id="4" name="Rectangle 3"/>
          <p:cNvSpPr/>
          <p:nvPr/>
        </p:nvSpPr>
        <p:spPr>
          <a:xfrm>
            <a:off x="593698" y="6427890"/>
            <a:ext cx="8479510" cy="369332"/>
          </a:xfrm>
          <a:prstGeom prst="rect">
            <a:avLst/>
          </a:prstGeom>
        </p:spPr>
        <p:txBody>
          <a:bodyPr wrap="square">
            <a:spAutoFit/>
          </a:bodyPr>
          <a:lstStyle/>
          <a:p>
            <a:r>
              <a:rPr lang="en-US" dirty="0">
                <a:solidFill>
                  <a:schemeClr val="bg1"/>
                </a:solidFill>
              </a:rPr>
              <a:t>[see </a:t>
            </a:r>
            <a:r>
              <a:rPr lang="en-US" dirty="0">
                <a:solidFill>
                  <a:schemeClr val="bg1"/>
                </a:solidFill>
                <a:hlinkClick r:id="rId4"/>
              </a:rPr>
              <a:t>Broadbent 17</a:t>
            </a:r>
            <a:r>
              <a:rPr lang="en-US" dirty="0">
                <a:solidFill>
                  <a:schemeClr val="bg1"/>
                </a:solidFill>
              </a:rPr>
              <a:t> or </a:t>
            </a:r>
            <a:r>
              <a:rPr lang="en-US" dirty="0">
                <a:solidFill>
                  <a:schemeClr val="bg1"/>
                </a:solidFill>
                <a:hlinkClick r:id="rId9"/>
              </a:rPr>
              <a:t>Fitzsimons 16</a:t>
            </a:r>
            <a:r>
              <a:rPr lang="en-US" dirty="0">
                <a:solidFill>
                  <a:schemeClr val="bg1"/>
                </a:solidFill>
              </a:rPr>
              <a:t> for overview and more complete references]</a:t>
            </a:r>
          </a:p>
        </p:txBody>
      </p:sp>
      <p:sp>
        <p:nvSpPr>
          <p:cNvPr id="2" name="Title 1"/>
          <p:cNvSpPr>
            <a:spLocks noGrp="1"/>
          </p:cNvSpPr>
          <p:nvPr>
            <p:ph type="title"/>
          </p:nvPr>
        </p:nvSpPr>
        <p:spPr>
          <a:xfrm>
            <a:off x="1066800" y="0"/>
            <a:ext cx="10058400" cy="825021"/>
          </a:xfrm>
          <a:noFill/>
        </p:spPr>
        <p:txBody>
          <a:bodyPr/>
          <a:lstStyle/>
          <a:p>
            <a:r>
              <a:rPr lang="en-US"/>
              <a:t>Classical Verification of Q Computation</a:t>
            </a:r>
          </a:p>
        </p:txBody>
      </p:sp>
      <p:pic>
        <p:nvPicPr>
          <p:cNvPr id="7" name="Picture 6"/>
          <p:cNvPicPr>
            <a:picLocks noChangeAspect="1"/>
          </p:cNvPicPr>
          <p:nvPr/>
        </p:nvPicPr>
        <p:blipFill>
          <a:blip r:embed="rId10"/>
          <a:stretch>
            <a:fillRect/>
          </a:stretch>
        </p:blipFill>
        <p:spPr>
          <a:xfrm>
            <a:off x="10220438" y="1889562"/>
            <a:ext cx="1079409" cy="1255948"/>
          </a:xfrm>
          <a:prstGeom prst="rect">
            <a:avLst/>
          </a:prstGeom>
        </p:spPr>
      </p:pic>
    </p:spTree>
    <p:extLst>
      <p:ext uri="{BB962C8B-B14F-4D97-AF65-F5344CB8AC3E}">
        <p14:creationId xmlns:p14="http://schemas.microsoft.com/office/powerpoint/2010/main" val="123851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439" y="680630"/>
            <a:ext cx="3243326" cy="1872610"/>
          </a:xfrm>
          <a:prstGeom prst="rect">
            <a:avLst/>
          </a:prstGeom>
        </p:spPr>
      </p:pic>
      <p:sp>
        <p:nvSpPr>
          <p:cNvPr id="6" name="Content Placeholder 2"/>
          <p:cNvSpPr txBox="1">
            <a:spLocks/>
          </p:cNvSpPr>
          <p:nvPr/>
        </p:nvSpPr>
        <p:spPr>
          <a:xfrm>
            <a:off x="593698" y="1417291"/>
            <a:ext cx="10531502" cy="48338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dirty="0" err="1">
                <a:solidFill>
                  <a:schemeClr val="tx1"/>
                </a:solidFill>
                <a:cs typeface="Arial" charset="0"/>
              </a:rPr>
              <a:t>QCloud</a:t>
            </a:r>
            <a:r>
              <a:rPr lang="en-US" dirty="0">
                <a:solidFill>
                  <a:schemeClr val="tx1"/>
                </a:solidFill>
                <a:cs typeface="Arial" charset="0"/>
              </a:rPr>
              <a:t> Inc. promises you to perform a BQP computation</a:t>
            </a:r>
          </a:p>
          <a:p>
            <a:pPr marL="342900" indent="-342900">
              <a:spcBef>
                <a:spcPct val="20000"/>
              </a:spcBef>
              <a:buSzPct val="65000"/>
              <a:buFont typeface="Wingdings" pitchFamily="2" charset="2"/>
              <a:buChar char="n"/>
            </a:pPr>
            <a:r>
              <a:rPr lang="en-US" dirty="0">
                <a:solidFill>
                  <a:schemeClr val="tx1"/>
                </a:solidFill>
                <a:cs typeface="Arial" charset="0"/>
              </a:rPr>
              <a:t>How can a </a:t>
            </a:r>
            <a:r>
              <a:rPr lang="en-US" b="1" dirty="0">
                <a:solidFill>
                  <a:schemeClr val="tx1"/>
                </a:solidFill>
                <a:cs typeface="Arial" charset="0"/>
              </a:rPr>
              <a:t>purely classical verifier</a:t>
            </a:r>
            <a:r>
              <a:rPr lang="en-US" dirty="0">
                <a:solidFill>
                  <a:schemeClr val="tx1"/>
                </a:solidFill>
                <a:cs typeface="Arial" charset="0"/>
              </a:rPr>
              <a:t> be convinced that this </a:t>
            </a:r>
            <a:br>
              <a:rPr lang="en-US" dirty="0">
                <a:solidFill>
                  <a:schemeClr val="tx1"/>
                </a:solidFill>
                <a:cs typeface="Arial" charset="0"/>
              </a:rPr>
            </a:br>
            <a:r>
              <a:rPr lang="en-US" dirty="0">
                <a:solidFill>
                  <a:schemeClr val="tx1"/>
                </a:solidFill>
                <a:cs typeface="Arial" charset="0"/>
              </a:rPr>
              <a:t>computation actually was performed?</a:t>
            </a:r>
          </a:p>
          <a:p>
            <a:pPr marL="342900" indent="-342900">
              <a:spcBef>
                <a:spcPct val="20000"/>
              </a:spcBef>
              <a:buSzPct val="65000"/>
              <a:buFont typeface="Wingdings" pitchFamily="2" charset="2"/>
              <a:buChar char="n"/>
            </a:pPr>
            <a:endParaRPr lang="en-US" dirty="0">
              <a:solidFill>
                <a:schemeClr val="tx1"/>
              </a:solidFill>
              <a:cs typeface="Arial" charset="0"/>
            </a:endParaRPr>
          </a:p>
          <a:p>
            <a:pPr marL="342900" indent="-342900">
              <a:spcBef>
                <a:spcPct val="20000"/>
              </a:spcBef>
              <a:buSzPct val="65000"/>
              <a:buFont typeface="Wingdings" pitchFamily="2" charset="2"/>
              <a:buChar char="n"/>
            </a:pPr>
            <a:r>
              <a:rPr lang="en-US" dirty="0">
                <a:solidFill>
                  <a:schemeClr val="tx1"/>
                </a:solidFill>
                <a:cs typeface="Arial" charset="0"/>
              </a:rPr>
              <a:t>[Mahadev18] Classical verification of Q Computations</a:t>
            </a:r>
          </a:p>
          <a:p>
            <a:pPr marL="342900" indent="-342900">
              <a:spcBef>
                <a:spcPct val="20000"/>
              </a:spcBef>
              <a:buSzPct val="65000"/>
              <a:buFont typeface="Wingdings" pitchFamily="2" charset="2"/>
              <a:buChar char="n"/>
            </a:pPr>
            <a:r>
              <a:rPr lang="en-US" dirty="0">
                <a:solidFill>
                  <a:schemeClr val="tx1"/>
                </a:solidFill>
                <a:cs typeface="Arial" charset="0"/>
              </a:rPr>
              <a:t>[Mahadev18] Quantum fully homomorphic encryption</a:t>
            </a:r>
          </a:p>
          <a:p>
            <a:pPr marL="342900" indent="-342900">
              <a:spcBef>
                <a:spcPct val="20000"/>
              </a:spcBef>
              <a:buSzPct val="65000"/>
              <a:buFont typeface="Wingdings" pitchFamily="2" charset="2"/>
              <a:buChar char="n"/>
            </a:pPr>
            <a:endParaRPr lang="en-US" dirty="0">
              <a:solidFill>
                <a:schemeClr val="tx1"/>
              </a:solidFill>
              <a:cs typeface="Arial" charset="0"/>
            </a:endParaRPr>
          </a:p>
          <a:p>
            <a:pPr marL="342900" indent="-342900">
              <a:spcBef>
                <a:spcPct val="20000"/>
              </a:spcBef>
              <a:buSzPct val="65000"/>
              <a:buFont typeface="Wingdings" pitchFamily="2" charset="2"/>
              <a:buChar char="n"/>
            </a:pPr>
            <a:r>
              <a:rPr lang="en-US" dirty="0">
                <a:solidFill>
                  <a:schemeClr val="tx1"/>
                </a:solidFill>
                <a:cs typeface="Arial" charset="0"/>
              </a:rPr>
              <a:t>Verifiable quantum fully homomorphic encryption?</a:t>
            </a:r>
          </a:p>
          <a:p>
            <a:pPr marL="342900" indent="-342900">
              <a:spcBef>
                <a:spcPct val="20000"/>
              </a:spcBef>
              <a:buSzPct val="65000"/>
              <a:buFont typeface="Wingdings" pitchFamily="2" charset="2"/>
              <a:buChar char="n"/>
            </a:pPr>
            <a:endParaRPr lang="en-US" sz="2400" dirty="0">
              <a:solidFill>
                <a:schemeClr val="tx1"/>
              </a:solidFill>
              <a:cs typeface="Arial" charset="0"/>
            </a:endParaRPr>
          </a:p>
        </p:txBody>
      </p:sp>
      <p:sp>
        <p:nvSpPr>
          <p:cNvPr id="2" name="Title 1"/>
          <p:cNvSpPr>
            <a:spLocks noGrp="1"/>
          </p:cNvSpPr>
          <p:nvPr>
            <p:ph type="title"/>
          </p:nvPr>
        </p:nvSpPr>
        <p:spPr>
          <a:xfrm>
            <a:off x="1066800" y="0"/>
            <a:ext cx="10058400" cy="825021"/>
          </a:xfrm>
          <a:noFill/>
        </p:spPr>
        <p:txBody>
          <a:bodyPr/>
          <a:lstStyle/>
          <a:p>
            <a:r>
              <a:rPr lang="en-US"/>
              <a:t>Classical Verification of Q Computation</a:t>
            </a:r>
          </a:p>
        </p:txBody>
      </p:sp>
      <p:pic>
        <p:nvPicPr>
          <p:cNvPr id="7" name="Picture 6"/>
          <p:cNvPicPr>
            <a:picLocks noChangeAspect="1"/>
          </p:cNvPicPr>
          <p:nvPr/>
        </p:nvPicPr>
        <p:blipFill>
          <a:blip r:embed="rId3"/>
          <a:stretch>
            <a:fillRect/>
          </a:stretch>
        </p:blipFill>
        <p:spPr>
          <a:xfrm>
            <a:off x="8325439" y="4007729"/>
            <a:ext cx="1079409" cy="1255948"/>
          </a:xfrm>
          <a:prstGeom prst="rect">
            <a:avLst/>
          </a:prstGeom>
        </p:spPr>
      </p:pic>
    </p:spTree>
    <p:extLst>
      <p:ext uri="{BB962C8B-B14F-4D97-AF65-F5344CB8AC3E}">
        <p14:creationId xmlns:p14="http://schemas.microsoft.com/office/powerpoint/2010/main" val="38468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Delegated Q Computation</a:t>
            </a:r>
          </a:p>
        </p:txBody>
      </p:sp>
      <p:pic>
        <p:nvPicPr>
          <p:cNvPr id="5" name="Picture 4"/>
          <p:cNvPicPr>
            <a:picLocks noChangeAspect="1"/>
          </p:cNvPicPr>
          <p:nvPr/>
        </p:nvPicPr>
        <p:blipFill>
          <a:blip r:embed="rId2"/>
          <a:stretch>
            <a:fillRect/>
          </a:stretch>
        </p:blipFill>
        <p:spPr>
          <a:xfrm>
            <a:off x="0" y="936439"/>
            <a:ext cx="12192000" cy="4929704"/>
          </a:xfrm>
          <a:prstGeom prst="rect">
            <a:avLst/>
          </a:prstGeom>
        </p:spPr>
      </p:pic>
    </p:spTree>
    <p:extLst>
      <p:ext uri="{BB962C8B-B14F-4D97-AF65-F5344CB8AC3E}">
        <p14:creationId xmlns:p14="http://schemas.microsoft.com/office/powerpoint/2010/main" val="3776487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a:t>Black-Box Obfuscation</a:t>
            </a:r>
          </a:p>
        </p:txBody>
      </p:sp>
      <p:sp>
        <p:nvSpPr>
          <p:cNvPr id="4" name="Rectangle 3"/>
          <p:cNvSpPr/>
          <p:nvPr/>
        </p:nvSpPr>
        <p:spPr>
          <a:xfrm>
            <a:off x="593698" y="6427890"/>
            <a:ext cx="8479510" cy="369332"/>
          </a:xfrm>
          <a:prstGeom prst="rect">
            <a:avLst/>
          </a:prstGeom>
        </p:spPr>
        <p:txBody>
          <a:bodyPr wrap="square">
            <a:spAutoFit/>
          </a:bodyPr>
          <a:lstStyle/>
          <a:p>
            <a:r>
              <a:rPr lang="en-US">
                <a:solidFill>
                  <a:schemeClr val="bg1"/>
                </a:solidFill>
              </a:rPr>
              <a:t>[</a:t>
            </a:r>
            <a:r>
              <a:rPr lang="en-US">
                <a:solidFill>
                  <a:schemeClr val="bg1"/>
                </a:solidFill>
                <a:hlinkClick r:id="rId2"/>
              </a:rPr>
              <a:t>Alagic Fefferman 16</a:t>
            </a:r>
            <a:r>
              <a:rPr lang="en-US">
                <a:solidFill>
                  <a:schemeClr val="bg1"/>
                </a:solidFill>
              </a:rPr>
              <a:t>, slide by </a:t>
            </a:r>
            <a:r>
              <a:rPr lang="en-US" err="1">
                <a:solidFill>
                  <a:schemeClr val="bg1"/>
                </a:solidFill>
              </a:rPr>
              <a:t>Gorjan</a:t>
            </a:r>
            <a:r>
              <a:rPr lang="en-US">
                <a:solidFill>
                  <a:schemeClr val="bg1"/>
                </a:solidFill>
              </a:rPr>
              <a:t> </a:t>
            </a:r>
            <a:r>
              <a:rPr lang="en-US" err="1">
                <a:solidFill>
                  <a:schemeClr val="bg1"/>
                </a:solidFill>
              </a:rPr>
              <a:t>Alagic</a:t>
            </a:r>
            <a:r>
              <a:rPr lang="en-US">
                <a:solidFill>
                  <a:schemeClr val="bg1"/>
                </a:solidFill>
              </a:rPr>
              <a:t>, thanks a lot!]</a:t>
            </a:r>
          </a:p>
        </p:txBody>
      </p:sp>
      <p:sp>
        <p:nvSpPr>
          <p:cNvPr id="5" name="Content Placeholder 2"/>
          <p:cNvSpPr>
            <a:spLocks noGrp="1"/>
          </p:cNvSpPr>
          <p:nvPr>
            <p:ph idx="1"/>
          </p:nvPr>
        </p:nvSpPr>
        <p:spPr>
          <a:xfrm>
            <a:off x="841591" y="825021"/>
            <a:ext cx="9542485" cy="5033176"/>
          </a:xfrm>
        </p:spPr>
        <p:txBody>
          <a:bodyPr>
            <a:normAutofit/>
          </a:bodyPr>
          <a:lstStyle/>
          <a:p>
            <a:pPr marL="0" indent="0">
              <a:buNone/>
            </a:pPr>
            <a:r>
              <a:rPr lang="en-US" sz="2400">
                <a:solidFill>
                  <a:schemeClr val="tx1"/>
                </a:solidFill>
                <a:cs typeface="Arial" charset="0"/>
              </a:rPr>
              <a:t>Idea: an obfuscator is an algorithm which rewrites programs, such that</a:t>
            </a:r>
          </a:p>
          <a:p>
            <a:pPr marL="342900" indent="-342900">
              <a:buFont typeface="+mj-lt"/>
              <a:buAutoNum type="arabicPeriod"/>
            </a:pPr>
            <a:r>
              <a:rPr lang="en-US"/>
              <a:t>efficiency is preserved;</a:t>
            </a:r>
          </a:p>
          <a:p>
            <a:pPr marL="342900" indent="-342900">
              <a:buFont typeface="+mj-lt"/>
              <a:buAutoNum type="arabicPeriod"/>
            </a:pPr>
            <a:r>
              <a:rPr lang="en-US"/>
              <a:t>input-output functionality is preserved;</a:t>
            </a:r>
          </a:p>
          <a:p>
            <a:pPr marL="342900" indent="-342900">
              <a:buFont typeface="+mj-lt"/>
              <a:buAutoNum type="arabicPeriod"/>
            </a:pPr>
            <a:r>
              <a:rPr lang="en-US"/>
              <a:t>output programs are hard to understand: “</a:t>
            </a:r>
            <a:r>
              <a:rPr lang="en-US" i="1"/>
              <a:t>If something is efficiently learnable from reading the code, then it is also efficiently learnable purely from input-output behavior.”</a:t>
            </a:r>
          </a:p>
          <a:p>
            <a:pPr marL="0" indent="0" algn="ctr">
              <a:buNone/>
            </a:pPr>
            <a:r>
              <a:rPr lang="en-US" sz="2800" b="1"/>
              <a:t>“black-box obfuscation”</a:t>
            </a:r>
          </a:p>
        </p:txBody>
      </p:sp>
      <p:sp>
        <p:nvSpPr>
          <p:cNvPr id="7" name="Rectangle 6"/>
          <p:cNvSpPr/>
          <p:nvPr/>
        </p:nvSpPr>
        <p:spPr>
          <a:xfrm>
            <a:off x="841591" y="3524890"/>
            <a:ext cx="3843296" cy="2618154"/>
          </a:xfrm>
          <a:prstGeom prst="rect">
            <a:avLst/>
          </a:prstGeom>
          <a:solidFill>
            <a:schemeClr val="accent2">
              <a:lumMod val="20000"/>
              <a:lumOff val="80000"/>
            </a:schemeClr>
          </a:solidFill>
          <a:ln w="12700">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TextBox 7"/>
          <p:cNvSpPr txBox="1"/>
          <p:nvPr/>
        </p:nvSpPr>
        <p:spPr>
          <a:xfrm>
            <a:off x="4816203" y="4012022"/>
            <a:ext cx="747320" cy="1446550"/>
          </a:xfrm>
          <a:prstGeom prst="rect">
            <a:avLst/>
          </a:prstGeom>
          <a:noFill/>
        </p:spPr>
        <p:txBody>
          <a:bodyPr wrap="none" rtlCol="0">
            <a:spAutoFit/>
          </a:bodyPr>
          <a:lstStyle/>
          <a:p>
            <a:r>
              <a:rPr lang="en-US" sz="8800" b="1"/>
              <a:t>=</a:t>
            </a:r>
          </a:p>
        </p:txBody>
      </p:sp>
      <p:pic>
        <p:nvPicPr>
          <p:cNvPr id="9" name="Picture 8"/>
          <p:cNvPicPr>
            <a:picLocks noChangeAspect="1"/>
          </p:cNvPicPr>
          <p:nvPr/>
        </p:nvPicPr>
        <p:blipFill>
          <a:blip r:embed="rId3"/>
          <a:stretch>
            <a:fillRect/>
          </a:stretch>
        </p:blipFill>
        <p:spPr>
          <a:xfrm>
            <a:off x="1776042" y="4058534"/>
            <a:ext cx="1666739" cy="1566495"/>
          </a:xfrm>
          <a:prstGeom prst="rect">
            <a:avLst/>
          </a:prstGeom>
        </p:spPr>
      </p:pic>
      <p:sp>
        <p:nvSpPr>
          <p:cNvPr id="10" name="TextBox 9"/>
          <p:cNvSpPr txBox="1"/>
          <p:nvPr/>
        </p:nvSpPr>
        <p:spPr>
          <a:xfrm>
            <a:off x="952552" y="4442908"/>
            <a:ext cx="373820" cy="584775"/>
          </a:xfrm>
          <a:prstGeom prst="rect">
            <a:avLst/>
          </a:prstGeom>
          <a:noFill/>
        </p:spPr>
        <p:txBody>
          <a:bodyPr wrap="none" rtlCol="0">
            <a:spAutoFit/>
          </a:bodyPr>
          <a:lstStyle/>
          <a:p>
            <a:r>
              <a:rPr lang="en-US" sz="3200" b="1" i="1"/>
              <a:t>x</a:t>
            </a:r>
          </a:p>
        </p:txBody>
      </p:sp>
      <p:cxnSp>
        <p:nvCxnSpPr>
          <p:cNvPr id="11" name="Straight Arrow Connector 10"/>
          <p:cNvCxnSpPr/>
          <p:nvPr/>
        </p:nvCxnSpPr>
        <p:spPr>
          <a:xfrm>
            <a:off x="1326372" y="4774370"/>
            <a:ext cx="3574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542037" y="4778285"/>
            <a:ext cx="3574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3110" y="4442907"/>
            <a:ext cx="760144" cy="584775"/>
          </a:xfrm>
          <a:prstGeom prst="rect">
            <a:avLst/>
          </a:prstGeom>
          <a:noFill/>
        </p:spPr>
        <p:txBody>
          <a:bodyPr wrap="none" rtlCol="0">
            <a:spAutoFit/>
          </a:bodyPr>
          <a:lstStyle/>
          <a:p>
            <a:r>
              <a:rPr lang="en-US" sz="3200" b="1" i="1"/>
              <a:t>f(x)</a:t>
            </a:r>
          </a:p>
        </p:txBody>
      </p:sp>
      <p:sp>
        <p:nvSpPr>
          <p:cNvPr id="14" name="Rectangle 13"/>
          <p:cNvSpPr/>
          <p:nvPr/>
        </p:nvSpPr>
        <p:spPr>
          <a:xfrm>
            <a:off x="5694839" y="3524890"/>
            <a:ext cx="3843296" cy="2618154"/>
          </a:xfrm>
          <a:prstGeom prst="rect">
            <a:avLst/>
          </a:prstGeom>
          <a:solidFill>
            <a:schemeClr val="accent2">
              <a:lumMod val="20000"/>
              <a:lumOff val="80000"/>
            </a:schemeClr>
          </a:solidFill>
          <a:ln w="12700">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6629290" y="4058534"/>
            <a:ext cx="1666739" cy="1566495"/>
          </a:xfrm>
          <a:prstGeom prst="rect">
            <a:avLst/>
          </a:prstGeom>
        </p:spPr>
      </p:pic>
      <p:sp>
        <p:nvSpPr>
          <p:cNvPr id="16" name="TextBox 15"/>
          <p:cNvSpPr txBox="1"/>
          <p:nvPr/>
        </p:nvSpPr>
        <p:spPr>
          <a:xfrm>
            <a:off x="5805800" y="4442908"/>
            <a:ext cx="373820" cy="584775"/>
          </a:xfrm>
          <a:prstGeom prst="rect">
            <a:avLst/>
          </a:prstGeom>
          <a:noFill/>
        </p:spPr>
        <p:txBody>
          <a:bodyPr wrap="none" rtlCol="0">
            <a:spAutoFit/>
          </a:bodyPr>
          <a:lstStyle/>
          <a:p>
            <a:r>
              <a:rPr lang="en-US" sz="3200" b="1" i="1"/>
              <a:t>x</a:t>
            </a:r>
          </a:p>
        </p:txBody>
      </p:sp>
      <p:cxnSp>
        <p:nvCxnSpPr>
          <p:cNvPr id="17" name="Straight Arrow Connector 16"/>
          <p:cNvCxnSpPr/>
          <p:nvPr/>
        </p:nvCxnSpPr>
        <p:spPr>
          <a:xfrm>
            <a:off x="6179620" y="4774370"/>
            <a:ext cx="3574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395285" y="4778285"/>
            <a:ext cx="3574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706358" y="4442907"/>
            <a:ext cx="760144" cy="584775"/>
          </a:xfrm>
          <a:prstGeom prst="rect">
            <a:avLst/>
          </a:prstGeom>
          <a:noFill/>
        </p:spPr>
        <p:txBody>
          <a:bodyPr wrap="none" rtlCol="0">
            <a:spAutoFit/>
          </a:bodyPr>
          <a:lstStyle/>
          <a:p>
            <a:r>
              <a:rPr lang="en-US" sz="3200" b="1" i="1"/>
              <a:t>f(x)</a:t>
            </a:r>
          </a:p>
        </p:txBody>
      </p:sp>
      <p:sp>
        <p:nvSpPr>
          <p:cNvPr id="20" name="Rectangle 19"/>
          <p:cNvSpPr/>
          <p:nvPr/>
        </p:nvSpPr>
        <p:spPr>
          <a:xfrm>
            <a:off x="6629290" y="4058534"/>
            <a:ext cx="1666739" cy="1566495"/>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127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a:t>Classical Obfuscation</a:t>
            </a:r>
          </a:p>
        </p:txBody>
      </p:sp>
      <p:sp>
        <p:nvSpPr>
          <p:cNvPr id="4" name="Rectangle 3"/>
          <p:cNvSpPr/>
          <p:nvPr/>
        </p:nvSpPr>
        <p:spPr>
          <a:xfrm>
            <a:off x="593698" y="6427890"/>
            <a:ext cx="8479510" cy="369332"/>
          </a:xfrm>
          <a:prstGeom prst="rect">
            <a:avLst/>
          </a:prstGeom>
        </p:spPr>
        <p:txBody>
          <a:bodyPr wrap="square">
            <a:spAutoFit/>
          </a:bodyPr>
          <a:lstStyle/>
          <a:p>
            <a:r>
              <a:rPr lang="en-US">
                <a:solidFill>
                  <a:schemeClr val="bg1"/>
                </a:solidFill>
              </a:rPr>
              <a:t>[</a:t>
            </a:r>
            <a:r>
              <a:rPr lang="en-US">
                <a:solidFill>
                  <a:schemeClr val="bg1"/>
                </a:solidFill>
                <a:hlinkClick r:id="rId6"/>
              </a:rPr>
              <a:t>Alagic Fefferman 16</a:t>
            </a:r>
            <a:r>
              <a:rPr lang="en-US">
                <a:solidFill>
                  <a:schemeClr val="bg1"/>
                </a:solidFill>
              </a:rPr>
              <a:t>, slide by </a:t>
            </a:r>
            <a:r>
              <a:rPr lang="en-US" err="1">
                <a:solidFill>
                  <a:schemeClr val="bg1"/>
                </a:solidFill>
              </a:rPr>
              <a:t>Gorjan</a:t>
            </a:r>
            <a:r>
              <a:rPr lang="en-US">
                <a:solidFill>
                  <a:schemeClr val="bg1"/>
                </a:solidFill>
              </a:rPr>
              <a:t> </a:t>
            </a:r>
            <a:r>
              <a:rPr lang="en-US" err="1">
                <a:solidFill>
                  <a:schemeClr val="bg1"/>
                </a:solidFill>
              </a:rPr>
              <a:t>Alagic</a:t>
            </a:r>
            <a:r>
              <a:rPr lang="en-US">
                <a:solidFill>
                  <a:schemeClr val="bg1"/>
                </a:solidFill>
              </a:rPr>
              <a:t>, thanks a lot!]</a:t>
            </a:r>
          </a:p>
        </p:txBody>
      </p:sp>
      <p:sp>
        <p:nvSpPr>
          <p:cNvPr id="5" name="Content Placeholder 2"/>
          <p:cNvSpPr>
            <a:spLocks noGrp="1"/>
          </p:cNvSpPr>
          <p:nvPr>
            <p:ph idx="1"/>
          </p:nvPr>
        </p:nvSpPr>
        <p:spPr>
          <a:xfrm>
            <a:off x="841591" y="825021"/>
            <a:ext cx="9542485" cy="5033176"/>
          </a:xfrm>
        </p:spPr>
        <p:txBody>
          <a:bodyPr>
            <a:normAutofit/>
          </a:bodyPr>
          <a:lstStyle/>
          <a:p>
            <a:pPr marL="0" indent="0">
              <a:buNone/>
            </a:pPr>
            <a:r>
              <a:rPr lang="en-US" sz="2400">
                <a:solidFill>
                  <a:schemeClr val="tx1"/>
                </a:solidFill>
                <a:cs typeface="Arial" charset="0"/>
              </a:rPr>
              <a:t>Idea: an obfuscator is an algorithm which rewrites programs, such that</a:t>
            </a:r>
          </a:p>
          <a:p>
            <a:pPr marL="342900" indent="-342900">
              <a:buFont typeface="+mj-lt"/>
              <a:buAutoNum type="arabicPeriod"/>
            </a:pPr>
            <a:r>
              <a:rPr lang="en-US"/>
              <a:t>efficiency is preserved;</a:t>
            </a:r>
          </a:p>
          <a:p>
            <a:pPr marL="342900" indent="-342900">
              <a:buFont typeface="+mj-lt"/>
              <a:buAutoNum type="arabicPeriod"/>
            </a:pPr>
            <a:r>
              <a:rPr lang="en-US"/>
              <a:t>input-output functionality is preserved;</a:t>
            </a:r>
          </a:p>
          <a:p>
            <a:pPr marL="342900" indent="-342900">
              <a:buFont typeface="+mj-lt"/>
              <a:buAutoNum type="arabicPeriod"/>
            </a:pPr>
            <a:r>
              <a:rPr lang="en-US"/>
              <a:t>output programs are hard to understand: “</a:t>
            </a:r>
            <a:r>
              <a:rPr lang="en-US" i="1"/>
              <a:t>If something is efficiently learnable from reading the code, then it is also efficiently learnable purely from input-output behavior.”</a:t>
            </a:r>
          </a:p>
          <a:p>
            <a:pPr marL="0" indent="0" algn="ctr">
              <a:buNone/>
            </a:pPr>
            <a:r>
              <a:rPr lang="en-US" sz="2800" b="1"/>
              <a:t>“black-box obfuscation”</a:t>
            </a:r>
          </a:p>
        </p:txBody>
      </p:sp>
      <p:sp>
        <p:nvSpPr>
          <p:cNvPr id="21" name="Content Placeholder 2"/>
          <p:cNvSpPr txBox="1">
            <a:spLocks/>
          </p:cNvSpPr>
          <p:nvPr/>
        </p:nvSpPr>
        <p:spPr>
          <a:xfrm>
            <a:off x="890102" y="3171863"/>
            <a:ext cx="10057645" cy="24986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b="1"/>
              <a:t>Formal:</a:t>
            </a:r>
          </a:p>
          <a:p>
            <a:pPr marL="0" indent="0">
              <a:buFont typeface="Calibri" panose="020F0502020204030204" pitchFamily="34" charset="0"/>
              <a:buNone/>
            </a:pPr>
            <a:r>
              <a:rPr lang="en-US"/>
              <a:t>A black-box obfuscator </a:t>
            </a:r>
            <a:r>
              <a:rPr lang="en-US" i="1"/>
              <a:t>O</a:t>
            </a:r>
            <a:r>
              <a:rPr lang="en-US"/>
              <a:t> is an algorithm which maps circuits </a:t>
            </a:r>
            <a:r>
              <a:rPr lang="en-US" i="1"/>
              <a:t>C </a:t>
            </a:r>
            <a:r>
              <a:rPr lang="en-US"/>
              <a:t>to circuits </a:t>
            </a:r>
            <a:r>
              <a:rPr lang="en-US" i="1"/>
              <a:t>O(C) </a:t>
            </a:r>
            <a:r>
              <a:rPr lang="en-US"/>
              <a:t>such that:</a:t>
            </a:r>
            <a:endParaRPr lang="en-US" i="1"/>
          </a:p>
          <a:p>
            <a:pPr marL="342900" indent="-342900">
              <a:buFont typeface="+mj-lt"/>
              <a:buAutoNum type="arabicPeriod"/>
            </a:pPr>
            <a:r>
              <a:rPr lang="en-US"/>
              <a:t>efficiency-preserving: </a:t>
            </a:r>
          </a:p>
          <a:p>
            <a:pPr marL="342900" indent="-342900">
              <a:buFont typeface="+mj-lt"/>
              <a:buAutoNum type="arabicPeriod"/>
            </a:pPr>
            <a:r>
              <a:rPr lang="en-US"/>
              <a:t>functionality-preserving:</a:t>
            </a:r>
          </a:p>
          <a:p>
            <a:pPr marL="342900" indent="-342900">
              <a:buFont typeface="+mj-lt"/>
              <a:buAutoNum type="arabicPeriod"/>
            </a:pPr>
            <a:r>
              <a:rPr lang="en-US"/>
              <a:t>virtual black-box: for every poly-time </a:t>
            </a:r>
            <a:r>
              <a:rPr lang="en-US" i="1"/>
              <a:t>A </a:t>
            </a:r>
            <a:r>
              <a:rPr lang="en-US"/>
              <a:t>there exists a poly-time </a:t>
            </a:r>
            <a:r>
              <a:rPr lang="en-US" i="1"/>
              <a:t>S</a:t>
            </a:r>
            <a:r>
              <a:rPr lang="en-US"/>
              <a:t> such that</a:t>
            </a:r>
          </a:p>
          <a:p>
            <a:pPr marL="0" indent="0">
              <a:buFont typeface="Calibri" panose="020F0502020204030204" pitchFamily="34" charset="0"/>
              <a:buNone/>
            </a:pPr>
            <a:endParaRPr lang="en-US" b="1"/>
          </a:p>
        </p:txBody>
      </p:sp>
      <p:pic>
        <p:nvPicPr>
          <p:cNvPr id="23" name="Picture 22"/>
          <p:cNvPicPr preferRelativeResize="0">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640697" y="4148236"/>
            <a:ext cx="2157033" cy="267215"/>
          </a:xfrm>
          <a:prstGeom prst="rect">
            <a:avLst/>
          </a:prstGeom>
        </p:spPr>
      </p:pic>
      <p:pic>
        <p:nvPicPr>
          <p:cNvPr id="24" name="Picture 23"/>
          <p:cNvPicPr preferRelativeResize="0">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872286" y="4602628"/>
            <a:ext cx="1284560" cy="281702"/>
          </a:xfrm>
          <a:prstGeom prst="rect">
            <a:avLst/>
          </a:prstGeom>
        </p:spPr>
      </p:pic>
      <p:pic>
        <p:nvPicPr>
          <p:cNvPr id="25" name="Picture 24"/>
          <p:cNvPicPr preferRelativeResize="0">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2458802" y="5360912"/>
            <a:ext cx="5643697" cy="307458"/>
          </a:xfrm>
          <a:prstGeom prst="rect">
            <a:avLst/>
          </a:prstGeom>
        </p:spPr>
      </p:pic>
      <p:sp>
        <p:nvSpPr>
          <p:cNvPr id="26" name="Left Brace 25"/>
          <p:cNvSpPr/>
          <p:nvPr/>
        </p:nvSpPr>
        <p:spPr>
          <a:xfrm rot="16200000">
            <a:off x="3560643" y="5040262"/>
            <a:ext cx="139348" cy="149544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p:cNvSpPr/>
          <p:nvPr/>
        </p:nvSpPr>
        <p:spPr>
          <a:xfrm rot="16200000">
            <a:off x="5668538" y="5126364"/>
            <a:ext cx="239045" cy="12624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1872570" y="5877100"/>
            <a:ext cx="2718949" cy="307777"/>
          </a:xfrm>
          <a:prstGeom prst="rect">
            <a:avLst/>
          </a:prstGeom>
          <a:noFill/>
        </p:spPr>
        <p:txBody>
          <a:bodyPr wrap="none" rtlCol="0">
            <a:spAutoFit/>
          </a:bodyPr>
          <a:lstStyle/>
          <a:p>
            <a:pPr algn="ctr"/>
            <a:r>
              <a:rPr lang="en-US" sz="1400" b="1"/>
              <a:t>learn something by reading circuit</a:t>
            </a:r>
          </a:p>
        </p:txBody>
      </p:sp>
      <p:sp>
        <p:nvSpPr>
          <p:cNvPr id="29" name="TextBox 28"/>
          <p:cNvSpPr txBox="1"/>
          <p:nvPr/>
        </p:nvSpPr>
        <p:spPr>
          <a:xfrm>
            <a:off x="5006166" y="5877101"/>
            <a:ext cx="2824748" cy="307777"/>
          </a:xfrm>
          <a:prstGeom prst="rect">
            <a:avLst/>
          </a:prstGeom>
          <a:noFill/>
        </p:spPr>
        <p:txBody>
          <a:bodyPr wrap="none" rtlCol="0">
            <a:spAutoFit/>
          </a:bodyPr>
          <a:lstStyle/>
          <a:p>
            <a:pPr algn="ctr"/>
            <a:r>
              <a:rPr lang="en-US" sz="1400" b="1"/>
              <a:t>learn same thing from input-output</a:t>
            </a:r>
          </a:p>
        </p:txBody>
      </p:sp>
    </p:spTree>
    <p:extLst>
      <p:ext uri="{BB962C8B-B14F-4D97-AF65-F5344CB8AC3E}">
        <p14:creationId xmlns:p14="http://schemas.microsoft.com/office/powerpoint/2010/main" val="406666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a:t>Classical Obfuscation</a:t>
            </a:r>
          </a:p>
        </p:txBody>
      </p:sp>
      <p:sp>
        <p:nvSpPr>
          <p:cNvPr id="4" name="Rectangle 3"/>
          <p:cNvSpPr/>
          <p:nvPr/>
        </p:nvSpPr>
        <p:spPr>
          <a:xfrm>
            <a:off x="593698" y="6427890"/>
            <a:ext cx="8479510" cy="369332"/>
          </a:xfrm>
          <a:prstGeom prst="rect">
            <a:avLst/>
          </a:prstGeom>
        </p:spPr>
        <p:txBody>
          <a:bodyPr wrap="square">
            <a:spAutoFit/>
          </a:bodyPr>
          <a:lstStyle/>
          <a:p>
            <a:r>
              <a:rPr lang="en-US">
                <a:solidFill>
                  <a:schemeClr val="bg1"/>
                </a:solidFill>
              </a:rPr>
              <a:t>[</a:t>
            </a:r>
            <a:r>
              <a:rPr lang="en-US">
                <a:solidFill>
                  <a:schemeClr val="bg1"/>
                </a:solidFill>
                <a:hlinkClick r:id="rId5"/>
              </a:rPr>
              <a:t>Alagic Fefferman 16</a:t>
            </a:r>
            <a:r>
              <a:rPr lang="en-US">
                <a:solidFill>
                  <a:schemeClr val="bg1"/>
                </a:solidFill>
              </a:rPr>
              <a:t>, slide by </a:t>
            </a:r>
            <a:r>
              <a:rPr lang="en-US" err="1">
                <a:solidFill>
                  <a:schemeClr val="bg1"/>
                </a:solidFill>
              </a:rPr>
              <a:t>Gorjan</a:t>
            </a:r>
            <a:r>
              <a:rPr lang="en-US">
                <a:solidFill>
                  <a:schemeClr val="bg1"/>
                </a:solidFill>
              </a:rPr>
              <a:t> </a:t>
            </a:r>
            <a:r>
              <a:rPr lang="en-US" err="1">
                <a:solidFill>
                  <a:schemeClr val="bg1"/>
                </a:solidFill>
              </a:rPr>
              <a:t>Alagic</a:t>
            </a:r>
            <a:r>
              <a:rPr lang="en-US">
                <a:solidFill>
                  <a:schemeClr val="bg1"/>
                </a:solidFill>
              </a:rPr>
              <a:t>, thanks a lot!]</a:t>
            </a:r>
          </a:p>
        </p:txBody>
      </p:sp>
      <p:sp>
        <p:nvSpPr>
          <p:cNvPr id="31" name="Content Placeholder 2"/>
          <p:cNvSpPr>
            <a:spLocks noGrp="1"/>
          </p:cNvSpPr>
          <p:nvPr>
            <p:ph idx="1"/>
          </p:nvPr>
        </p:nvSpPr>
        <p:spPr>
          <a:xfrm>
            <a:off x="686119" y="854420"/>
            <a:ext cx="10746509" cy="6857943"/>
          </a:xfrm>
        </p:spPr>
        <p:txBody>
          <a:bodyPr>
            <a:noAutofit/>
          </a:bodyPr>
          <a:lstStyle/>
          <a:p>
            <a:pPr marL="0" indent="0">
              <a:buNone/>
            </a:pPr>
            <a:r>
              <a:rPr lang="en-US" b="1"/>
              <a:t>Why care? Lots of applications:</a:t>
            </a:r>
          </a:p>
          <a:p>
            <a:pPr marL="342900" indent="-342900">
              <a:buFont typeface="+mj-lt"/>
              <a:buAutoNum type="arabicPeriod"/>
            </a:pPr>
            <a:r>
              <a:rPr lang="en-US" b="1"/>
              <a:t>Protecting IP:</a:t>
            </a:r>
            <a:r>
              <a:rPr lang="en-US"/>
              <a:t> obfuscate before publishing (already done, but ad-hoc);</a:t>
            </a:r>
          </a:p>
          <a:p>
            <a:pPr marL="342900" indent="-342900">
              <a:buFont typeface="+mj-lt"/>
              <a:buAutoNum type="arabicPeriod"/>
            </a:pPr>
            <a:r>
              <a:rPr lang="en-US" b="1"/>
              <a:t>Secure patching:</a:t>
            </a:r>
            <a:r>
              <a:rPr lang="en-US"/>
              <a:t> revealing what is being patched exposes unpatched machines;</a:t>
            </a:r>
          </a:p>
          <a:p>
            <a:pPr marL="342900" indent="-342900">
              <a:buFont typeface="+mj-lt"/>
              <a:buAutoNum type="arabicPeriod" startAt="3"/>
            </a:pPr>
            <a:r>
              <a:rPr lang="en-US" b="1"/>
              <a:t>Public-key crypto: </a:t>
            </a:r>
            <a:r>
              <a:rPr lang="en-US"/>
              <a:t>private-key encryption </a:t>
            </a:r>
            <a:r>
              <a:rPr lang="en-US">
                <a:sym typeface="Wingdings" panose="05000000000000000000" pitchFamily="2" charset="2"/>
              </a:rPr>
              <a:t> </a:t>
            </a:r>
            <a:r>
              <a:rPr lang="en-US"/>
              <a:t>public-key encryption:</a:t>
            </a:r>
          </a:p>
          <a:p>
            <a:pPr marL="342900" indent="-342900">
              <a:buFont typeface="+mj-lt"/>
              <a:buAutoNum type="arabicPeriod" startAt="3"/>
            </a:pPr>
            <a:endParaRPr lang="en-US"/>
          </a:p>
          <a:p>
            <a:pPr marL="342900" indent="-342900">
              <a:buFont typeface="+mj-lt"/>
              <a:buAutoNum type="arabicPeriod" startAt="3"/>
            </a:pPr>
            <a:r>
              <a:rPr lang="en-US" b="1"/>
              <a:t>One-way functions:</a:t>
            </a:r>
            <a:r>
              <a:rPr lang="en-US"/>
              <a:t> choose delta-function circuit, make obfuscator’s coins part of input;</a:t>
            </a:r>
          </a:p>
          <a:p>
            <a:pPr marL="342900" indent="-342900">
              <a:buFont typeface="+mj-lt"/>
              <a:buAutoNum type="arabicPeriod" startAt="3"/>
            </a:pPr>
            <a:r>
              <a:rPr lang="en-US" b="1"/>
              <a:t>FHE: </a:t>
            </a:r>
            <a:r>
              <a:rPr lang="en-US"/>
              <a:t>encryption </a:t>
            </a:r>
            <a:r>
              <a:rPr lang="en-US">
                <a:sym typeface="Wingdings" panose="05000000000000000000" pitchFamily="2" charset="2"/>
              </a:rPr>
              <a:t> </a:t>
            </a:r>
            <a:r>
              <a:rPr lang="en-US"/>
              <a:t>fully-homomorphic encryption:</a:t>
            </a:r>
          </a:p>
          <a:p>
            <a:pPr marL="0" indent="0" algn="ctr">
              <a:buNone/>
            </a:pPr>
            <a:endParaRPr lang="en-US" i="1"/>
          </a:p>
          <a:p>
            <a:pPr marL="0" indent="0" algn="ctr">
              <a:buNone/>
            </a:pPr>
            <a:r>
              <a:rPr lang="en-US" b="1" i="1">
                <a:solidFill>
                  <a:srgbClr val="FF0000"/>
                </a:solidFill>
              </a:rPr>
              <a:t>“top of the crypto scheme hierarchy”</a:t>
            </a:r>
            <a:endParaRPr lang="en-US" b="1">
              <a:solidFill>
                <a:srgbClr val="FF0000"/>
              </a:solidFill>
            </a:endParaRPr>
          </a:p>
          <a:p>
            <a:pPr marL="0" indent="0">
              <a:buNone/>
            </a:pPr>
            <a:endParaRPr lang="en-US" b="1"/>
          </a:p>
          <a:p>
            <a:pPr marL="0" indent="0">
              <a:buNone/>
            </a:pPr>
            <a:r>
              <a:rPr lang="en-US" b="1"/>
              <a:t>Bad news:	</a:t>
            </a:r>
            <a:r>
              <a:rPr lang="en-US"/>
              <a:t>classical black-box obfuscation is impossible [Barak et al ’01].</a:t>
            </a:r>
          </a:p>
          <a:p>
            <a:pPr marL="0" indent="0">
              <a:buNone/>
            </a:pPr>
            <a:r>
              <a:rPr lang="en-US" b="1"/>
              <a:t>Other definitions? </a:t>
            </a:r>
            <a:r>
              <a:rPr lang="en-US"/>
              <a:t>“Computational indistinguishability” (first schemes proposed in );</a:t>
            </a:r>
          </a:p>
          <a:p>
            <a:pPr marL="0" indent="0" algn="r">
              <a:buNone/>
            </a:pPr>
            <a:endParaRPr lang="en-US" sz="1600"/>
          </a:p>
          <a:p>
            <a:pPr marL="0" indent="0" algn="r">
              <a:buNone/>
            </a:pPr>
            <a:endParaRPr lang="en-US" sz="1600"/>
          </a:p>
          <a:p>
            <a:pPr marL="0" indent="0">
              <a:buNone/>
            </a:pPr>
            <a:endParaRPr lang="en-US" sz="1600" b="1"/>
          </a:p>
        </p:txBody>
      </p:sp>
      <p:pic>
        <p:nvPicPr>
          <p:cNvPr id="32" name="Picture 31"/>
          <p:cNvPicPr preferRelativeResize="0">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542148" y="2655426"/>
            <a:ext cx="4774441" cy="307458"/>
          </a:xfrm>
          <a:prstGeom prst="rect">
            <a:avLst/>
          </a:prstGeom>
        </p:spPr>
      </p:pic>
      <p:pic>
        <p:nvPicPr>
          <p:cNvPr id="33" name="Picture 32"/>
          <p:cNvPicPr preferRelativeResize="0">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631882" y="3956285"/>
            <a:ext cx="3516337" cy="293323"/>
          </a:xfrm>
          <a:prstGeom prst="rect">
            <a:avLst/>
          </a:prstGeom>
        </p:spPr>
      </p:pic>
      <p:cxnSp>
        <p:nvCxnSpPr>
          <p:cNvPr id="34" name="Straight Arrow Connector 33"/>
          <p:cNvCxnSpPr/>
          <p:nvPr/>
        </p:nvCxnSpPr>
        <p:spPr>
          <a:xfrm flipH="1" flipV="1">
            <a:off x="6059373" y="4272220"/>
            <a:ext cx="1371801" cy="11498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431174" y="4202153"/>
            <a:ext cx="1528816" cy="338554"/>
          </a:xfrm>
          <a:prstGeom prst="rect">
            <a:avLst/>
          </a:prstGeom>
          <a:noFill/>
        </p:spPr>
        <p:txBody>
          <a:bodyPr wrap="none" rtlCol="0">
            <a:spAutoFit/>
          </a:bodyPr>
          <a:lstStyle/>
          <a:p>
            <a:r>
              <a:rPr lang="en-US" sz="1600" b="1"/>
              <a:t>universal circuit</a:t>
            </a:r>
          </a:p>
        </p:txBody>
      </p:sp>
      <p:sp>
        <p:nvSpPr>
          <p:cNvPr id="37" name="Rectangle 36"/>
          <p:cNvSpPr/>
          <p:nvPr/>
        </p:nvSpPr>
        <p:spPr>
          <a:xfrm flipV="1">
            <a:off x="686119" y="5154528"/>
            <a:ext cx="7783333" cy="45719"/>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3705618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a:t>Quantum Obfuscation</a:t>
            </a:r>
          </a:p>
        </p:txBody>
      </p:sp>
      <p:sp>
        <p:nvSpPr>
          <p:cNvPr id="12" name="Content Placeholder 2"/>
          <p:cNvSpPr>
            <a:spLocks noGrp="1"/>
          </p:cNvSpPr>
          <p:nvPr>
            <p:ph idx="1"/>
          </p:nvPr>
        </p:nvSpPr>
        <p:spPr>
          <a:xfrm>
            <a:off x="693305" y="892473"/>
            <a:ext cx="7886700" cy="5033176"/>
          </a:xfrm>
        </p:spPr>
        <p:txBody>
          <a:bodyPr>
            <a:normAutofit/>
          </a:bodyPr>
          <a:lstStyle/>
          <a:p>
            <a:pPr marL="0" indent="0">
              <a:buNone/>
            </a:pPr>
            <a:r>
              <a:rPr lang="en-US" sz="1600"/>
              <a:t>A quantum obfuscator</a:t>
            </a:r>
            <a:r>
              <a:rPr lang="en-US" sz="1600" b="1"/>
              <a:t> </a:t>
            </a:r>
            <a:r>
              <a:rPr lang="en-US" sz="1600" i="1"/>
              <a:t>O</a:t>
            </a:r>
            <a:r>
              <a:rPr lang="en-US" sz="1600" b="1"/>
              <a:t> </a:t>
            </a:r>
            <a:r>
              <a:rPr lang="en-US" sz="1600"/>
              <a:t>is a (quantum) algorithm which rewrites quantum circuits, and is:</a:t>
            </a:r>
          </a:p>
          <a:p>
            <a:pPr marL="342900" indent="-342900">
              <a:buFont typeface="+mj-lt"/>
              <a:buAutoNum type="arabicPeriod"/>
            </a:pPr>
            <a:r>
              <a:rPr lang="en-US" sz="1600"/>
              <a:t>efficiency-preserving: </a:t>
            </a:r>
          </a:p>
          <a:p>
            <a:pPr marL="342900" indent="-342900">
              <a:buFont typeface="+mj-lt"/>
              <a:buAutoNum type="arabicPeriod"/>
            </a:pPr>
            <a:r>
              <a:rPr lang="en-US" sz="1600"/>
              <a:t>functionality-preserving:</a:t>
            </a:r>
          </a:p>
          <a:p>
            <a:pPr marL="342900" indent="-342900">
              <a:buFont typeface="+mj-lt"/>
              <a:buAutoNum type="arabicPeriod"/>
            </a:pPr>
            <a:r>
              <a:rPr lang="en-US" sz="1600"/>
              <a:t>virtual black-box: for every QPT A there exists a QPT S such that</a:t>
            </a:r>
          </a:p>
          <a:p>
            <a:pPr marL="342900" indent="-342900">
              <a:buFont typeface="+mj-lt"/>
              <a:buAutoNum type="arabicPeriod"/>
            </a:pPr>
            <a:endParaRPr lang="en-US" sz="1600"/>
          </a:p>
          <a:p>
            <a:pPr marL="342900" indent="-342900">
              <a:buFont typeface="+mj-lt"/>
              <a:buAutoNum type="arabicPeriod"/>
            </a:pPr>
            <a:endParaRPr lang="en-US" sz="1600"/>
          </a:p>
          <a:p>
            <a:pPr marL="0" indent="0">
              <a:buNone/>
            </a:pPr>
            <a:endParaRPr lang="en-US" sz="1600" b="1"/>
          </a:p>
          <a:p>
            <a:pPr marL="0" indent="0">
              <a:buNone/>
            </a:pPr>
            <a:endParaRPr lang="en-US" sz="1600" b="1"/>
          </a:p>
          <a:p>
            <a:pPr marL="0" indent="0">
              <a:buNone/>
            </a:pPr>
            <a:endParaRPr lang="en-US" sz="1600" b="1"/>
          </a:p>
        </p:txBody>
      </p:sp>
      <p:pic>
        <p:nvPicPr>
          <p:cNvPr id="13" name="Picture 1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974922" y="1346588"/>
            <a:ext cx="1659256" cy="205550"/>
          </a:xfrm>
          <a:prstGeom prst="rect">
            <a:avLst/>
          </a:prstGeom>
        </p:spPr>
      </p:pic>
      <p:pic>
        <p:nvPicPr>
          <p:cNvPr id="14" name="Picture 13"/>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327355" y="2489045"/>
            <a:ext cx="4373500" cy="235268"/>
          </a:xfrm>
          <a:prstGeom prst="rect">
            <a:avLst/>
          </a:prstGeom>
        </p:spPr>
      </p:pic>
      <p:pic>
        <p:nvPicPr>
          <p:cNvPr id="15" name="Picture 14"/>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3201244" y="1719903"/>
            <a:ext cx="2305622" cy="227838"/>
          </a:xfrm>
          <a:prstGeom prst="rect">
            <a:avLst/>
          </a:prstGeom>
        </p:spPr>
      </p:pic>
      <p:cxnSp>
        <p:nvCxnSpPr>
          <p:cNvPr id="16" name="Straight Arrow Connector 15"/>
          <p:cNvCxnSpPr/>
          <p:nvPr/>
        </p:nvCxnSpPr>
        <p:spPr>
          <a:xfrm flipH="1">
            <a:off x="5359705" y="1711045"/>
            <a:ext cx="875323" cy="40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35028" y="1762774"/>
            <a:ext cx="2525371" cy="276999"/>
          </a:xfrm>
          <a:prstGeom prst="rect">
            <a:avLst/>
          </a:prstGeom>
          <a:noFill/>
        </p:spPr>
        <p:txBody>
          <a:bodyPr wrap="none" rtlCol="0">
            <a:spAutoFit/>
          </a:bodyPr>
          <a:lstStyle/>
          <a:p>
            <a:r>
              <a:rPr lang="en-US" sz="1200" b="1"/>
              <a:t>quantum polynomial-time algorithm</a:t>
            </a:r>
          </a:p>
        </p:txBody>
      </p:sp>
      <p:pic>
        <p:nvPicPr>
          <p:cNvPr id="5" name="Picture 4"/>
          <p:cNvPicPr>
            <a:picLocks noChangeAspect="1"/>
          </p:cNvPicPr>
          <p:nvPr/>
        </p:nvPicPr>
        <p:blipFill rotWithShape="1">
          <a:blip r:embed="rId8"/>
          <a:srcRect l="-1" r="13023"/>
          <a:stretch/>
        </p:blipFill>
        <p:spPr>
          <a:xfrm>
            <a:off x="283704" y="2910074"/>
            <a:ext cx="11160150" cy="2096420"/>
          </a:xfrm>
          <a:prstGeom prst="rect">
            <a:avLst/>
          </a:prstGeom>
        </p:spPr>
      </p:pic>
      <p:sp>
        <p:nvSpPr>
          <p:cNvPr id="18" name="Content Placeholder 2"/>
          <p:cNvSpPr txBox="1">
            <a:spLocks/>
          </p:cNvSpPr>
          <p:nvPr/>
        </p:nvSpPr>
        <p:spPr>
          <a:xfrm>
            <a:off x="484595" y="5220048"/>
            <a:ext cx="10358895" cy="78948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mj-lt"/>
              <a:buAutoNum type="arabicPeriod"/>
            </a:pPr>
            <a:r>
              <a:rPr lang="en-US"/>
              <a:t>construct a black-box quantum obfuscator (that outputs states that cannot be reused);</a:t>
            </a:r>
          </a:p>
          <a:p>
            <a:pPr marL="342900" indent="-342900">
              <a:buFont typeface="+mj-lt"/>
              <a:buAutoNum type="arabicPeriod"/>
            </a:pPr>
            <a:r>
              <a:rPr lang="en-US"/>
              <a:t>construct a computational indistinguishability quantum obfuscator (that outputs circuits);</a:t>
            </a:r>
          </a:p>
        </p:txBody>
      </p:sp>
      <p:sp>
        <p:nvSpPr>
          <p:cNvPr id="19" name="Rectangle 18"/>
          <p:cNvSpPr/>
          <p:nvPr/>
        </p:nvSpPr>
        <p:spPr>
          <a:xfrm>
            <a:off x="593698" y="6427890"/>
            <a:ext cx="8479510" cy="369332"/>
          </a:xfrm>
          <a:prstGeom prst="rect">
            <a:avLst/>
          </a:prstGeom>
        </p:spPr>
        <p:txBody>
          <a:bodyPr wrap="square">
            <a:spAutoFit/>
          </a:bodyPr>
          <a:lstStyle/>
          <a:p>
            <a:r>
              <a:rPr lang="en-US">
                <a:solidFill>
                  <a:schemeClr val="bg1"/>
                </a:solidFill>
              </a:rPr>
              <a:t>[</a:t>
            </a:r>
            <a:r>
              <a:rPr lang="en-US">
                <a:solidFill>
                  <a:schemeClr val="bg1"/>
                </a:solidFill>
                <a:hlinkClick r:id="rId9"/>
              </a:rPr>
              <a:t>Alagic Fefferman 16</a:t>
            </a:r>
            <a:r>
              <a:rPr lang="en-US">
                <a:solidFill>
                  <a:schemeClr val="bg1"/>
                </a:solidFill>
              </a:rPr>
              <a:t>, slide by </a:t>
            </a:r>
            <a:r>
              <a:rPr lang="en-US" err="1">
                <a:solidFill>
                  <a:schemeClr val="bg1"/>
                </a:solidFill>
              </a:rPr>
              <a:t>Gorjan</a:t>
            </a:r>
            <a:r>
              <a:rPr lang="en-US">
                <a:solidFill>
                  <a:schemeClr val="bg1"/>
                </a:solidFill>
              </a:rPr>
              <a:t> </a:t>
            </a:r>
            <a:r>
              <a:rPr lang="en-US" err="1">
                <a:solidFill>
                  <a:schemeClr val="bg1"/>
                </a:solidFill>
              </a:rPr>
              <a:t>Alagic</a:t>
            </a:r>
            <a:r>
              <a:rPr lang="en-US">
                <a:solidFill>
                  <a:schemeClr val="bg1"/>
                </a:solidFill>
              </a:rPr>
              <a:t>, thanks a lot!]</a:t>
            </a:r>
          </a:p>
        </p:txBody>
      </p:sp>
      <p:pic>
        <p:nvPicPr>
          <p:cNvPr id="20" name="Picture 19"/>
          <p:cNvPicPr>
            <a:picLocks noChangeAspect="1"/>
          </p:cNvPicPr>
          <p:nvPr/>
        </p:nvPicPr>
        <p:blipFill>
          <a:blip r:embed="rId10"/>
          <a:stretch>
            <a:fillRect/>
          </a:stretch>
        </p:blipFill>
        <p:spPr>
          <a:xfrm>
            <a:off x="10454642" y="5006494"/>
            <a:ext cx="1079409" cy="1255948"/>
          </a:xfrm>
          <a:prstGeom prst="rect">
            <a:avLst/>
          </a:prstGeom>
        </p:spPr>
      </p:pic>
    </p:spTree>
    <p:extLst>
      <p:ext uri="{BB962C8B-B14F-4D97-AF65-F5344CB8AC3E}">
        <p14:creationId xmlns:p14="http://schemas.microsoft.com/office/powerpoint/2010/main" val="374010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Delegated Q Computation</a:t>
            </a:r>
          </a:p>
        </p:txBody>
      </p:sp>
      <p:pic>
        <p:nvPicPr>
          <p:cNvPr id="5" name="Picture 4"/>
          <p:cNvPicPr>
            <a:picLocks noChangeAspect="1"/>
          </p:cNvPicPr>
          <p:nvPr/>
        </p:nvPicPr>
        <p:blipFill>
          <a:blip r:embed="rId2"/>
          <a:stretch>
            <a:fillRect/>
          </a:stretch>
        </p:blipFill>
        <p:spPr>
          <a:xfrm>
            <a:off x="0" y="936439"/>
            <a:ext cx="12192000" cy="4929704"/>
          </a:xfrm>
          <a:prstGeom prst="rect">
            <a:avLst/>
          </a:prstGeom>
        </p:spPr>
      </p:pic>
    </p:spTree>
    <p:extLst>
      <p:ext uri="{BB962C8B-B14F-4D97-AF65-F5344CB8AC3E}">
        <p14:creationId xmlns:p14="http://schemas.microsoft.com/office/powerpoint/2010/main" val="3107917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Thank you!</a:t>
            </a:r>
          </a:p>
        </p:txBody>
      </p:sp>
      <p:pic>
        <p:nvPicPr>
          <p:cNvPr id="3" name="Picture 2"/>
          <p:cNvPicPr>
            <a:picLocks noChangeAspect="1"/>
          </p:cNvPicPr>
          <p:nvPr/>
        </p:nvPicPr>
        <p:blipFill>
          <a:blip r:embed="rId2"/>
          <a:stretch>
            <a:fillRect/>
          </a:stretch>
        </p:blipFill>
        <p:spPr>
          <a:xfrm>
            <a:off x="981294" y="1874273"/>
            <a:ext cx="7414260" cy="3339970"/>
          </a:xfrm>
          <a:prstGeom prst="rect">
            <a:avLst/>
          </a:prstGeom>
        </p:spPr>
      </p:pic>
      <p:sp>
        <p:nvSpPr>
          <p:cNvPr id="5" name="Subtitle 1"/>
          <p:cNvSpPr txBox="1">
            <a:spLocks/>
          </p:cNvSpPr>
          <p:nvPr/>
        </p:nvSpPr>
        <p:spPr>
          <a:xfrm>
            <a:off x="7156566" y="5380665"/>
            <a:ext cx="6400800" cy="714380"/>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5400"/>
              <a:t>Questions</a:t>
            </a:r>
          </a:p>
        </p:txBody>
      </p:sp>
      <p:pic>
        <p:nvPicPr>
          <p:cNvPr id="6" name="Picture 5"/>
          <p:cNvPicPr>
            <a:picLocks noChangeAspect="1"/>
          </p:cNvPicPr>
          <p:nvPr/>
        </p:nvPicPr>
        <p:blipFill>
          <a:blip r:embed="rId3"/>
          <a:stretch>
            <a:fillRect/>
          </a:stretch>
        </p:blipFill>
        <p:spPr>
          <a:xfrm>
            <a:off x="9915006" y="4416315"/>
            <a:ext cx="1925712" cy="2240665"/>
          </a:xfrm>
          <a:prstGeom prst="rect">
            <a:avLst/>
          </a:prstGeom>
        </p:spPr>
      </p:pic>
      <p:sp>
        <p:nvSpPr>
          <p:cNvPr id="9" name="Rectangle 8"/>
          <p:cNvSpPr/>
          <p:nvPr/>
        </p:nvSpPr>
        <p:spPr>
          <a:xfrm>
            <a:off x="7791802" y="106137"/>
            <a:ext cx="4736843" cy="646331"/>
          </a:xfrm>
          <a:prstGeom prst="rect">
            <a:avLst/>
          </a:prstGeom>
        </p:spPr>
        <p:txBody>
          <a:bodyPr wrap="square">
            <a:spAutoFit/>
          </a:bodyPr>
          <a:lstStyle/>
          <a:p>
            <a:r>
              <a:rPr lang="de-DE">
                <a:hlinkClick r:id="rId4"/>
              </a:rPr>
              <a:t>http://arxiv.org/abs/</a:t>
            </a:r>
            <a:r>
              <a:rPr lang="is-IS">
                <a:hlinkClick r:id="rId4"/>
              </a:rPr>
              <a:t>1510.06120</a:t>
            </a:r>
            <a:endParaRPr lang="is-IS"/>
          </a:p>
          <a:p>
            <a:r>
              <a:rPr lang="en-US"/>
              <a:t>I</a:t>
            </a:r>
            <a:r>
              <a:rPr lang="is-IS"/>
              <a:t>n </a:t>
            </a:r>
            <a:r>
              <a:rPr lang="is-IS">
                <a:hlinkClick r:id="rId5"/>
              </a:rPr>
              <a:t>Designs, Codes and Cryptography 2016</a:t>
            </a:r>
            <a:r>
              <a:rPr lang="is-IS"/>
              <a:t> </a:t>
            </a:r>
            <a:r>
              <a:rPr lang="de-DE"/>
              <a:t>  </a:t>
            </a:r>
            <a:endParaRPr lang="en-US"/>
          </a:p>
        </p:txBody>
      </p:sp>
      <p:sp>
        <p:nvSpPr>
          <p:cNvPr id="10" name="Rectangle 298"/>
          <p:cNvSpPr>
            <a:spLocks noChangeArrowheads="1"/>
          </p:cNvSpPr>
          <p:nvPr/>
        </p:nvSpPr>
        <p:spPr bwMode="auto">
          <a:xfrm>
            <a:off x="661670" y="853868"/>
            <a:ext cx="10801460" cy="88256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Thanks to all friends and colleagues that contributed to quantum cryptography and to this presentation.</a:t>
            </a:r>
          </a:p>
        </p:txBody>
      </p:sp>
      <p:sp>
        <p:nvSpPr>
          <p:cNvPr id="11" name="Rectangle 10"/>
          <p:cNvSpPr/>
          <p:nvPr/>
        </p:nvSpPr>
        <p:spPr>
          <a:xfrm>
            <a:off x="4462997" y="106136"/>
            <a:ext cx="3198806" cy="646331"/>
          </a:xfrm>
          <a:prstGeom prst="rect">
            <a:avLst/>
          </a:prstGeom>
        </p:spPr>
        <p:txBody>
          <a:bodyPr wrap="square">
            <a:spAutoFit/>
          </a:bodyPr>
          <a:lstStyle/>
          <a:p>
            <a:r>
              <a:rPr lang="en-US">
                <a:hlinkClick r:id="rId6"/>
              </a:rPr>
              <a:t>https://github.com/cschaffner/QCryptoMindmap</a:t>
            </a:r>
            <a:endParaRPr lang="en-US"/>
          </a:p>
        </p:txBody>
      </p:sp>
    </p:spTree>
    <p:extLst>
      <p:ext uri="{BB962C8B-B14F-4D97-AF65-F5344CB8AC3E}">
        <p14:creationId xmlns:p14="http://schemas.microsoft.com/office/powerpoint/2010/main" val="64164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Overview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60" y="859255"/>
            <a:ext cx="10708640" cy="5385743"/>
          </a:xfrm>
          <a:prstGeom prst="rect">
            <a:avLst/>
          </a:prstGeom>
        </p:spPr>
      </p:pic>
      <p:sp>
        <p:nvSpPr>
          <p:cNvPr id="5" name="Rectangle 4"/>
          <p:cNvSpPr/>
          <p:nvPr/>
        </p:nvSpPr>
        <p:spPr>
          <a:xfrm>
            <a:off x="600719" y="6390694"/>
            <a:ext cx="8479510" cy="369332"/>
          </a:xfrm>
          <a:prstGeom prst="rect">
            <a:avLst/>
          </a:prstGeom>
        </p:spPr>
        <p:txBody>
          <a:bodyPr wrap="square">
            <a:spAutoFit/>
          </a:bodyPr>
          <a:lstStyle/>
          <a:p>
            <a:r>
              <a:rPr lang="en-US">
                <a:solidFill>
                  <a:schemeClr val="bg1"/>
                </a:solidFill>
              </a:rPr>
              <a:t>[thanks to Serge Fehr, Stacey Jeffery, Chris </a:t>
            </a:r>
            <a:r>
              <a:rPr lang="en-US" err="1">
                <a:solidFill>
                  <a:schemeClr val="bg1"/>
                </a:solidFill>
              </a:rPr>
              <a:t>Majenz</a:t>
            </a:r>
            <a:r>
              <a:rPr lang="en-US">
                <a:solidFill>
                  <a:schemeClr val="bg1"/>
                </a:solidFill>
              </a:rPr>
              <a:t>, Florian </a:t>
            </a:r>
            <a:r>
              <a:rPr lang="en-US" err="1">
                <a:solidFill>
                  <a:schemeClr val="bg1"/>
                </a:solidFill>
              </a:rPr>
              <a:t>Speelman</a:t>
            </a:r>
            <a:r>
              <a:rPr lang="en-US">
                <a:solidFill>
                  <a:schemeClr val="bg1"/>
                </a:solidFill>
              </a:rPr>
              <a:t>, Ronald de Wolf]</a:t>
            </a:r>
          </a:p>
        </p:txBody>
      </p:sp>
    </p:spTree>
    <p:extLst>
      <p:ext uri="{BB962C8B-B14F-4D97-AF65-F5344CB8AC3E}">
        <p14:creationId xmlns:p14="http://schemas.microsoft.com/office/powerpoint/2010/main" val="3419495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331" y="-137786"/>
            <a:ext cx="8306669" cy="6480769"/>
          </a:xfrm>
          <a:prstGeom prst="rect">
            <a:avLst/>
          </a:prstGeom>
        </p:spPr>
      </p:pic>
      <p:sp>
        <p:nvSpPr>
          <p:cNvPr id="3" name="Rounded Rectangle 2"/>
          <p:cNvSpPr/>
          <p:nvPr/>
        </p:nvSpPr>
        <p:spPr>
          <a:xfrm>
            <a:off x="805599" y="2717351"/>
            <a:ext cx="2378821" cy="395787"/>
          </a:xfrm>
          <a:prstGeom prst="roundRect">
            <a:avLst/>
          </a:prstGeom>
          <a:solidFill>
            <a:srgbClr val="00FF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512734" y="1816294"/>
            <a:ext cx="3961320" cy="478151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z="2800" b="1" i="1">
                <a:solidFill>
                  <a:schemeClr val="tx1"/>
                </a:solidFill>
                <a:cs typeface="Arial" charset="0"/>
              </a:rPr>
              <a:t>experiments</a:t>
            </a:r>
          </a:p>
          <a:p>
            <a:pPr marL="342900" indent="-342900">
              <a:spcBef>
                <a:spcPct val="20000"/>
              </a:spcBef>
              <a:buSzPct val="65000"/>
              <a:buFont typeface="Wingdings" pitchFamily="2" charset="2"/>
              <a:buChar char="n"/>
            </a:pPr>
            <a:r>
              <a:rPr lang="en-US" sz="2800">
                <a:solidFill>
                  <a:schemeClr val="tx1"/>
                </a:solidFill>
                <a:effectLst>
                  <a:outerShdw blurRad="50800" dist="50800" dir="5400000" algn="ctr" rotWithShape="0">
                    <a:schemeClr val="bg1"/>
                  </a:outerShdw>
                </a:effectLst>
                <a:cs typeface="Arial" charset="0"/>
              </a:rPr>
              <a:t>Selection of </a:t>
            </a:r>
            <a:br>
              <a:rPr lang="en-US" sz="2800">
                <a:solidFill>
                  <a:schemeClr val="tx1"/>
                </a:solidFill>
                <a:effectLst>
                  <a:outerShdw blurRad="50800" dist="50800" dir="5400000" algn="ctr" rotWithShape="0">
                    <a:schemeClr val="bg1"/>
                  </a:outerShdw>
                </a:effectLst>
                <a:cs typeface="Arial" charset="0"/>
              </a:rPr>
            </a:br>
            <a:r>
              <a:rPr lang="en-US" sz="2800">
                <a:solidFill>
                  <a:schemeClr val="tx1"/>
                </a:solidFill>
                <a:effectLst>
                  <a:outerShdw blurRad="50800" dist="50800" dir="5400000" algn="ctr" rotWithShape="0">
                    <a:schemeClr val="bg1"/>
                  </a:outerShdw>
                </a:effectLst>
                <a:cs typeface="Arial" charset="0"/>
              </a:rPr>
              <a:t>open questions</a:t>
            </a: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r>
              <a:rPr lang="en-US" sz="2800">
                <a:solidFill>
                  <a:schemeClr val="tx1"/>
                </a:solidFill>
                <a:effectLst>
                  <a:outerShdw blurRad="50800" dist="50800" dir="5400000" algn="ctr" rotWithShape="0">
                    <a:schemeClr val="bg1"/>
                  </a:outerShdw>
                </a:effectLst>
                <a:cs typeface="Arial" charset="0"/>
              </a:rPr>
              <a:t>Fork me on </a:t>
            </a:r>
            <a:r>
              <a:rPr lang="en-US" sz="2800" err="1">
                <a:solidFill>
                  <a:schemeClr val="tx1"/>
                </a:solidFill>
                <a:effectLst>
                  <a:outerShdw blurRad="50800" dist="50800" dir="5400000" algn="ctr" rotWithShape="0">
                    <a:schemeClr val="bg1"/>
                  </a:outerShdw>
                </a:effectLst>
                <a:cs typeface="Arial" charset="0"/>
              </a:rPr>
              <a:t>github</a:t>
            </a:r>
            <a:r>
              <a:rPr lang="en-US" sz="2800">
                <a:solidFill>
                  <a:schemeClr val="tx1"/>
                </a:solidFill>
                <a:effectLst>
                  <a:outerShdw blurRad="50800" dist="50800" dir="5400000" algn="ctr" rotWithShape="0">
                    <a:schemeClr val="bg1"/>
                  </a:outerShdw>
                </a:effectLst>
                <a:cs typeface="Arial" charset="0"/>
              </a:rPr>
              <a:t>!</a:t>
            </a:r>
          </a:p>
          <a:p>
            <a:pPr marL="342900" indent="-342900">
              <a:spcBef>
                <a:spcPct val="20000"/>
              </a:spcBef>
              <a:buSzPct val="65000"/>
              <a:buFont typeface="Wingdings" pitchFamily="2" charset="2"/>
              <a:buChar char="n"/>
            </a:pPr>
            <a:endParaRPr lang="en-US" sz="2800">
              <a:solidFill>
                <a:schemeClr val="tx1"/>
              </a:solidFill>
              <a:cs typeface="Arial" charset="0"/>
            </a:endParaRPr>
          </a:p>
        </p:txBody>
      </p:sp>
      <p:sp>
        <p:nvSpPr>
          <p:cNvPr id="7" name="Title 6"/>
          <p:cNvSpPr>
            <a:spLocks noGrp="1"/>
          </p:cNvSpPr>
          <p:nvPr>
            <p:ph type="title"/>
          </p:nvPr>
        </p:nvSpPr>
        <p:spPr>
          <a:xfrm>
            <a:off x="1097280" y="87682"/>
            <a:ext cx="10058400" cy="753303"/>
          </a:xfrm>
        </p:spPr>
        <p:txBody>
          <a:bodyPr/>
          <a:lstStyle/>
          <a:p>
            <a:r>
              <a:rPr lang="en-US"/>
              <a:t>MindMap</a:t>
            </a:r>
          </a:p>
        </p:txBody>
      </p:sp>
      <p:sp>
        <p:nvSpPr>
          <p:cNvPr id="9" name="Cloud 8"/>
          <p:cNvSpPr/>
          <p:nvPr/>
        </p:nvSpPr>
        <p:spPr>
          <a:xfrm>
            <a:off x="4146115" y="357862"/>
            <a:ext cx="5091413" cy="2945269"/>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Q advantage</a:t>
            </a:r>
          </a:p>
        </p:txBody>
      </p:sp>
      <p:sp>
        <p:nvSpPr>
          <p:cNvPr id="10" name="Cloud 9"/>
          <p:cNvSpPr/>
          <p:nvPr/>
        </p:nvSpPr>
        <p:spPr>
          <a:xfrm>
            <a:off x="4734838" y="4384110"/>
            <a:ext cx="5260931" cy="1958873"/>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Q data</a:t>
            </a:r>
          </a:p>
        </p:txBody>
      </p:sp>
      <p:sp>
        <p:nvSpPr>
          <p:cNvPr id="11" name="Cloud 10"/>
          <p:cNvSpPr/>
          <p:nvPr/>
        </p:nvSpPr>
        <p:spPr>
          <a:xfrm>
            <a:off x="8591427" y="3182801"/>
            <a:ext cx="3520406" cy="1093504"/>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Post Q crypto</a:t>
            </a:r>
          </a:p>
        </p:txBody>
      </p:sp>
      <p:sp>
        <p:nvSpPr>
          <p:cNvPr id="12" name="Cloud 11"/>
          <p:cNvSpPr/>
          <p:nvPr/>
        </p:nvSpPr>
        <p:spPr>
          <a:xfrm>
            <a:off x="9465151" y="87682"/>
            <a:ext cx="2987633" cy="2589669"/>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Tools</a:t>
            </a:r>
          </a:p>
        </p:txBody>
      </p:sp>
      <p:sp>
        <p:nvSpPr>
          <p:cNvPr id="14" name="Rectangle 13"/>
          <p:cNvSpPr/>
          <p:nvPr/>
        </p:nvSpPr>
        <p:spPr>
          <a:xfrm>
            <a:off x="593698" y="6427890"/>
            <a:ext cx="6061745" cy="369332"/>
          </a:xfrm>
          <a:prstGeom prst="rect">
            <a:avLst/>
          </a:prstGeom>
        </p:spPr>
        <p:txBody>
          <a:bodyPr wrap="square">
            <a:spAutoFit/>
          </a:bodyPr>
          <a:lstStyle/>
          <a:p>
            <a:r>
              <a:rPr lang="en-US" dirty="0">
                <a:solidFill>
                  <a:schemeClr val="bg1"/>
                </a:solidFill>
              </a:rPr>
              <a:t>[from 2018! </a:t>
            </a:r>
            <a:r>
              <a:rPr lang="en-US" dirty="0">
                <a:solidFill>
                  <a:schemeClr val="bg1"/>
                </a:solidFill>
                <a:hlinkClick r:id="rId4"/>
              </a:rPr>
              <a:t>https://github.com/cschaffner/QCryptoMindmap</a:t>
            </a:r>
            <a:r>
              <a:rPr lang="en-US" dirty="0">
                <a:solidFill>
                  <a:schemeClr val="bg1"/>
                </a:solidFill>
              </a:rPr>
              <a:t>]</a:t>
            </a:r>
          </a:p>
        </p:txBody>
      </p:sp>
      <p:pic>
        <p:nvPicPr>
          <p:cNvPr id="13" name="Picture 12"/>
          <p:cNvPicPr>
            <a:picLocks noChangeAspect="1"/>
          </p:cNvPicPr>
          <p:nvPr/>
        </p:nvPicPr>
        <p:blipFill>
          <a:blip r:embed="rId5"/>
          <a:stretch>
            <a:fillRect/>
          </a:stretch>
        </p:blipFill>
        <p:spPr>
          <a:xfrm>
            <a:off x="1271810" y="3182801"/>
            <a:ext cx="1348327" cy="1568848"/>
          </a:xfrm>
          <a:prstGeom prst="rect">
            <a:avLst/>
          </a:prstGeom>
        </p:spPr>
      </p:pic>
    </p:spTree>
    <p:extLst>
      <p:ext uri="{BB962C8B-B14F-4D97-AF65-F5344CB8AC3E}">
        <p14:creationId xmlns:p14="http://schemas.microsoft.com/office/powerpoint/2010/main" val="425900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331" y="-137786"/>
            <a:ext cx="8306669" cy="6480769"/>
          </a:xfrm>
          <a:prstGeom prst="rect">
            <a:avLst/>
          </a:prstGeom>
        </p:spPr>
      </p:pic>
      <p:sp>
        <p:nvSpPr>
          <p:cNvPr id="3" name="Rounded Rectangle 2"/>
          <p:cNvSpPr/>
          <p:nvPr/>
        </p:nvSpPr>
        <p:spPr>
          <a:xfrm>
            <a:off x="805599" y="2717351"/>
            <a:ext cx="2378821" cy="395787"/>
          </a:xfrm>
          <a:prstGeom prst="roundRect">
            <a:avLst/>
          </a:prstGeom>
          <a:solidFill>
            <a:srgbClr val="00FF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512734" y="1816294"/>
            <a:ext cx="3961320" cy="478151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z="2800" b="1" i="1">
                <a:solidFill>
                  <a:schemeClr val="tx1"/>
                </a:solidFill>
                <a:cs typeface="Arial" charset="0"/>
              </a:rPr>
              <a:t>experiments</a:t>
            </a:r>
          </a:p>
          <a:p>
            <a:pPr marL="342900" indent="-342900">
              <a:spcBef>
                <a:spcPct val="20000"/>
              </a:spcBef>
              <a:buSzPct val="65000"/>
              <a:buFont typeface="Wingdings" pitchFamily="2" charset="2"/>
              <a:buChar char="n"/>
            </a:pPr>
            <a:r>
              <a:rPr lang="en-US" sz="2800">
                <a:solidFill>
                  <a:schemeClr val="tx1"/>
                </a:solidFill>
                <a:effectLst>
                  <a:outerShdw blurRad="50800" dist="50800" dir="5400000" algn="ctr" rotWithShape="0">
                    <a:schemeClr val="bg1"/>
                  </a:outerShdw>
                </a:effectLst>
                <a:cs typeface="Arial" charset="0"/>
              </a:rPr>
              <a:t>Selection of </a:t>
            </a:r>
            <a:br>
              <a:rPr lang="en-US" sz="2800">
                <a:solidFill>
                  <a:schemeClr val="tx1"/>
                </a:solidFill>
                <a:effectLst>
                  <a:outerShdw blurRad="50800" dist="50800" dir="5400000" algn="ctr" rotWithShape="0">
                    <a:schemeClr val="bg1"/>
                  </a:outerShdw>
                </a:effectLst>
                <a:cs typeface="Arial" charset="0"/>
              </a:rPr>
            </a:br>
            <a:r>
              <a:rPr lang="en-US" sz="2800">
                <a:solidFill>
                  <a:schemeClr val="tx1"/>
                </a:solidFill>
                <a:effectLst>
                  <a:outerShdw blurRad="50800" dist="50800" dir="5400000" algn="ctr" rotWithShape="0">
                    <a:schemeClr val="bg1"/>
                  </a:outerShdw>
                </a:effectLst>
                <a:cs typeface="Arial" charset="0"/>
              </a:rPr>
              <a:t>open questions</a:t>
            </a: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r>
              <a:rPr lang="en-US" sz="2800">
                <a:solidFill>
                  <a:schemeClr val="tx1"/>
                </a:solidFill>
                <a:effectLst>
                  <a:outerShdw blurRad="50800" dist="50800" dir="5400000" algn="ctr" rotWithShape="0">
                    <a:schemeClr val="bg1"/>
                  </a:outerShdw>
                </a:effectLst>
                <a:cs typeface="Arial" charset="0"/>
              </a:rPr>
              <a:t>Fork me on </a:t>
            </a:r>
            <a:r>
              <a:rPr lang="en-US" sz="2800" err="1">
                <a:solidFill>
                  <a:schemeClr val="tx1"/>
                </a:solidFill>
                <a:effectLst>
                  <a:outerShdw blurRad="50800" dist="50800" dir="5400000" algn="ctr" rotWithShape="0">
                    <a:schemeClr val="bg1"/>
                  </a:outerShdw>
                </a:effectLst>
                <a:cs typeface="Arial" charset="0"/>
              </a:rPr>
              <a:t>github</a:t>
            </a:r>
            <a:r>
              <a:rPr lang="en-US" sz="2800">
                <a:solidFill>
                  <a:schemeClr val="tx1"/>
                </a:solidFill>
                <a:effectLst>
                  <a:outerShdw blurRad="50800" dist="50800" dir="5400000" algn="ctr" rotWithShape="0">
                    <a:schemeClr val="bg1"/>
                  </a:outerShdw>
                </a:effectLst>
                <a:cs typeface="Arial" charset="0"/>
              </a:rPr>
              <a:t>!</a:t>
            </a:r>
          </a:p>
          <a:p>
            <a:pPr marL="342900" indent="-342900">
              <a:spcBef>
                <a:spcPct val="20000"/>
              </a:spcBef>
              <a:buSzPct val="65000"/>
              <a:buFont typeface="Wingdings" pitchFamily="2" charset="2"/>
              <a:buChar char="n"/>
            </a:pPr>
            <a:endParaRPr lang="en-US" sz="2800">
              <a:solidFill>
                <a:schemeClr val="tx1"/>
              </a:solidFill>
              <a:cs typeface="Arial" charset="0"/>
            </a:endParaRPr>
          </a:p>
        </p:txBody>
      </p:sp>
      <p:sp>
        <p:nvSpPr>
          <p:cNvPr id="7" name="Title 6"/>
          <p:cNvSpPr>
            <a:spLocks noGrp="1"/>
          </p:cNvSpPr>
          <p:nvPr>
            <p:ph type="title"/>
          </p:nvPr>
        </p:nvSpPr>
        <p:spPr>
          <a:xfrm>
            <a:off x="1097280" y="87682"/>
            <a:ext cx="10058400" cy="753303"/>
          </a:xfrm>
        </p:spPr>
        <p:txBody>
          <a:bodyPr/>
          <a:lstStyle/>
          <a:p>
            <a:r>
              <a:rPr lang="en-US"/>
              <a:t>MindMap</a:t>
            </a:r>
          </a:p>
        </p:txBody>
      </p:sp>
      <p:sp>
        <p:nvSpPr>
          <p:cNvPr id="9" name="Cloud 8"/>
          <p:cNvSpPr/>
          <p:nvPr/>
        </p:nvSpPr>
        <p:spPr>
          <a:xfrm>
            <a:off x="4146115" y="357862"/>
            <a:ext cx="5091413" cy="2945269"/>
          </a:xfrm>
          <a:prstGeom prst="cloud">
            <a:avLst/>
          </a:prstGeom>
          <a:solidFill>
            <a:schemeClr val="accent5">
              <a:alpha val="48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Q advantage</a:t>
            </a:r>
          </a:p>
        </p:txBody>
      </p:sp>
      <p:sp>
        <p:nvSpPr>
          <p:cNvPr id="10" name="Cloud 9"/>
          <p:cNvSpPr/>
          <p:nvPr/>
        </p:nvSpPr>
        <p:spPr>
          <a:xfrm>
            <a:off x="4734838" y="4384110"/>
            <a:ext cx="5260931" cy="1958873"/>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Q data</a:t>
            </a:r>
          </a:p>
        </p:txBody>
      </p:sp>
      <p:sp>
        <p:nvSpPr>
          <p:cNvPr id="11" name="Cloud 10"/>
          <p:cNvSpPr/>
          <p:nvPr/>
        </p:nvSpPr>
        <p:spPr>
          <a:xfrm>
            <a:off x="8591427" y="3182801"/>
            <a:ext cx="3520406" cy="1093504"/>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Post Q crypto</a:t>
            </a:r>
          </a:p>
        </p:txBody>
      </p:sp>
      <p:sp>
        <p:nvSpPr>
          <p:cNvPr id="12" name="Cloud 11"/>
          <p:cNvSpPr/>
          <p:nvPr/>
        </p:nvSpPr>
        <p:spPr>
          <a:xfrm>
            <a:off x="9465151" y="87682"/>
            <a:ext cx="2987633" cy="2589669"/>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Tools</a:t>
            </a:r>
          </a:p>
        </p:txBody>
      </p:sp>
      <p:sp>
        <p:nvSpPr>
          <p:cNvPr id="14" name="Rectangle 13"/>
          <p:cNvSpPr/>
          <p:nvPr/>
        </p:nvSpPr>
        <p:spPr>
          <a:xfrm>
            <a:off x="593698" y="6427890"/>
            <a:ext cx="8479510" cy="369332"/>
          </a:xfrm>
          <a:prstGeom prst="rect">
            <a:avLst/>
          </a:prstGeom>
        </p:spPr>
        <p:txBody>
          <a:bodyPr wrap="square">
            <a:spAutoFit/>
          </a:bodyPr>
          <a:lstStyle/>
          <a:p>
            <a:r>
              <a:rPr lang="en-US">
                <a:solidFill>
                  <a:schemeClr val="bg1"/>
                </a:solidFill>
              </a:rPr>
              <a:t>[</a:t>
            </a:r>
            <a:r>
              <a:rPr lang="en-US">
                <a:solidFill>
                  <a:schemeClr val="bg1"/>
                </a:solidFill>
                <a:hlinkClick r:id="rId4"/>
              </a:rPr>
              <a:t>https://</a:t>
            </a:r>
            <a:r>
              <a:rPr lang="en-US" err="1">
                <a:solidFill>
                  <a:schemeClr val="bg1"/>
                </a:solidFill>
                <a:hlinkClick r:id="rId4"/>
              </a:rPr>
              <a:t>github.com</a:t>
            </a:r>
            <a:r>
              <a:rPr lang="en-US">
                <a:solidFill>
                  <a:schemeClr val="bg1"/>
                </a:solidFill>
                <a:hlinkClick r:id="rId4"/>
              </a:rPr>
              <a:t>/</a:t>
            </a:r>
            <a:r>
              <a:rPr lang="en-US" err="1">
                <a:solidFill>
                  <a:schemeClr val="bg1"/>
                </a:solidFill>
                <a:hlinkClick r:id="rId4"/>
              </a:rPr>
              <a:t>cschaffner</a:t>
            </a:r>
            <a:r>
              <a:rPr lang="en-US">
                <a:solidFill>
                  <a:schemeClr val="bg1"/>
                </a:solidFill>
                <a:hlinkClick r:id="rId4"/>
              </a:rPr>
              <a:t>/</a:t>
            </a:r>
            <a:r>
              <a:rPr lang="en-US" err="1">
                <a:solidFill>
                  <a:schemeClr val="bg1"/>
                </a:solidFill>
                <a:hlinkClick r:id="rId4"/>
              </a:rPr>
              <a:t>QCryptoMindmap</a:t>
            </a:r>
            <a:r>
              <a:rPr lang="en-US">
                <a:solidFill>
                  <a:schemeClr val="bg1"/>
                </a:solidFill>
              </a:rPr>
              <a:t>]</a:t>
            </a:r>
          </a:p>
        </p:txBody>
      </p:sp>
      <p:pic>
        <p:nvPicPr>
          <p:cNvPr id="13" name="Picture 12"/>
          <p:cNvPicPr>
            <a:picLocks noChangeAspect="1"/>
          </p:cNvPicPr>
          <p:nvPr/>
        </p:nvPicPr>
        <p:blipFill>
          <a:blip r:embed="rId5"/>
          <a:stretch>
            <a:fillRect/>
          </a:stretch>
        </p:blipFill>
        <p:spPr>
          <a:xfrm>
            <a:off x="1271810" y="3182801"/>
            <a:ext cx="1348327" cy="1568848"/>
          </a:xfrm>
          <a:prstGeom prst="rect">
            <a:avLst/>
          </a:prstGeom>
        </p:spPr>
      </p:pic>
    </p:spTree>
    <p:extLst>
      <p:ext uri="{BB962C8B-B14F-4D97-AF65-F5344CB8AC3E}">
        <p14:creationId xmlns:p14="http://schemas.microsoft.com/office/powerpoint/2010/main" val="1807799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459" b="7053"/>
          <a:stretch/>
        </p:blipFill>
        <p:spPr>
          <a:xfrm>
            <a:off x="970850" y="876820"/>
            <a:ext cx="10062073" cy="5411245"/>
          </a:xfrm>
          <a:prstGeom prst="rect">
            <a:avLst/>
          </a:prstGeom>
        </p:spPr>
      </p:pic>
      <p:sp>
        <p:nvSpPr>
          <p:cNvPr id="2" name="Title 1"/>
          <p:cNvSpPr>
            <a:spLocks noGrp="1"/>
          </p:cNvSpPr>
          <p:nvPr>
            <p:ph type="title"/>
          </p:nvPr>
        </p:nvSpPr>
        <p:spPr/>
        <p:txBody>
          <a:bodyPr/>
          <a:lstStyle/>
          <a:p>
            <a:r>
              <a:rPr lang="en-US"/>
              <a:t>Quantum Key Distribution (QKD)</a:t>
            </a:r>
          </a:p>
        </p:txBody>
      </p:sp>
    </p:spTree>
    <p:extLst>
      <p:ext uri="{BB962C8B-B14F-4D97-AF65-F5344CB8AC3E}">
        <p14:creationId xmlns:p14="http://schemas.microsoft.com/office/powerpoint/2010/main" val="612578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3325622" y="3595688"/>
            <a:ext cx="865187" cy="792162"/>
            <a:chOff x="2148" y="2341"/>
            <a:chExt cx="545" cy="499"/>
          </a:xfrm>
        </p:grpSpPr>
        <p:sp>
          <p:nvSpPr>
            <p:cNvPr id="341003" name="Oval 11"/>
            <p:cNvSpPr>
              <a:spLocks noChangeArrowheads="1"/>
            </p:cNvSpPr>
            <p:nvPr/>
          </p:nvSpPr>
          <p:spPr bwMode="auto">
            <a:xfrm>
              <a:off x="2239" y="2432"/>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341004" name="Rectangle 12"/>
            <p:cNvSpPr>
              <a:spLocks noChangeArrowheads="1"/>
            </p:cNvSpPr>
            <p:nvPr/>
          </p:nvSpPr>
          <p:spPr bwMode="auto">
            <a:xfrm>
              <a:off x="2148" y="2568"/>
              <a:ext cx="545" cy="272"/>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341005" name="Line 13"/>
            <p:cNvSpPr>
              <a:spLocks noChangeShapeType="1"/>
            </p:cNvSpPr>
            <p:nvPr/>
          </p:nvSpPr>
          <p:spPr bwMode="auto">
            <a:xfrm flipV="1">
              <a:off x="2420" y="2341"/>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341009" name="Rectangle 17"/>
          <p:cNvSpPr>
            <a:spLocks noGrp="1" noChangeArrowheads="1"/>
          </p:cNvSpPr>
          <p:nvPr>
            <p:ph type="title"/>
          </p:nvPr>
        </p:nvSpPr>
        <p:spPr>
          <a:xfrm>
            <a:off x="1103949" y="96600"/>
            <a:ext cx="8713787" cy="647700"/>
          </a:xfrm>
        </p:spPr>
        <p:txBody>
          <a:bodyPr>
            <a:noAutofit/>
          </a:bodyPr>
          <a:lstStyle/>
          <a:p>
            <a:r>
              <a:rPr lang="en-US" sz="4000"/>
              <a:t>Quantum Mechanics </a:t>
            </a:r>
          </a:p>
        </p:txBody>
      </p:sp>
      <p:sp>
        <p:nvSpPr>
          <p:cNvPr id="341010" name="Text Box 18"/>
          <p:cNvSpPr txBox="1">
            <a:spLocks noChangeArrowheads="1"/>
          </p:cNvSpPr>
          <p:nvPr/>
        </p:nvSpPr>
        <p:spPr bwMode="auto">
          <a:xfrm>
            <a:off x="3408171" y="3021013"/>
            <a:ext cx="3816350" cy="457200"/>
          </a:xfrm>
          <a:prstGeom prst="rect">
            <a:avLst/>
          </a:prstGeom>
          <a:noFill/>
          <a:ln w="9525">
            <a:noFill/>
            <a:miter lim="800000"/>
            <a:headEnd/>
            <a:tailEnd/>
          </a:ln>
          <a:effectLst/>
        </p:spPr>
        <p:txBody>
          <a:bodyPr>
            <a:spAutoFit/>
          </a:bodyPr>
          <a:lstStyle/>
          <a:p>
            <a:pPr eaLnBrk="0" hangingPunct="0">
              <a:spcBef>
                <a:spcPct val="50000"/>
              </a:spcBef>
            </a:pPr>
            <a:r>
              <a:rPr lang="en-US" sz="2400">
                <a:cs typeface="Arial" charset="0"/>
              </a:rPr>
              <a:t>with prob. 1 yields 1</a:t>
            </a:r>
            <a:endParaRPr lang="de-CH" sz="2400">
              <a:cs typeface="Arial" charset="0"/>
            </a:endParaRPr>
          </a:p>
        </p:txBody>
      </p:sp>
      <p:sp>
        <p:nvSpPr>
          <p:cNvPr id="341013" name="Text Box 21"/>
          <p:cNvSpPr txBox="1">
            <a:spLocks noChangeArrowheads="1"/>
          </p:cNvSpPr>
          <p:nvPr/>
        </p:nvSpPr>
        <p:spPr bwMode="auto">
          <a:xfrm>
            <a:off x="310958" y="2924175"/>
            <a:ext cx="3816350" cy="457200"/>
          </a:xfrm>
          <a:prstGeom prst="rect">
            <a:avLst/>
          </a:prstGeom>
          <a:noFill/>
          <a:ln w="9525">
            <a:noFill/>
            <a:miter lim="800000"/>
            <a:headEnd/>
            <a:tailEnd/>
          </a:ln>
          <a:effectLst/>
        </p:spPr>
        <p:txBody>
          <a:bodyPr>
            <a:spAutoFit/>
          </a:bodyPr>
          <a:lstStyle/>
          <a:p>
            <a:pPr eaLnBrk="0" hangingPunct="0">
              <a:spcBef>
                <a:spcPct val="50000"/>
              </a:spcBef>
            </a:pPr>
            <a:r>
              <a:rPr lang="en-US" sz="2400">
                <a:cs typeface="Arial" charset="0"/>
              </a:rPr>
              <a:t>Measurements:</a:t>
            </a:r>
            <a:endParaRPr lang="de-CH" sz="2400">
              <a:cs typeface="Arial" charset="0"/>
            </a:endParaRPr>
          </a:p>
        </p:txBody>
      </p:sp>
      <p:sp>
        <p:nvSpPr>
          <p:cNvPr id="341014" name="Rectangle 22"/>
          <p:cNvSpPr>
            <a:spLocks noChangeArrowheads="1"/>
          </p:cNvSpPr>
          <p:nvPr/>
        </p:nvSpPr>
        <p:spPr bwMode="auto">
          <a:xfrm>
            <a:off x="3335147" y="3524251"/>
            <a:ext cx="865187" cy="1008063"/>
          </a:xfrm>
          <a:prstGeom prst="rect">
            <a:avLst/>
          </a:prstGeom>
          <a:noFill/>
          <a:ln w="28575" algn="ctr">
            <a:solidFill>
              <a:schemeClr val="tx1"/>
            </a:solidFill>
            <a:miter lim="800000"/>
            <a:headEnd/>
            <a:tailEnd/>
          </a:ln>
          <a:effectLst/>
        </p:spPr>
        <p:txBody>
          <a:bodyPr wrap="none" anchor="ctr"/>
          <a:lstStyle/>
          <a:p>
            <a:endParaRPr lang="en-US"/>
          </a:p>
        </p:txBody>
      </p:sp>
      <p:sp>
        <p:nvSpPr>
          <p:cNvPr id="341015" name="Line 23"/>
          <p:cNvSpPr>
            <a:spLocks noChangeShapeType="1"/>
          </p:cNvSpPr>
          <p:nvPr/>
        </p:nvSpPr>
        <p:spPr bwMode="auto">
          <a:xfrm flipH="1">
            <a:off x="1534922" y="4029075"/>
            <a:ext cx="1800225" cy="0"/>
          </a:xfrm>
          <a:prstGeom prst="line">
            <a:avLst/>
          </a:prstGeom>
          <a:noFill/>
          <a:ln w="28575">
            <a:solidFill>
              <a:schemeClr val="tx1"/>
            </a:solidFill>
            <a:round/>
            <a:headEnd/>
            <a:tailEnd/>
          </a:ln>
          <a:effectLst/>
        </p:spPr>
        <p:txBody>
          <a:bodyPr anchor="ctr" anchorCtr="1"/>
          <a:lstStyle/>
          <a:p>
            <a:endParaRPr lang="en-US"/>
          </a:p>
        </p:txBody>
      </p:sp>
      <p:sp>
        <p:nvSpPr>
          <p:cNvPr id="341016" name="Line 24"/>
          <p:cNvSpPr>
            <a:spLocks noChangeShapeType="1"/>
          </p:cNvSpPr>
          <p:nvPr/>
        </p:nvSpPr>
        <p:spPr bwMode="auto">
          <a:xfrm flipH="1">
            <a:off x="4200334" y="4029075"/>
            <a:ext cx="2232025" cy="0"/>
          </a:xfrm>
          <a:prstGeom prst="line">
            <a:avLst/>
          </a:prstGeom>
          <a:noFill/>
          <a:ln w="28575">
            <a:solidFill>
              <a:schemeClr val="tx1"/>
            </a:solidFill>
            <a:round/>
            <a:headEnd/>
            <a:tailEnd/>
          </a:ln>
          <a:effectLst/>
        </p:spPr>
        <p:txBody>
          <a:bodyPr anchor="ctr" anchorCtr="1"/>
          <a:lstStyle/>
          <a:p>
            <a:endParaRPr lang="en-US"/>
          </a:p>
        </p:txBody>
      </p:sp>
      <p:sp>
        <p:nvSpPr>
          <p:cNvPr id="341022" name="Text Box 30"/>
          <p:cNvSpPr txBox="1">
            <a:spLocks noChangeArrowheads="1"/>
          </p:cNvSpPr>
          <p:nvPr/>
        </p:nvSpPr>
        <p:spPr bwMode="auto">
          <a:xfrm>
            <a:off x="2186940" y="1052736"/>
            <a:ext cx="16002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mr10" pitchFamily="34" charset="0"/>
                <a:cs typeface="Arial" charset="0"/>
              </a:rPr>
              <a:t>+</a:t>
            </a:r>
            <a:r>
              <a:rPr lang="en-US" sz="2400">
                <a:cs typeface="Arial" charset="0"/>
              </a:rPr>
              <a:t>  basis</a:t>
            </a:r>
            <a:endParaRPr lang="de-CH" sz="2400">
              <a:cs typeface="Arial" charset="0"/>
            </a:endParaRPr>
          </a:p>
        </p:txBody>
      </p:sp>
      <mc:AlternateContent xmlns:mc="http://schemas.openxmlformats.org/markup-compatibility/2006" xmlns:a14="http://schemas.microsoft.com/office/drawing/2010/main">
        <mc:Choice Requires="a14">
          <p:sp>
            <p:nvSpPr>
              <p:cNvPr id="341028" name="Text Box 36"/>
              <p:cNvSpPr txBox="1">
                <a:spLocks noChangeArrowheads="1"/>
              </p:cNvSpPr>
              <p:nvPr/>
            </p:nvSpPr>
            <p:spPr bwMode="auto">
              <a:xfrm>
                <a:off x="2186941" y="2060575"/>
                <a:ext cx="1730375" cy="461665"/>
              </a:xfrm>
              <a:prstGeom prst="rect">
                <a:avLst/>
              </a:prstGeom>
              <a:noFill/>
              <a:ln w="9525">
                <a:noFill/>
                <a:miter lim="800000"/>
                <a:headEnd/>
                <a:tailEnd/>
              </a:ln>
              <a:effectLst/>
            </p:spPr>
            <p:txBody>
              <a:bodyPr>
                <a:spAutoFit/>
              </a:bodyPr>
              <a:lstStyle/>
              <a:p>
                <a:pPr eaLnBrk="0" hangingPunct="0">
                  <a:spcBef>
                    <a:spcPct val="50000"/>
                  </a:spcBef>
                </a:pPr>
                <a14:m>
                  <m:oMath xmlns:m="http://schemas.openxmlformats.org/officeDocument/2006/math">
                    <m:r>
                      <a:rPr lang="en-US" sz="2400" b="0" i="1" smtClean="0">
                        <a:latin typeface="Cambria Math" charset="0"/>
                        <a:cs typeface="Arial" charset="0"/>
                      </a:rPr>
                      <m:t>×</m:t>
                    </m:r>
                  </m:oMath>
                </a14:m>
                <a:r>
                  <a:rPr lang="en-US" sz="2400">
                    <a:latin typeface="cmsy10" pitchFamily="34" charset="0"/>
                    <a:cs typeface="Arial" charset="0"/>
                  </a:rPr>
                  <a:t> </a:t>
                </a:r>
                <a:r>
                  <a:rPr lang="en-US" sz="2400">
                    <a:cs typeface="Arial" charset="0"/>
                  </a:rPr>
                  <a:t>basis</a:t>
                </a:r>
                <a:endParaRPr lang="de-CH" sz="2400">
                  <a:cs typeface="Arial" charset="0"/>
                </a:endParaRPr>
              </a:p>
            </p:txBody>
          </p:sp>
        </mc:Choice>
        <mc:Fallback xmlns="">
          <p:sp>
            <p:nvSpPr>
              <p:cNvPr id="341028" name="Text Box 36"/>
              <p:cNvSpPr txBox="1">
                <a:spLocks noRot="1" noChangeAspect="1" noMove="1" noResize="1" noEditPoints="1" noAdjustHandles="1" noChangeArrowheads="1" noChangeShapeType="1" noTextEdit="1"/>
              </p:cNvSpPr>
              <p:nvPr/>
            </p:nvSpPr>
            <p:spPr bwMode="auto">
              <a:xfrm>
                <a:off x="2186941" y="2060575"/>
                <a:ext cx="1730375" cy="461665"/>
              </a:xfrm>
              <a:prstGeom prst="rect">
                <a:avLst/>
              </a:prstGeom>
              <a:blipFill rotWithShape="0">
                <a:blip r:embed="rId7"/>
                <a:stretch>
                  <a:fillRect t="-10526" b="-28947"/>
                </a:stretch>
              </a:blipFill>
              <a:ln w="9525">
                <a:noFill/>
                <a:miter lim="800000"/>
                <a:headEnd/>
                <a:tailEnd/>
              </a:ln>
              <a:effectLst/>
            </p:spPr>
            <p:txBody>
              <a:bodyPr/>
              <a:lstStyle/>
              <a:p>
                <a:r>
                  <a:rPr lang="en-US">
                    <a:noFill/>
                  </a:rPr>
                  <a:t> </a:t>
                </a:r>
              </a:p>
            </p:txBody>
          </p:sp>
        </mc:Fallback>
      </mc:AlternateContent>
      <p:grpSp>
        <p:nvGrpSpPr>
          <p:cNvPr id="15" name="Group 139"/>
          <p:cNvGrpSpPr>
            <a:grpSpLocks/>
          </p:cNvGrpSpPr>
          <p:nvPr/>
        </p:nvGrpSpPr>
        <p:grpSpPr bwMode="auto">
          <a:xfrm>
            <a:off x="3333558" y="5099053"/>
            <a:ext cx="865188" cy="792163"/>
            <a:chOff x="2154" y="1933"/>
            <a:chExt cx="545" cy="499"/>
          </a:xfrm>
        </p:grpSpPr>
        <p:sp>
          <p:nvSpPr>
            <p:cNvPr id="341132" name="Oval 140"/>
            <p:cNvSpPr>
              <a:spLocks noChangeArrowheads="1"/>
            </p:cNvSpPr>
            <p:nvPr/>
          </p:nvSpPr>
          <p:spPr bwMode="auto">
            <a:xfrm>
              <a:off x="2245" y="2024"/>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341133" name="Rectangle 141"/>
            <p:cNvSpPr>
              <a:spLocks noChangeArrowheads="1"/>
            </p:cNvSpPr>
            <p:nvPr/>
          </p:nvSpPr>
          <p:spPr bwMode="auto">
            <a:xfrm>
              <a:off x="2154" y="2160"/>
              <a:ext cx="545" cy="272"/>
            </a:xfrm>
            <a:prstGeom prst="rect">
              <a:avLst/>
            </a:prstGeom>
            <a:ln w="9525" algn="ctr">
              <a:noFill/>
              <a:miter lim="800000"/>
              <a:headEnd/>
              <a:tailEnd/>
            </a:ln>
            <a:effectLst/>
          </p:spPr>
          <p:txBody>
            <a:bodyPr wrap="none" anchor="ctr"/>
            <a:lstStyle/>
            <a:p>
              <a:pPr algn="ctr" eaLnBrk="0" hangingPunct="0"/>
              <a:endParaRPr lang="en-US" sz="4000" b="1">
                <a:latin typeface="cmsy10" pitchFamily="34" charset="0"/>
                <a:cs typeface="Arial" charset="0"/>
              </a:endParaRPr>
            </a:p>
          </p:txBody>
        </p:sp>
        <p:sp>
          <p:nvSpPr>
            <p:cNvPr id="341134" name="Line 142"/>
            <p:cNvSpPr>
              <a:spLocks noChangeShapeType="1"/>
            </p:cNvSpPr>
            <p:nvPr/>
          </p:nvSpPr>
          <p:spPr bwMode="auto">
            <a:xfrm flipV="1">
              <a:off x="2426" y="1933"/>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341139" name="Line 147"/>
          <p:cNvSpPr>
            <a:spLocks noChangeShapeType="1"/>
          </p:cNvSpPr>
          <p:nvPr/>
        </p:nvSpPr>
        <p:spPr bwMode="auto">
          <a:xfrm rot="10800000">
            <a:off x="1179321" y="5157789"/>
            <a:ext cx="0" cy="574675"/>
          </a:xfrm>
          <a:prstGeom prst="line">
            <a:avLst/>
          </a:prstGeom>
          <a:noFill/>
          <a:ln w="44450">
            <a:solidFill>
              <a:schemeClr val="bg1"/>
            </a:solidFill>
            <a:round/>
            <a:headEnd type="triangle" w="med" len="med"/>
            <a:tailEnd type="triangle" w="med" len="med"/>
          </a:ln>
          <a:effectLst/>
        </p:spPr>
        <p:txBody>
          <a:bodyPr anchor="ctr" anchorCtr="1"/>
          <a:lstStyle/>
          <a:p>
            <a:endParaRPr lang="en-US"/>
          </a:p>
        </p:txBody>
      </p:sp>
      <p:sp>
        <p:nvSpPr>
          <p:cNvPr id="341140" name="Text Box 148"/>
          <p:cNvSpPr txBox="1">
            <a:spLocks noChangeArrowheads="1"/>
          </p:cNvSpPr>
          <p:nvPr/>
        </p:nvSpPr>
        <p:spPr bwMode="auto">
          <a:xfrm>
            <a:off x="4846446" y="4941888"/>
            <a:ext cx="3600450" cy="457200"/>
          </a:xfrm>
          <a:prstGeom prst="rect">
            <a:avLst/>
          </a:prstGeom>
          <a:noFill/>
          <a:ln w="9525">
            <a:noFill/>
            <a:miter lim="800000"/>
            <a:headEnd/>
            <a:tailEnd/>
          </a:ln>
          <a:effectLst/>
        </p:spPr>
        <p:txBody>
          <a:bodyPr>
            <a:spAutoFit/>
          </a:bodyPr>
          <a:lstStyle/>
          <a:p>
            <a:pPr eaLnBrk="0" hangingPunct="0">
              <a:spcBef>
                <a:spcPct val="50000"/>
              </a:spcBef>
            </a:pPr>
            <a:r>
              <a:rPr lang="en-US" sz="2400">
                <a:cs typeface="Arial" charset="0"/>
              </a:rPr>
              <a:t>with prob. ½ yields 0</a:t>
            </a:r>
          </a:p>
        </p:txBody>
      </p:sp>
      <p:sp>
        <p:nvSpPr>
          <p:cNvPr id="341141" name="Rectangle 149"/>
          <p:cNvSpPr>
            <a:spLocks noChangeArrowheads="1"/>
          </p:cNvSpPr>
          <p:nvPr/>
        </p:nvSpPr>
        <p:spPr bwMode="auto">
          <a:xfrm>
            <a:off x="3333558" y="5011738"/>
            <a:ext cx="865188" cy="1008062"/>
          </a:xfrm>
          <a:prstGeom prst="rect">
            <a:avLst/>
          </a:prstGeom>
          <a:noFill/>
          <a:ln w="28575" algn="ctr">
            <a:solidFill>
              <a:schemeClr val="tx1"/>
            </a:solidFill>
            <a:miter lim="800000"/>
            <a:headEnd/>
            <a:tailEnd/>
          </a:ln>
          <a:effectLst/>
        </p:spPr>
        <p:txBody>
          <a:bodyPr wrap="none" anchor="ctr"/>
          <a:lstStyle/>
          <a:p>
            <a:endParaRPr lang="en-US"/>
          </a:p>
        </p:txBody>
      </p:sp>
      <p:sp>
        <p:nvSpPr>
          <p:cNvPr id="341142" name="Line 150"/>
          <p:cNvSpPr>
            <a:spLocks noChangeShapeType="1"/>
          </p:cNvSpPr>
          <p:nvPr/>
        </p:nvSpPr>
        <p:spPr bwMode="auto">
          <a:xfrm flipH="1">
            <a:off x="1533334" y="5516563"/>
            <a:ext cx="1800225" cy="0"/>
          </a:xfrm>
          <a:prstGeom prst="line">
            <a:avLst/>
          </a:prstGeom>
          <a:noFill/>
          <a:ln w="28575">
            <a:solidFill>
              <a:schemeClr val="tx1"/>
            </a:solidFill>
            <a:round/>
            <a:headEnd/>
            <a:tailEnd/>
          </a:ln>
          <a:effectLst/>
        </p:spPr>
        <p:txBody>
          <a:bodyPr anchor="ctr" anchorCtr="1"/>
          <a:lstStyle/>
          <a:p>
            <a:endParaRPr lang="en-US"/>
          </a:p>
        </p:txBody>
      </p:sp>
      <p:sp>
        <p:nvSpPr>
          <p:cNvPr id="341143" name="Line 151"/>
          <p:cNvSpPr>
            <a:spLocks noChangeShapeType="1"/>
          </p:cNvSpPr>
          <p:nvPr/>
        </p:nvSpPr>
        <p:spPr bwMode="auto">
          <a:xfrm flipH="1">
            <a:off x="4198747" y="5516563"/>
            <a:ext cx="574675" cy="0"/>
          </a:xfrm>
          <a:prstGeom prst="line">
            <a:avLst/>
          </a:prstGeom>
          <a:noFill/>
          <a:ln w="28575">
            <a:solidFill>
              <a:schemeClr val="tx1"/>
            </a:solidFill>
            <a:round/>
            <a:headEnd/>
            <a:tailEnd/>
          </a:ln>
          <a:effectLst/>
        </p:spPr>
        <p:txBody>
          <a:bodyPr anchor="ctr" anchorCtr="1"/>
          <a:lstStyle/>
          <a:p>
            <a:endParaRPr lang="en-US"/>
          </a:p>
        </p:txBody>
      </p:sp>
      <p:sp>
        <p:nvSpPr>
          <p:cNvPr id="341144" name="Text Box 152"/>
          <p:cNvSpPr txBox="1">
            <a:spLocks noChangeArrowheads="1"/>
          </p:cNvSpPr>
          <p:nvPr/>
        </p:nvSpPr>
        <p:spPr bwMode="auto">
          <a:xfrm>
            <a:off x="4846446" y="5661025"/>
            <a:ext cx="3600450" cy="457200"/>
          </a:xfrm>
          <a:prstGeom prst="rect">
            <a:avLst/>
          </a:prstGeom>
          <a:noFill/>
          <a:ln w="9525">
            <a:noFill/>
            <a:miter lim="800000"/>
            <a:headEnd/>
            <a:tailEnd/>
          </a:ln>
          <a:effectLst/>
        </p:spPr>
        <p:txBody>
          <a:bodyPr>
            <a:spAutoFit/>
          </a:bodyPr>
          <a:lstStyle/>
          <a:p>
            <a:pPr eaLnBrk="0" hangingPunct="0">
              <a:spcBef>
                <a:spcPct val="50000"/>
              </a:spcBef>
            </a:pPr>
            <a:r>
              <a:rPr lang="en-US" sz="2400">
                <a:cs typeface="Arial" charset="0"/>
              </a:rPr>
              <a:t>with prob. ½ yields 1</a:t>
            </a:r>
          </a:p>
        </p:txBody>
      </p:sp>
      <p:sp>
        <p:nvSpPr>
          <p:cNvPr id="90" name="Text Box 103"/>
          <p:cNvSpPr txBox="1">
            <a:spLocks noChangeArrowheads="1"/>
          </p:cNvSpPr>
          <p:nvPr/>
        </p:nvSpPr>
        <p:spPr bwMode="auto">
          <a:xfrm>
            <a:off x="4172974" y="4129549"/>
            <a:ext cx="627457" cy="461665"/>
          </a:xfrm>
          <a:prstGeom prst="rect">
            <a:avLst/>
          </a:prstGeom>
          <a:noFill/>
          <a:ln w="9525">
            <a:noFill/>
            <a:miter lim="800000"/>
            <a:headEnd/>
            <a:tailEnd/>
          </a:ln>
          <a:effectLst/>
        </p:spPr>
        <p:txBody>
          <a:bodyPr wrap="square">
            <a:spAutoFit/>
          </a:bodyPr>
          <a:lstStyle/>
          <a:p>
            <a:pPr eaLnBrk="0" hangingPunct="0">
              <a:spcBef>
                <a:spcPct val="50000"/>
              </a:spcBef>
            </a:pPr>
            <a:r>
              <a:rPr lang="en-US" sz="2400">
                <a:cs typeface="Arial" charset="0"/>
              </a:rPr>
              <a:t>0/1</a:t>
            </a:r>
            <a:endParaRPr lang="de-CH" sz="2400">
              <a:cs typeface="Arial" charset="0"/>
            </a:endParaRPr>
          </a:p>
        </p:txBody>
      </p:sp>
      <p:sp>
        <p:nvSpPr>
          <p:cNvPr id="91" name="Text Box 103"/>
          <p:cNvSpPr txBox="1">
            <a:spLocks noChangeArrowheads="1"/>
          </p:cNvSpPr>
          <p:nvPr/>
        </p:nvSpPr>
        <p:spPr bwMode="auto">
          <a:xfrm>
            <a:off x="4187722" y="5678134"/>
            <a:ext cx="627457" cy="461665"/>
          </a:xfrm>
          <a:prstGeom prst="rect">
            <a:avLst/>
          </a:prstGeom>
          <a:noFill/>
          <a:ln w="9525">
            <a:noFill/>
            <a:miter lim="800000"/>
            <a:headEnd/>
            <a:tailEnd/>
          </a:ln>
          <a:effectLst/>
        </p:spPr>
        <p:txBody>
          <a:bodyPr wrap="square">
            <a:spAutoFit/>
          </a:bodyPr>
          <a:lstStyle/>
          <a:p>
            <a:pPr eaLnBrk="0" hangingPunct="0">
              <a:spcBef>
                <a:spcPct val="50000"/>
              </a:spcBef>
            </a:pPr>
            <a:r>
              <a:rPr lang="en-US" sz="2400">
                <a:cs typeface="Arial" charset="0"/>
              </a:rPr>
              <a:t>0/1</a:t>
            </a:r>
            <a:endParaRPr lang="de-CH" sz="2400">
              <a:cs typeface="Arial" charset="0"/>
            </a:endParaRPr>
          </a:p>
        </p:txBody>
      </p:sp>
      <p:grpSp>
        <p:nvGrpSpPr>
          <p:cNvPr id="92" name="Group 28"/>
          <p:cNvGrpSpPr/>
          <p:nvPr/>
        </p:nvGrpSpPr>
        <p:grpSpPr>
          <a:xfrm>
            <a:off x="6582132" y="908760"/>
            <a:ext cx="720000" cy="720000"/>
            <a:chOff x="4214810" y="2000240"/>
            <a:chExt cx="457692" cy="460694"/>
          </a:xfrm>
        </p:grpSpPr>
        <p:sp>
          <p:nvSpPr>
            <p:cNvPr id="93"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94"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95" name="Group 94"/>
          <p:cNvGrpSpPr/>
          <p:nvPr/>
        </p:nvGrpSpPr>
        <p:grpSpPr>
          <a:xfrm>
            <a:off x="4133859" y="908760"/>
            <a:ext cx="720000" cy="720000"/>
            <a:chOff x="7597837" y="2707419"/>
            <a:chExt cx="457692" cy="460694"/>
          </a:xfrm>
        </p:grpSpPr>
        <p:sp>
          <p:nvSpPr>
            <p:cNvPr id="96"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97"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98" name="Group 90"/>
          <p:cNvGrpSpPr/>
          <p:nvPr/>
        </p:nvGrpSpPr>
        <p:grpSpPr>
          <a:xfrm>
            <a:off x="1253540" y="908720"/>
            <a:ext cx="720080" cy="720080"/>
            <a:chOff x="6948264" y="2780928"/>
            <a:chExt cx="457692" cy="460694"/>
          </a:xfrm>
        </p:grpSpPr>
        <p:sp>
          <p:nvSpPr>
            <p:cNvPr id="99"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00" name="Group 63"/>
            <p:cNvGrpSpPr/>
            <p:nvPr/>
          </p:nvGrpSpPr>
          <p:grpSpPr>
            <a:xfrm>
              <a:off x="6991697" y="2814836"/>
              <a:ext cx="360040" cy="367338"/>
              <a:chOff x="-986264" y="2827606"/>
              <a:chExt cx="360040" cy="367338"/>
            </a:xfrm>
          </p:grpSpPr>
          <p:sp>
            <p:nvSpPr>
              <p:cNvPr id="101"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sp>
            <p:nvSpPr>
              <p:cNvPr id="102"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grpSp>
        <p:nvGrpSpPr>
          <p:cNvPr id="103" name="Group 102"/>
          <p:cNvGrpSpPr/>
          <p:nvPr/>
        </p:nvGrpSpPr>
        <p:grpSpPr>
          <a:xfrm>
            <a:off x="1253540" y="1916832"/>
            <a:ext cx="720000" cy="720000"/>
            <a:chOff x="4427984" y="692696"/>
            <a:chExt cx="457692" cy="460694"/>
          </a:xfrm>
        </p:grpSpPr>
        <p:sp>
          <p:nvSpPr>
            <p:cNvPr id="104" name="Oval 2"/>
            <p:cNvSpPr>
              <a:spLocks noChangeArrowheads="1"/>
            </p:cNvSpPr>
            <p:nvPr/>
          </p:nvSpPr>
          <p:spPr bwMode="auto">
            <a:xfrm>
              <a:off x="4427984" y="692696"/>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5" name="Line 5"/>
            <p:cNvSpPr>
              <a:spLocks noChangeShapeType="1"/>
            </p:cNvSpPr>
            <p:nvPr/>
          </p:nvSpPr>
          <p:spPr bwMode="auto">
            <a:xfrm rot="2700000">
              <a:off x="4470434" y="919757"/>
              <a:ext cx="360040" cy="729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sp>
          <p:nvSpPr>
            <p:cNvPr id="106" name="Line 5"/>
            <p:cNvSpPr>
              <a:spLocks noChangeShapeType="1"/>
            </p:cNvSpPr>
            <p:nvPr/>
          </p:nvSpPr>
          <p:spPr bwMode="auto">
            <a:xfrm rot="8100000">
              <a:off x="4470435" y="919756"/>
              <a:ext cx="360040" cy="729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07" name="Group 28"/>
          <p:cNvGrpSpPr/>
          <p:nvPr/>
        </p:nvGrpSpPr>
        <p:grpSpPr>
          <a:xfrm>
            <a:off x="4133860" y="1916832"/>
            <a:ext cx="720000" cy="720000"/>
            <a:chOff x="4214810" y="2000240"/>
            <a:chExt cx="457692" cy="460694"/>
          </a:xfrm>
        </p:grpSpPr>
        <p:sp>
          <p:nvSpPr>
            <p:cNvPr id="10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9"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0" name="Group 28"/>
          <p:cNvGrpSpPr/>
          <p:nvPr/>
        </p:nvGrpSpPr>
        <p:grpSpPr>
          <a:xfrm>
            <a:off x="6582132" y="1916832"/>
            <a:ext cx="720000" cy="720000"/>
            <a:chOff x="4214810" y="2000240"/>
            <a:chExt cx="457692" cy="460694"/>
          </a:xfrm>
        </p:grpSpPr>
        <p:sp>
          <p:nvSpPr>
            <p:cNvPr id="111"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2"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6" name="Group 28"/>
          <p:cNvGrpSpPr/>
          <p:nvPr/>
        </p:nvGrpSpPr>
        <p:grpSpPr>
          <a:xfrm>
            <a:off x="670880" y="3645024"/>
            <a:ext cx="720000" cy="720000"/>
            <a:chOff x="4214810" y="2000240"/>
            <a:chExt cx="457692" cy="460694"/>
          </a:xfrm>
        </p:grpSpPr>
        <p:sp>
          <p:nvSpPr>
            <p:cNvPr id="117"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8"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9" name="Group 28"/>
          <p:cNvGrpSpPr/>
          <p:nvPr/>
        </p:nvGrpSpPr>
        <p:grpSpPr>
          <a:xfrm>
            <a:off x="6575456" y="3717032"/>
            <a:ext cx="720000" cy="720000"/>
            <a:chOff x="4214810" y="2000240"/>
            <a:chExt cx="457692" cy="460694"/>
          </a:xfrm>
        </p:grpSpPr>
        <p:sp>
          <p:nvSpPr>
            <p:cNvPr id="12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22" name="Group 90"/>
          <p:cNvGrpSpPr/>
          <p:nvPr/>
        </p:nvGrpSpPr>
        <p:grpSpPr>
          <a:xfrm>
            <a:off x="3524832" y="3974640"/>
            <a:ext cx="504000" cy="504000"/>
            <a:chOff x="6948264" y="2780928"/>
            <a:chExt cx="457692" cy="460694"/>
          </a:xfrm>
        </p:grpSpPr>
        <p:sp>
          <p:nvSpPr>
            <p:cNvPr id="123"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24" name="Group 63"/>
            <p:cNvGrpSpPr/>
            <p:nvPr/>
          </p:nvGrpSpPr>
          <p:grpSpPr>
            <a:xfrm>
              <a:off x="6991697" y="2814836"/>
              <a:ext cx="360040" cy="367338"/>
              <a:chOff x="-986264" y="2827606"/>
              <a:chExt cx="360040" cy="367338"/>
            </a:xfrm>
          </p:grpSpPr>
          <p:sp>
            <p:nvSpPr>
              <p:cNvPr id="125"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6"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27" name="Group 28"/>
          <p:cNvGrpSpPr/>
          <p:nvPr/>
        </p:nvGrpSpPr>
        <p:grpSpPr>
          <a:xfrm>
            <a:off x="670800" y="5157192"/>
            <a:ext cx="720000" cy="720000"/>
            <a:chOff x="4214810" y="2000240"/>
            <a:chExt cx="457692" cy="460694"/>
          </a:xfrm>
        </p:grpSpPr>
        <p:sp>
          <p:nvSpPr>
            <p:cNvPr id="12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30" name="Group 129"/>
          <p:cNvGrpSpPr/>
          <p:nvPr/>
        </p:nvGrpSpPr>
        <p:grpSpPr>
          <a:xfrm>
            <a:off x="3528316" y="5460464"/>
            <a:ext cx="504000" cy="504000"/>
            <a:chOff x="4427984" y="692696"/>
            <a:chExt cx="457692" cy="460694"/>
          </a:xfrm>
        </p:grpSpPr>
        <p:sp>
          <p:nvSpPr>
            <p:cNvPr id="131" name="Oval 2"/>
            <p:cNvSpPr>
              <a:spLocks noChangeArrowheads="1"/>
            </p:cNvSpPr>
            <p:nvPr/>
          </p:nvSpPr>
          <p:spPr bwMode="auto">
            <a:xfrm>
              <a:off x="4427984" y="692696"/>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2" name="Line 5"/>
            <p:cNvSpPr>
              <a:spLocks noChangeShapeType="1"/>
            </p:cNvSpPr>
            <p:nvPr/>
          </p:nvSpPr>
          <p:spPr bwMode="auto">
            <a:xfrm rot="2700000">
              <a:off x="4470434" y="919757"/>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3" name="Line 5"/>
            <p:cNvSpPr>
              <a:spLocks noChangeShapeType="1"/>
            </p:cNvSpPr>
            <p:nvPr/>
          </p:nvSpPr>
          <p:spPr bwMode="auto">
            <a:xfrm rot="8100000">
              <a:off x="4470435" y="91975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34" name="Group 28"/>
          <p:cNvGrpSpPr/>
          <p:nvPr/>
        </p:nvGrpSpPr>
        <p:grpSpPr>
          <a:xfrm>
            <a:off x="7799592" y="4725144"/>
            <a:ext cx="720000" cy="720000"/>
            <a:chOff x="4214810" y="2000240"/>
            <a:chExt cx="457692" cy="460694"/>
          </a:xfrm>
        </p:grpSpPr>
        <p:sp>
          <p:nvSpPr>
            <p:cNvPr id="13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6"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37" name="Group 28"/>
          <p:cNvGrpSpPr/>
          <p:nvPr/>
        </p:nvGrpSpPr>
        <p:grpSpPr>
          <a:xfrm>
            <a:off x="7799592" y="5661248"/>
            <a:ext cx="720000" cy="720000"/>
            <a:chOff x="4214810" y="2000240"/>
            <a:chExt cx="457692" cy="460694"/>
          </a:xfrm>
        </p:grpSpPr>
        <p:sp>
          <p:nvSpPr>
            <p:cNvPr id="13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9"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pic>
        <p:nvPicPr>
          <p:cNvPr id="143" name="Picture 142" descr="TP_tmp.emf"/>
          <p:cNvPicPr>
            <a:picLocks noChangeAspect="1"/>
          </p:cNvPicPr>
          <p:nvPr>
            <p:custDataLst>
              <p:tags r:id="rId1"/>
            </p:custDataLst>
          </p:nvPr>
        </p:nvPicPr>
        <p:blipFill>
          <a:blip r:embed="rId8" cstate="print">
            <a:clrChange>
              <a:clrFrom>
                <a:srgbClr val="FFFFFF"/>
              </a:clrFrom>
              <a:clrTo>
                <a:srgbClr val="FFFFFF">
                  <a:alpha val="0"/>
                </a:srgbClr>
              </a:clrTo>
            </a:clrChange>
          </a:blip>
          <a:stretch>
            <a:fillRect/>
          </a:stretch>
        </p:blipFill>
        <p:spPr bwMode="auto">
          <a:xfrm>
            <a:off x="5213981" y="2060849"/>
            <a:ext cx="690067" cy="446227"/>
          </a:xfrm>
          <a:prstGeom prst="rect">
            <a:avLst/>
          </a:prstGeom>
          <a:noFill/>
          <a:ln/>
          <a:effectLst/>
        </p:spPr>
      </p:pic>
      <p:pic>
        <p:nvPicPr>
          <p:cNvPr id="144" name="Picture 143" descr="TP_tmp.emf"/>
          <p:cNvPicPr>
            <a:picLocks noChangeAspect="1"/>
          </p:cNvPicPr>
          <p:nvPr>
            <p:custDataLst>
              <p:tags r:id="rId2"/>
            </p:custDataLst>
          </p:nvPr>
        </p:nvPicPr>
        <p:blipFill>
          <a:blip r:embed="rId9" cstate="print">
            <a:clrChange>
              <a:clrFrom>
                <a:srgbClr val="FFFFFF"/>
              </a:clrFrom>
              <a:clrTo>
                <a:srgbClr val="FFFFFF">
                  <a:alpha val="0"/>
                </a:srgbClr>
              </a:clrTo>
            </a:clrChange>
          </a:blip>
          <a:stretch>
            <a:fillRect/>
          </a:stretch>
        </p:blipFill>
        <p:spPr bwMode="auto">
          <a:xfrm>
            <a:off x="7627572" y="2076844"/>
            <a:ext cx="690067" cy="446227"/>
          </a:xfrm>
          <a:prstGeom prst="rect">
            <a:avLst/>
          </a:prstGeom>
          <a:noFill/>
          <a:ln/>
          <a:effectLst/>
        </p:spPr>
      </p:pic>
      <p:pic>
        <p:nvPicPr>
          <p:cNvPr id="145" name="Picture 144" descr="TP_tmp.emf"/>
          <p:cNvPicPr>
            <a:picLocks noChangeAspect="1"/>
          </p:cNvPicPr>
          <p:nvPr>
            <p:custDataLst>
              <p:tags r:id="rId3"/>
            </p:custDataLst>
          </p:nvPr>
        </p:nvPicPr>
        <p:blipFill>
          <a:blip r:embed="rId10" cstate="print">
            <a:clrChange>
              <a:clrFrom>
                <a:srgbClr val="FFFFFF"/>
              </a:clrFrom>
              <a:clrTo>
                <a:srgbClr val="FFFFFF">
                  <a:alpha val="0"/>
                </a:srgbClr>
              </a:clrTo>
            </a:clrChange>
          </a:blip>
          <a:stretch>
            <a:fillRect/>
          </a:stretch>
        </p:blipFill>
        <p:spPr bwMode="auto">
          <a:xfrm>
            <a:off x="5213981" y="1124744"/>
            <a:ext cx="690067" cy="487680"/>
          </a:xfrm>
          <a:prstGeom prst="rect">
            <a:avLst/>
          </a:prstGeom>
          <a:noFill/>
          <a:ln/>
          <a:effectLst/>
        </p:spPr>
      </p:pic>
      <p:pic>
        <p:nvPicPr>
          <p:cNvPr id="146" name="Picture 145" descr="TP_tmp.emf"/>
          <p:cNvPicPr>
            <a:picLocks noChangeAspect="1"/>
          </p:cNvPicPr>
          <p:nvPr>
            <p:custDataLst>
              <p:tags r:id="rId4"/>
            </p:custDataLst>
          </p:nvPr>
        </p:nvPicPr>
        <p:blipFill>
          <a:blip r:embed="rId11" cstate="print">
            <a:clrChange>
              <a:clrFrom>
                <a:srgbClr val="FFFFFF"/>
              </a:clrFrom>
              <a:clrTo>
                <a:srgbClr val="FFFFFF">
                  <a:alpha val="0"/>
                </a:srgbClr>
              </a:clrTo>
            </a:clrChange>
          </a:blip>
          <a:stretch>
            <a:fillRect/>
          </a:stretch>
        </p:blipFill>
        <p:spPr bwMode="auto">
          <a:xfrm>
            <a:off x="7627572" y="1095400"/>
            <a:ext cx="690067" cy="487680"/>
          </a:xfrm>
          <a:prstGeom prst="rect">
            <a:avLst/>
          </a:prstGeom>
          <a:noFill/>
          <a:ln/>
          <a:effectLst/>
        </p:spPr>
      </p:pic>
      <p:grpSp>
        <p:nvGrpSpPr>
          <p:cNvPr id="4" name="Group 3"/>
          <p:cNvGrpSpPr/>
          <p:nvPr/>
        </p:nvGrpSpPr>
        <p:grpSpPr>
          <a:xfrm>
            <a:off x="8945320" y="2820684"/>
            <a:ext cx="2526680" cy="861745"/>
            <a:chOff x="8945320" y="2820684"/>
            <a:chExt cx="2526680" cy="861745"/>
          </a:xfrm>
        </p:grpSpPr>
        <p:sp>
          <p:nvSpPr>
            <p:cNvPr id="75" name="Content Placeholder 1"/>
            <p:cNvSpPr txBox="1">
              <a:spLocks/>
            </p:cNvSpPr>
            <p:nvPr/>
          </p:nvSpPr>
          <p:spPr>
            <a:xfrm>
              <a:off x="8945320" y="2820684"/>
              <a:ext cx="2051358" cy="804862"/>
            </a:xfrm>
            <a:prstGeom prst="rect">
              <a:avLst/>
            </a:prstGeom>
          </p:spPr>
          <p:txBody>
            <a:bodyPr/>
            <a:lstStyle/>
            <a:p>
              <a:pPr>
                <a:spcBef>
                  <a:spcPct val="20000"/>
                </a:spcBef>
                <a:buClr>
                  <a:schemeClr val="accent1"/>
                </a:buClr>
                <a:buSzPct val="65000"/>
                <a:defRPr/>
              </a:pPr>
              <a:r>
                <a:rPr lang="en-US" sz="2400">
                  <a:cs typeface="Arial" charset="0"/>
                </a:rPr>
                <a:t>Q</a:t>
              </a:r>
              <a:r>
                <a:rPr lang="en-US" sz="2400" err="1">
                  <a:cs typeface="Arial" charset="0"/>
                </a:rPr>
                <a:t>uantum</a:t>
              </a:r>
              <a:r>
                <a:rPr lang="en-US" sz="2400">
                  <a:cs typeface="Arial" charset="0"/>
                </a:rPr>
                <a:t> operations:</a:t>
              </a:r>
            </a:p>
            <a:p>
              <a:pPr>
                <a:spcBef>
                  <a:spcPct val="20000"/>
                </a:spcBef>
                <a:buClr>
                  <a:schemeClr val="accent1"/>
                </a:buClr>
                <a:buSzPct val="65000"/>
                <a:defRPr/>
              </a:pPr>
              <a:endParaRPr lang="en-US" sz="2400">
                <a:cs typeface="Arial" charset="0"/>
              </a:endParaRPr>
            </a:p>
          </p:txBody>
        </p:sp>
        <p:sp>
          <p:nvSpPr>
            <p:cNvPr id="76" name="Content Placeholder 1"/>
            <p:cNvSpPr txBox="1">
              <a:spLocks/>
            </p:cNvSpPr>
            <p:nvPr/>
          </p:nvSpPr>
          <p:spPr>
            <a:xfrm>
              <a:off x="10823928" y="2890341"/>
              <a:ext cx="648072" cy="792088"/>
            </a:xfrm>
            <a:prstGeom prst="rect">
              <a:avLst/>
            </a:prstGeom>
          </p:spPr>
          <p:txBody>
            <a:bodyPr/>
            <a:lstStyle/>
            <a:p>
              <a:pPr marL="342900" indent="-342900">
                <a:spcBef>
                  <a:spcPct val="20000"/>
                </a:spcBef>
                <a:buClr>
                  <a:schemeClr val="accent1"/>
                </a:buClr>
                <a:buSzPct val="65000"/>
                <a:defRPr/>
              </a:pPr>
              <a:r>
                <a:rPr lang="en-US" sz="4400">
                  <a:cs typeface="Arial" charset="0"/>
                </a:rPr>
                <a:t>U</a:t>
              </a:r>
            </a:p>
            <a:p>
              <a:pPr marL="342900" indent="-342900">
                <a:spcBef>
                  <a:spcPct val="20000"/>
                </a:spcBef>
                <a:buClr>
                  <a:schemeClr val="accent1"/>
                </a:buClr>
                <a:buSzPct val="65000"/>
                <a:defRPr/>
              </a:pPr>
              <a:endParaRPr lang="en-US" sz="2800">
                <a:cs typeface="Arial" charset="0"/>
              </a:endParaRPr>
            </a:p>
          </p:txBody>
        </p:sp>
        <p:sp>
          <p:nvSpPr>
            <p:cNvPr id="77" name="Rectangle 22"/>
            <p:cNvSpPr>
              <a:spLocks noChangeArrowheads="1"/>
            </p:cNvSpPr>
            <p:nvPr/>
          </p:nvSpPr>
          <p:spPr bwMode="auto">
            <a:xfrm>
              <a:off x="10763088" y="2908245"/>
              <a:ext cx="649188" cy="719262"/>
            </a:xfrm>
            <a:prstGeom prst="rect">
              <a:avLst/>
            </a:prstGeom>
            <a:noFill/>
            <a:ln w="28575" algn="ctr">
              <a:solidFill>
                <a:schemeClr val="tx1"/>
              </a:solidFill>
              <a:miter lim="800000"/>
              <a:headEnd/>
              <a:tailEnd/>
            </a:ln>
            <a:effectLst/>
          </p:spPr>
          <p:txBody>
            <a:bodyPr wrap="none" anchor="ctr"/>
            <a:lstStyle/>
            <a:p>
              <a:endParaRPr lang="en-US"/>
            </a:p>
          </p:txBody>
        </p:sp>
      </p:grpSp>
      <p:grpSp>
        <p:nvGrpSpPr>
          <p:cNvPr id="3" name="Group 2"/>
          <p:cNvGrpSpPr/>
          <p:nvPr/>
        </p:nvGrpSpPr>
        <p:grpSpPr>
          <a:xfrm>
            <a:off x="9723119" y="3880608"/>
            <a:ext cx="1562101" cy="792088"/>
            <a:chOff x="9723119" y="3880608"/>
            <a:chExt cx="1562101" cy="792088"/>
          </a:xfrm>
        </p:grpSpPr>
        <p:sp>
          <p:nvSpPr>
            <p:cNvPr id="78" name="Content Placeholder 1"/>
            <p:cNvSpPr txBox="1">
              <a:spLocks/>
            </p:cNvSpPr>
            <p:nvPr/>
          </p:nvSpPr>
          <p:spPr>
            <a:xfrm>
              <a:off x="10275680" y="3880608"/>
              <a:ext cx="648072" cy="792088"/>
            </a:xfrm>
            <a:prstGeom prst="rect">
              <a:avLst/>
            </a:prstGeom>
          </p:spPr>
          <p:txBody>
            <a:bodyPr/>
            <a:lstStyle/>
            <a:p>
              <a:pPr marL="342900" indent="-342900">
                <a:spcBef>
                  <a:spcPct val="20000"/>
                </a:spcBef>
                <a:buClr>
                  <a:schemeClr val="accent1"/>
                </a:buClr>
                <a:buSzPct val="65000"/>
                <a:defRPr/>
              </a:pPr>
              <a:r>
                <a:rPr lang="en-US" sz="4400">
                  <a:cs typeface="Arial" charset="0"/>
                </a:rPr>
                <a:t>H</a:t>
              </a:r>
            </a:p>
            <a:p>
              <a:pPr marL="342900" indent="-342900">
                <a:spcBef>
                  <a:spcPct val="20000"/>
                </a:spcBef>
                <a:buClr>
                  <a:schemeClr val="accent1"/>
                </a:buClr>
                <a:buSzPct val="65000"/>
                <a:defRPr/>
              </a:pPr>
              <a:endParaRPr lang="en-US" sz="2800">
                <a:cs typeface="Arial" charset="0"/>
              </a:endParaRPr>
            </a:p>
          </p:txBody>
        </p:sp>
        <p:sp>
          <p:nvSpPr>
            <p:cNvPr id="79" name="Rectangle 22"/>
            <p:cNvSpPr>
              <a:spLocks noChangeArrowheads="1"/>
            </p:cNvSpPr>
            <p:nvPr/>
          </p:nvSpPr>
          <p:spPr bwMode="auto">
            <a:xfrm>
              <a:off x="10214840" y="3898512"/>
              <a:ext cx="649188" cy="719262"/>
            </a:xfrm>
            <a:prstGeom prst="rect">
              <a:avLst/>
            </a:prstGeom>
            <a:noFill/>
            <a:ln w="28575" algn="ctr">
              <a:solidFill>
                <a:schemeClr val="tx1"/>
              </a:solidFill>
              <a:miter lim="800000"/>
              <a:headEnd/>
              <a:tailEnd/>
            </a:ln>
            <a:effectLst/>
          </p:spPr>
          <p:txBody>
            <a:bodyPr wrap="none" anchor="ctr"/>
            <a:lstStyle/>
            <a:p>
              <a:endParaRPr lang="en-US"/>
            </a:p>
          </p:txBody>
        </p:sp>
        <p:sp>
          <p:nvSpPr>
            <p:cNvPr id="80" name="Line 23"/>
            <p:cNvSpPr>
              <a:spLocks noChangeShapeType="1"/>
            </p:cNvSpPr>
            <p:nvPr/>
          </p:nvSpPr>
          <p:spPr bwMode="auto">
            <a:xfrm flipH="1">
              <a:off x="9723119" y="4238105"/>
              <a:ext cx="491720" cy="0"/>
            </a:xfrm>
            <a:prstGeom prst="line">
              <a:avLst/>
            </a:prstGeom>
            <a:noFill/>
            <a:ln w="28575">
              <a:solidFill>
                <a:schemeClr val="tx1"/>
              </a:solidFill>
              <a:round/>
              <a:headEnd/>
              <a:tailEnd/>
            </a:ln>
            <a:effectLst/>
          </p:spPr>
          <p:txBody>
            <a:bodyPr anchor="ctr" anchorCtr="1"/>
            <a:lstStyle/>
            <a:p>
              <a:endParaRPr lang="en-US"/>
            </a:p>
          </p:txBody>
        </p:sp>
        <p:sp>
          <p:nvSpPr>
            <p:cNvPr id="81" name="Line 24"/>
            <p:cNvSpPr>
              <a:spLocks noChangeShapeType="1"/>
            </p:cNvSpPr>
            <p:nvPr/>
          </p:nvSpPr>
          <p:spPr bwMode="auto">
            <a:xfrm flipH="1">
              <a:off x="10864028" y="4253345"/>
              <a:ext cx="421192" cy="0"/>
            </a:xfrm>
            <a:prstGeom prst="line">
              <a:avLst/>
            </a:prstGeom>
            <a:noFill/>
            <a:ln w="28575">
              <a:solidFill>
                <a:schemeClr val="tx1"/>
              </a:solidFill>
              <a:round/>
              <a:headEnd/>
              <a:tailEnd/>
            </a:ln>
            <a:effectLst/>
          </p:spPr>
          <p:txBody>
            <a:bodyPr anchor="ctr" anchorCtr="1"/>
            <a:lstStyle/>
            <a:p>
              <a:endParaRPr lang="en-US"/>
            </a:p>
          </p:txBody>
        </p:sp>
      </p:grpSp>
      <p:grpSp>
        <p:nvGrpSpPr>
          <p:cNvPr id="82" name="Group 81"/>
          <p:cNvGrpSpPr/>
          <p:nvPr/>
        </p:nvGrpSpPr>
        <p:grpSpPr>
          <a:xfrm>
            <a:off x="8873676" y="3909014"/>
            <a:ext cx="720000" cy="720000"/>
            <a:chOff x="7597837" y="2707419"/>
            <a:chExt cx="457692" cy="460694"/>
          </a:xfrm>
        </p:grpSpPr>
        <p:sp>
          <p:nvSpPr>
            <p:cNvPr id="83"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84"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85" name="Group 28"/>
          <p:cNvGrpSpPr/>
          <p:nvPr/>
        </p:nvGrpSpPr>
        <p:grpSpPr>
          <a:xfrm>
            <a:off x="11355840" y="3925389"/>
            <a:ext cx="720000" cy="720000"/>
            <a:chOff x="4214810" y="2000240"/>
            <a:chExt cx="457692" cy="460694"/>
          </a:xfrm>
        </p:grpSpPr>
        <p:sp>
          <p:nvSpPr>
            <p:cNvPr id="86"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87"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spTree>
    <p:extLst>
      <p:ext uri="{BB962C8B-B14F-4D97-AF65-F5344CB8AC3E}">
        <p14:creationId xmlns:p14="http://schemas.microsoft.com/office/powerpoint/2010/main" val="1857712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1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10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10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10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10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11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11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11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11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114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wipe(left)">
                                      <p:cBhvr>
                                        <p:cTn id="63" dur="500"/>
                                        <p:tgtEl>
                                          <p:spTgt spid="82"/>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left)">
                                      <p:cBhvr>
                                        <p:cTn id="67" dur="500"/>
                                        <p:tgtEl>
                                          <p:spTgt spid="3"/>
                                        </p:tgtEl>
                                      </p:cBhvr>
                                    </p:animEffect>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wipe(left)">
                                      <p:cBhvr>
                                        <p:cTn id="7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010" grpId="0"/>
      <p:bldP spid="341013" grpId="0"/>
      <p:bldP spid="341014" grpId="0" animBg="1"/>
      <p:bldP spid="341015" grpId="0" animBg="1"/>
      <p:bldP spid="341016" grpId="0" animBg="1"/>
      <p:bldP spid="341140" grpId="0"/>
      <p:bldP spid="341141" grpId="0" animBg="1"/>
      <p:bldP spid="341142" grpId="0" animBg="1"/>
      <p:bldP spid="341143" grpId="0" animBg="1"/>
      <p:bldP spid="341144" grpId="0"/>
      <p:bldP spid="90" grpId="0"/>
      <p:bldP spid="91" grpId="0"/>
    </p:bld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times&#10;\end{align*}&#10;\end{document}&#10;"/>
  <p:tag name="FILENAME" val="TP_tmp"/>
  <p:tag name="FORMAT" val="png256"/>
  <p:tag name="RES" val="1200"/>
  <p:tag name="BLEND" val="0"/>
  <p:tag name="TRANSPARENT" val="1"/>
  <p:tag name="TBUG" val="0"/>
  <p:tag name="ALLOWFS" val="0"/>
  <p:tag name="ORIGWIDTH" val="17"/>
  <p:tag name="PICTUREFILESIZE" val="2152"/>
</p:tagLst>
</file>

<file path=ppt/tags/tag10.xml><?xml version="1.0" encoding="utf-8"?>
<p:tagLst xmlns:a="http://schemas.openxmlformats.org/drawingml/2006/main" xmlns:r="http://schemas.openxmlformats.org/officeDocument/2006/relationships" xmlns:p="http://schemas.openxmlformats.org/presentationml/2006/main">
  <p:tag name="ORIGINALHEIGHT" val="131.25"/>
  <p:tag name="ORIGINALWIDTH" val="598.5"/>
  <p:tag name="LATEXADDIN" val="\documentclass{article}&#10;\usepackage{amsmath}&#10;\pagestyle{empty}&#10;\begin{document}&#10;&#10;$$&#10;f_{\mathcal O(C)} = f_C&#10;$$&#10;&#10;&#10;\end{document}"/>
  <p:tag name="IGUANATEXSIZE" val="20"/>
  <p:tag name="IGUANATEXCURSOR" val="107"/>
  <p:tag name="TRANSPARENCY" val="True"/>
  <p:tag name="FILENAME" val=""/>
  <p:tag name="INPUTTYPE" val="0"/>
  <p:tag name="LATEXENGINEID" val="0"/>
  <p:tag name="TEMPFOLDER" val="c:\temp\"/>
</p:tagLst>
</file>

<file path=ppt/tags/tag11.xml><?xml version="1.0" encoding="utf-8"?>
<p:tagLst xmlns:a="http://schemas.openxmlformats.org/drawingml/2006/main" xmlns:r="http://schemas.openxmlformats.org/officeDocument/2006/relationships" xmlns:p="http://schemas.openxmlformats.org/presentationml/2006/main">
  <p:tag name="ORIGINALHEIGHT" val="143.25"/>
  <p:tag name="ORIGINALWIDTH" val="2629.5"/>
  <p:tag name="LATEXADDIN" val="\documentclass{article}&#10;\usepackage{amsmath}&#10;\pagestyle{empty}&#10;\begin{document}&#10;&#10;$$&#10;|\text{Pr}[\mathcal A(\mathcal O(C)) = 1] - \text{Pr}[\mathcal S^{f_C}(\bar 1) = 1]| \leq \text{negl}(|C|)\,.&#10;$$&#10;&#10;&#10;\end{document}"/>
  <p:tag name="IGUANATEXSIZE" val="20"/>
  <p:tag name="IGUANATEXCURSOR" val="104"/>
  <p:tag name="TRANSPARENCY" val="True"/>
  <p:tag name="FILENAME" val=""/>
  <p:tag name="INPUTTYPE" val="0"/>
  <p:tag name="LATEXENGINEID" val="0"/>
  <p:tag name="TEMPFOLDER" val="c:\temp\"/>
</p:tagLst>
</file>

<file path=ppt/tags/tag12.xml><?xml version="1.0" encoding="utf-8"?>
<p:tagLst xmlns:a="http://schemas.openxmlformats.org/drawingml/2006/main" xmlns:r="http://schemas.openxmlformats.org/officeDocument/2006/relationships" xmlns:p="http://schemas.openxmlformats.org/presentationml/2006/main">
  <p:tag name="ORIGINALHEIGHT" val="130.5"/>
  <p:tag name="ORIGINALWIDTH" val="2026.5"/>
  <p:tag name="LATEXADDIN" val="\documentclass{article}&#10;\usepackage{amsmath}&#10;\pagestyle{empty}&#10;\begin{document}&#10;&#10;$$&#10;k_{\text{decrypt}} := k \qquad k_{\text{encrypt}} := \mathcal O(\text{Enc}_k)\,.&#10;$$&#10;&#10;&#10;\end{document}"/>
  <p:tag name="IGUANATEXSIZE" val="20"/>
  <p:tag name="IGUANATEXCURSOR" val="146"/>
  <p:tag name="TRANSPARENCY" val="True"/>
  <p:tag name="FILENAME" val=""/>
  <p:tag name="INPUTTYPE" val="0"/>
  <p:tag name="LATEXENGINEID" val="0"/>
  <p:tag name="TEMPFOLDER" val="c:\temp\"/>
</p:tagLst>
</file>

<file path=ppt/tags/tag13.xml><?xml version="1.0" encoding="utf-8"?>
<p:tagLst xmlns:a="http://schemas.openxmlformats.org/drawingml/2006/main" xmlns:r="http://schemas.openxmlformats.org/officeDocument/2006/relationships" xmlns:p="http://schemas.openxmlformats.org/presentationml/2006/main">
  <p:tag name="ORIGINALHEIGHT" val="124.5"/>
  <p:tag name="ORIGINALWIDTH" val="1492.5"/>
  <p:tag name="LATEXADDIN" val="\documentclass{article}&#10;\usepackage{amsmath}&#10;\pagestyle{empty}&#10;\begin{document}&#10;&#10;$$&#10;k_{\text{eval}} := \mathcal O( \text{Enc}_k \circ U \circ \text{Dec}_k)&#10;$$&#10;&#10;\end{document}"/>
  <p:tag name="IGUANATEXSIZE" val="20"/>
  <p:tag name="IGUANATEXCURSOR" val="158"/>
  <p:tag name="TRANSPARENCY" val="True"/>
  <p:tag name="FILENAME" val=""/>
  <p:tag name="INPUTTYPE" val="0"/>
  <p:tag name="LATEXENGINEID" val="0"/>
  <p:tag name="TEMPFOLDER" val="c:\temp\"/>
</p:tagLst>
</file>

<file path=ppt/tags/tag14.xml><?xml version="1.0" encoding="utf-8"?>
<p:tagLst xmlns:a="http://schemas.openxmlformats.org/drawingml/2006/main" xmlns:r="http://schemas.openxmlformats.org/officeDocument/2006/relationships" xmlns:p="http://schemas.openxmlformats.org/presentationml/2006/main">
  <p:tag name="ORIGINALHEIGHT" val="124.5"/>
  <p:tag name="ORIGINALWIDTH" val="1005"/>
  <p:tag name="LATEXADDIN" val="\documentclass{article}&#10;\usepackage{amsmath}&#10;\pagestyle{empty}&#10;\begin{document}&#10;&#10;$$&#10;|\mathcal O(C)| \leq \text{poly}(|C|)&#10;$$&#10;&#10;&#10;\end{document}"/>
  <p:tag name="IGUANATEXSIZE" val="20"/>
  <p:tag name="IGUANATEXCURSOR" val="94"/>
  <p:tag name="TRANSPARENCY" val="True"/>
  <p:tag name="FILENAME" val=""/>
  <p:tag name="INPUTTYPE" val="0"/>
  <p:tag name="LATEXENGINEID" val="0"/>
  <p:tag name="TEMPFOLDER" val="c:\temp\"/>
</p:tagLst>
</file>

<file path=ppt/tags/tag15.xml><?xml version="1.0" encoding="utf-8"?>
<p:tagLst xmlns:a="http://schemas.openxmlformats.org/drawingml/2006/main" xmlns:r="http://schemas.openxmlformats.org/officeDocument/2006/relationships" xmlns:p="http://schemas.openxmlformats.org/presentationml/2006/main">
  <p:tag name="ORIGINALHEIGHT" val="142.5"/>
  <p:tag name="ORIGINALWIDTH" val="2649"/>
  <p:tag name="LATEXADDIN" val="\documentclass{article}&#10;\usepackage{amsmath}&#10;\pagestyle{empty}&#10;\begin{document}&#10;&#10;$$&#10;|\text{Pr}[\mathcal A(\mathcal O(C)) = 1] - \text{Pr}[\mathcal S^{U_C}(\bar 1) = 1]| \leq \text{negl}(|C|)\,.&#10;$$&#10;&#10;&#10;\end{document}"/>
  <p:tag name="IGUANATEXSIZE" val="20"/>
  <p:tag name="IGUANATEXCURSOR" val="151"/>
  <p:tag name="TRANSPARENCY" val="True"/>
  <p:tag name="FILENAME" val=""/>
  <p:tag name="INPUTTYPE" val="0"/>
  <p:tag name="LATEXENGINEID" val="0"/>
  <p:tag name="TEMPFOLDER" val="c:\temp\"/>
</p:tagLst>
</file>

<file path=ppt/tags/tag16.xml><?xml version="1.0" encoding="utf-8"?>
<p:tagLst xmlns:a="http://schemas.openxmlformats.org/drawingml/2006/main" xmlns:r="http://schemas.openxmlformats.org/officeDocument/2006/relationships" xmlns:p="http://schemas.openxmlformats.org/presentationml/2006/main">
  <p:tag name="ORIGINALHEIGHT" val="138"/>
  <p:tag name="ORIGINALWIDTH" val="1396.5"/>
  <p:tag name="LATEXADDIN" val="\documentclass{article}&#10;\usepackage{amsmath}&#10;\pagestyle{empty}&#10;\begin{document}&#10;&#10;$$&#10;\| U_C - U_{\mathcal O(C)}\| \leq \text{negl}(|C|)&#10;$$&#10;&#10;&#10;\end{document}"/>
  <p:tag name="IGUANATEXSIZE" val="20"/>
  <p:tag name="IGUANATEXCURSOR" val="137"/>
  <p:tag name="TRANSPARENCY" val="True"/>
  <p:tag name="FILENAME" val=""/>
  <p:tag name="INPUTTYPE" val="0"/>
  <p:tag name="LATEXENGINEID" val="0"/>
  <p:tag name="TEMPFOLDER" val="c:\temp\"/>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times&#10;\end{align*}&#10;\end{document}&#10;"/>
  <p:tag name="FILENAME" val="TP_tmp"/>
  <p:tag name="FORMAT" val="png256"/>
  <p:tag name="RES" val="1200"/>
  <p:tag name="BLEND" val="0"/>
  <p:tag name="TRANSPARENT" val="1"/>
  <p:tag name="TBUG" val="0"/>
  <p:tag name="ALLOWFS" val="0"/>
  <p:tag name="ORIGWIDTH" val="17"/>
  <p:tag name="PICTUREFILESIZE" val="2019"/>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times&#10;\end{align*}&#10;\end{document}&#10;"/>
  <p:tag name="FILENAME" val="TP_tmp"/>
  <p:tag name="FORMAT" val="png256"/>
  <p:tag name="RES" val="1200"/>
  <p:tag name="BLEND" val="0"/>
  <p:tag name="TRANSPARENT" val="1"/>
  <p:tag name="TBUG" val="0"/>
  <p:tag name="ALLOWFS" val="0"/>
  <p:tag name="ORIGWIDTH" val="17"/>
  <p:tag name="PICTUREFILESIZE" val="2152"/>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times&#10;\end{align*}&#10;\end{document}&#10;"/>
  <p:tag name="FILENAME" val="TP_tmp"/>
  <p:tag name="FORMAT" val="png256"/>
  <p:tag name="RES" val="1200"/>
  <p:tag name="BLEND" val="0"/>
  <p:tag name="TRANSPARENT" val="1"/>
  <p:tag name="TBUG" val="0"/>
  <p:tag name="ALLOWFS" val="0"/>
  <p:tag name="ORIGWIDTH" val="17"/>
  <p:tag name="PICTUREFILESIZE" val="2019"/>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9.xml><?xml version="1.0" encoding="utf-8"?>
<p:tagLst xmlns:a="http://schemas.openxmlformats.org/drawingml/2006/main" xmlns:r="http://schemas.openxmlformats.org/officeDocument/2006/relationships" xmlns:p="http://schemas.openxmlformats.org/presentationml/2006/main">
  <p:tag name="ORIGINALHEIGHT" val="124.5"/>
  <p:tag name="ORIGINALWIDTH" val="1005"/>
  <p:tag name="LATEXADDIN" val="\documentclass{article}&#10;\usepackage{amsmath}&#10;\pagestyle{empty}&#10;\begin{document}&#10;&#10;$$&#10;|\mathcal O(C)| \leq \text{poly}(|C|)&#10;$$&#10;&#10;&#10;\end{document}"/>
  <p:tag name="IGUANATEXSIZE" val="20"/>
  <p:tag name="IGUANATEXCURSOR" val="94"/>
  <p:tag name="TRANSPARENCY" val="True"/>
  <p:tag name="FILENAME" val=""/>
  <p:tag name="INPUTTYPE" val="0"/>
  <p:tag name="LATEXENGINEID" val="0"/>
  <p:tag name="TEMPFOLDER" val="c:\temp\"/>
</p:tagLst>
</file>

<file path=ppt/theme/theme1.xml><?xml version="1.0" encoding="utf-8"?>
<a:theme xmlns:a="http://schemas.openxmlformats.org/drawingml/2006/main" name="Retrospect">
  <a:themeElements>
    <a:clrScheme name="Custom 1">
      <a:dk1>
        <a:srgbClr val="000000"/>
      </a:dk1>
      <a:lt1>
        <a:srgbClr val="FFFFFF"/>
      </a:lt1>
      <a:dk2>
        <a:srgbClr val="39302A"/>
      </a:dk2>
      <a:lt2>
        <a:srgbClr val="E5DEDB"/>
      </a:lt2>
      <a:accent1>
        <a:srgbClr val="FEC000"/>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21721</TotalTime>
  <Words>3347</Words>
  <Application>Microsoft Macintosh PowerPoint</Application>
  <PresentationFormat>Widescreen</PresentationFormat>
  <Paragraphs>568</Paragraphs>
  <Slides>49</Slides>
  <Notes>35</Notes>
  <HiddenSlides>6</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Arial</vt:lpstr>
      <vt:lpstr>Calibri</vt:lpstr>
      <vt:lpstr>Calibri Light</vt:lpstr>
      <vt:lpstr>Cambria Math</vt:lpstr>
      <vt:lpstr>cmr10</vt:lpstr>
      <vt:lpstr>cmsy10</vt:lpstr>
      <vt:lpstr>Consolas</vt:lpstr>
      <vt:lpstr>Gill Sans Light</vt:lpstr>
      <vt:lpstr>Open Sans</vt:lpstr>
      <vt:lpstr>Wingdings</vt:lpstr>
      <vt:lpstr>Retrospect</vt:lpstr>
      <vt:lpstr>Quantum Cryptography (Beyond QKD)</vt:lpstr>
      <vt:lpstr>PowerPoint Presentation</vt:lpstr>
      <vt:lpstr>Quantum Cryptography Beyond QKD</vt:lpstr>
      <vt:lpstr>QCrypt Conference Series</vt:lpstr>
      <vt:lpstr>Overview</vt:lpstr>
      <vt:lpstr>MindMap</vt:lpstr>
      <vt:lpstr>MindMap</vt:lpstr>
      <vt:lpstr>Quantum Key Distribution (QKD)</vt:lpstr>
      <vt:lpstr>Quantum Mechanics </vt:lpstr>
      <vt:lpstr>No-Cloning Theorem</vt:lpstr>
      <vt:lpstr>Proof of No-Cloning Theorem</vt:lpstr>
      <vt:lpstr>Quantum Key Distribution (QKD)</vt:lpstr>
      <vt:lpstr>Quantum Key Distribution (QKD)</vt:lpstr>
      <vt:lpstr>Quantum Key Distribution (QKD)</vt:lpstr>
      <vt:lpstr>Quantum Key Distribution (QKD)</vt:lpstr>
      <vt:lpstr>Quantum Hacking</vt:lpstr>
      <vt:lpstr>Quantum Key Distribution (QKD)</vt:lpstr>
      <vt:lpstr>Quantum Key Distribution (QKD)</vt:lpstr>
      <vt:lpstr>PowerPoint Presentation</vt:lpstr>
      <vt:lpstr>Secure Two-Party Cryptography</vt:lpstr>
      <vt:lpstr>Coin Flipping (CF)</vt:lpstr>
      <vt:lpstr>Bit Commitment (BC)</vt:lpstr>
      <vt:lpstr>Bit Commitment ⇒ Strong Coin Flipping</vt:lpstr>
      <vt:lpstr>Bit Commitment ⇒ Strong Coin Flipping</vt:lpstr>
      <vt:lpstr>Oblivious Transfer (OT)</vt:lpstr>
      <vt:lpstr>Quantum Protocol for Oblivious Transfer</vt:lpstr>
      <vt:lpstr>Quantum Protocol for Oblivious Transfer</vt:lpstr>
      <vt:lpstr>Quantum Protocol for Oblivious Transfer</vt:lpstr>
      <vt:lpstr>BC ⇒ Oblivious Transfer</vt:lpstr>
      <vt:lpstr>Limited Quantum Storage</vt:lpstr>
      <vt:lpstr>Summary of Quantum Two-Party Crypto</vt:lpstr>
      <vt:lpstr>Quantum Money</vt:lpstr>
      <vt:lpstr>Conjugate Coding &amp; Quantum Money</vt:lpstr>
      <vt:lpstr>Quantum Money</vt:lpstr>
      <vt:lpstr>Elitzur-Vaidman’s bomb quality tester</vt:lpstr>
      <vt:lpstr>Bomb Testing to Counterfeit Q Money</vt:lpstr>
      <vt:lpstr>Bomb Testing to Counterfeit Q Money</vt:lpstr>
      <vt:lpstr>More practical Q Money</vt:lpstr>
      <vt:lpstr>Delegated Q Computation</vt:lpstr>
      <vt:lpstr>Delegated Computation</vt:lpstr>
      <vt:lpstr>Classical Verification of Q Computation</vt:lpstr>
      <vt:lpstr>Classical Verification of Q Computation</vt:lpstr>
      <vt:lpstr>Delegated Q Computation</vt:lpstr>
      <vt:lpstr>Black-Box Obfuscation</vt:lpstr>
      <vt:lpstr>Classical Obfuscation</vt:lpstr>
      <vt:lpstr>Classical Obfuscation</vt:lpstr>
      <vt:lpstr>Quantum Obfuscation</vt:lpstr>
      <vt:lpstr>Delegated Q Computation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S</dc:creator>
  <cp:lastModifiedBy>C S</cp:lastModifiedBy>
  <cp:revision>278</cp:revision>
  <cp:lastPrinted>2018-01-14T12:42:44Z</cp:lastPrinted>
  <dcterms:created xsi:type="dcterms:W3CDTF">2016-09-11T16:10:34Z</dcterms:created>
  <dcterms:modified xsi:type="dcterms:W3CDTF">2020-04-17T03:14:59Z</dcterms:modified>
</cp:coreProperties>
</file>