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1275" r:id="rId3"/>
    <p:sldId id="1272" r:id="rId4"/>
    <p:sldId id="258" r:id="rId5"/>
    <p:sldId id="1278" r:id="rId6"/>
    <p:sldId id="1277" r:id="rId7"/>
    <p:sldId id="259" r:id="rId8"/>
    <p:sldId id="1300" r:id="rId9"/>
    <p:sldId id="1301" r:id="rId10"/>
    <p:sldId id="1302" r:id="rId11"/>
    <p:sldId id="1269" r:id="rId12"/>
    <p:sldId id="1270" r:id="rId13"/>
    <p:sldId id="1271" r:id="rId14"/>
    <p:sldId id="260" r:id="rId15"/>
    <p:sldId id="1274" r:id="rId16"/>
    <p:sldId id="1281" r:id="rId17"/>
    <p:sldId id="1279" r:id="rId18"/>
    <p:sldId id="427" r:id="rId19"/>
    <p:sldId id="1250" r:id="rId20"/>
    <p:sldId id="1247" r:id="rId21"/>
    <p:sldId id="1284" r:id="rId22"/>
    <p:sldId id="1285" r:id="rId23"/>
    <p:sldId id="1286" r:id="rId24"/>
    <p:sldId id="1287" r:id="rId25"/>
    <p:sldId id="1290" r:id="rId26"/>
    <p:sldId id="1288" r:id="rId27"/>
    <p:sldId id="1299" r:id="rId28"/>
    <p:sldId id="1292" r:id="rId29"/>
    <p:sldId id="1293" r:id="rId30"/>
    <p:sldId id="1295" r:id="rId31"/>
    <p:sldId id="1294" r:id="rId32"/>
    <p:sldId id="1296" r:id="rId33"/>
    <p:sldId id="1298" r:id="rId34"/>
    <p:sldId id="1297" r:id="rId35"/>
    <p:sldId id="1303" r:id="rId36"/>
    <p:sldId id="1304" r:id="rId37"/>
    <p:sldId id="1306" r:id="rId38"/>
    <p:sldId id="1307" r:id="rId39"/>
    <p:sldId id="1309" r:id="rId40"/>
    <p:sldId id="1312" r:id="rId41"/>
    <p:sldId id="1313" r:id="rId42"/>
    <p:sldId id="1311" r:id="rId43"/>
    <p:sldId id="1314" r:id="rId44"/>
    <p:sldId id="1315" r:id="rId45"/>
    <p:sldId id="1273" r:id="rId46"/>
    <p:sldId id="1308" r:id="rId47"/>
    <p:sldId id="1180" r:id="rId48"/>
    <p:sldId id="1310" r:id="rId49"/>
    <p:sldId id="1181" r:id="rId50"/>
    <p:sldId id="1182" r:id="rId51"/>
    <p:sldId id="1183" r:id="rId52"/>
    <p:sldId id="1184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perimental aspects" id="{1219BF6B-7A2E-2945-A458-EAE76F68F08B}">
          <p14:sldIdLst>
            <p14:sldId id="256"/>
            <p14:sldId id="1275"/>
          </p14:sldIdLst>
        </p14:section>
        <p14:section name="B experiments  in a nut shell" id="{527A8EBC-B6A8-7C43-834B-70B4F50925A9}">
          <p14:sldIdLst>
            <p14:sldId id="1272"/>
            <p14:sldId id="258"/>
            <p14:sldId id="1278"/>
            <p14:sldId id="1277"/>
            <p14:sldId id="259"/>
            <p14:sldId id="1300"/>
            <p14:sldId id="1301"/>
            <p14:sldId id="1302"/>
            <p14:sldId id="1269"/>
            <p14:sldId id="1270"/>
            <p14:sldId id="1271"/>
            <p14:sldId id="260"/>
            <p14:sldId id="1274"/>
            <p14:sldId id="1281"/>
            <p14:sldId id="1279"/>
            <p14:sldId id="427"/>
            <p14:sldId id="1250"/>
            <p14:sldId id="1247"/>
            <p14:sldId id="1284"/>
            <p14:sldId id="1285"/>
            <p14:sldId id="1286"/>
            <p14:sldId id="1287"/>
          </p14:sldIdLst>
        </p14:section>
        <p14:section name="Time-dependent CPV" id="{7E2A4440-D629-4944-8211-D937EE2AE712}">
          <p14:sldIdLst>
            <p14:sldId id="1290"/>
            <p14:sldId id="1288"/>
            <p14:sldId id="1299"/>
            <p14:sldId id="1292"/>
            <p14:sldId id="1293"/>
            <p14:sldId id="1295"/>
            <p14:sldId id="1294"/>
            <p14:sldId id="1296"/>
            <p14:sldId id="1298"/>
            <p14:sldId id="1297"/>
            <p14:sldId id="1303"/>
            <p14:sldId id="1304"/>
            <p14:sldId id="1306"/>
            <p14:sldId id="1307"/>
            <p14:sldId id="1309"/>
            <p14:sldId id="1312"/>
            <p14:sldId id="1313"/>
            <p14:sldId id="1311"/>
            <p14:sldId id="1314"/>
            <p14:sldId id="1315"/>
            <p14:sldId id="1273"/>
            <p14:sldId id="1308"/>
            <p14:sldId id="1180"/>
            <p14:sldId id="1310"/>
            <p14:sldId id="1181"/>
            <p14:sldId id="1182"/>
            <p14:sldId id="1183"/>
            <p14:sldId id="11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88"/>
    <p:restoredTop sz="96281"/>
  </p:normalViewPr>
  <p:slideViewPr>
    <p:cSldViewPr snapToGrid="0" snapToObjects="1">
      <p:cViewPr varScale="1">
        <p:scale>
          <a:sx n="143" d="100"/>
          <a:sy n="143" d="100"/>
        </p:scale>
        <p:origin x="200" y="5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540D8-CF18-8244-9EFB-C61F8BC22238}" type="datetimeFigureOut">
              <a:rPr lang="en-US" smtClean="0"/>
              <a:t>8/24/23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2BF09-7936-1141-BB5D-7A417704A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650F7BC9-E26F-974C-86DE-D4F49CB723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26F92F-B904-5245-A317-F4BF85C24A09}" type="slidenum">
              <a:rPr lang="en-US" altLang="root" sz="1300"/>
              <a:pPr>
                <a:spcBef>
                  <a:spcPct val="0"/>
                </a:spcBef>
              </a:pPr>
              <a:t>43</a:t>
            </a:fld>
            <a:endParaRPr lang="en-US" altLang="root" sz="13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DACBB8A6-E958-8946-856E-25D263E08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913" y="731838"/>
            <a:ext cx="6659562" cy="3746500"/>
          </a:xfrm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EDB8A967-3196-AB46-9F77-5595F30EA8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722813"/>
            <a:ext cx="5013325" cy="4479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root">
                <a:ea typeface="ＭＳ Ｐゴシック" panose="020B0600070205080204" pitchFamily="34" charset="-128"/>
              </a:rPr>
              <a:t>|Vcs Vcd|^2  mc^2  = (1*lambda)^2 mc^2 vs. |Vts Vtd|^2 mt^2 = (lambda^2*lambda^3)^2 mt^2  </a:t>
            </a:r>
            <a:r>
              <a:rPr lang="en-US" altLang="root">
                <a:ea typeface="ＭＳ Ｐゴシック" panose="020B0600070205080204" pitchFamily="34" charset="-128"/>
                <a:sym typeface="Wingdings" pitchFamily="2" charset="2"/>
              </a:rPr>
              <a:t> suppressed by lambda^8, enhanced by (mt/mc)^2</a:t>
            </a:r>
            <a:r>
              <a:rPr lang="en-US" altLang="root">
                <a:ea typeface="ＭＳ Ｐゴシック" panose="020B0600070205080204" pitchFamily="34" charset="-128"/>
              </a:rPr>
              <a:t> &lt;&lt; 1</a:t>
            </a:r>
            <a:endParaRPr lang="en-GB" altLang="roo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863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4C89AADB-C77C-B24A-BB43-37290D622F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DDE9C2-8043-5E42-93AB-5BA7DF572372}" type="slidenum">
              <a:rPr lang="en-US" altLang="root" sz="1300"/>
              <a:pPr>
                <a:spcBef>
                  <a:spcPct val="0"/>
                </a:spcBef>
              </a:pPr>
              <a:t>44</a:t>
            </a:fld>
            <a:endParaRPr lang="en-US" altLang="root" sz="13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FF1AD301-8235-3343-AE9E-75D104544D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913" y="731838"/>
            <a:ext cx="6659562" cy="3746500"/>
          </a:xfrm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051D3F8-CE2B-3342-89B9-4461FDE5A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722813"/>
            <a:ext cx="5013325" cy="4479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root">
                <a:ea typeface="ＭＳ Ｐゴシック" panose="020B0600070205080204" pitchFamily="34" charset="-128"/>
              </a:rPr>
              <a:t>|Vcs Vcd|^2  mc^2  = (1*lambda)^2 mc^2 vs. |Vts Vtd|^2 mt^2 = (lambda^2*lambda^3)^2 mt^2  </a:t>
            </a:r>
            <a:r>
              <a:rPr lang="en-US" altLang="root">
                <a:ea typeface="ＭＳ Ｐゴシック" panose="020B0600070205080204" pitchFamily="34" charset="-128"/>
                <a:sym typeface="Wingdings" pitchFamily="2" charset="2"/>
              </a:rPr>
              <a:t> suppressed by lambda^8, enhanced by (mt/mc)^2</a:t>
            </a:r>
            <a:r>
              <a:rPr lang="en-US" altLang="root">
                <a:ea typeface="ＭＳ Ｐゴシック" panose="020B0600070205080204" pitchFamily="34" charset="-128"/>
              </a:rPr>
              <a:t> &lt;&lt; 1</a:t>
            </a:r>
            <a:endParaRPr lang="en-GB" altLang="roo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2763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2BF09-7936-1141-BB5D-7A417704AB2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6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7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8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3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3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1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4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1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2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4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9334"/>
            <a:ext cx="8229600" cy="418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77411"/>
            <a:ext cx="8229600" cy="3974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48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32685-BFC4-894E-8B96-EDC8B7258AFB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390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4390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1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0090"/>
        </a:buClr>
        <a:buSzPct val="100000"/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800000"/>
        </a:buClr>
        <a:buSzPct val="100000"/>
        <a:buFont typeface="Arial"/>
        <a:buChar char="•"/>
        <a:defRPr sz="2400" kern="1200">
          <a:solidFill>
            <a:srgbClr val="1F497D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7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70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4.emf"/><Relationship Id="rId7" Type="http://schemas.openxmlformats.org/officeDocument/2006/relationships/image" Target="../media/image56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181.png"/><Relationship Id="rId10" Type="http://schemas.openxmlformats.org/officeDocument/2006/relationships/image" Target="../media/image230.png"/><Relationship Id="rId4" Type="http://schemas.openxmlformats.org/officeDocument/2006/relationships/image" Target="../media/image170.png"/><Relationship Id="rId9" Type="http://schemas.openxmlformats.org/officeDocument/2006/relationships/image" Target="../media/image2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3.png"/><Relationship Id="rId10" Type="http://schemas.openxmlformats.org/officeDocument/2006/relationships/image" Target="../media/image66.emf"/><Relationship Id="rId4" Type="http://schemas.openxmlformats.org/officeDocument/2006/relationships/image" Target="../media/image62.png"/><Relationship Id="rId9" Type="http://schemas.openxmlformats.org/officeDocument/2006/relationships/image" Target="../media/image59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7.emf"/><Relationship Id="rId10" Type="http://schemas.openxmlformats.org/officeDocument/2006/relationships/image" Target="../media/image69.e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wouterhuls/FlavourPhysicsBND2023/blob/main/README.md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4E25FD-A81E-F144-B4FE-4C270664E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2201206"/>
            <a:ext cx="7772400" cy="1021556"/>
          </a:xfrm>
        </p:spPr>
        <p:txBody>
          <a:bodyPr/>
          <a:lstStyle/>
          <a:p>
            <a:r>
              <a:rPr lang="en-US" dirty="0"/>
              <a:t>Lecture 3: </a:t>
            </a:r>
            <a:br>
              <a:rPr lang="en-US" dirty="0"/>
            </a:br>
            <a:r>
              <a:rPr lang="en-US" dirty="0"/>
              <a:t>* B-physics experiments</a:t>
            </a:r>
            <a:br>
              <a:rPr lang="en-US" dirty="0"/>
            </a:br>
            <a:r>
              <a:rPr lang="en-US" dirty="0"/>
              <a:t>* time-dependent CP-violation</a:t>
            </a:r>
          </a:p>
        </p:txBody>
      </p:sp>
    </p:spTree>
    <p:extLst>
      <p:ext uri="{BB962C8B-B14F-4D97-AF65-F5344CB8AC3E}">
        <p14:creationId xmlns:p14="http://schemas.microsoft.com/office/powerpoint/2010/main" val="3003606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DA2EBE-A28F-F348-89B2-88A8C2D7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C652E53-D634-B44D-837D-BB805D0212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nice feature of Ups(4S) resonance</a:t>
                </a:r>
              </a:p>
              <a:p>
                <a:pPr lvl="1"/>
                <a:r>
                  <a:rPr lang="en-US" dirty="0"/>
                  <a:t>detector empty apart from BB decay products</a:t>
                </a:r>
              </a:p>
              <a:p>
                <a:pPr lvl="1"/>
                <a:r>
                  <a:rPr lang="en-US" dirty="0"/>
                  <a:t> kinematic constraint from energy of initial state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great for</a:t>
                </a:r>
              </a:p>
              <a:p>
                <a:pPr lvl="1"/>
                <a:r>
                  <a:rPr lang="en-US" dirty="0"/>
                  <a:t>“</a:t>
                </a:r>
                <a:r>
                  <a:rPr lang="en-US" dirty="0" err="1"/>
                  <a:t>flavour</a:t>
                </a:r>
                <a:r>
                  <a:rPr lang="en-US" dirty="0"/>
                  <a:t> tagging”</a:t>
                </a:r>
              </a:p>
              <a:p>
                <a:pPr lvl="1"/>
                <a:r>
                  <a:rPr lang="en-US" dirty="0"/>
                  <a:t>‘inclusive’ measurements such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𝑢𝑏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other rare decays with neutrinos in final state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C652E53-D634-B44D-837D-BB805D0212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8187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E6081-C320-ED4B-ABE9-6591C70903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256" y="604167"/>
            <a:ext cx="3109154" cy="2331865"/>
          </a:xfrm>
          <a:prstGeom prst="rect">
            <a:avLst/>
          </a:prstGeom>
        </p:spPr>
      </p:pic>
      <p:sp>
        <p:nvSpPr>
          <p:cNvPr id="25601" name="Title 1">
            <a:extLst>
              <a:ext uri="{FF2B5EF4-FFF2-40B4-BE49-F238E27FC236}">
                <a16:creationId xmlns:a16="http://schemas.microsoft.com/office/drawing/2014/main" id="{1A241564-F466-B44D-A3DF-DC6F3FACEA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oot" altLang="root" dirty="0">
                <a:ea typeface="ＭＳ Ｐゴシック" panose="020B0600070205080204" pitchFamily="34" charset="-128"/>
              </a:rPr>
              <a:t>Belle-II at SuperKEKB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DA44F7-CE98-5148-95E7-5D3AE576F1B3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771956"/>
            <a:ext cx="4345388" cy="23194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ot" altLang="root" dirty="0">
                <a:ea typeface="ＭＳ Ｐゴシック" panose="020B0600070205080204" pitchFamily="34" charset="-128"/>
              </a:rPr>
              <a:t>“asymmetric-energy collider”</a:t>
            </a:r>
          </a:p>
          <a:p>
            <a:pPr lvl="1"/>
            <a:endParaRPr lang="root" altLang="root" dirty="0">
              <a:ea typeface="ＭＳ Ｐゴシック" panose="020B0600070205080204" pitchFamily="34" charset="-128"/>
            </a:endParaRPr>
          </a:p>
          <a:p>
            <a:r>
              <a:rPr lang="root" altLang="root" dirty="0">
                <a:ea typeface="ＭＳ Ｐゴシック" panose="020B0600070205080204" pitchFamily="34" charset="-128"/>
              </a:rPr>
              <a:t>to measure ‘decaytime’, B-mesons need to have non-zero velocity</a:t>
            </a:r>
          </a:p>
          <a:p>
            <a:endParaRPr lang="root" altLang="root" dirty="0">
              <a:ea typeface="ＭＳ Ｐゴシック" panose="020B0600070205080204" pitchFamily="34" charset="-128"/>
            </a:endParaRPr>
          </a:p>
          <a:p>
            <a:r>
              <a:rPr lang="root" altLang="root" dirty="0">
                <a:ea typeface="ＭＳ Ｐゴシック" panose="020B0600070205080204" pitchFamily="34" charset="-128"/>
              </a:rPr>
              <a:t>achieved by using </a:t>
            </a:r>
            <a:r>
              <a:rPr lang="root" altLang="root" b="1" dirty="0">
                <a:ea typeface="ＭＳ Ｐゴシック" panose="020B0600070205080204" pitchFamily="34" charset="-128"/>
              </a:rPr>
              <a:t>beams with different energy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268F8-D1EB-E54C-9B66-28DAF1E9101C}"/>
              </a:ext>
            </a:extLst>
          </p:cNvPr>
          <p:cNvSpPr txBox="1"/>
          <p:nvPr/>
        </p:nvSpPr>
        <p:spPr>
          <a:xfrm>
            <a:off x="2820947" y="2835996"/>
            <a:ext cx="1846468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electrons: ~7 GeV</a:t>
            </a:r>
          </a:p>
          <a:p>
            <a:r>
              <a:rPr lang="en-US" dirty="0">
                <a:solidFill>
                  <a:srgbClr val="0070C0"/>
                </a:solidFill>
              </a:rPr>
              <a:t>positrons: ~4 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F1D0A103-05F6-3C41-9D1C-D8955BEF610F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54383" y="3873247"/>
                <a:ext cx="4248204" cy="9134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0090"/>
                  </a:buClr>
                  <a:buSzPct val="100000"/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800000"/>
                  </a:buClr>
                  <a:buSzPct val="100000"/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oot" altLang="root" dirty="0">
                    <a:ea typeface="ＭＳ Ｐゴシック" panose="020B0600070205080204" pitchFamily="34" charset="-128"/>
                  </a:rPr>
                  <a:t>main challenge: </a:t>
                </a:r>
                <a:r>
                  <a:rPr lang="root" altLang="root" b="1" dirty="0">
                    <a:ea typeface="ＭＳ Ｐゴシック" panose="020B0600070205080204" pitchFamily="34" charset="-128"/>
                  </a:rPr>
                  <a:t>collider luminosity</a:t>
                </a:r>
              </a:p>
              <a:p>
                <a:pPr lvl="1"/>
                <a:r>
                  <a:rPr lang="root" altLang="root" dirty="0">
                    <a:ea typeface="ＭＳ Ｐゴシック" panose="020B0600070205080204" pitchFamily="34" charset="-128"/>
                  </a:rPr>
                  <a:t>aim: 10</a:t>
                </a:r>
                <a:r>
                  <a:rPr lang="root" altLang="root" baseline="30000" dirty="0">
                    <a:ea typeface="ＭＳ Ｐゴシック" panose="020B0600070205080204" pitchFamily="34" charset="-128"/>
                  </a:rPr>
                  <a:t>10</a:t>
                </a:r>
                <a:r>
                  <a:rPr lang="root" altLang="root" dirty="0">
                    <a:ea typeface="ＭＳ Ｐゴシック" panose="020B0600070205080204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root" b="0" i="1" smtClean="0">
                        <a:latin typeface="Cambria Math" panose="02040503050406030204" pitchFamily="18" charset="0"/>
                        <a:ea typeface="ＭＳ Ｐゴシック" panose="020B0600070205080204" pitchFamily="34" charset="-128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altLang="root" b="0" i="1" smtClean="0"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</m:ctrlPr>
                      </m:accPr>
                      <m:e>
                        <m:r>
                          <a:rPr lang="en-US" altLang="root" b="0" i="1" smtClean="0"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  <m:t>𝐵</m:t>
                        </m:r>
                      </m:e>
                    </m:acc>
                  </m:oMath>
                </a14:m>
                <a:r>
                  <a:rPr lang="root" altLang="root" i="1" dirty="0">
                    <a:ea typeface="ＭＳ Ｐゴシック" panose="020B0600070205080204" pitchFamily="34" charset="-128"/>
                  </a:rPr>
                  <a:t> </a:t>
                </a:r>
                <a:r>
                  <a:rPr lang="root" altLang="root" dirty="0">
                    <a:ea typeface="ＭＳ Ｐゴシック" panose="020B0600070205080204" pitchFamily="34" charset="-128"/>
                  </a:rPr>
                  <a:t>per year</a:t>
                </a:r>
              </a:p>
              <a:p>
                <a:pPr lvl="1"/>
                <a:r>
                  <a:rPr lang="root" altLang="root" dirty="0">
                    <a:ea typeface="ＭＳ Ｐゴシック" panose="020B0600070205080204" pitchFamily="34" charset="-128"/>
                  </a:rPr>
                  <a:t>LHCb: &gt;10</a:t>
                </a:r>
                <a:r>
                  <a:rPr lang="root" altLang="root" baseline="30000" dirty="0">
                    <a:ea typeface="ＭＳ Ｐゴシック" panose="020B0600070205080204" pitchFamily="34" charset="-128"/>
                  </a:rPr>
                  <a:t>11</a:t>
                </a:r>
                <a:r>
                  <a:rPr lang="root" altLang="root" dirty="0">
                    <a:ea typeface="ＭＳ Ｐゴシック" panose="020B0600070205080204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root" b="0" i="1" smtClean="0">
                        <a:latin typeface="Cambria Math" panose="02040503050406030204" pitchFamily="18" charset="0"/>
                        <a:ea typeface="ＭＳ Ｐゴシック" panose="020B0600070205080204" pitchFamily="34" charset="-128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root" i="1"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</m:ctrlPr>
                      </m:accPr>
                      <m:e>
                        <m:r>
                          <a:rPr lang="en-US" altLang="root" b="0" i="1" smtClean="0"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  <m:t>𝑏</m:t>
                        </m:r>
                      </m:e>
                    </m:acc>
                  </m:oMath>
                </a14:m>
                <a:r>
                  <a:rPr lang="root" altLang="root" i="1" dirty="0">
                    <a:ea typeface="ＭＳ Ｐゴシック" panose="020B0600070205080204" pitchFamily="34" charset="-128"/>
                  </a:rPr>
                  <a:t> </a:t>
                </a:r>
                <a:r>
                  <a:rPr lang="root" altLang="root" dirty="0">
                    <a:ea typeface="ＭＳ Ｐゴシック" panose="020B0600070205080204" pitchFamily="34" charset="-128"/>
                  </a:rPr>
                  <a:t>per year</a:t>
                </a:r>
              </a:p>
              <a:p>
                <a:pPr lvl="1"/>
                <a:endParaRPr lang="root" altLang="root" i="1" dirty="0"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F1D0A103-05F6-3C41-9D1C-D8955BEF6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83" y="3873247"/>
                <a:ext cx="4248204" cy="913438"/>
              </a:xfrm>
              <a:prstGeom prst="rect">
                <a:avLst/>
              </a:prstGeom>
              <a:blipFill>
                <a:blip r:embed="rId3"/>
                <a:stretch>
                  <a:fillRect l="-896" t="-8219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C9DE0D0-BF5B-AA40-810B-01E1DDA26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645" y="2992725"/>
            <a:ext cx="3100498" cy="201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2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6AB06-D953-B145-9A13-4F6DBCD9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LHC: gluon-gluon fusion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A5AD63-6008-BC46-B6D2-7044873EE8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3989851"/>
                <a:ext cx="8229600" cy="93898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about 1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dirty="0"/>
                  <a:t> pair in every 200 collisions (and 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pair in every 20 collisions)</a:t>
                </a:r>
              </a:p>
              <a:p>
                <a:r>
                  <a:rPr lang="en-US" dirty="0"/>
                  <a:t>large ‘background’ from underlying event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A5AD63-6008-BC46-B6D2-7044873EE8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989851"/>
                <a:ext cx="8229600" cy="938988"/>
              </a:xfrm>
              <a:blipFill>
                <a:blip r:embed="rId2"/>
                <a:stretch>
                  <a:fillRect l="-617" t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D0D6C3-CCC1-AE48-87C3-472080B34D47}"/>
              </a:ext>
            </a:extLst>
          </p:cNvPr>
          <p:cNvSpPr txBox="1">
            <a:spLocks/>
          </p:cNvSpPr>
          <p:nvPr/>
        </p:nvSpPr>
        <p:spPr>
          <a:xfrm>
            <a:off x="542693" y="852781"/>
            <a:ext cx="8229600" cy="1350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C83341-EAAA-5648-A3F6-2A657558FE38}"/>
              </a:ext>
            </a:extLst>
          </p:cNvPr>
          <p:cNvSpPr txBox="1">
            <a:spLocks/>
          </p:cNvSpPr>
          <p:nvPr/>
        </p:nvSpPr>
        <p:spPr>
          <a:xfrm>
            <a:off x="542693" y="776016"/>
            <a:ext cx="8229600" cy="1350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dominant production mechanism is gluon-gluon fusion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137DE87-A677-A746-BD90-2732D53F3F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6371" y="1355196"/>
            <a:ext cx="5024007" cy="24250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147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6AB06-D953-B145-9A13-4F6DBCD9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LHC: gluon-gluon fusion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5AD63-6008-BC46-B6D2-7044873EE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14" y="4246831"/>
            <a:ext cx="8229600" cy="938988"/>
          </a:xfrm>
        </p:spPr>
        <p:txBody>
          <a:bodyPr>
            <a:normAutofit/>
          </a:bodyPr>
          <a:lstStyle/>
          <a:p>
            <a:r>
              <a:rPr lang="en-US" dirty="0" err="1"/>
              <a:t>LHCb</a:t>
            </a:r>
            <a:r>
              <a:rPr lang="en-US" dirty="0"/>
              <a:t> catches a larger fraction of B events</a:t>
            </a:r>
          </a:p>
          <a:p>
            <a:r>
              <a:rPr lang="en-US" dirty="0"/>
              <a:t>ATLAS/CMS have (much) larger primary interaction rates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D0D6C3-CCC1-AE48-87C3-472080B34D47}"/>
              </a:ext>
            </a:extLst>
          </p:cNvPr>
          <p:cNvSpPr txBox="1">
            <a:spLocks/>
          </p:cNvSpPr>
          <p:nvPr/>
        </p:nvSpPr>
        <p:spPr>
          <a:xfrm>
            <a:off x="542693" y="852781"/>
            <a:ext cx="8229600" cy="1350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C83341-EAAA-5648-A3F6-2A657558FE38}"/>
              </a:ext>
            </a:extLst>
          </p:cNvPr>
          <p:cNvSpPr txBox="1">
            <a:spLocks/>
          </p:cNvSpPr>
          <p:nvPr/>
        </p:nvSpPr>
        <p:spPr>
          <a:xfrm>
            <a:off x="542693" y="776016"/>
            <a:ext cx="8229600" cy="1350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b-quarks are light compared to LHC energy: strongly ‘boosted’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49C7B-F3B8-CF47-995F-41E5B7AF0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51" y="1096104"/>
            <a:ext cx="3065274" cy="2971757"/>
          </a:xfrm>
          <a:prstGeom prst="rect">
            <a:avLst/>
          </a:prstGeom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0195592D-C030-C347-9A50-7E14596EB3A8}"/>
              </a:ext>
            </a:extLst>
          </p:cNvPr>
          <p:cNvGrpSpPr>
            <a:grpSpLocks/>
          </p:cNvGrpSpPr>
          <p:nvPr/>
        </p:nvGrpSpPr>
        <p:grpSpPr bwMode="auto">
          <a:xfrm>
            <a:off x="6222720" y="1749811"/>
            <a:ext cx="2588206" cy="2318050"/>
            <a:chOff x="39" y="2059"/>
            <a:chExt cx="2246" cy="2177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4634CEB7-6EB2-4F44-8F93-441E84D87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112"/>
              <a:ext cx="2028" cy="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29561E7B-644F-8A4A-B839-834ED90E0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416" y="2514"/>
              <a:ext cx="1168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oot" b="0" i="0">
                  <a:latin typeface="Times New Roman" panose="02020603050405020304" pitchFamily="18" charset="0"/>
                </a:rPr>
                <a:t>p</a:t>
              </a:r>
              <a:r>
                <a:rPr lang="en-US" altLang="root" b="0" i="0" baseline="-25000">
                  <a:latin typeface="Times New Roman" panose="02020603050405020304" pitchFamily="18" charset="0"/>
                </a:rPr>
                <a:t>T</a:t>
              </a:r>
              <a:r>
                <a:rPr lang="en-US" altLang="root" b="0" i="0">
                  <a:latin typeface="Times New Roman" panose="02020603050405020304" pitchFamily="18" charset="0"/>
                </a:rPr>
                <a:t> of  B-hadron</a:t>
              </a: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CF0F69D3-E425-0D40-8ECD-C2916B93E8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" y="3974"/>
              <a:ext cx="1084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root" b="0" i="0">
                  <a:latin typeface="Times New Roman" panose="02020603050405020304" pitchFamily="18" charset="0"/>
                </a:rPr>
                <a:t>η</a:t>
              </a:r>
              <a:r>
                <a:rPr lang="en-US" altLang="root" b="0" i="0">
                  <a:latin typeface="Times New Roman" panose="02020603050405020304" pitchFamily="18" charset="0"/>
                </a:rPr>
                <a:t> of  B-hadron</a:t>
              </a:r>
            </a:p>
          </p:txBody>
        </p:sp>
      </p:grpSp>
      <p:pic>
        <p:nvPicPr>
          <p:cNvPr id="12" name="Picture 1">
            <a:extLst>
              <a:ext uri="{FF2B5EF4-FFF2-40B4-BE49-F238E27FC236}">
                <a16:creationId xmlns:a16="http://schemas.microsoft.com/office/drawing/2014/main" id="{8F0FA7F1-FB0C-3344-B954-7E42C0DBA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6974" y="1383015"/>
            <a:ext cx="2810798" cy="27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54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2F7F0-84F5-724B-8512-B2DB769A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current B-physics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0D34D2-B1DB-1D45-B040-0735D3E6488C}"/>
                  </a:ext>
                </a:extLst>
              </p:cNvPr>
              <p:cNvSpPr txBox="1"/>
              <p:nvPr/>
            </p:nvSpPr>
            <p:spPr>
              <a:xfrm>
                <a:off x="5249637" y="1052530"/>
                <a:ext cx="2722284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 high energy: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dirty="0"/>
                  <a:t>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0D34D2-B1DB-1D45-B040-0735D3E64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637" y="1052530"/>
                <a:ext cx="2722284" cy="375424"/>
              </a:xfrm>
              <a:prstGeom prst="rect">
                <a:avLst/>
              </a:prstGeom>
              <a:blipFill>
                <a:blip r:embed="rId2"/>
                <a:stretch>
                  <a:fillRect l="-138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65CCA6-18D0-2040-B01E-5CD8FF5260B0}"/>
                  </a:ext>
                </a:extLst>
              </p:cNvPr>
              <p:cNvSpPr txBox="1"/>
              <p:nvPr/>
            </p:nvSpPr>
            <p:spPr>
              <a:xfrm>
                <a:off x="3184071" y="1077461"/>
                <a:ext cx="17118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65CCA6-18D0-2040-B01E-5CD8FF526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071" y="1077461"/>
                <a:ext cx="171181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97FF227-22E5-E244-AC0E-76A75DCE4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347565"/>
              </p:ext>
            </p:extLst>
          </p:nvPr>
        </p:nvGraphicFramePr>
        <p:xfrm>
          <a:off x="457198" y="1427954"/>
          <a:ext cx="822960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709">
                  <a:extLst>
                    <a:ext uri="{9D8B030D-6E8A-4147-A177-3AD203B41FA5}">
                      <a16:colId xmlns:a16="http://schemas.microsoft.com/office/drawing/2014/main" val="1270451871"/>
                    </a:ext>
                  </a:extLst>
                </a:gridCol>
                <a:gridCol w="1975757">
                  <a:extLst>
                    <a:ext uri="{9D8B030D-6E8A-4147-A177-3AD203B41FA5}">
                      <a16:colId xmlns:a16="http://schemas.microsoft.com/office/drawing/2014/main" val="1126987011"/>
                    </a:ext>
                  </a:extLst>
                </a:gridCol>
                <a:gridCol w="1330779">
                  <a:extLst>
                    <a:ext uri="{9D8B030D-6E8A-4147-A177-3AD203B41FA5}">
                      <a16:colId xmlns:a16="http://schemas.microsoft.com/office/drawing/2014/main" val="3873200659"/>
                    </a:ext>
                  </a:extLst>
                </a:gridCol>
                <a:gridCol w="2204355">
                  <a:extLst>
                    <a:ext uri="{9D8B030D-6E8A-4147-A177-3AD203B41FA5}">
                      <a16:colId xmlns:a16="http://schemas.microsoft.com/office/drawing/2014/main" val="2225653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Belle-II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LHCb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ATLAS/CMS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043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clean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817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which B hadrons?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B0/B+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339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decay time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+++ (*)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75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momentum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305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electron/muon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664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kaon/pion/proton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374375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082121B-2203-D545-8F8C-AF5ABAC38B4F}"/>
              </a:ext>
            </a:extLst>
          </p:cNvPr>
          <p:cNvSpPr/>
          <p:nvPr/>
        </p:nvSpPr>
        <p:spPr>
          <a:xfrm>
            <a:off x="3184071" y="3755571"/>
            <a:ext cx="2661558" cy="587829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90F3E-6207-3345-B0AA-EE921AC0B63E}"/>
              </a:ext>
            </a:extLst>
          </p:cNvPr>
          <p:cNvSpPr txBox="1"/>
          <p:nvPr/>
        </p:nvSpPr>
        <p:spPr>
          <a:xfrm>
            <a:off x="3037115" y="4637314"/>
            <a:ext cx="4999895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these detectors were designed for </a:t>
            </a:r>
            <a:r>
              <a:rPr lang="en-US" dirty="0" err="1"/>
              <a:t>flavour</a:t>
            </a:r>
            <a:r>
              <a:rPr lang="en-US" dirty="0"/>
              <a:t> physics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C49885-EE59-6E44-865B-2E07F0C8B28D}"/>
              </a:ext>
            </a:extLst>
          </p:cNvPr>
          <p:cNvCxnSpPr>
            <a:stCxn id="3" idx="4"/>
          </p:cNvCxnSpPr>
          <p:nvPr/>
        </p:nvCxnSpPr>
        <p:spPr>
          <a:xfrm flipH="1">
            <a:off x="4498521" y="4343400"/>
            <a:ext cx="16329" cy="31024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772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56AA51C-AC81-0349-8F3B-539E833B6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oot" altLang="root">
                <a:ea typeface="ＭＳ Ｐゴシック" panose="020B0600070205080204" pitchFamily="34" charset="-128"/>
              </a:rPr>
              <a:t>Different detectors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87E0D4B4-2138-E54C-B1ED-9DC1B621F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083" y="855598"/>
            <a:ext cx="8095785" cy="365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5">
            <a:extLst>
              <a:ext uri="{FF2B5EF4-FFF2-40B4-BE49-F238E27FC236}">
                <a16:creationId xmlns:a16="http://schemas.microsoft.com/office/drawing/2014/main" id="{D7CE26CF-E349-8A45-9DA4-E2B6488C8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06181"/>
            <a:ext cx="252505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oot" altLang="root" sz="825" dirty="0"/>
              <a:t>Courtesy: N.Neri, IDPASC school, May 2013</a:t>
            </a:r>
          </a:p>
        </p:txBody>
      </p:sp>
    </p:spTree>
    <p:extLst>
      <p:ext uri="{BB962C8B-B14F-4D97-AF65-F5344CB8AC3E}">
        <p14:creationId xmlns:p14="http://schemas.microsoft.com/office/powerpoint/2010/main" val="3753361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>
            <a:extLst>
              <a:ext uri="{FF2B5EF4-FFF2-40B4-BE49-F238E27FC236}">
                <a16:creationId xmlns:a16="http://schemas.microsoft.com/office/drawing/2014/main" id="{F561617B-36FD-294B-9F93-EE2824048EAC}"/>
              </a:ext>
            </a:extLst>
          </p:cNvPr>
          <p:cNvSpPr/>
          <p:nvPr/>
        </p:nvSpPr>
        <p:spPr>
          <a:xfrm>
            <a:off x="2263696" y="2720907"/>
            <a:ext cx="356839" cy="289932"/>
          </a:xfrm>
          <a:prstGeom prst="irregularSeal2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AAFB07-E135-4A48-A607-BD4CC0321290}"/>
              </a:ext>
            </a:extLst>
          </p:cNvPr>
          <p:cNvCxnSpPr>
            <a:cxnSpLocks/>
          </p:cNvCxnSpPr>
          <p:nvPr/>
        </p:nvCxnSpPr>
        <p:spPr>
          <a:xfrm flipV="1">
            <a:off x="2464420" y="2129891"/>
            <a:ext cx="2085278" cy="741557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4F06CB-7234-324A-BFAB-EB205767619C}"/>
              </a:ext>
            </a:extLst>
          </p:cNvPr>
          <p:cNvCxnSpPr/>
          <p:nvPr/>
        </p:nvCxnSpPr>
        <p:spPr>
          <a:xfrm>
            <a:off x="669073" y="2871447"/>
            <a:ext cx="1795347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A53743-1F10-E746-B24D-589AF1435B5B}"/>
              </a:ext>
            </a:extLst>
          </p:cNvPr>
          <p:cNvCxnSpPr>
            <a:cxnSpLocks/>
          </p:cNvCxnSpPr>
          <p:nvPr/>
        </p:nvCxnSpPr>
        <p:spPr>
          <a:xfrm flipH="1">
            <a:off x="2464420" y="2871447"/>
            <a:ext cx="1977482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798FC11-5EBF-F241-B641-BFABE6D0BED3}"/>
              </a:ext>
            </a:extLst>
          </p:cNvPr>
          <p:cNvSpPr txBox="1"/>
          <p:nvPr/>
        </p:nvSpPr>
        <p:spPr>
          <a:xfrm>
            <a:off x="1169059" y="3462464"/>
            <a:ext cx="2613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pp interaction vertex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(a.k.a. primary vertex=PV)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4DC673-71F1-8C4A-8437-29CDF8CFD044}"/>
              </a:ext>
            </a:extLst>
          </p:cNvPr>
          <p:cNvCxnSpPr>
            <a:cxnSpLocks/>
          </p:cNvCxnSpPr>
          <p:nvPr/>
        </p:nvCxnSpPr>
        <p:spPr>
          <a:xfrm flipV="1">
            <a:off x="4549698" y="740895"/>
            <a:ext cx="1450100" cy="138899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D32B9C-F45E-A641-ADB2-1D940A449312}"/>
              </a:ext>
            </a:extLst>
          </p:cNvPr>
          <p:cNvCxnSpPr>
            <a:cxnSpLocks/>
          </p:cNvCxnSpPr>
          <p:nvPr/>
        </p:nvCxnSpPr>
        <p:spPr>
          <a:xfrm>
            <a:off x="4549698" y="2129891"/>
            <a:ext cx="1973765" cy="24532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7776B1B-DDC5-C64B-8CC7-DEB8DCD7A803}"/>
              </a:ext>
            </a:extLst>
          </p:cNvPr>
          <p:cNvSpPr txBox="1"/>
          <p:nvPr/>
        </p:nvSpPr>
        <p:spPr>
          <a:xfrm>
            <a:off x="5999798" y="556229"/>
            <a:ext cx="63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34B0BA-93EF-9F4D-B7DB-4D3F616B5AA7}"/>
              </a:ext>
            </a:extLst>
          </p:cNvPr>
          <p:cNvSpPr txBox="1"/>
          <p:nvPr/>
        </p:nvSpPr>
        <p:spPr>
          <a:xfrm>
            <a:off x="6523462" y="2240064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pion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24AC008-FCA9-8443-85C3-8BEABEDE4FA2}"/>
              </a:ext>
            </a:extLst>
          </p:cNvPr>
          <p:cNvSpPr/>
          <p:nvPr/>
        </p:nvSpPr>
        <p:spPr>
          <a:xfrm>
            <a:off x="4360127" y="2000312"/>
            <a:ext cx="334536" cy="25224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D5ABCE-FD64-5B47-819E-0FD0F64D31F2}"/>
              </a:ext>
            </a:extLst>
          </p:cNvPr>
          <p:cNvSpPr txBox="1"/>
          <p:nvPr/>
        </p:nvSpPr>
        <p:spPr>
          <a:xfrm>
            <a:off x="5386039" y="3178106"/>
            <a:ext cx="2827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 decay vertex</a:t>
            </a:r>
          </a:p>
          <a:p>
            <a:r>
              <a:rPr lang="en-US" dirty="0">
                <a:solidFill>
                  <a:srgbClr val="FF0000"/>
                </a:solidFill>
              </a:rPr>
              <a:t>(a.k.a. secondary vertex=SV)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B677CA-B428-A44F-8653-A5238E84D76D}"/>
              </a:ext>
            </a:extLst>
          </p:cNvPr>
          <p:cNvCxnSpPr>
            <a:cxnSpLocks/>
          </p:cNvCxnSpPr>
          <p:nvPr/>
        </p:nvCxnSpPr>
        <p:spPr>
          <a:xfrm flipH="1" flipV="1">
            <a:off x="2051825" y="1788439"/>
            <a:ext cx="2497874" cy="33799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7ED8FD-BD8C-3742-9AE3-20249CA7FB1A}"/>
              </a:ext>
            </a:extLst>
          </p:cNvPr>
          <p:cNvCxnSpPr>
            <a:cxnSpLocks/>
          </p:cNvCxnSpPr>
          <p:nvPr/>
        </p:nvCxnSpPr>
        <p:spPr>
          <a:xfrm flipH="1">
            <a:off x="2475571" y="1839960"/>
            <a:ext cx="156115" cy="97573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648E3A2-D700-5147-AF89-046C38B102F8}"/>
              </a:ext>
            </a:extLst>
          </p:cNvPr>
          <p:cNvSpPr txBox="1"/>
          <p:nvPr/>
        </p:nvSpPr>
        <p:spPr>
          <a:xfrm rot="20563674">
            <a:off x="3206303" y="2380922"/>
            <a:ext cx="91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~10mm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F0A791-C77D-1149-B4A2-DB2FE01C6E42}"/>
              </a:ext>
            </a:extLst>
          </p:cNvPr>
          <p:cNvSpPr txBox="1"/>
          <p:nvPr/>
        </p:nvSpPr>
        <p:spPr>
          <a:xfrm>
            <a:off x="311507" y="2165901"/>
            <a:ext cx="205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“impact parameter”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B5BCBA5B-241C-904B-BE8A-9E779784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“impact parameter”</a:t>
            </a:r>
          </a:p>
        </p:txBody>
      </p:sp>
    </p:spTree>
    <p:extLst>
      <p:ext uri="{BB962C8B-B14F-4D97-AF65-F5344CB8AC3E}">
        <p14:creationId xmlns:p14="http://schemas.microsoft.com/office/powerpoint/2010/main" val="273282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5689-493E-E24D-9582-220E08D11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IP/decay time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97365E-0579-3D46-9466-BE7A62577B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7990" y="900075"/>
                <a:ext cx="8318809" cy="379458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typical requirement: IP resolution ~10</a:t>
                </a:r>
                <a:r>
                  <a:rPr lang="el-GR" dirty="0"/>
                  <a:t>μ</a:t>
                </a:r>
                <a:r>
                  <a:rPr lang="en-US" dirty="0"/>
                  <a:t>m</a:t>
                </a:r>
              </a:p>
              <a:p>
                <a:pPr lvl="1"/>
                <a:r>
                  <a:rPr lang="en-US" dirty="0"/>
                  <a:t>needed to separate B from (short-lived) background</a:t>
                </a:r>
              </a:p>
              <a:p>
                <a:pPr lvl="1"/>
                <a:r>
                  <a:rPr lang="en-US" dirty="0"/>
                  <a:t>needed to measure B oscillations (in particular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)</a:t>
                </a:r>
              </a:p>
              <a:p>
                <a:endParaRPr lang="en-US" dirty="0"/>
              </a:p>
              <a:p>
                <a:r>
                  <a:rPr lang="en-US" dirty="0"/>
                  <a:t>resolution depends on 3 critical parameters: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dirty="0"/>
                  <a:t>intrinsic </a:t>
                </a:r>
                <a:r>
                  <a:rPr lang="en-US" b="1" dirty="0"/>
                  <a:t>hit position resolution</a:t>
                </a:r>
                <a:br>
                  <a:rPr lang="en-US" dirty="0"/>
                </a:br>
                <a:endParaRPr lang="en-US" dirty="0"/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b="1" dirty="0"/>
                  <a:t>extrapolation distance </a:t>
                </a:r>
                <a:r>
                  <a:rPr lang="en-US" dirty="0"/>
                  <a:t>between hits and vertex</a:t>
                </a:r>
                <a:br>
                  <a:rPr lang="en-US" dirty="0"/>
                </a:br>
                <a:endParaRPr lang="en-US" dirty="0"/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b="1" dirty="0"/>
                  <a:t>multiple scattering </a:t>
                </a:r>
                <a:r>
                  <a:rPr lang="en-US" dirty="0"/>
                  <a:t>between  collision point and measured points from detector material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97365E-0579-3D46-9466-BE7A62577B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7990" y="900075"/>
                <a:ext cx="8318809" cy="3794589"/>
              </a:xfrm>
              <a:blipFill>
                <a:blip r:embed="rId2"/>
                <a:stretch>
                  <a:fillRect l="-610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1881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17B0B08F-70E3-4A45-AABB-4F673A2214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oot" altLang="root" dirty="0">
                <a:ea typeface="ＭＳ Ｐゴシック" panose="020B0600070205080204" pitchFamily="34" charset="-128"/>
              </a:rPr>
              <a:t>distance to vertex</a:t>
            </a:r>
          </a:p>
        </p:txBody>
      </p:sp>
      <p:pic>
        <p:nvPicPr>
          <p:cNvPr id="49154" name="Image" descr="Image">
            <a:extLst>
              <a:ext uri="{FF2B5EF4-FFF2-40B4-BE49-F238E27FC236}">
                <a16:creationId xmlns:a16="http://schemas.microsoft.com/office/drawing/2014/main" id="{DAAA9017-CAE6-CF49-BFB9-641299E9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088" y="669024"/>
            <a:ext cx="6032897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9155" name="Minimum radius of silicon vertex detectors at hadron and lepton colliders, up to start of LHC Run 3">
            <a:extLst>
              <a:ext uri="{FF2B5EF4-FFF2-40B4-BE49-F238E27FC236}">
                <a16:creationId xmlns:a16="http://schemas.microsoft.com/office/drawing/2014/main" id="{CDEAF3B8-AB12-094C-8369-4F2D9447E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79" y="4414837"/>
            <a:ext cx="6596063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717" rIns="25717">
            <a:spAutoFit/>
          </a:bodyPr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oot" altLang="root" sz="1200">
                <a:latin typeface="Times New Roman" panose="02020603050405020304" pitchFamily="18" charset="0"/>
              </a:rPr>
              <a:t>Fig.: Minimum radius of silicon vertex detectors at hadron and lepton colliders, up to start of LHC Run 3.</a:t>
            </a:r>
          </a:p>
        </p:txBody>
      </p:sp>
      <p:sp>
        <p:nvSpPr>
          <p:cNvPr id="49157" name="TextBox 2">
            <a:extLst>
              <a:ext uri="{FF2B5EF4-FFF2-40B4-BE49-F238E27FC236}">
                <a16:creationId xmlns:a16="http://schemas.microsoft.com/office/drawing/2014/main" id="{5285CBEB-89F9-A940-ADC3-C8714A6E5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766" y="4938713"/>
            <a:ext cx="1146468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oot" altLang="root" sz="825"/>
              <a:t>Courtesy: K.Akiba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B842BE-70FE-144B-B9E6-BA8F8F24578A}"/>
              </a:ext>
            </a:extLst>
          </p:cNvPr>
          <p:cNvSpPr txBox="1"/>
          <p:nvPr/>
        </p:nvSpPr>
        <p:spPr>
          <a:xfrm>
            <a:off x="7000648" y="2011680"/>
            <a:ext cx="19781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resolution at </a:t>
            </a:r>
            <a:r>
              <a:rPr lang="en-US" dirty="0" err="1"/>
              <a:t>LHCb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l-GR" dirty="0"/>
              <a:t>σ</a:t>
            </a:r>
            <a:r>
              <a:rPr lang="en-US" dirty="0"/>
              <a:t>(IP) ~10</a:t>
            </a:r>
            <a:r>
              <a:rPr lang="el-GR" dirty="0"/>
              <a:t>μ</a:t>
            </a:r>
            <a:r>
              <a:rPr lang="en-US" dirty="0"/>
              <a:t>m</a:t>
            </a:r>
          </a:p>
          <a:p>
            <a:pPr marL="285750" indent="-285750">
              <a:buFontTx/>
              <a:buChar char="-"/>
            </a:pPr>
            <a:r>
              <a:rPr lang="el-GR" dirty="0"/>
              <a:t>σ</a:t>
            </a:r>
            <a:r>
              <a:rPr lang="en-US" dirty="0"/>
              <a:t>(t) ~50fs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878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CF700177-7796-144F-B314-DA90F0DDA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oot" altLang="root">
                <a:ea typeface="ＭＳ Ｐゴシック" panose="020B0600070205080204" pitchFamily="34" charset="-128"/>
              </a:rPr>
              <a:t>LHCb secondary vertex performance: Decay time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C85F499C-7E95-B144-94AB-92DF193CDD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7350" y="742950"/>
            <a:ext cx="5829300" cy="721519"/>
          </a:xfrm>
        </p:spPr>
        <p:txBody>
          <a:bodyPr>
            <a:normAutofit fontScale="85000" lnSpcReduction="10000"/>
          </a:bodyPr>
          <a:lstStyle/>
          <a:p>
            <a:r>
              <a:rPr lang="root" altLang="root">
                <a:ea typeface="ＭＳ Ｐゴシック" panose="020B0600070205080204" pitchFamily="34" charset="-128"/>
              </a:rPr>
              <a:t>Estimate decay time uncertainty from track parameters</a:t>
            </a:r>
          </a:p>
          <a:p>
            <a:r>
              <a:rPr lang="root" altLang="root">
                <a:ea typeface="ＭＳ Ｐゴシック" panose="020B0600070205080204" pitchFamily="34" charset="-128"/>
              </a:rPr>
              <a:t>Measure the resolution: </a:t>
            </a:r>
            <a:r>
              <a:rPr lang="root" altLang="root" i="1">
                <a:ea typeface="ＭＳ Ｐゴシック" panose="020B0600070205080204" pitchFamily="34" charset="-128"/>
              </a:rPr>
              <a:t>calibration</a:t>
            </a:r>
          </a:p>
        </p:txBody>
      </p:sp>
      <p:sp>
        <p:nvSpPr>
          <p:cNvPr id="52227" name="Footer Placeholder 3">
            <a:extLst>
              <a:ext uri="{FF2B5EF4-FFF2-40B4-BE49-F238E27FC236}">
                <a16:creationId xmlns:a16="http://schemas.microsoft.com/office/drawing/2014/main" id="{DBD3DC5A-1AA5-2643-81EE-269E85E30F7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5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50000"/>
              </a:spcBef>
              <a:buChar char="–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5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oot" sz="750">
                <a:solidFill>
                  <a:schemeClr val="accent2"/>
                </a:solidFill>
              </a:rPr>
              <a:t>Niels Tuning (</a:t>
            </a:r>
            <a:fld id="{87B75653-0E3E-6D44-AB39-140F0E0C3F29}" type="slidenum">
              <a:rPr lang="en-US" altLang="root" sz="75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r>
              <a:rPr lang="en-US" altLang="root" sz="750">
                <a:solidFill>
                  <a:schemeClr val="accent2"/>
                </a:solidFill>
              </a:rPr>
              <a:t>)</a:t>
            </a:r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56F3492F-CD56-4445-96CC-D1342862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053" y="1589485"/>
            <a:ext cx="5013722" cy="34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229" name="Straight Connector 6">
            <a:extLst>
              <a:ext uri="{FF2B5EF4-FFF2-40B4-BE49-F238E27FC236}">
                <a16:creationId xmlns:a16="http://schemas.microsoft.com/office/drawing/2014/main" id="{9778A72C-BB54-5D44-B8CB-E8231C3475B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00338" y="2311003"/>
            <a:ext cx="4089797" cy="2089547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0" name="TextBox 7">
            <a:extLst>
              <a:ext uri="{FF2B5EF4-FFF2-40B4-BE49-F238E27FC236}">
                <a16:creationId xmlns:a16="http://schemas.microsoft.com/office/drawing/2014/main" id="{6F27BCC3-FC34-0144-B6D5-D83BD1964393}"/>
              </a:ext>
            </a:extLst>
          </p:cNvPr>
          <p:cNvSpPr txBox="1">
            <a:spLocks noChangeArrowheads="1"/>
          </p:cNvSpPr>
          <p:nvPr/>
        </p:nvSpPr>
        <p:spPr bwMode="auto">
          <a:xfrm rot="20146787">
            <a:off x="5803529" y="2721018"/>
            <a:ext cx="78258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oot" altLang="root" sz="1050">
                <a:solidFill>
                  <a:srgbClr val="FF0000"/>
                </a:solidFill>
              </a:rPr>
              <a:t>“perfect”</a:t>
            </a:r>
          </a:p>
        </p:txBody>
      </p:sp>
    </p:spTree>
    <p:extLst>
      <p:ext uri="{BB962C8B-B14F-4D97-AF65-F5344CB8AC3E}">
        <p14:creationId xmlns:p14="http://schemas.microsoft.com/office/powerpoint/2010/main" val="47487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4BBF7C-6440-B641-8D65-F863D1DD0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46F010-BDD2-FB47-BBA8-FA41C4B3B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B-physics experiments</a:t>
            </a:r>
          </a:p>
          <a:p>
            <a:r>
              <a:rPr lang="en-US" dirty="0"/>
              <a:t>CP violation in ‘the interference between mixing and decay’</a:t>
            </a:r>
          </a:p>
        </p:txBody>
      </p:sp>
    </p:spTree>
    <p:extLst>
      <p:ext uri="{BB962C8B-B14F-4D97-AF65-F5344CB8AC3E}">
        <p14:creationId xmlns:p14="http://schemas.microsoft.com/office/powerpoint/2010/main" val="233228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8B6DF408-A414-E944-828B-419309C7A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oot" altLang="root" dirty="0">
                <a:ea typeface="ＭＳ Ｐゴシック" panose="020B0600070205080204" pitchFamily="34" charset="-128"/>
              </a:rPr>
              <a:t>Particle identification</a:t>
            </a:r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5F8208A7-04D0-F245-99F1-4D9C9C8ADB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816944"/>
            <a:ext cx="4114800" cy="2952168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root" altLang="root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Many different B-decays!</a:t>
            </a:r>
          </a:p>
          <a:p>
            <a:pPr lvl="1"/>
            <a:r>
              <a:rPr lang="root" altLang="root" dirty="0">
                <a:ea typeface="ＭＳ Ｐゴシック" panose="020B0600070205080204" pitchFamily="34" charset="-128"/>
              </a:rPr>
              <a:t>“BtooKstarpipiDsgamma” </a:t>
            </a:r>
          </a:p>
          <a:p>
            <a:pPr lvl="1"/>
            <a:r>
              <a:rPr lang="root" altLang="root" dirty="0">
                <a:ea typeface="ＭＳ Ｐゴシック" panose="020B0600070205080204" pitchFamily="34" charset="-128"/>
              </a:rPr>
              <a:t>…</a:t>
            </a:r>
          </a:p>
          <a:p>
            <a:pPr lvl="1"/>
            <a:endParaRPr lang="root" altLang="root" dirty="0">
              <a:ea typeface="ＭＳ Ｐゴシック" panose="020B0600070205080204" pitchFamily="34" charset="-128"/>
            </a:endParaRPr>
          </a:p>
          <a:p>
            <a:pPr lvl="1"/>
            <a:endParaRPr lang="root" altLang="root" dirty="0">
              <a:ea typeface="ＭＳ Ｐゴシック" panose="020B0600070205080204" pitchFamily="34" charset="-128"/>
            </a:endParaRPr>
          </a:p>
          <a:p>
            <a:r>
              <a:rPr lang="root" altLang="root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Need to distinguish:</a:t>
            </a:r>
          </a:p>
          <a:p>
            <a:pPr lvl="1"/>
            <a:r>
              <a:rPr lang="en-GB" altLang="root" sz="2200" dirty="0">
                <a:ea typeface="ＭＳ Ｐゴシック" panose="020B0600070205080204" pitchFamily="34" charset="-128"/>
              </a:rPr>
              <a:t>e</a:t>
            </a:r>
            <a:r>
              <a:rPr lang="root" altLang="root" sz="2200" dirty="0">
                <a:ea typeface="ＭＳ Ｐゴシック" panose="020B0600070205080204" pitchFamily="34" charset="-128"/>
              </a:rPr>
              <a:t>, </a:t>
            </a:r>
            <a:r>
              <a:rPr lang="root" altLang="root" sz="2200" dirty="0">
                <a:latin typeface="Symbol" pitchFamily="2" charset="2"/>
                <a:ea typeface="ＭＳ Ｐゴシック" panose="020B0600070205080204" pitchFamily="34" charset="-128"/>
              </a:rPr>
              <a:t>m, g, p</a:t>
            </a:r>
            <a:r>
              <a:rPr lang="root" altLang="root" sz="2200" dirty="0">
                <a:ea typeface="ＭＳ Ｐゴシック" panose="020B0600070205080204" pitchFamily="34" charset="-128"/>
              </a:rPr>
              <a:t>, K, p, …</a:t>
            </a:r>
          </a:p>
        </p:txBody>
      </p:sp>
      <p:sp>
        <p:nvSpPr>
          <p:cNvPr id="70659" name="Footer Placeholder 3">
            <a:extLst>
              <a:ext uri="{FF2B5EF4-FFF2-40B4-BE49-F238E27FC236}">
                <a16:creationId xmlns:a16="http://schemas.microsoft.com/office/drawing/2014/main" id="{602EC11C-B841-0149-8625-21B88D320F3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5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50000"/>
              </a:spcBef>
              <a:buChar char="–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5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oot" sz="750">
                <a:solidFill>
                  <a:schemeClr val="accent2"/>
                </a:solidFill>
              </a:rPr>
              <a:t>Niels Tuning (</a:t>
            </a:r>
            <a:fld id="{3C03F85F-1FEB-8246-93C2-3A6CD42E2AFB}" type="slidenum">
              <a:rPr lang="en-US" altLang="root" sz="75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r>
              <a:rPr lang="en-US" altLang="root" sz="750">
                <a:solidFill>
                  <a:schemeClr val="accent2"/>
                </a:solidFill>
              </a:rPr>
              <a:t>)</a:t>
            </a:r>
          </a:p>
        </p:txBody>
      </p:sp>
      <p:pic>
        <p:nvPicPr>
          <p:cNvPr id="70660" name="Picture 2" descr="Table&#10;&#10;Description automatically generated">
            <a:extLst>
              <a:ext uri="{FF2B5EF4-FFF2-40B4-BE49-F238E27FC236}">
                <a16:creationId xmlns:a16="http://schemas.microsoft.com/office/drawing/2014/main" id="{57D729D5-D9B1-5843-8D17-A0DE4F39D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472" y="816944"/>
            <a:ext cx="3768328" cy="2019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1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5C193B32-E3D1-1649-A97B-715D04B6A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472" y="3478494"/>
            <a:ext cx="3749278" cy="1376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0662" name="Straight Connector 6">
            <a:extLst>
              <a:ext uri="{FF2B5EF4-FFF2-40B4-BE49-F238E27FC236}">
                <a16:creationId xmlns:a16="http://schemas.microsoft.com/office/drawing/2014/main" id="{54CF33C9-7CF0-0948-BEAD-AD4F2D5E83C3}"/>
              </a:ext>
            </a:extLst>
          </p:cNvPr>
          <p:cNvCxnSpPr>
            <a:cxnSpLocks/>
          </p:cNvCxnSpPr>
          <p:nvPr/>
        </p:nvCxnSpPr>
        <p:spPr bwMode="auto">
          <a:xfrm>
            <a:off x="5522932" y="2929708"/>
            <a:ext cx="0" cy="336947"/>
          </a:xfrm>
          <a:prstGeom prst="line">
            <a:avLst/>
          </a:prstGeom>
          <a:noFill/>
          <a:ln w="63500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87891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3">
            <a:extLst>
              <a:ext uri="{FF2B5EF4-FFF2-40B4-BE49-F238E27FC236}">
                <a16:creationId xmlns:a16="http://schemas.microsoft.com/office/drawing/2014/main" id="{0ADA6D47-DE67-6341-8941-02BB58CA21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5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50000"/>
              </a:spcBef>
              <a:buChar char="–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5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oot" sz="750">
                <a:solidFill>
                  <a:schemeClr val="accent2"/>
                </a:solidFill>
              </a:rPr>
              <a:t>Niels Tuning (</a:t>
            </a:r>
            <a:fld id="{B84B10E4-6A66-BF4C-8A4B-714843328263}" type="slidenum">
              <a:rPr lang="en-US" altLang="root" sz="75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r>
              <a:rPr lang="en-US" altLang="root" sz="750">
                <a:solidFill>
                  <a:schemeClr val="accent2"/>
                </a:solidFill>
              </a:rPr>
              <a:t>)</a:t>
            </a:r>
          </a:p>
        </p:txBody>
      </p:sp>
      <p:pic>
        <p:nvPicPr>
          <p:cNvPr id="72707" name="Picture 2" descr="Particle identification - ScienceDirect">
            <a:extLst>
              <a:ext uri="{FF2B5EF4-FFF2-40B4-BE49-F238E27FC236}">
                <a16:creationId xmlns:a16="http://schemas.microsoft.com/office/drawing/2014/main" id="{F027D77F-F355-3C49-8A0B-E9B0F531F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072" y="352870"/>
            <a:ext cx="5098256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6B255-E249-CA4F-B0C6-8A919EC5C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03" r="52755" b="17382"/>
          <a:stretch/>
        </p:blipFill>
        <p:spPr bwMode="auto">
          <a:xfrm>
            <a:off x="6478859" y="646845"/>
            <a:ext cx="2665141" cy="1873331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DECD88-3E1D-F542-A5C6-F460E8FF4A47}"/>
              </a:ext>
            </a:extLst>
          </p:cNvPr>
          <p:cNvCxnSpPr>
            <a:stCxn id="5" idx="1"/>
          </p:cNvCxnSpPr>
          <p:nvPr/>
        </p:nvCxnSpPr>
        <p:spPr>
          <a:xfrm flipH="1">
            <a:off x="5820937" y="1583511"/>
            <a:ext cx="657922" cy="43486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FC6C3FB7-377D-5E43-9DED-5F4C7882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657" y="2955037"/>
            <a:ext cx="6229350" cy="836378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oot" altLang="root" sz="1050">
              <a:solidFill>
                <a:schemeClr val="accent2"/>
              </a:solidFill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B7312D5-973B-684B-9404-F05F432A1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548" y="2998662"/>
            <a:ext cx="436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oot" altLang="root" sz="3600">
                <a:solidFill>
                  <a:schemeClr val="accent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334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E4E1-A870-A645-BF13-B39E20AA8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solution: ring imaging </a:t>
            </a:r>
            <a:r>
              <a:rPr lang="en-US" dirty="0" err="1"/>
              <a:t>cherenkov</a:t>
            </a:r>
            <a:r>
              <a:rPr lang="en-US" dirty="0"/>
              <a:t>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6D5495-628D-5A45-B331-0F23575F55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26817"/>
                <a:ext cx="4817327" cy="1838686"/>
              </a:xfrm>
            </p:spPr>
            <p:txBody>
              <a:bodyPr/>
              <a:lstStyle/>
              <a:p>
                <a:r>
                  <a:rPr lang="en-US" dirty="0"/>
                  <a:t>particles traversing medium with velocity </a:t>
                </a:r>
                <a14:m>
                  <m:oMath xmlns:m="http://schemas.openxmlformats.org/officeDocument/2006/math">
                    <m:r>
                      <a:rPr lang="el-GR" b="1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b="1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b="1" dirty="0"/>
                  <a:t> , </a:t>
                </a:r>
                <a:r>
                  <a:rPr lang="en-US" dirty="0"/>
                  <a:t>emit </a:t>
                </a:r>
                <a:r>
                  <a:rPr lang="en-US" dirty="0" err="1"/>
                  <a:t>cherenkov</a:t>
                </a:r>
                <a:r>
                  <a:rPr lang="en-US" dirty="0"/>
                  <a:t> radiation</a:t>
                </a:r>
              </a:p>
              <a:p>
                <a:endParaRPr lang="en-US" dirty="0"/>
              </a:p>
              <a:p>
                <a:r>
                  <a:rPr lang="en-US" dirty="0"/>
                  <a:t>angle of wave-front with direction is measure for velocity: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  <m:r>
                          <a:rPr lang="en-US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</m:func>
                  </m:oMath>
                </a14:m>
                <a:endPara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6D5495-628D-5A45-B331-0F23575F55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26817"/>
                <a:ext cx="4817327" cy="1838686"/>
              </a:xfrm>
              <a:blipFill>
                <a:blip r:embed="rId2"/>
                <a:stretch>
                  <a:fillRect l="-1055" t="-1370" r="-1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A26A8C2-6B07-2547-8C0A-618BECC2A5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534" y="642588"/>
            <a:ext cx="2350032" cy="42588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ABF586-D041-B74F-AA79-654F4D1C3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125" y="2878249"/>
            <a:ext cx="2179894" cy="20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20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E4E1-A870-A645-BF13-B39E20AA8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solution: ring imaging </a:t>
            </a:r>
            <a:r>
              <a:rPr lang="en-US" dirty="0" err="1"/>
              <a:t>cherenkov</a:t>
            </a:r>
            <a:r>
              <a:rPr lang="en-US" dirty="0"/>
              <a:t>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6D5495-628D-5A45-B331-0F23575F55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804153"/>
                <a:ext cx="8229600" cy="1091555"/>
              </a:xfrm>
            </p:spPr>
            <p:txBody>
              <a:bodyPr/>
              <a:lstStyle/>
              <a:p>
                <a:r>
                  <a:rPr lang="en-US" dirty="0"/>
                  <a:t>in combination with momentum measurement,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provides estimate of particle mass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6D5495-628D-5A45-B331-0F23575F55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04153"/>
                <a:ext cx="8229600" cy="1091555"/>
              </a:xfrm>
              <a:blipFill>
                <a:blip r:embed="rId2"/>
                <a:stretch>
                  <a:fillRect l="-617" t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DA4409D8-2D16-D44C-B1D2-A756B5A55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73"/>
          <a:stretch>
            <a:fillRect/>
          </a:stretch>
        </p:blipFill>
        <p:spPr bwMode="auto">
          <a:xfrm>
            <a:off x="1519558" y="1574727"/>
            <a:ext cx="4502101" cy="275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2BE4A9-ECE5-7E46-A2F4-110EC14D8367}"/>
              </a:ext>
            </a:extLst>
          </p:cNvPr>
          <p:cNvSpPr txBox="1">
            <a:spLocks/>
          </p:cNvSpPr>
          <p:nvPr/>
        </p:nvSpPr>
        <p:spPr>
          <a:xfrm>
            <a:off x="457200" y="4334573"/>
            <a:ext cx="8229600" cy="1091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different radiators suitable for different momentum range:</a:t>
            </a:r>
          </a:p>
          <a:p>
            <a:pPr lvl="1"/>
            <a:r>
              <a:rPr lang="en-US" dirty="0"/>
              <a:t>Belle/Babar and </a:t>
            </a:r>
            <a:r>
              <a:rPr lang="en-US" dirty="0" err="1"/>
              <a:t>LHCb</a:t>
            </a:r>
            <a:r>
              <a:rPr lang="en-US" dirty="0"/>
              <a:t> make different choices</a:t>
            </a:r>
          </a:p>
        </p:txBody>
      </p:sp>
    </p:spTree>
    <p:extLst>
      <p:ext uri="{BB962C8B-B14F-4D97-AF65-F5344CB8AC3E}">
        <p14:creationId xmlns:p14="http://schemas.microsoft.com/office/powerpoint/2010/main" val="608469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F554-26A1-FC45-9494-A6F9EAF52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2CD86-29F7-074C-8C42-247A3B6D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77411"/>
            <a:ext cx="8474927" cy="41960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momentum measured by ‘deflection’ (or ‘curvature’ or ‘</a:t>
            </a:r>
            <a:r>
              <a:rPr lang="en-US" dirty="0" err="1"/>
              <a:t>sagita</a:t>
            </a:r>
            <a:r>
              <a:rPr lang="en-US" dirty="0"/>
              <a:t>’)</a:t>
            </a:r>
          </a:p>
          <a:p>
            <a:endParaRPr lang="en-US" dirty="0"/>
          </a:p>
          <a:p>
            <a:r>
              <a:rPr lang="en-US" dirty="0"/>
              <a:t>detector resolution determined by</a:t>
            </a:r>
          </a:p>
          <a:p>
            <a:pPr lvl="1"/>
            <a:r>
              <a:rPr lang="en-US" dirty="0"/>
              <a:t>“B-</a:t>
            </a:r>
            <a:r>
              <a:rPr lang="el-GR" dirty="0"/>
              <a:t>Δ</a:t>
            </a:r>
            <a:r>
              <a:rPr lang="en-US" dirty="0"/>
              <a:t>L” : strength of magnetic field times detector ‘length’ (arm)</a:t>
            </a:r>
          </a:p>
          <a:p>
            <a:pPr lvl="1"/>
            <a:r>
              <a:rPr lang="en-US" dirty="0"/>
              <a:t>hit resolution</a:t>
            </a:r>
          </a:p>
          <a:p>
            <a:pPr lvl="1"/>
            <a:r>
              <a:rPr lang="en-US" dirty="0"/>
              <a:t>multiple scattering</a:t>
            </a:r>
            <a:endParaRPr lang="el-GR" dirty="0"/>
          </a:p>
          <a:p>
            <a:pPr lvl="1"/>
            <a:endParaRPr lang="el-GR" dirty="0"/>
          </a:p>
          <a:p>
            <a:r>
              <a:rPr lang="en-US" dirty="0"/>
              <a:t>different choices</a:t>
            </a:r>
          </a:p>
          <a:p>
            <a:pPr lvl="1"/>
            <a:r>
              <a:rPr lang="en-US" dirty="0" err="1"/>
              <a:t>LHCb</a:t>
            </a:r>
            <a:r>
              <a:rPr lang="en-US" dirty="0"/>
              <a:t> is forward detector with very </a:t>
            </a:r>
            <a:r>
              <a:rPr lang="en-US" b="1" dirty="0"/>
              <a:t>long arm</a:t>
            </a:r>
          </a:p>
          <a:p>
            <a:pPr lvl="1"/>
            <a:r>
              <a:rPr lang="en-US" dirty="0"/>
              <a:t>CMS/Belle-II have a </a:t>
            </a:r>
            <a:r>
              <a:rPr lang="en-US" b="1" dirty="0"/>
              <a:t>strong superconducting magnet</a:t>
            </a:r>
          </a:p>
          <a:p>
            <a:pPr lvl="1"/>
            <a:endParaRPr lang="en-US" b="1" dirty="0"/>
          </a:p>
          <a:p>
            <a:r>
              <a:rPr lang="en-US" dirty="0"/>
              <a:t>note: Belle-II works with much </a:t>
            </a:r>
            <a:r>
              <a:rPr lang="en-US" b="1" dirty="0"/>
              <a:t>lower momenta</a:t>
            </a:r>
            <a:r>
              <a:rPr lang="en-US" dirty="0"/>
              <a:t>: need less ‘</a:t>
            </a:r>
            <a:r>
              <a:rPr lang="en-US" dirty="0" err="1"/>
              <a:t>sagitta</a:t>
            </a:r>
            <a:r>
              <a:rPr lang="en-US" dirty="0"/>
              <a:t>’ resolution for same momentum resolution, but suffers more from multiple scattering</a:t>
            </a:r>
          </a:p>
        </p:txBody>
      </p:sp>
    </p:spTree>
    <p:extLst>
      <p:ext uri="{BB962C8B-B14F-4D97-AF65-F5344CB8AC3E}">
        <p14:creationId xmlns:p14="http://schemas.microsoft.com/office/powerpoint/2010/main" val="800313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9260-A7D1-8A4E-ACBB-60FF09400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Time-dependent CP-violation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CDAA-ED95-A747-B935-5C07F4D7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3941545"/>
          </a:xfrm>
        </p:spPr>
        <p:txBody>
          <a:bodyPr>
            <a:normAutofit/>
          </a:bodyPr>
          <a:lstStyle/>
          <a:p>
            <a:r>
              <a:rPr lang="en-US" dirty="0"/>
              <a:t>will now discuss formalism of ‘time-dependent’ CP violation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very interesting method to probe ‘phases’ in </a:t>
            </a:r>
            <a:r>
              <a:rPr lang="en-US" dirty="0" err="1"/>
              <a:t>Vckm</a:t>
            </a:r>
            <a:r>
              <a:rPr lang="en-US" dirty="0"/>
              <a:t> with relatively small ‘hadronic’ uncertainties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will reuse mixing formalism discussed this morning, but also need to consider the ‘decay’ to the final state</a:t>
            </a:r>
          </a:p>
        </p:txBody>
      </p:sp>
    </p:spTree>
    <p:extLst>
      <p:ext uri="{BB962C8B-B14F-4D97-AF65-F5344CB8AC3E}">
        <p14:creationId xmlns:p14="http://schemas.microsoft.com/office/powerpoint/2010/main" val="1064434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E892-0DFC-F640-8CB9-FE585443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mixing formalism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FC9F4-DED8-BE42-A1FD-598D17FBF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430903"/>
          </a:xfrm>
        </p:spPr>
        <p:txBody>
          <a:bodyPr/>
          <a:lstStyle/>
          <a:p>
            <a:r>
              <a:rPr lang="en-US" dirty="0"/>
              <a:t>This is what we found this morning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093CD3-9045-E949-8586-D6430DEC9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064" y="1802872"/>
            <a:ext cx="3382736" cy="63896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68664-8EF5-B542-8FC9-0C19F7974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71" y="1438251"/>
            <a:ext cx="4204607" cy="69744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89B9D3-C4EF-284B-AA49-B385202F9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71" y="2395523"/>
            <a:ext cx="4209322" cy="75973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124788-6BBC-8C45-BCEA-AA406E6A8A7C}"/>
              </a:ext>
            </a:extLst>
          </p:cNvPr>
          <p:cNvSpPr txBox="1">
            <a:spLocks/>
          </p:cNvSpPr>
          <p:nvPr/>
        </p:nvSpPr>
        <p:spPr>
          <a:xfrm>
            <a:off x="381000" y="4018656"/>
            <a:ext cx="8229600" cy="430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next step: consider decay amplitude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086BD2-0671-9F46-BF26-791DD9617737}"/>
                  </a:ext>
                </a:extLst>
              </p:cNvPr>
              <p:cNvSpPr txBox="1"/>
              <p:nvPr/>
            </p:nvSpPr>
            <p:spPr>
              <a:xfrm>
                <a:off x="5667564" y="3217624"/>
                <a:ext cx="2655736" cy="369332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expressed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ΔΓ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086BD2-0671-9F46-BF26-791DD9617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564" y="3217624"/>
                <a:ext cx="2655736" cy="369332"/>
              </a:xfrm>
              <a:prstGeom prst="rect">
                <a:avLst/>
              </a:prstGeom>
              <a:blipFill>
                <a:blip r:embed="rId5"/>
                <a:stretch>
                  <a:fillRect l="-1422" t="-3226" b="-22581"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B5A907-A837-2E43-BB7E-BC17710F3B87}"/>
              </a:ext>
            </a:extLst>
          </p:cNvPr>
          <p:cNvCxnSpPr>
            <a:stCxn id="8" idx="0"/>
          </p:cNvCxnSpPr>
          <p:nvPr/>
        </p:nvCxnSpPr>
        <p:spPr>
          <a:xfrm flipV="1">
            <a:off x="6995432" y="2512612"/>
            <a:ext cx="0" cy="70501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11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01BE-F994-AE40-B9DA-C265F2BA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Including decay amplitudes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9CCCE0-FF1D-8744-AFF0-9DDE10D6BD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777412"/>
                <a:ext cx="7560129" cy="520709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consider decay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to final state ‘f’ </a:t>
                </a:r>
                <a:r>
                  <a:rPr lang="en-US" i="1" dirty="0"/>
                  <a:t>accessible to both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and anti-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9CCCE0-FF1D-8744-AFF0-9DDE10D6BD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777412"/>
                <a:ext cx="7560129" cy="520709"/>
              </a:xfrm>
              <a:blipFill>
                <a:blip r:embed="rId2"/>
                <a:stretch>
                  <a:fillRect l="-672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0F986E0-1D8F-1C47-9DBD-B7DF8D68C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332" y="1192069"/>
            <a:ext cx="4657861" cy="215753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1871-DC4B-594B-8024-2927C9C4CF0B}"/>
              </a:ext>
            </a:extLst>
          </p:cNvPr>
          <p:cNvSpPr txBox="1">
            <a:spLocks/>
          </p:cNvSpPr>
          <p:nvPr/>
        </p:nvSpPr>
        <p:spPr>
          <a:xfrm>
            <a:off x="304797" y="3824561"/>
            <a:ext cx="7560129" cy="520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E585E6-802B-8440-8928-51F7C6FAB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919" y="3790682"/>
            <a:ext cx="4208967" cy="60415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06956C-67BB-6E4F-834F-F16111FD2D1F}"/>
              </a:ext>
            </a:extLst>
          </p:cNvPr>
          <p:cNvSpPr txBox="1">
            <a:spLocks/>
          </p:cNvSpPr>
          <p:nvPr/>
        </p:nvSpPr>
        <p:spPr>
          <a:xfrm>
            <a:off x="644976" y="3349607"/>
            <a:ext cx="6191253" cy="629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computation needs to include the </a:t>
            </a:r>
            <a:r>
              <a:rPr lang="en-US" i="1" dirty="0"/>
              <a:t>decay amplitudes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B04DB-1CC7-5F42-BD80-8180B35BA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919" y="4435281"/>
            <a:ext cx="4208967" cy="60415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316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CE98-8DD0-024E-BCD4-F99056230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Time-dependent amplitude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42FEAC-4C98-3146-B629-DF9D06C2B4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5171" y="2553462"/>
                <a:ext cx="8229600" cy="248664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two contributing amplitudes</a:t>
                </a:r>
              </a:p>
              <a:p>
                <a:endParaRPr lang="en-US" dirty="0"/>
              </a:p>
              <a:p>
                <a:r>
                  <a:rPr lang="en-US" dirty="0"/>
                  <a:t>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are complex</a:t>
                </a:r>
              </a:p>
              <a:p>
                <a:pPr lvl="1"/>
                <a:r>
                  <a:rPr lang="en-US" dirty="0"/>
                  <a:t>relative size and phase depends on time</a:t>
                </a:r>
              </a:p>
              <a:p>
                <a:pPr lvl="1"/>
                <a:r>
                  <a:rPr lang="en-US" dirty="0"/>
                  <a:t>leads to “time-dependent CP violation”, </a:t>
                </a:r>
                <a:br>
                  <a:rPr lang="en-US" dirty="0"/>
                </a:br>
                <a:r>
                  <a:rPr lang="en-US" dirty="0"/>
                  <a:t>provided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/>
                  <a:t> are approximately of equal size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42FEAC-4C98-3146-B629-DF9D06C2B4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5171" y="2553462"/>
                <a:ext cx="8229600" cy="2486645"/>
              </a:xfrm>
              <a:blipFill>
                <a:blip r:embed="rId2"/>
                <a:stretch>
                  <a:fillRect l="-616" t="-1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4C7BFA1-F9A2-6244-844B-8A6475D7DA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799576"/>
                <a:ext cx="8229600" cy="4740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0090"/>
                  </a:buClr>
                  <a:buSzPct val="100000"/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800000"/>
                  </a:buClr>
                  <a:buSzPct val="100000"/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if the meson started as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, then time-dependent amplitude is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4C7BFA1-F9A2-6244-844B-8A6475D7D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799576"/>
                <a:ext cx="8229600" cy="474053"/>
              </a:xfrm>
              <a:prstGeom prst="rect">
                <a:avLst/>
              </a:prstGeom>
              <a:blipFill>
                <a:blip r:embed="rId3"/>
                <a:stretch>
                  <a:fillRect l="-617" t="-5263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2EA0F1E-B662-724F-8829-8BE8B3FC4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30" y="1525731"/>
            <a:ext cx="6781214" cy="77562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981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7B2CC-2237-A545-821C-555BE055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Time-dependent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8C881-BB90-7147-AFDF-E1F32DC29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1206510"/>
          </a:xfrm>
        </p:spPr>
        <p:txBody>
          <a:bodyPr/>
          <a:lstStyle/>
          <a:p>
            <a:r>
              <a:rPr lang="en-US" dirty="0"/>
              <a:t>next step: take the square of amplitude:</a:t>
            </a:r>
          </a:p>
          <a:p>
            <a:endParaRPr lang="en-US" dirty="0"/>
          </a:p>
          <a:p>
            <a:r>
              <a:rPr lang="en-US" dirty="0"/>
              <a:t>taking the square gives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84D4E-86CF-AD4A-923C-C6A5A1DEC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045" y="733867"/>
            <a:ext cx="2973293" cy="621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E19B10-0E95-8043-A623-222F0D406BE9}"/>
              </a:ext>
            </a:extLst>
          </p:cNvPr>
          <p:cNvSpPr txBox="1"/>
          <p:nvPr/>
        </p:nvSpPr>
        <p:spPr>
          <a:xfrm>
            <a:off x="669073" y="3634397"/>
            <a:ext cx="435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we defined the “lambda” parameter: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9DF03-53D9-B949-BEFB-34DA55CB7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179" y="3402260"/>
            <a:ext cx="1515645" cy="833605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878806-1699-EA4C-A025-BA1B10C9D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73" y="2197949"/>
            <a:ext cx="8204471" cy="78238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844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32472F-061B-9943-8129-158C3809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 for “quark </a:t>
            </a:r>
            <a:r>
              <a:rPr lang="en-US" dirty="0" err="1"/>
              <a:t>flavour</a:t>
            </a:r>
            <a:r>
              <a:rPr lang="en-US" dirty="0"/>
              <a:t>” physics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1D983F-8009-0F41-A5C6-3C5CB2FD1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08" y="720263"/>
            <a:ext cx="8229600" cy="4268118"/>
          </a:xfrm>
        </p:spPr>
        <p:txBody>
          <a:bodyPr>
            <a:noAutofit/>
          </a:bodyPr>
          <a:lstStyle/>
          <a:p>
            <a:r>
              <a:rPr lang="en-US" dirty="0"/>
              <a:t>”decay vertex resolution”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“momentum resolution”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“particle ID”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331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7B2CC-2237-A545-821C-555BE055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Time-dependent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E9E1B9-1599-4B41-8C95-4808C30ABB4F}"/>
                  </a:ext>
                </a:extLst>
              </p:cNvPr>
              <p:cNvSpPr txBox="1"/>
              <p:nvPr/>
            </p:nvSpPr>
            <p:spPr>
              <a:xfrm>
                <a:off x="2999679" y="3664278"/>
                <a:ext cx="957378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E9E1B9-1599-4B41-8C95-4808C30AB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9" y="3664278"/>
                <a:ext cx="957378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47B738-03C1-7B4F-8E45-E21CE67378D5}"/>
                  </a:ext>
                </a:extLst>
              </p:cNvPr>
              <p:cNvSpPr txBox="1"/>
              <p:nvPr/>
            </p:nvSpPr>
            <p:spPr>
              <a:xfrm>
                <a:off x="4336198" y="3643503"/>
                <a:ext cx="1543821" cy="39010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47B738-03C1-7B4F-8E45-E21CE6737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198" y="3643503"/>
                <a:ext cx="1543821" cy="390107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954C92A-EB65-A043-94D1-44B5BE4C84CD}"/>
              </a:ext>
            </a:extLst>
          </p:cNvPr>
          <p:cNvSpPr txBox="1"/>
          <p:nvPr/>
        </p:nvSpPr>
        <p:spPr>
          <a:xfrm>
            <a:off x="6434254" y="3664278"/>
            <a:ext cx="133504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interference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778BA1-8DAB-9642-BF33-DF6E53160A81}"/>
              </a:ext>
            </a:extLst>
          </p:cNvPr>
          <p:cNvCxnSpPr>
            <a:stCxn id="4" idx="0"/>
          </p:cNvCxnSpPr>
          <p:nvPr/>
        </p:nvCxnSpPr>
        <p:spPr>
          <a:xfrm flipV="1">
            <a:off x="3478368" y="3044283"/>
            <a:ext cx="0" cy="61999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59CDF7-1924-A14D-A03A-504F480D91B2}"/>
              </a:ext>
            </a:extLst>
          </p:cNvPr>
          <p:cNvCxnSpPr/>
          <p:nvPr/>
        </p:nvCxnSpPr>
        <p:spPr>
          <a:xfrm flipV="1">
            <a:off x="4980066" y="3023508"/>
            <a:ext cx="0" cy="61999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A02085-16B8-C149-A177-F309B00DD864}"/>
              </a:ext>
            </a:extLst>
          </p:cNvPr>
          <p:cNvCxnSpPr/>
          <p:nvPr/>
        </p:nvCxnSpPr>
        <p:spPr>
          <a:xfrm flipV="1">
            <a:off x="6938964" y="3044283"/>
            <a:ext cx="0" cy="61999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23481FC-DEF6-E043-9310-F066DF2EF02E}"/>
              </a:ext>
            </a:extLst>
          </p:cNvPr>
          <p:cNvSpPr txBox="1">
            <a:spLocks/>
          </p:cNvSpPr>
          <p:nvPr/>
        </p:nvSpPr>
        <p:spPr>
          <a:xfrm>
            <a:off x="457200" y="777412"/>
            <a:ext cx="8229600" cy="12065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4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next step: take the square of amplitude:</a:t>
            </a:r>
          </a:p>
          <a:p>
            <a:endParaRPr lang="en-US"/>
          </a:p>
          <a:p>
            <a:r>
              <a:rPr lang="en-US"/>
              <a:t>taking the square gives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5D37D1-FD04-1042-B962-3C174DF3D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045" y="733867"/>
            <a:ext cx="2973293" cy="6212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C48074-67BF-3840-B23F-10E776741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073" y="2197949"/>
            <a:ext cx="8204471" cy="78238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A17A7D-1CBF-7E45-94B9-1A63AA8C42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522" y="3797204"/>
            <a:ext cx="1515645" cy="833605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6809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7B2CC-2237-A545-821C-555BE055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Time-dependent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8C881-BB90-7147-AFDF-E1F32DC29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1206510"/>
          </a:xfrm>
        </p:spPr>
        <p:txBody>
          <a:bodyPr/>
          <a:lstStyle/>
          <a:p>
            <a:r>
              <a:rPr lang="en-US" dirty="0"/>
              <a:t>now substitute the functions g </a:t>
            </a:r>
          </a:p>
          <a:p>
            <a:endParaRPr lang="en-US" dirty="0"/>
          </a:p>
          <a:p>
            <a:r>
              <a:rPr lang="en-US" i="1" dirty="0"/>
              <a:t>after some straightforward but time-consuming algebra</a:t>
            </a:r>
            <a:r>
              <a:rPr lang="en-US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1D4A1-ADF2-1940-80A2-D4469B7F9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22" y="2095433"/>
            <a:ext cx="7671566" cy="120293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F11782-6070-604F-8A08-7EC1075488C1}"/>
              </a:ext>
            </a:extLst>
          </p:cNvPr>
          <p:cNvSpPr txBox="1"/>
          <p:nvPr/>
        </p:nvSpPr>
        <p:spPr>
          <a:xfrm>
            <a:off x="1068035" y="447109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431ABA-7A9D-8F45-890B-80909FAEF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261" y="4280013"/>
            <a:ext cx="5923537" cy="75149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87FEE-6D8B-1047-A174-6A217F6D04AD}"/>
              </a:ext>
            </a:extLst>
          </p:cNvPr>
          <p:cNvSpPr txBox="1"/>
          <p:nvPr/>
        </p:nvSpPr>
        <p:spPr>
          <a:xfrm>
            <a:off x="4705816" y="3604526"/>
            <a:ext cx="193206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interference terms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232AAE-A351-3F4F-AB21-2ED1920C2901}"/>
              </a:ext>
            </a:extLst>
          </p:cNvPr>
          <p:cNvCxnSpPr/>
          <p:nvPr/>
        </p:nvCxnSpPr>
        <p:spPr>
          <a:xfrm flipH="1" flipV="1">
            <a:off x="4572000" y="3211551"/>
            <a:ext cx="602166" cy="39297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25AF92-AF40-CF4B-8099-F01727C59BEB}"/>
              </a:ext>
            </a:extLst>
          </p:cNvPr>
          <p:cNvCxnSpPr>
            <a:cxnSpLocks/>
          </p:cNvCxnSpPr>
          <p:nvPr/>
        </p:nvCxnSpPr>
        <p:spPr>
          <a:xfrm flipV="1">
            <a:off x="6345044" y="3211551"/>
            <a:ext cx="758283" cy="40049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B08AAAC-0FC4-7441-B0B3-37E1E714A9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719" y="886816"/>
            <a:ext cx="1731103" cy="165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8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723F6E08-DCAC-C548-8262-95FE281CE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08" y="2019869"/>
            <a:ext cx="8552984" cy="119168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07B2CC-2237-A545-821C-555BE055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Time-dependent rate for anti-B0 to 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8C881-BB90-7147-AFDF-E1F32DC29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5887844" cy="538432"/>
          </a:xfrm>
        </p:spPr>
        <p:txBody>
          <a:bodyPr/>
          <a:lstStyle/>
          <a:p>
            <a:r>
              <a:rPr lang="en-US" dirty="0"/>
              <a:t>expression for anti-B0 to f follows with substitution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11782-6070-604F-8A08-7EC1075488C1}"/>
              </a:ext>
            </a:extLst>
          </p:cNvPr>
          <p:cNvSpPr txBox="1"/>
          <p:nvPr/>
        </p:nvSpPr>
        <p:spPr>
          <a:xfrm>
            <a:off x="1068035" y="447109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431ABA-7A9D-8F45-890B-80909FAEF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261" y="4280013"/>
            <a:ext cx="5923537" cy="75149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87FEE-6D8B-1047-A174-6A217F6D04AD}"/>
              </a:ext>
            </a:extLst>
          </p:cNvPr>
          <p:cNvSpPr txBox="1"/>
          <p:nvPr/>
        </p:nvSpPr>
        <p:spPr>
          <a:xfrm>
            <a:off x="6345044" y="3655705"/>
            <a:ext cx="245490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these terms change sign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232AAE-A351-3F4F-AB21-2ED1920C2901}"/>
              </a:ext>
            </a:extLst>
          </p:cNvPr>
          <p:cNvCxnSpPr>
            <a:cxnSpLocks/>
          </p:cNvCxnSpPr>
          <p:nvPr/>
        </p:nvCxnSpPr>
        <p:spPr>
          <a:xfrm flipV="1">
            <a:off x="8070695" y="3138793"/>
            <a:ext cx="0" cy="47950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25AF92-AF40-CF4B-8099-F01727C59BEB}"/>
              </a:ext>
            </a:extLst>
          </p:cNvPr>
          <p:cNvCxnSpPr>
            <a:cxnSpLocks/>
          </p:cNvCxnSpPr>
          <p:nvPr/>
        </p:nvCxnSpPr>
        <p:spPr>
          <a:xfrm flipV="1">
            <a:off x="6802244" y="3138793"/>
            <a:ext cx="0" cy="46573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5519A3D-3B86-D540-A26A-29E4811D3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044" y="615790"/>
            <a:ext cx="1236837" cy="81167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C61E005-9F3A-9D4D-A419-EF9709F49555}"/>
              </a:ext>
            </a:extLst>
          </p:cNvPr>
          <p:cNvSpPr txBox="1">
            <a:spLocks/>
          </p:cNvSpPr>
          <p:nvPr/>
        </p:nvSpPr>
        <p:spPr>
          <a:xfrm>
            <a:off x="457200" y="1533356"/>
            <a:ext cx="5887844" cy="53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together, expressions then look like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469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7F332-DED0-CB47-9615-547AF373F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Rates to CP-conjugate final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628771-A71A-9041-A362-A0F0FA945C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77411"/>
                <a:ext cx="8229600" cy="962179"/>
              </a:xfrm>
            </p:spPr>
            <p:txBody>
              <a:bodyPr/>
              <a:lstStyle/>
              <a:p>
                <a:r>
                  <a:rPr lang="en-US" dirty="0"/>
                  <a:t>we are not quite there yet: also need to consider the rates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it is mostly a matter of notation: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628771-A71A-9041-A362-A0F0FA945C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77411"/>
                <a:ext cx="8229600" cy="962179"/>
              </a:xfrm>
              <a:blipFill>
                <a:blip r:embed="rId2"/>
                <a:stretch>
                  <a:fillRect l="-617" t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A06A6C3-1AA6-5742-BD6C-E47074102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346" y="1739590"/>
            <a:ext cx="4098074" cy="163923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D481D9-211E-6248-A5DB-7847F098A583}"/>
              </a:ext>
            </a:extLst>
          </p:cNvPr>
          <p:cNvSpPr txBox="1">
            <a:spLocks/>
          </p:cNvSpPr>
          <p:nvPr/>
        </p:nvSpPr>
        <p:spPr>
          <a:xfrm>
            <a:off x="457200" y="3726096"/>
            <a:ext cx="7794702" cy="481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note: if there is no CP violation in the decay, then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2FEE4-8DD3-4D4A-A9A7-14E19340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44" y="4293995"/>
            <a:ext cx="7041577" cy="52093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7951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4ACA-901C-7E40-85DC-EA2B1D9F9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important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A2969-F746-3D41-B079-70B53E5F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4073369"/>
          </a:xfrm>
        </p:spPr>
        <p:txBody>
          <a:bodyPr>
            <a:normAutofit/>
          </a:bodyPr>
          <a:lstStyle/>
          <a:p>
            <a:r>
              <a:rPr lang="en-US" dirty="0"/>
              <a:t>case 1: f is </a:t>
            </a:r>
            <a:r>
              <a:rPr lang="en-US" u="sng" dirty="0" err="1"/>
              <a:t>flavour</a:t>
            </a:r>
            <a:r>
              <a:rPr lang="en-US" u="sng" dirty="0"/>
              <a:t>-specific final state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example: B0 -&gt; J/psi K*, but many others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case 2: f is </a:t>
            </a:r>
            <a:r>
              <a:rPr lang="en-US" u="sng" dirty="0"/>
              <a:t>CP eigenstate with only single contributing amplitude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example B0 -&gt; J/psi Ks and </a:t>
            </a:r>
            <a:r>
              <a:rPr lang="en-US" dirty="0" err="1"/>
              <a:t>Bs</a:t>
            </a:r>
            <a:r>
              <a:rPr lang="en-US" dirty="0"/>
              <a:t> -&gt; J/psi phi (“golden modes”)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372306DA-9C38-3F44-8184-74FDC5E41890}"/>
              </a:ext>
            </a:extLst>
          </p:cNvPr>
          <p:cNvSpPr/>
          <p:nvPr/>
        </p:nvSpPr>
        <p:spPr>
          <a:xfrm>
            <a:off x="4933831" y="3773757"/>
            <a:ext cx="735980" cy="3010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9D92C-0C92-514C-8AF2-FCC137DE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753" y="1376543"/>
            <a:ext cx="3062284" cy="70252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D0AC2-93BE-9D41-8A34-331EBDD1E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58" y="1419256"/>
            <a:ext cx="3125351" cy="46961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6074EC-A19B-7146-9CC1-51744A0AF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856" y="3622287"/>
            <a:ext cx="3624144" cy="60402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FE1B2E3C-B331-274C-AB65-913143B33D4E}"/>
              </a:ext>
            </a:extLst>
          </p:cNvPr>
          <p:cNvSpPr/>
          <p:nvPr/>
        </p:nvSpPr>
        <p:spPr>
          <a:xfrm>
            <a:off x="4565841" y="1622467"/>
            <a:ext cx="735980" cy="3010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D0091-0474-4544-B375-FEF549D59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716" y="3558633"/>
            <a:ext cx="2753999" cy="61656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82836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4ACA-901C-7E40-85DC-EA2B1D9F9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important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A2969-F746-3D41-B079-70B53E5F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510700"/>
          </a:xfrm>
        </p:spPr>
        <p:txBody>
          <a:bodyPr>
            <a:normAutofit/>
          </a:bodyPr>
          <a:lstStyle/>
          <a:p>
            <a:r>
              <a:rPr lang="en-US" dirty="0"/>
              <a:t>case 1: f is </a:t>
            </a:r>
            <a:r>
              <a:rPr lang="en-US" u="sng" dirty="0" err="1"/>
              <a:t>flavour</a:t>
            </a:r>
            <a:r>
              <a:rPr lang="en-US" u="sng" dirty="0"/>
              <a:t>-specific final state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9D92C-0C92-514C-8AF2-FCC137DEA2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66"/>
          <a:stretch/>
        </p:blipFill>
        <p:spPr>
          <a:xfrm>
            <a:off x="1924216" y="3300958"/>
            <a:ext cx="2156893" cy="70252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D0AC2-93BE-9D41-8A34-331EBDD1E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57" y="1288112"/>
            <a:ext cx="4870925" cy="7319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68DD9EA-5AEE-D443-B4F8-5F775D82A665}"/>
              </a:ext>
            </a:extLst>
          </p:cNvPr>
          <p:cNvSpPr txBox="1">
            <a:spLocks/>
          </p:cNvSpPr>
          <p:nvPr/>
        </p:nvSpPr>
        <p:spPr>
          <a:xfrm>
            <a:off x="457200" y="4187975"/>
            <a:ext cx="8229600" cy="89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this is how we measure mixing frequency</a:t>
            </a:r>
          </a:p>
          <a:p>
            <a:pPr lvl="1"/>
            <a:r>
              <a:rPr lang="en-US" dirty="0"/>
              <a:t>example: B0 -&gt; J/psi K*, but many others</a:t>
            </a:r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9DB95-3A35-A249-97EE-CF4A09822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58" y="2470868"/>
            <a:ext cx="5902212" cy="68031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C4D9A016-5797-C94B-AE28-AEDE75F628E2}"/>
              </a:ext>
            </a:extLst>
          </p:cNvPr>
          <p:cNvSpPr/>
          <p:nvPr/>
        </p:nvSpPr>
        <p:spPr>
          <a:xfrm>
            <a:off x="1046220" y="2086782"/>
            <a:ext cx="735980" cy="3010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19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4ACA-901C-7E40-85DC-EA2B1D9F9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important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A2969-F746-3D41-B079-70B53E5F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1146138"/>
          </a:xfrm>
        </p:spPr>
        <p:txBody>
          <a:bodyPr>
            <a:normAutofit/>
          </a:bodyPr>
          <a:lstStyle/>
          <a:p>
            <a:r>
              <a:rPr lang="en-US" dirty="0"/>
              <a:t>case 2: f is </a:t>
            </a:r>
            <a:r>
              <a:rPr lang="en-US" u="sng" dirty="0"/>
              <a:t>CP eigenstate with only single contributing amplitude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3DBB9-2248-BE4F-8913-2C34E462A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573" y="1435096"/>
            <a:ext cx="4512375" cy="80126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B955DD-5356-2048-9FFC-DB77D9BFCD86}"/>
              </a:ext>
            </a:extLst>
          </p:cNvPr>
          <p:cNvSpPr txBox="1"/>
          <p:nvPr/>
        </p:nvSpPr>
        <p:spPr>
          <a:xfrm>
            <a:off x="3608239" y="2757763"/>
            <a:ext cx="1417376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mixing phase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EE62FA-0126-5940-8D34-8F48D9176900}"/>
              </a:ext>
            </a:extLst>
          </p:cNvPr>
          <p:cNvSpPr txBox="1"/>
          <p:nvPr/>
        </p:nvSpPr>
        <p:spPr>
          <a:xfrm>
            <a:off x="5557260" y="2709377"/>
            <a:ext cx="1909177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phase from decay: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4DB8FB-C8FE-7C48-8A79-3DA809ECA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437" y="2671708"/>
            <a:ext cx="1341893" cy="42696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EE47EB-181D-0E48-AF53-18CB5D073A74}"/>
              </a:ext>
            </a:extLst>
          </p:cNvPr>
          <p:cNvCxnSpPr>
            <a:cxnSpLocks/>
          </p:cNvCxnSpPr>
          <p:nvPr/>
        </p:nvCxnSpPr>
        <p:spPr>
          <a:xfrm flipV="1">
            <a:off x="5927464" y="2108216"/>
            <a:ext cx="0" cy="64954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592F7F-6C8B-A945-81E2-A346DD082FCD}"/>
              </a:ext>
            </a:extLst>
          </p:cNvPr>
          <p:cNvCxnSpPr/>
          <p:nvPr/>
        </p:nvCxnSpPr>
        <p:spPr>
          <a:xfrm flipV="1">
            <a:off x="5025615" y="2108216"/>
            <a:ext cx="0" cy="7858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0C103C3-8FB4-3F41-BE2C-23CDDD58D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236" y="3543590"/>
            <a:ext cx="4573738" cy="6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44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4ACA-901C-7E40-85DC-EA2B1D9F9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important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A2969-F746-3D41-B079-70B53E5F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1146138"/>
          </a:xfrm>
        </p:spPr>
        <p:txBody>
          <a:bodyPr>
            <a:normAutofit/>
          </a:bodyPr>
          <a:lstStyle/>
          <a:p>
            <a:r>
              <a:rPr lang="en-US" dirty="0"/>
              <a:t>case 2: f is </a:t>
            </a:r>
            <a:r>
              <a:rPr lang="en-US" u="sng" dirty="0"/>
              <a:t>CP eigenstate with only single contributing amplitude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3DBB9-2248-BE4F-8913-2C34E462A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573" y="1435096"/>
            <a:ext cx="4512375" cy="80126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569E4859-7940-4043-89BB-F2BCDF42C6C2}"/>
              </a:ext>
            </a:extLst>
          </p:cNvPr>
          <p:cNvSpPr/>
          <p:nvPr/>
        </p:nvSpPr>
        <p:spPr>
          <a:xfrm>
            <a:off x="774550" y="2796988"/>
            <a:ext cx="821587" cy="3295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DAF23-4495-294C-BCDE-938982962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959" y="2581234"/>
            <a:ext cx="5949583" cy="79607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8D0F1AA-1242-D048-9F5D-008F41C258F5}"/>
              </a:ext>
            </a:extLst>
          </p:cNvPr>
          <p:cNvSpPr txBox="1">
            <a:spLocks/>
          </p:cNvSpPr>
          <p:nvPr/>
        </p:nvSpPr>
        <p:spPr>
          <a:xfrm>
            <a:off x="457200" y="3857782"/>
            <a:ext cx="8229600" cy="1146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this measures CKM phases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“angles of </a:t>
            </a:r>
            <a:r>
              <a:rPr lang="en-US" dirty="0" err="1"/>
              <a:t>unitarity</a:t>
            </a:r>
            <a:r>
              <a:rPr lang="en-US" dirty="0"/>
              <a:t> triangle”  </a:t>
            </a:r>
          </a:p>
          <a:p>
            <a:pPr lvl="1"/>
            <a:r>
              <a:rPr lang="en-US" dirty="0"/>
              <a:t>example B0 -&gt; J/psi Ks and </a:t>
            </a:r>
            <a:r>
              <a:rPr lang="en-US" dirty="0" err="1"/>
              <a:t>Bs</a:t>
            </a:r>
            <a:r>
              <a:rPr lang="en-US" dirty="0"/>
              <a:t> -&gt; J/psi phi (“golden modes”)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361D9535-0072-A74D-B541-CEC433E46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388" y="1835727"/>
            <a:ext cx="1542183" cy="369332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oot" sz="1800" dirty="0">
                <a:latin typeface="Times New Roman" panose="02020603050405020304" pitchFamily="18" charset="0"/>
              </a:rPr>
              <a:t>|q/p|=1,</a:t>
            </a:r>
            <a:r>
              <a:rPr lang="en-US" altLang="root" sz="1800" dirty="0"/>
              <a:t> </a:t>
            </a:r>
            <a:r>
              <a:rPr lang="en-US" altLang="root" sz="1800" i="0" dirty="0" err="1">
                <a:latin typeface="Times New Roman" panose="02020603050405020304" pitchFamily="18" charset="0"/>
              </a:rPr>
              <a:t>Δ</a:t>
            </a:r>
            <a:r>
              <a:rPr lang="el-GR" altLang="root" sz="1800" i="0" dirty="0">
                <a:latin typeface="Times New Roman" panose="02020603050405020304" pitchFamily="18" charset="0"/>
              </a:rPr>
              <a:t>Γ</a:t>
            </a:r>
            <a:r>
              <a:rPr lang="en-US" altLang="root" sz="1800" i="0" dirty="0">
                <a:latin typeface="Times New Roman" panose="02020603050405020304" pitchFamily="18" charset="0"/>
              </a:rPr>
              <a:t>=0</a:t>
            </a:r>
            <a:endParaRPr lang="en-US" altLang="root" sz="1800" i="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1CB918-972C-6E44-A0C4-0F617BC10808}"/>
              </a:ext>
            </a:extLst>
          </p:cNvPr>
          <p:cNvCxnSpPr>
            <a:stCxn id="20" idx="1"/>
          </p:cNvCxnSpPr>
          <p:nvPr/>
        </p:nvCxnSpPr>
        <p:spPr>
          <a:xfrm flipH="1">
            <a:off x="6702014" y="2020393"/>
            <a:ext cx="610374" cy="776595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433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Three types of CP 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1218" y="785737"/>
                <a:ext cx="5760645" cy="4252500"/>
              </a:xfrm>
              <a:ln w="25400">
                <a:noFill/>
              </a:ln>
            </p:spPr>
            <p:txBody>
              <a:bodyPr>
                <a:normAutofit/>
              </a:bodyPr>
              <a:lstStyle/>
              <a:p>
                <a:pPr marL="449263" lvl="1" indent="-360363">
                  <a:buFont typeface="+mj-lt"/>
                  <a:buAutoNum type="arabicPeriod"/>
                </a:pPr>
                <a:r>
                  <a:rPr lang="en-US" sz="1800" b="1" i="1" dirty="0">
                    <a:solidFill>
                      <a:srgbClr val="0070C0"/>
                    </a:solidFill>
                  </a:rPr>
                  <a:t>“direct” </a:t>
                </a:r>
                <a:r>
                  <a:rPr lang="en-US" sz="1800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1800" dirty="0">
                    <a:solidFill>
                      <a:srgbClr val="0070C0"/>
                    </a:solidFill>
                  </a:rPr>
                  <a:t> violation</a:t>
                </a:r>
              </a:p>
              <a:p>
                <a:pPr marL="850900" lvl="2" indent="-269875"/>
                <a:r>
                  <a:rPr lang="en-US" sz="1800" dirty="0">
                    <a:solidFill>
                      <a:srgbClr val="7030A0"/>
                    </a:solidFill>
                  </a:rPr>
                  <a:t>Decay rates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7030A0"/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800" i="1">
                        <a:solidFill>
                          <a:srgbClr val="7030A0"/>
                        </a:solidFill>
                        <a:latin typeface="Cambria Math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7030A0"/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acc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1800" baseline="30000" dirty="0">
                  <a:solidFill>
                    <a:srgbClr val="C00000"/>
                  </a:solidFill>
                  <a:ea typeface="Webdings"/>
                  <a:cs typeface="Webdings"/>
                  <a:sym typeface="Wingdings"/>
                </a:endParaRPr>
              </a:p>
              <a:p>
                <a:pPr marL="850900" lvl="2" indent="-269875"/>
                <a:r>
                  <a:rPr lang="en-US" sz="1800" dirty="0">
                    <a:solidFill>
                      <a:srgbClr val="7030A0"/>
                    </a:solidFill>
                  </a:rPr>
                  <a:t>Also called: </a:t>
                </a:r>
                <a:r>
                  <a:rPr lang="en-US" sz="1800" b="1" i="1" dirty="0"/>
                  <a:t>CPV in decay</a:t>
                </a:r>
              </a:p>
              <a:p>
                <a:pPr marL="850900" lvl="2" indent="-269875"/>
                <a:endParaRPr lang="en-US" sz="1800" b="1" i="1" dirty="0"/>
              </a:p>
              <a:p>
                <a:pPr marL="400050" lvl="1" indent="-311150">
                  <a:buFont typeface="+mj-lt"/>
                  <a:buAutoNum type="arabicPeriod"/>
                </a:pPr>
                <a:r>
                  <a:rPr lang="en-US" sz="1800" b="1" i="1" dirty="0">
                    <a:solidFill>
                      <a:srgbClr val="0070C0"/>
                    </a:solidFill>
                  </a:rPr>
                  <a:t>“indirect” </a:t>
                </a:r>
                <a:r>
                  <a:rPr lang="en-US" sz="1800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1800" dirty="0">
                    <a:solidFill>
                      <a:srgbClr val="0070C0"/>
                    </a:solidFill>
                  </a:rPr>
                  <a:t> Violation:  1964 (CCFT)</a:t>
                </a:r>
              </a:p>
              <a:p>
                <a:pPr marL="850900" lvl="2" indent="-269875"/>
                <a:r>
                  <a:rPr lang="en-US" sz="1800" dirty="0" err="1">
                    <a:solidFill>
                      <a:srgbClr val="7030A0"/>
                    </a:solidFill>
                  </a:rPr>
                  <a:t>Prob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r>
                      <a:rPr lang="en-US" sz="18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) ≠</m:t>
                    </m:r>
                  </m:oMath>
                </a14:m>
                <a:r>
                  <a:rPr lang="en-US" sz="1800" b="0" dirty="0">
                    <a:solidFill>
                      <a:srgbClr val="7030A0"/>
                    </a:solidFill>
                  </a:rPr>
                  <a:t> </a:t>
                </a:r>
                <a:r>
                  <a:rPr lang="en-US" sz="1800" b="0" dirty="0" err="1">
                    <a:solidFill>
                      <a:srgbClr val="7030A0"/>
                    </a:solidFill>
                  </a:rPr>
                  <a:t>Prob</a:t>
                </a:r>
                <a:r>
                  <a:rPr lang="en-US" sz="1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sz="1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r>
                      <a:rPr lang="en-US" sz="1800" i="1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1800" i="1">
                        <a:solidFill>
                          <a:srgbClr val="7030A0"/>
                        </a:solidFill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sz="1800" dirty="0">
                    <a:solidFill>
                      <a:srgbClr val="7030A0"/>
                    </a:solidFill>
                    <a:sym typeface="Wingdings"/>
                  </a:rPr>
                  <a:t>       </a:t>
                </a:r>
                <a:endParaRPr lang="en-US" sz="1800" dirty="0">
                  <a:solidFill>
                    <a:srgbClr val="C00000"/>
                  </a:solidFill>
                  <a:sym typeface="Wingdings"/>
                </a:endParaRPr>
              </a:p>
              <a:p>
                <a:pPr marL="850900" lvl="2" indent="-269875"/>
                <a:r>
                  <a:rPr lang="en-US" sz="1800" dirty="0">
                    <a:solidFill>
                      <a:srgbClr val="7030A0"/>
                    </a:solidFill>
                  </a:rPr>
                  <a:t>Also called: </a:t>
                </a:r>
                <a:r>
                  <a:rPr lang="en-US" sz="1800" b="1" i="1" dirty="0">
                    <a:solidFill>
                      <a:schemeClr val="tx1"/>
                    </a:solidFill>
                  </a:rPr>
                  <a:t>CPV in mixing</a:t>
                </a:r>
              </a:p>
              <a:p>
                <a:pPr marL="850900" lvl="2" indent="-269875">
                  <a:buNone/>
                </a:pPr>
                <a:endParaRPr lang="en-US" sz="1800" baseline="30000" dirty="0">
                  <a:solidFill>
                    <a:srgbClr val="FF0000"/>
                  </a:solidFill>
                  <a:ea typeface="Webdings"/>
                  <a:cs typeface="Webdings"/>
                  <a:sym typeface="Wingdings"/>
                </a:endParaRPr>
              </a:p>
              <a:p>
                <a:pPr marL="850900" lvl="2" indent="-269875">
                  <a:buNone/>
                </a:pPr>
                <a:endParaRPr lang="en-US" sz="1800" baseline="30000" dirty="0">
                  <a:solidFill>
                    <a:srgbClr val="FF0000"/>
                  </a:solidFill>
                  <a:ea typeface="Webdings"/>
                  <a:cs typeface="Webdings"/>
                  <a:sym typeface="Wingdings"/>
                </a:endParaRPr>
              </a:p>
              <a:p>
                <a:pPr marL="400050" lvl="1" indent="-311150">
                  <a:buFont typeface="+mj-lt"/>
                  <a:buAutoNum type="arabicPeriod"/>
                </a:pPr>
                <a:r>
                  <a:rPr lang="en-US" sz="1800" b="1" dirty="0">
                    <a:solidFill>
                      <a:srgbClr val="0070C0"/>
                    </a:solidFill>
                    <a:ea typeface="Webdings"/>
                    <a:cs typeface="Webdings"/>
                    <a:sym typeface="Wingdings"/>
                  </a:rPr>
                  <a:t>“mixing induced” </a:t>
                </a:r>
                <a:r>
                  <a:rPr lang="en-US" sz="1800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sz="1800" dirty="0">
                    <a:solidFill>
                      <a:srgbClr val="0070C0"/>
                    </a:solidFill>
                    <a:ea typeface="Webdings"/>
                    <a:cs typeface="Webdings"/>
                    <a:sym typeface="Wingdings"/>
                  </a:rPr>
                  <a:t> violation: 2001  (Belle &amp; Babar): </a:t>
                </a:r>
              </a:p>
              <a:p>
                <a:pPr marL="850900" lvl="2" indent="-269875"/>
                <a:r>
                  <a:rPr lang="en-US" sz="1800" dirty="0">
                    <a:solidFill>
                      <a:srgbClr val="7030A0"/>
                    </a:solidFill>
                    <a:ea typeface="Webdings"/>
                    <a:cs typeface="Webdings"/>
                    <a:sym typeface="Wingdings"/>
                  </a:rPr>
                  <a:t>Also: </a:t>
                </a:r>
                <a:r>
                  <a:rPr lang="en-US" sz="1800" b="1" i="1" dirty="0">
                    <a:solidFill>
                      <a:schemeClr val="tx1"/>
                    </a:solidFill>
                    <a:ea typeface="Webdings"/>
                    <a:cs typeface="Webdings"/>
                    <a:sym typeface="Wingdings"/>
                  </a:rPr>
                  <a:t>CPV in interference of mixing and decay</a:t>
                </a:r>
              </a:p>
              <a:p>
                <a:pPr marL="850900" lvl="2" indent="-269875">
                  <a:buNone/>
                </a:pPr>
                <a:endParaRPr lang="en-US" sz="1800" dirty="0">
                  <a:solidFill>
                    <a:srgbClr val="C00000"/>
                  </a:solidFill>
                  <a:ea typeface="Webdings"/>
                  <a:cs typeface="Webdings"/>
                  <a:sym typeface="Wingdings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1218" y="785737"/>
                <a:ext cx="5760645" cy="4252500"/>
              </a:xfrm>
              <a:blipFill>
                <a:blip r:embed="rId2"/>
                <a:stretch>
                  <a:fillRect t="-595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338608" y="909860"/>
            <a:ext cx="2511966" cy="77429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72312" y="4964907"/>
            <a:ext cx="928688" cy="178594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38</a:t>
            </a:fld>
            <a:endParaRPr lang="nl-NL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72" y="1232419"/>
            <a:ext cx="2129079" cy="400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85441" y="1016913"/>
            <a:ext cx="21208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Interfere </a:t>
            </a:r>
            <a:r>
              <a:rPr lang="en-US" sz="1350" i="1" u="sng" dirty="0"/>
              <a:t>decay amplitudes</a:t>
            </a:r>
            <a:r>
              <a:rPr lang="en-US" sz="1350" dirty="0"/>
              <a:t>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242598" y="2175225"/>
            <a:ext cx="2667269" cy="1206387"/>
            <a:chOff x="7738314" y="1035086"/>
            <a:chExt cx="3556358" cy="1608516"/>
          </a:xfrm>
        </p:grpSpPr>
        <p:sp>
          <p:nvSpPr>
            <p:cNvPr id="13" name="Rectangle 12"/>
            <p:cNvSpPr/>
            <p:nvPr/>
          </p:nvSpPr>
          <p:spPr>
            <a:xfrm>
              <a:off x="7808634" y="1035086"/>
              <a:ext cx="3342902" cy="160851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38314" y="1139089"/>
              <a:ext cx="355635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Interfere </a:t>
              </a:r>
              <a:r>
                <a:rPr lang="en-US" sz="1350" i="1" u="sng"/>
                <a:t>dispersive</a:t>
              </a:r>
              <a:r>
                <a:rPr lang="en-US" sz="1350" u="sng"/>
                <a:t> </a:t>
              </a:r>
              <a:r>
                <a:rPr lang="en-US" sz="1350"/>
                <a:t>and </a:t>
              </a:r>
              <a:r>
                <a:rPr lang="en-US" sz="1350" i="1" u="sng"/>
                <a:t>absorptive</a:t>
              </a:r>
              <a:r>
                <a:rPr lang="en-US" sz="1350"/>
                <a:t>: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943923" y="1436759"/>
              <a:ext cx="3214462" cy="1206843"/>
              <a:chOff x="508111" y="1396407"/>
              <a:chExt cx="3214462" cy="1206843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2277952" y="1594022"/>
                <a:ext cx="823591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Freeform 18"/>
              <p:cNvSpPr/>
              <p:nvPr/>
            </p:nvSpPr>
            <p:spPr>
              <a:xfrm flipV="1">
                <a:off x="2368304" y="1977083"/>
                <a:ext cx="733239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1000896" y="1594022"/>
                <a:ext cx="852617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Freeform 20"/>
              <p:cNvSpPr/>
              <p:nvPr/>
            </p:nvSpPr>
            <p:spPr>
              <a:xfrm flipH="1" flipV="1">
                <a:off x="1000894" y="1977083"/>
                <a:ext cx="734389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08111" y="1680008"/>
                    <a:ext cx="668302" cy="491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US" baseline="3000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8111" y="1680008"/>
                    <a:ext cx="668302" cy="491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054271" y="1638986"/>
                    <a:ext cx="668302" cy="5201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</m:oMath>
                      </m:oMathPara>
                    </a14:m>
                    <a:endParaRPr lang="en-US" baseline="3000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4271" y="1638986"/>
                    <a:ext cx="668302" cy="5201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3361" y="1841250"/>
                <a:ext cx="990600" cy="76200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0050" y="1396407"/>
                <a:ext cx="711200" cy="457200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6323089" y="3732612"/>
            <a:ext cx="2537068" cy="1144733"/>
            <a:chOff x="7875870" y="4954618"/>
            <a:chExt cx="3382757" cy="1526311"/>
          </a:xfrm>
        </p:grpSpPr>
        <p:sp>
          <p:nvSpPr>
            <p:cNvPr id="27" name="Rectangle 26"/>
            <p:cNvSpPr/>
            <p:nvPr/>
          </p:nvSpPr>
          <p:spPr>
            <a:xfrm>
              <a:off x="7875870" y="4954618"/>
              <a:ext cx="3349288" cy="152631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8" name="Group 48"/>
            <p:cNvGrpSpPr/>
            <p:nvPr/>
          </p:nvGrpSpPr>
          <p:grpSpPr>
            <a:xfrm>
              <a:off x="8251868" y="5369224"/>
              <a:ext cx="3006759" cy="1082984"/>
              <a:chOff x="1214414" y="1214422"/>
              <a:chExt cx="3443575" cy="1149893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214414" y="1214422"/>
                    <a:ext cx="609709" cy="5228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nl-NL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4414" y="1214422"/>
                    <a:ext cx="609709" cy="52286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020168" y="1841448"/>
                    <a:ext cx="609709" cy="5228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nl-NL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nl-NL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20168" y="1841448"/>
                    <a:ext cx="609709" cy="52286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Arrow Connector 34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3286118" y="1214422"/>
                    <a:ext cx="1371871" cy="5138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lin"/>
                              <m:ctrlPr>
                                <a:rPr lang="nl-NL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𝜓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nl-NL" baseline="-250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6118" y="1214422"/>
                    <a:ext cx="1371871" cy="51388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2535" t="-106667" b="-16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TextBox 28"/>
            <p:cNvSpPr txBox="1"/>
            <p:nvPr/>
          </p:nvSpPr>
          <p:spPr>
            <a:xfrm>
              <a:off x="8278714" y="5031793"/>
              <a:ext cx="27416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Interfere </a:t>
              </a:r>
              <a:r>
                <a:rPr lang="en-US" sz="1350" i="1" u="sng"/>
                <a:t>direct</a:t>
              </a:r>
              <a:r>
                <a:rPr lang="en-US" sz="1350" i="1"/>
                <a:t> and </a:t>
              </a:r>
              <a:r>
                <a:rPr lang="en-US" sz="1350" i="1" u="sng"/>
                <a:t>mixed</a:t>
              </a:r>
              <a:r>
                <a:rPr lang="en-US" sz="1350"/>
                <a:t>:</a:t>
              </a:r>
            </a:p>
          </p:txBody>
        </p:sp>
      </p:grp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5642517" y="1290716"/>
            <a:ext cx="522620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5642517" y="2811468"/>
            <a:ext cx="580695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5642517" y="4304979"/>
            <a:ext cx="600081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407463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C694BA-62E6-DA4B-B07A-E610D4F41C6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C694BA-62E6-DA4B-B07A-E610D4F41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2353" b="-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E4A3DFF-77D6-2948-8F46-A57D4FB7B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130" y="1228670"/>
            <a:ext cx="6949694" cy="34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4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32472F-061B-9943-8129-158C3809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 for “quark </a:t>
            </a:r>
            <a:r>
              <a:rPr lang="en-US" dirty="0" err="1"/>
              <a:t>flavour</a:t>
            </a:r>
            <a:r>
              <a:rPr lang="en-US" dirty="0"/>
              <a:t>” physics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1D983F-8009-0F41-A5C6-3C5CB2FD1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08" y="720263"/>
            <a:ext cx="8229600" cy="4268118"/>
          </a:xfrm>
        </p:spPr>
        <p:txBody>
          <a:bodyPr>
            <a:noAutofit/>
          </a:bodyPr>
          <a:lstStyle/>
          <a:p>
            <a:r>
              <a:rPr lang="en-US" dirty="0"/>
              <a:t>”decay vertex resolution”</a:t>
            </a:r>
          </a:p>
          <a:p>
            <a:pPr lvl="1"/>
            <a:r>
              <a:rPr lang="en-US" dirty="0"/>
              <a:t>to identify weak decays</a:t>
            </a:r>
          </a:p>
          <a:p>
            <a:pPr lvl="1"/>
            <a:r>
              <a:rPr lang="en-US" dirty="0"/>
              <a:t>to measure </a:t>
            </a:r>
            <a:r>
              <a:rPr lang="en-US" dirty="0" err="1"/>
              <a:t>decaytime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“momentum resolution”</a:t>
            </a:r>
          </a:p>
          <a:p>
            <a:pPr lvl="1"/>
            <a:r>
              <a:rPr lang="en-US" dirty="0"/>
              <a:t>to identify different final states (‘mass peak’)</a:t>
            </a:r>
          </a:p>
          <a:p>
            <a:pPr lvl="1"/>
            <a:r>
              <a:rPr lang="en-US" dirty="0"/>
              <a:t>to measure decay time and kinematics of decay (‘decay angles’)</a:t>
            </a:r>
          </a:p>
          <a:p>
            <a:pPr lvl="1"/>
            <a:endParaRPr lang="en-US" dirty="0"/>
          </a:p>
          <a:p>
            <a:r>
              <a:rPr lang="en-US" dirty="0"/>
              <a:t>“particle ID”</a:t>
            </a:r>
          </a:p>
          <a:p>
            <a:pPr lvl="1"/>
            <a:r>
              <a:rPr lang="en-US" dirty="0"/>
              <a:t>separate final state </a:t>
            </a:r>
            <a:r>
              <a:rPr lang="en-US" dirty="0" err="1"/>
              <a:t>pions</a:t>
            </a:r>
            <a:r>
              <a:rPr lang="en-US" dirty="0"/>
              <a:t>, kaons, protons, electrons, muons, photons</a:t>
            </a:r>
          </a:p>
          <a:p>
            <a:pPr lvl="1"/>
            <a:r>
              <a:rPr lang="en-US" dirty="0"/>
              <a:t>also needed for “</a:t>
            </a:r>
            <a:r>
              <a:rPr lang="en-US" dirty="0" err="1"/>
              <a:t>flavour</a:t>
            </a:r>
            <a:r>
              <a:rPr lang="en-US" dirty="0"/>
              <a:t> tagging”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6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C694BA-62E6-DA4B-B07A-E610D4F41C6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C694BA-62E6-DA4B-B07A-E610D4F41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2353" b="-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11EF63C-16B0-D545-B4DB-3D906EB5D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10" y="1045769"/>
            <a:ext cx="7375364" cy="330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38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C694BA-62E6-DA4B-B07A-E610D4F41C6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C694BA-62E6-DA4B-B07A-E610D4F41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2353" b="-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F4F4ED1-D120-B44C-84F9-29F92D506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78" y="860611"/>
            <a:ext cx="3317090" cy="4088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A44BE5-496B-9C43-B42D-B80F862F4F75}"/>
              </a:ext>
            </a:extLst>
          </p:cNvPr>
          <p:cNvSpPr txBox="1"/>
          <p:nvPr/>
        </p:nvSpPr>
        <p:spPr>
          <a:xfrm>
            <a:off x="4862456" y="2194560"/>
            <a:ext cx="363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get the interference, also need</a:t>
            </a:r>
          </a:p>
          <a:p>
            <a:r>
              <a:rPr lang="en-US" dirty="0"/>
              <a:t>to take into account K0-K0bar mixing</a:t>
            </a:r>
          </a:p>
        </p:txBody>
      </p:sp>
    </p:spTree>
    <p:extLst>
      <p:ext uri="{BB962C8B-B14F-4D97-AF65-F5344CB8AC3E}">
        <p14:creationId xmlns:p14="http://schemas.microsoft.com/office/powerpoint/2010/main" val="4256958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A25E-BD84-5C48-9529-064F25CD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0135E6-529C-0B49-BC48-0EF502671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528" y="1057985"/>
            <a:ext cx="6595934" cy="383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779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Footer Placeholder 2">
            <a:extLst>
              <a:ext uri="{FF2B5EF4-FFF2-40B4-BE49-F238E27FC236}">
                <a16:creationId xmlns:a16="http://schemas.microsoft.com/office/drawing/2014/main" id="{BA6A266B-6E19-5C45-9CEE-7857CE6AB9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5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50000"/>
              </a:spcBef>
              <a:buChar char="–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5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oot" sz="750">
                <a:solidFill>
                  <a:schemeClr val="accent2"/>
                </a:solidFill>
              </a:rPr>
              <a:t>Niels Tuning (</a:t>
            </a:r>
            <a:fld id="{31685CBC-B14B-C047-8BBC-8D71E6433E3F}" type="slidenum">
              <a:rPr lang="en-US" altLang="root" sz="75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r>
              <a:rPr lang="en-US" altLang="root" sz="750">
                <a:solidFill>
                  <a:schemeClr val="accent2"/>
                </a:solidFill>
              </a:rPr>
              <a:t>)</a:t>
            </a:r>
          </a:p>
        </p:txBody>
      </p:sp>
      <p:grpSp>
        <p:nvGrpSpPr>
          <p:cNvPr id="54275" name="Group 24">
            <a:extLst>
              <a:ext uri="{FF2B5EF4-FFF2-40B4-BE49-F238E27FC236}">
                <a16:creationId xmlns:a16="http://schemas.microsoft.com/office/drawing/2014/main" id="{03B12021-60B9-D147-8EE5-E7EB3A7175CF}"/>
              </a:ext>
            </a:extLst>
          </p:cNvPr>
          <p:cNvGrpSpPr>
            <a:grpSpLocks/>
          </p:cNvGrpSpPr>
          <p:nvPr/>
        </p:nvGrpSpPr>
        <p:grpSpPr bwMode="auto">
          <a:xfrm>
            <a:off x="1533592" y="1989902"/>
            <a:ext cx="1718072" cy="1050131"/>
            <a:chOff x="228" y="1560"/>
            <a:chExt cx="1443" cy="882"/>
          </a:xfrm>
        </p:grpSpPr>
        <p:pic>
          <p:nvPicPr>
            <p:cNvPr id="54315" name="Picture 25">
              <a:extLst>
                <a:ext uri="{FF2B5EF4-FFF2-40B4-BE49-F238E27FC236}">
                  <a16:creationId xmlns:a16="http://schemas.microsoft.com/office/drawing/2014/main" id="{D9E90BD7-465F-BB4E-AF37-87EEE41EF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" y="1560"/>
              <a:ext cx="1116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16" name="Text Box 26">
              <a:extLst>
                <a:ext uri="{FF2B5EF4-FFF2-40B4-BE49-F238E27FC236}">
                  <a16:creationId xmlns:a16="http://schemas.microsoft.com/office/drawing/2014/main" id="{D1554C66-BAC8-0348-81AF-1FF328FF96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5" y="1591"/>
              <a:ext cx="2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oot" sz="1350"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54317" name="Text Box 27">
              <a:extLst>
                <a:ext uri="{FF2B5EF4-FFF2-40B4-BE49-F238E27FC236}">
                  <a16:creationId xmlns:a16="http://schemas.microsoft.com/office/drawing/2014/main" id="{0CB09638-2187-9945-BED7-74C33E4178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" y="2183"/>
              <a:ext cx="2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oot" sz="1350">
                  <a:latin typeface="Arial Bar"/>
                </a:rPr>
                <a:t>d</a:t>
              </a:r>
            </a:p>
          </p:txBody>
        </p:sp>
        <p:sp>
          <p:nvSpPr>
            <p:cNvPr id="54318" name="Text Box 28">
              <a:extLst>
                <a:ext uri="{FF2B5EF4-FFF2-40B4-BE49-F238E27FC236}">
                  <a16:creationId xmlns:a16="http://schemas.microsoft.com/office/drawing/2014/main" id="{5576F06F-3F12-F14B-BEE2-452940FB6E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" y="1607"/>
              <a:ext cx="2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oot" sz="1350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54319" name="Text Box 29">
              <a:extLst>
                <a:ext uri="{FF2B5EF4-FFF2-40B4-BE49-F238E27FC236}">
                  <a16:creationId xmlns:a16="http://schemas.microsoft.com/office/drawing/2014/main" id="{28AAED4E-2D8D-3745-84E5-BC44DB0B4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" y="2183"/>
              <a:ext cx="2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oot" sz="1350">
                  <a:latin typeface="Arial Bar"/>
                </a:rPr>
                <a:t>b</a:t>
              </a:r>
            </a:p>
          </p:txBody>
        </p:sp>
      </p:grpSp>
      <p:grpSp>
        <p:nvGrpSpPr>
          <p:cNvPr id="54276" name="Group 30">
            <a:extLst>
              <a:ext uri="{FF2B5EF4-FFF2-40B4-BE49-F238E27FC236}">
                <a16:creationId xmlns:a16="http://schemas.microsoft.com/office/drawing/2014/main" id="{7CC54FF3-A808-3F4C-A4C5-29C30FDC2D38}"/>
              </a:ext>
            </a:extLst>
          </p:cNvPr>
          <p:cNvGrpSpPr>
            <a:grpSpLocks/>
          </p:cNvGrpSpPr>
          <p:nvPr/>
        </p:nvGrpSpPr>
        <p:grpSpPr bwMode="auto">
          <a:xfrm>
            <a:off x="6404757" y="4082141"/>
            <a:ext cx="1713309" cy="909638"/>
            <a:chOff x="4156" y="2007"/>
            <a:chExt cx="1439" cy="764"/>
          </a:xfrm>
        </p:grpSpPr>
        <p:pic>
          <p:nvPicPr>
            <p:cNvPr id="54310" name="Picture 31">
              <a:extLst>
                <a:ext uri="{FF2B5EF4-FFF2-40B4-BE49-F238E27FC236}">
                  <a16:creationId xmlns:a16="http://schemas.microsoft.com/office/drawing/2014/main" id="{CFE8FF84-4795-9149-8074-E77FD698A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" y="2019"/>
              <a:ext cx="1139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11" name="Text Box 32">
              <a:extLst>
                <a:ext uri="{FF2B5EF4-FFF2-40B4-BE49-F238E27FC236}">
                  <a16:creationId xmlns:a16="http://schemas.microsoft.com/office/drawing/2014/main" id="{3F4DC35B-A12D-C34D-90F6-DD98F9213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7" y="2007"/>
              <a:ext cx="22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oot" sz="1350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54312" name="Text Box 33">
              <a:extLst>
                <a:ext uri="{FF2B5EF4-FFF2-40B4-BE49-F238E27FC236}">
                  <a16:creationId xmlns:a16="http://schemas.microsoft.com/office/drawing/2014/main" id="{39BC3AB1-52A5-B344-9B57-4EB313AD61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6" y="2447"/>
              <a:ext cx="2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oot" sz="1350">
                  <a:latin typeface="Arial Bar"/>
                </a:rPr>
                <a:t>d</a:t>
              </a:r>
            </a:p>
          </p:txBody>
        </p:sp>
        <p:sp>
          <p:nvSpPr>
            <p:cNvPr id="54313" name="Text Box 34">
              <a:extLst>
                <a:ext uri="{FF2B5EF4-FFF2-40B4-BE49-F238E27FC236}">
                  <a16:creationId xmlns:a16="http://schemas.microsoft.com/office/drawing/2014/main" id="{9EFA2A79-CB80-A34E-9B20-8C2392B28B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" y="2023"/>
              <a:ext cx="2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oot" sz="1350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54314" name="Text Box 35">
              <a:extLst>
                <a:ext uri="{FF2B5EF4-FFF2-40B4-BE49-F238E27FC236}">
                  <a16:creationId xmlns:a16="http://schemas.microsoft.com/office/drawing/2014/main" id="{724FCA14-6B0C-E943-A910-0AB90C7D9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7" y="2447"/>
              <a:ext cx="22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oot" sz="1350">
                  <a:latin typeface="Arial Bar"/>
                </a:rPr>
                <a:t>s</a:t>
              </a:r>
            </a:p>
          </p:txBody>
        </p:sp>
      </p:grpSp>
      <p:graphicFrame>
        <p:nvGraphicFramePr>
          <p:cNvPr id="54280" name="Object 39">
            <a:extLst>
              <a:ext uri="{FF2B5EF4-FFF2-40B4-BE49-F238E27FC236}">
                <a16:creationId xmlns:a16="http://schemas.microsoft.com/office/drawing/2014/main" id="{11D0FAC3-DE34-B54A-9D93-DF29AB8AD5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631847"/>
              </p:ext>
            </p:extLst>
          </p:nvPr>
        </p:nvGraphicFramePr>
        <p:xfrm>
          <a:off x="1724092" y="3526644"/>
          <a:ext cx="4373165" cy="903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2" name="Equation" r:id="rId6" imgW="53835300" imgH="11112500" progId="Equation.DSMT4">
                  <p:embed/>
                </p:oleObj>
              </mc:Choice>
              <mc:Fallback>
                <p:oleObj name="Equation" r:id="rId6" imgW="53835300" imgH="11112500" progId="Equation.DSMT4">
                  <p:embed/>
                  <p:pic>
                    <p:nvPicPr>
                      <p:cNvPr id="54280" name="Object 39">
                        <a:extLst>
                          <a:ext uri="{FF2B5EF4-FFF2-40B4-BE49-F238E27FC236}">
                            <a16:creationId xmlns:a16="http://schemas.microsoft.com/office/drawing/2014/main" id="{11D0FAC3-DE34-B54A-9D93-DF29AB8AD5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4092" y="3526644"/>
                        <a:ext cx="4373165" cy="90368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7" name="Rectangle 46">
            <a:extLst>
              <a:ext uri="{FF2B5EF4-FFF2-40B4-BE49-F238E27FC236}">
                <a16:creationId xmlns:a16="http://schemas.microsoft.com/office/drawing/2014/main" id="{4FE95139-101E-BE43-AB93-B15C473C1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root">
                <a:latin typeface="Times New Roman" panose="02020603050405020304" pitchFamily="18" charset="0"/>
                <a:ea typeface="ＭＳ Ｐゴシック" panose="020B0600070205080204" pitchFamily="34" charset="-128"/>
              </a:rPr>
              <a:t>λ</a:t>
            </a:r>
            <a:r>
              <a:rPr lang="en-US" altLang="root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en-US" altLang="root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root">
                <a:ea typeface="ＭＳ Ｐゴシック" panose="020B0600070205080204" pitchFamily="34" charset="-128"/>
              </a:rPr>
              <a:t>for</a:t>
            </a:r>
            <a:r>
              <a:rPr lang="en-US" altLang="root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root">
                <a:ea typeface="ＭＳ Ｐゴシック" panose="020B0600070205080204" pitchFamily="34" charset="-128"/>
              </a:rPr>
              <a:t>B</a:t>
            </a:r>
            <a:r>
              <a:rPr lang="en-US" altLang="root" baseline="30000">
                <a:ea typeface="ＭＳ Ｐゴシック" panose="020B0600070205080204" pitchFamily="34" charset="-128"/>
              </a:rPr>
              <a:t>0</a:t>
            </a:r>
            <a:r>
              <a:rPr lang="en-US" altLang="root">
                <a:ea typeface="ＭＳ Ｐゴシック" panose="020B0600070205080204" pitchFamily="34" charset="-128"/>
              </a:rPr>
              <a:t> </a:t>
            </a:r>
            <a:r>
              <a:rPr lang="en-US" altLang="root">
                <a:latin typeface="Symbol" pitchFamily="2" charset="2"/>
                <a:ea typeface="ＭＳ Ｐゴシック" panose="020B0600070205080204" pitchFamily="34" charset="-128"/>
              </a:rPr>
              <a:t>® </a:t>
            </a:r>
            <a:r>
              <a:rPr lang="en-US" altLang="root">
                <a:ea typeface="ＭＳ Ｐゴシック" panose="020B0600070205080204" pitchFamily="34" charset="-128"/>
              </a:rPr>
              <a:t>J/</a:t>
            </a:r>
            <a:r>
              <a:rPr lang="en-US" altLang="root">
                <a:latin typeface="Symbol" pitchFamily="2" charset="2"/>
                <a:ea typeface="ＭＳ Ｐゴシック" panose="020B0600070205080204" pitchFamily="34" charset="-128"/>
              </a:rPr>
              <a:t>y</a:t>
            </a:r>
            <a:r>
              <a:rPr lang="en-US" altLang="root">
                <a:ea typeface="ＭＳ Ｐゴシック" panose="020B0600070205080204" pitchFamily="34" charset="-128"/>
              </a:rPr>
              <a:t>K</a:t>
            </a:r>
            <a:r>
              <a:rPr lang="en-US" altLang="root" baseline="30000">
                <a:ea typeface="ＭＳ Ｐゴシック" panose="020B0600070205080204" pitchFamily="34" charset="-128"/>
              </a:rPr>
              <a:t>0</a:t>
            </a:r>
            <a:r>
              <a:rPr lang="en-US" altLang="root" baseline="-25000">
                <a:ea typeface="ＭＳ Ｐゴシック" panose="020B0600070205080204" pitchFamily="34" charset="-128"/>
              </a:rPr>
              <a:t>S</a:t>
            </a:r>
          </a:p>
        </p:txBody>
      </p:sp>
      <p:pic>
        <p:nvPicPr>
          <p:cNvPr id="54288" name="Picture 3">
            <a:extLst>
              <a:ext uri="{FF2B5EF4-FFF2-40B4-BE49-F238E27FC236}">
                <a16:creationId xmlns:a16="http://schemas.microsoft.com/office/drawing/2014/main" id="{1EAC013B-A1E9-CD41-9634-DEDB6798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275" y="28575"/>
            <a:ext cx="1190625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693F816-C22A-3047-82F1-25E9D324B695}"/>
              </a:ext>
            </a:extLst>
          </p:cNvPr>
          <p:cNvGrpSpPr/>
          <p:nvPr/>
        </p:nvGrpSpPr>
        <p:grpSpPr>
          <a:xfrm>
            <a:off x="5983947" y="1148915"/>
            <a:ext cx="1520563" cy="1874069"/>
            <a:chOff x="5983947" y="1148915"/>
            <a:chExt cx="1520563" cy="18740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EDDCD6B-46C8-0B49-B805-AEF4A7D72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83947" y="1148915"/>
              <a:ext cx="1520563" cy="1874069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E247388-03FA-BD4A-8FE9-9B724158EA0A}"/>
                </a:ext>
              </a:extLst>
            </p:cNvPr>
            <p:cNvCxnSpPr/>
            <p:nvPr/>
          </p:nvCxnSpPr>
          <p:spPr>
            <a:xfrm>
              <a:off x="6196013" y="2063353"/>
              <a:ext cx="1065399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1E11C7E-6387-6949-94F1-38CA3D318C49}"/>
              </a:ext>
            </a:extLst>
          </p:cNvPr>
          <p:cNvCxnSpPr>
            <a:stCxn id="49" idx="1"/>
          </p:cNvCxnSpPr>
          <p:nvPr/>
        </p:nvCxnSpPr>
        <p:spPr>
          <a:xfrm flipH="1">
            <a:off x="4572000" y="2085950"/>
            <a:ext cx="1411947" cy="135971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6749E9-187B-5B4F-97EE-FF2144613A91}"/>
              </a:ext>
            </a:extLst>
          </p:cNvPr>
          <p:cNvCxnSpPr/>
          <p:nvPr/>
        </p:nvCxnSpPr>
        <p:spPr>
          <a:xfrm>
            <a:off x="2377440" y="3261123"/>
            <a:ext cx="874224" cy="29965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2374D8C-DB92-FA48-9949-04EBC97515C0}"/>
              </a:ext>
            </a:extLst>
          </p:cNvPr>
          <p:cNvSpPr/>
          <p:nvPr/>
        </p:nvSpPr>
        <p:spPr>
          <a:xfrm>
            <a:off x="1524000" y="1989902"/>
            <a:ext cx="1727664" cy="10501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FD28286-7C76-2B45-8B55-608A43EA55DD}"/>
              </a:ext>
            </a:extLst>
          </p:cNvPr>
          <p:cNvSpPr/>
          <p:nvPr/>
        </p:nvSpPr>
        <p:spPr>
          <a:xfrm>
            <a:off x="6338259" y="4019038"/>
            <a:ext cx="1727664" cy="10501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F28B52-81AD-9844-94FD-D1657CB34577}"/>
              </a:ext>
            </a:extLst>
          </p:cNvPr>
          <p:cNvCxnSpPr>
            <a:stCxn id="57" idx="1"/>
          </p:cNvCxnSpPr>
          <p:nvPr/>
        </p:nvCxnSpPr>
        <p:spPr>
          <a:xfrm flipH="1" flipV="1">
            <a:off x="5884433" y="4251210"/>
            <a:ext cx="453826" cy="29289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B396661-0887-6349-A1EA-0D23B9DC06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732" y="842722"/>
            <a:ext cx="4626000" cy="81737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873628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2">
            <a:extLst>
              <a:ext uri="{FF2B5EF4-FFF2-40B4-BE49-F238E27FC236}">
                <a16:creationId xmlns:a16="http://schemas.microsoft.com/office/drawing/2014/main" id="{5B6C81E7-BBBD-A448-AC28-79E06E352B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5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50000"/>
              </a:spcBef>
              <a:buChar char="–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5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oot" sz="750" dirty="0">
                <a:solidFill>
                  <a:schemeClr val="accent2"/>
                </a:solidFill>
              </a:rPr>
              <a:t>Niels Tuning (</a:t>
            </a:r>
            <a:fld id="{7FD787D0-CFA6-9445-B953-D3E3DB6BD4B7}" type="slidenum">
              <a:rPr lang="en-US" altLang="root" sz="75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r>
              <a:rPr lang="en-US" altLang="root" sz="75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3B5FE127-2E2D-E042-B11D-EEA452152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root">
                <a:latin typeface="Times New Roman" panose="02020603050405020304" pitchFamily="18" charset="0"/>
                <a:ea typeface="ＭＳ Ｐゴシック" panose="020B0600070205080204" pitchFamily="34" charset="-128"/>
              </a:rPr>
              <a:t>λ</a:t>
            </a:r>
            <a:r>
              <a:rPr lang="en-US" altLang="root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en-US" altLang="root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root">
                <a:ea typeface="ＭＳ Ｐゴシック" panose="020B0600070205080204" pitchFamily="34" charset="-128"/>
              </a:rPr>
              <a:t>for</a:t>
            </a:r>
            <a:r>
              <a:rPr lang="en-US" altLang="root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root">
                <a:ea typeface="ＭＳ Ｐゴシック" panose="020B0600070205080204" pitchFamily="34" charset="-128"/>
              </a:rPr>
              <a:t>B</a:t>
            </a:r>
            <a:r>
              <a:rPr lang="en-US" altLang="root" baseline="30000">
                <a:ea typeface="ＭＳ Ｐゴシック" panose="020B0600070205080204" pitchFamily="34" charset="-128"/>
              </a:rPr>
              <a:t>0</a:t>
            </a:r>
            <a:r>
              <a:rPr lang="en-US" altLang="root">
                <a:ea typeface="ＭＳ Ｐゴシック" panose="020B0600070205080204" pitchFamily="34" charset="-128"/>
              </a:rPr>
              <a:t> </a:t>
            </a:r>
            <a:r>
              <a:rPr lang="en-US" altLang="root">
                <a:latin typeface="Symbol" pitchFamily="2" charset="2"/>
                <a:ea typeface="ＭＳ Ｐゴシック" panose="020B0600070205080204" pitchFamily="34" charset="-128"/>
              </a:rPr>
              <a:t>® </a:t>
            </a:r>
            <a:r>
              <a:rPr lang="en-US" altLang="root">
                <a:ea typeface="ＭＳ Ｐゴシック" panose="020B0600070205080204" pitchFamily="34" charset="-128"/>
              </a:rPr>
              <a:t>J/</a:t>
            </a:r>
            <a:r>
              <a:rPr lang="en-US" altLang="root">
                <a:latin typeface="Symbol" pitchFamily="2" charset="2"/>
                <a:ea typeface="ＭＳ Ｐゴシック" panose="020B0600070205080204" pitchFamily="34" charset="-128"/>
              </a:rPr>
              <a:t>y</a:t>
            </a:r>
            <a:r>
              <a:rPr lang="en-US" altLang="root">
                <a:ea typeface="ＭＳ Ｐゴシック" panose="020B0600070205080204" pitchFamily="34" charset="-128"/>
              </a:rPr>
              <a:t>K</a:t>
            </a:r>
            <a:r>
              <a:rPr lang="en-US" altLang="root" baseline="30000">
                <a:ea typeface="ＭＳ Ｐゴシック" panose="020B0600070205080204" pitchFamily="34" charset="-128"/>
              </a:rPr>
              <a:t>0</a:t>
            </a:r>
            <a:r>
              <a:rPr lang="en-US" altLang="root" baseline="-25000">
                <a:ea typeface="ＭＳ Ｐゴシック" panose="020B0600070205080204" pitchFamily="34" charset="-128"/>
              </a:rPr>
              <a:t>S</a:t>
            </a:r>
          </a:p>
        </p:txBody>
      </p:sp>
      <p:graphicFrame>
        <p:nvGraphicFramePr>
          <p:cNvPr id="56323" name="Object 7">
            <a:extLst>
              <a:ext uri="{FF2B5EF4-FFF2-40B4-BE49-F238E27FC236}">
                <a16:creationId xmlns:a16="http://schemas.microsoft.com/office/drawing/2014/main" id="{950ED9BD-8F66-DC4F-AD08-70B71CE770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000978"/>
              </p:ext>
            </p:extLst>
          </p:nvPr>
        </p:nvGraphicFramePr>
        <p:xfrm>
          <a:off x="1524000" y="864968"/>
          <a:ext cx="4371975" cy="903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7" name="Equation" r:id="rId4" imgW="53835300" imgH="11112500" progId="Equation.DSMT4">
                  <p:embed/>
                </p:oleObj>
              </mc:Choice>
              <mc:Fallback>
                <p:oleObj name="Equation" r:id="rId4" imgW="53835300" imgH="11112500" progId="Equation.DSMT4">
                  <p:embed/>
                  <p:pic>
                    <p:nvPicPr>
                      <p:cNvPr id="56323" name="Object 7">
                        <a:extLst>
                          <a:ext uri="{FF2B5EF4-FFF2-40B4-BE49-F238E27FC236}">
                            <a16:creationId xmlns:a16="http://schemas.microsoft.com/office/drawing/2014/main" id="{950ED9BD-8F66-DC4F-AD08-70B71CE770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864968"/>
                        <a:ext cx="4371975" cy="90368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Rectangle 8">
            <a:extLst>
              <a:ext uri="{FF2B5EF4-FFF2-40B4-BE49-F238E27FC236}">
                <a16:creationId xmlns:a16="http://schemas.microsoft.com/office/drawing/2014/main" id="{E82BACC0-4E4C-A44D-97AD-1CDB5C340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831" y="3421856"/>
            <a:ext cx="6515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endParaRPr lang="en-US" altLang="root" sz="15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root" sz="1500" dirty="0">
                <a:latin typeface="Arial" panose="020B0604020202020204" pitchFamily="34" charset="0"/>
              </a:rPr>
              <a:t>Theoretically clean way to measure </a:t>
            </a:r>
            <a:r>
              <a:rPr lang="en-US" altLang="root" sz="1500" dirty="0">
                <a:latin typeface="Symbol" pitchFamily="2" charset="2"/>
              </a:rPr>
              <a:t>b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root" sz="1500" dirty="0">
                <a:latin typeface="Arial" panose="020B0604020202020204" pitchFamily="34" charset="0"/>
              </a:rPr>
              <a:t>Clean experimental signature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root" sz="1500" dirty="0">
                <a:latin typeface="Arial" panose="020B0604020202020204" pitchFamily="34" charset="0"/>
              </a:rPr>
              <a:t>Branching fraction: O(10</a:t>
            </a:r>
            <a:r>
              <a:rPr lang="en-US" altLang="root" sz="1500" baseline="30000" dirty="0">
                <a:latin typeface="Arial" panose="020B0604020202020204" pitchFamily="34" charset="0"/>
              </a:rPr>
              <a:t>-4</a:t>
            </a:r>
            <a:r>
              <a:rPr lang="en-US" altLang="root" sz="1500" dirty="0">
                <a:latin typeface="Arial" panose="020B0604020202020204" pitchFamily="34" charset="0"/>
              </a:rPr>
              <a:t>)</a:t>
            </a:r>
          </a:p>
          <a:p>
            <a:pPr lvl="2" eaLnBrk="1" hangingPunct="1">
              <a:spcBef>
                <a:spcPct val="20000"/>
              </a:spcBef>
            </a:pPr>
            <a:r>
              <a:rPr lang="ja-JP" altLang="en-US" sz="1500">
                <a:latin typeface="Arial" panose="020B0604020202020204" pitchFamily="34" charset="0"/>
              </a:rPr>
              <a:t>“</a:t>
            </a:r>
            <a:r>
              <a:rPr lang="en-US" altLang="ja-JP" sz="1500" dirty="0">
                <a:latin typeface="Arial" panose="020B0604020202020204" pitchFamily="34" charset="0"/>
              </a:rPr>
              <a:t>Large</a:t>
            </a:r>
            <a:r>
              <a:rPr lang="ja-JP" altLang="en-US" sz="1500">
                <a:latin typeface="Arial" panose="020B0604020202020204" pitchFamily="34" charset="0"/>
              </a:rPr>
              <a:t>”</a:t>
            </a:r>
            <a:r>
              <a:rPr lang="en-US" altLang="ja-JP" sz="1500" dirty="0">
                <a:latin typeface="Arial" panose="020B0604020202020204" pitchFamily="34" charset="0"/>
              </a:rPr>
              <a:t> compared to other CP modes!</a:t>
            </a:r>
            <a:endParaRPr lang="en-US" altLang="root" sz="1500" dirty="0">
              <a:latin typeface="Arial" panose="020B0604020202020204" pitchFamily="34" charset="0"/>
            </a:endParaRPr>
          </a:p>
        </p:txBody>
      </p:sp>
      <p:sp>
        <p:nvSpPr>
          <p:cNvPr id="56325" name="Rectangle 10">
            <a:extLst>
              <a:ext uri="{FF2B5EF4-FFF2-40B4-BE49-F238E27FC236}">
                <a16:creationId xmlns:a16="http://schemas.microsoft.com/office/drawing/2014/main" id="{800EAA4D-E54D-1A4A-B6BF-081681570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2578894"/>
            <a:ext cx="3429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oot" sz="1800">
                <a:solidFill>
                  <a:srgbClr val="3399FF"/>
                </a:solidFill>
                <a:latin typeface="Arial" panose="020B0604020202020204" pitchFamily="34" charset="0"/>
              </a:rPr>
              <a:t>Time-dependent CP asymmetry</a:t>
            </a:r>
          </a:p>
        </p:txBody>
      </p:sp>
      <p:graphicFrame>
        <p:nvGraphicFramePr>
          <p:cNvPr id="56326" name="Object 11">
            <a:extLst>
              <a:ext uri="{FF2B5EF4-FFF2-40B4-BE49-F238E27FC236}">
                <a16:creationId xmlns:a16="http://schemas.microsoft.com/office/drawing/2014/main" id="{CA26264E-8114-5B40-AAC9-00F28F900A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2107" y="2982516"/>
          <a:ext cx="3293269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8" name="Equation" r:id="rId6" imgW="37744400" imgH="5270500" progId="Equation.DSMT4">
                  <p:embed/>
                </p:oleObj>
              </mc:Choice>
              <mc:Fallback>
                <p:oleObj name="Equation" r:id="rId6" imgW="37744400" imgH="5270500" progId="Equation.DSMT4">
                  <p:embed/>
                  <p:pic>
                    <p:nvPicPr>
                      <p:cNvPr id="56326" name="Object 11">
                        <a:extLst>
                          <a:ext uri="{FF2B5EF4-FFF2-40B4-BE49-F238E27FC236}">
                            <a16:creationId xmlns:a16="http://schemas.microsoft.com/office/drawing/2014/main" id="{CA26264E-8114-5B40-AAC9-00F28F900A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2107" y="2982516"/>
                        <a:ext cx="3293269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7" name="Rectangle 12">
            <a:extLst>
              <a:ext uri="{FF2B5EF4-FFF2-40B4-BE49-F238E27FC236}">
                <a16:creationId xmlns:a16="http://schemas.microsoft.com/office/drawing/2014/main" id="{071D5477-1D59-5D47-98E1-F4756F9E1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104" y="2519362"/>
            <a:ext cx="3829050" cy="1129904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root" sz="1050">
              <a:solidFill>
                <a:schemeClr val="accent2"/>
              </a:solidFill>
            </a:endParaRPr>
          </a:p>
        </p:txBody>
      </p:sp>
      <p:pic>
        <p:nvPicPr>
          <p:cNvPr id="56328" name="Picture 13">
            <a:extLst>
              <a:ext uri="{FF2B5EF4-FFF2-40B4-BE49-F238E27FC236}">
                <a16:creationId xmlns:a16="http://schemas.microsoft.com/office/drawing/2014/main" id="{1C75F961-CFE8-814A-9185-124DF995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1949053"/>
            <a:ext cx="1893094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9" name="Group 14">
            <a:extLst>
              <a:ext uri="{FF2B5EF4-FFF2-40B4-BE49-F238E27FC236}">
                <a16:creationId xmlns:a16="http://schemas.microsoft.com/office/drawing/2014/main" id="{7E749397-185C-F84B-A00C-3F319423359C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1062038"/>
            <a:ext cx="1082279" cy="573881"/>
            <a:chOff x="2843" y="892"/>
            <a:chExt cx="909" cy="482"/>
          </a:xfrm>
        </p:grpSpPr>
        <p:sp>
          <p:nvSpPr>
            <p:cNvPr id="56331" name="Line 15">
              <a:extLst>
                <a:ext uri="{FF2B5EF4-FFF2-40B4-BE49-F238E27FC236}">
                  <a16:creationId xmlns:a16="http://schemas.microsoft.com/office/drawing/2014/main" id="{21C9FF48-860D-2A4F-B8CE-2F6146074B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3" y="892"/>
              <a:ext cx="301" cy="1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56332" name="Line 16">
              <a:extLst>
                <a:ext uri="{FF2B5EF4-FFF2-40B4-BE49-F238E27FC236}">
                  <a16:creationId xmlns:a16="http://schemas.microsoft.com/office/drawing/2014/main" id="{70DACA29-F88E-1C42-AF89-8DEC94228A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1" y="1220"/>
              <a:ext cx="301" cy="1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56333" name="Line 17">
              <a:extLst>
                <a:ext uri="{FF2B5EF4-FFF2-40B4-BE49-F238E27FC236}">
                  <a16:creationId xmlns:a16="http://schemas.microsoft.com/office/drawing/2014/main" id="{4A1D3666-089C-ED4F-85E7-5A40C1FBE6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1" y="1236"/>
              <a:ext cx="301" cy="1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56334" name="Line 18">
              <a:extLst>
                <a:ext uri="{FF2B5EF4-FFF2-40B4-BE49-F238E27FC236}">
                  <a16:creationId xmlns:a16="http://schemas.microsoft.com/office/drawing/2014/main" id="{BFA4D3F9-6FBA-4A4C-9377-0313CE218E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5" y="900"/>
              <a:ext cx="301" cy="1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</p:grpSp>
      <p:graphicFrame>
        <p:nvGraphicFramePr>
          <p:cNvPr id="56330" name="Object 19">
            <a:extLst>
              <a:ext uri="{FF2B5EF4-FFF2-40B4-BE49-F238E27FC236}">
                <a16:creationId xmlns:a16="http://schemas.microsoft.com/office/drawing/2014/main" id="{B66D0CA9-99C6-C34B-987B-128F4D5EEB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2435" y="2022872"/>
          <a:ext cx="950119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Equation" r:id="rId9" imgW="11696700" imgH="4686300" progId="Equation.DSMT4">
                  <p:embed/>
                </p:oleObj>
              </mc:Choice>
              <mc:Fallback>
                <p:oleObj name="Equation" r:id="rId9" imgW="11696700" imgH="4686300" progId="Equation.DSMT4">
                  <p:embed/>
                  <p:pic>
                    <p:nvPicPr>
                      <p:cNvPr id="56330" name="Object 19">
                        <a:extLst>
                          <a:ext uri="{FF2B5EF4-FFF2-40B4-BE49-F238E27FC236}">
                            <a16:creationId xmlns:a16="http://schemas.microsoft.com/office/drawing/2014/main" id="{B66D0CA9-99C6-C34B-987B-128F4D5EEB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435" y="2022872"/>
                        <a:ext cx="950119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575408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C064-B933-8045-AA1C-85D739B99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637E-95EE-6643-AE52-4285B11EF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3894950"/>
          </a:xfrm>
        </p:spPr>
        <p:txBody>
          <a:bodyPr>
            <a:normAutofit/>
          </a:bodyPr>
          <a:lstStyle/>
          <a:p>
            <a:r>
              <a:rPr lang="en-US" dirty="0"/>
              <a:t>see </a:t>
            </a:r>
            <a:r>
              <a:rPr lang="en-US" dirty="0" err="1"/>
              <a:t>README.md</a:t>
            </a:r>
            <a:r>
              <a:rPr lang="en-US" dirty="0"/>
              <a:t> file at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now: exercises 8-9</a:t>
            </a:r>
          </a:p>
          <a:p>
            <a:endParaRPr lang="en-US" b="1" dirty="0"/>
          </a:p>
          <a:p>
            <a:r>
              <a:rPr lang="en-US" b="1" dirty="0"/>
              <a:t>(my apologies: still need to finish notebook for exercise 10)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686F48-044C-CD41-830A-9416C67D9D85}"/>
              </a:ext>
            </a:extLst>
          </p:cNvPr>
          <p:cNvSpPr/>
          <p:nvPr/>
        </p:nvSpPr>
        <p:spPr>
          <a:xfrm>
            <a:off x="1103970" y="1204332"/>
            <a:ext cx="6356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u="sng" dirty="0">
                <a:hlinkClick r:id="rId2"/>
              </a:rPr>
              <a:t>https://github.com/wouterhuls/FlavourPhysicsBND2023/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2306992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0B42BB-C401-4A4B-A322-134B7C1A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0ADD5-706D-3940-8E94-B9F179B51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450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DD03B-D1A3-C34B-8AE8-06DC8727C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of M_12 and G_12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BCB5E-E877-7743-87BC-7D8DED139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07" t="22999" r="2649" b="20697"/>
          <a:stretch/>
        </p:blipFill>
        <p:spPr>
          <a:xfrm>
            <a:off x="656191" y="1828797"/>
            <a:ext cx="4137102" cy="2029523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3269E7-20EC-0340-951D-6436B6C37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820"/>
          <a:stretch/>
        </p:blipFill>
        <p:spPr>
          <a:xfrm>
            <a:off x="4522266" y="732130"/>
            <a:ext cx="2800688" cy="162906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85A3912-C822-7740-B2FE-2315D6ED13F8}"/>
              </a:ext>
            </a:extLst>
          </p:cNvPr>
          <p:cNvGrpSpPr/>
          <p:nvPr/>
        </p:nvGrpSpPr>
        <p:grpSpPr>
          <a:xfrm>
            <a:off x="4657780" y="2921618"/>
            <a:ext cx="2800688" cy="1661534"/>
            <a:chOff x="5549036" y="2843559"/>
            <a:chExt cx="2180491" cy="12683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012723-99D6-5D45-BA6F-59FF75DCB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820"/>
            <a:stretch/>
          </p:blipFill>
          <p:spPr>
            <a:xfrm>
              <a:off x="5549036" y="2843559"/>
              <a:ext cx="2180491" cy="126831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4FB348-5798-5849-AB1C-2A3BACBDFC30}"/>
                </a:ext>
              </a:extLst>
            </p:cNvPr>
            <p:cNvSpPr/>
            <p:nvPr/>
          </p:nvSpPr>
          <p:spPr>
            <a:xfrm>
              <a:off x="6322741" y="3111190"/>
              <a:ext cx="568713" cy="7471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6C7E70-CE4F-E142-82C7-BB5756FFD4DC}"/>
              </a:ext>
            </a:extLst>
          </p:cNvPr>
          <p:cNvCxnSpPr/>
          <p:nvPr/>
        </p:nvCxnSpPr>
        <p:spPr>
          <a:xfrm>
            <a:off x="5572179" y="3272223"/>
            <a:ext cx="356839" cy="363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815147-F0AD-1045-B8AD-059F80B4F88E}"/>
              </a:ext>
            </a:extLst>
          </p:cNvPr>
          <p:cNvCxnSpPr>
            <a:cxnSpLocks/>
          </p:cNvCxnSpPr>
          <p:nvPr/>
        </p:nvCxnSpPr>
        <p:spPr>
          <a:xfrm flipV="1">
            <a:off x="5572179" y="3791415"/>
            <a:ext cx="356839" cy="3791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3C0871E-7649-ED4F-901D-7396E15F02D1}"/>
              </a:ext>
            </a:extLst>
          </p:cNvPr>
          <p:cNvSpPr/>
          <p:nvPr/>
        </p:nvSpPr>
        <p:spPr>
          <a:xfrm>
            <a:off x="5739447" y="3456879"/>
            <a:ext cx="423747" cy="47950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4CA4D6-7ECF-DC42-9E8D-AF9DFC745E85}"/>
              </a:ext>
            </a:extLst>
          </p:cNvPr>
          <p:cNvCxnSpPr>
            <a:cxnSpLocks/>
          </p:cNvCxnSpPr>
          <p:nvPr/>
        </p:nvCxnSpPr>
        <p:spPr>
          <a:xfrm flipH="1">
            <a:off x="6016915" y="3272223"/>
            <a:ext cx="391607" cy="363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9BA01E-CB6C-9B4E-90C6-42D8DC0974A5}"/>
              </a:ext>
            </a:extLst>
          </p:cNvPr>
          <p:cNvCxnSpPr>
            <a:cxnSpLocks/>
          </p:cNvCxnSpPr>
          <p:nvPr/>
        </p:nvCxnSpPr>
        <p:spPr>
          <a:xfrm flipH="1" flipV="1">
            <a:off x="6008389" y="3791415"/>
            <a:ext cx="400133" cy="3791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E2D9508-2A37-014F-A56E-269DE8EA6F07}"/>
              </a:ext>
            </a:extLst>
          </p:cNvPr>
          <p:cNvSpPr txBox="1"/>
          <p:nvPr/>
        </p:nvSpPr>
        <p:spPr>
          <a:xfrm>
            <a:off x="7631922" y="1084998"/>
            <a:ext cx="1451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‘virtual’ quarks</a:t>
            </a:r>
          </a:p>
          <a:p>
            <a:r>
              <a:rPr lang="en-US" dirty="0"/>
              <a:t>contribute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C054DD-D6E6-D241-AAE2-C5589D2A7E72}"/>
              </a:ext>
            </a:extLst>
          </p:cNvPr>
          <p:cNvSpPr txBox="1"/>
          <p:nvPr/>
        </p:nvSpPr>
        <p:spPr>
          <a:xfrm>
            <a:off x="7391430" y="3152220"/>
            <a:ext cx="1691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states with sufficiently small mass contribute</a:t>
            </a:r>
          </a:p>
        </p:txBody>
      </p:sp>
    </p:spTree>
    <p:extLst>
      <p:ext uri="{BB962C8B-B14F-4D97-AF65-F5344CB8AC3E}">
        <p14:creationId xmlns:p14="http://schemas.microsoft.com/office/powerpoint/2010/main" val="22332387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BDCC37-2692-2B43-B225-52B1BBA8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185" y="415571"/>
            <a:ext cx="3981825" cy="12987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487D9-68C2-1E4D-96FC-69050196B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05026" y="474802"/>
            <a:ext cx="1993254" cy="4942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872849-4F53-E44E-9312-3DF896B35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98130" y="1967736"/>
            <a:ext cx="7237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34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D4BF-53C6-C44E-973E-5A1D69A2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 of computation of M_12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EA7B7-930F-7744-A261-8CFBF691D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2" y="1380536"/>
            <a:ext cx="3874120" cy="99948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9DB5FE-4077-BD4E-8B0F-391F7C715338}"/>
              </a:ext>
            </a:extLst>
          </p:cNvPr>
          <p:cNvSpPr txBox="1"/>
          <p:nvPr/>
        </p:nvSpPr>
        <p:spPr>
          <a:xfrm>
            <a:off x="196076" y="880948"/>
            <a:ext cx="4431682" cy="230832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Amplitude for free quarks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CKM factors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quark masses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79115-C13C-1942-8AF6-5BAF1B0355A3}"/>
              </a:ext>
            </a:extLst>
          </p:cNvPr>
          <p:cNvSpPr txBox="1"/>
          <p:nvPr/>
        </p:nvSpPr>
        <p:spPr>
          <a:xfrm>
            <a:off x="5016656" y="880948"/>
            <a:ext cx="3034525" cy="3693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 Hadronic corrections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33B852-FF84-6748-8A1B-16AC12707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76" y="3822674"/>
            <a:ext cx="7863528" cy="103925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05A566-C939-594D-9788-BD03F35FF6D9}"/>
              </a:ext>
            </a:extLst>
          </p:cNvPr>
          <p:cNvCxnSpPr>
            <a:stCxn id="5" idx="2"/>
          </p:cNvCxnSpPr>
          <p:nvPr/>
        </p:nvCxnSpPr>
        <p:spPr>
          <a:xfrm>
            <a:off x="6533919" y="1250280"/>
            <a:ext cx="825886" cy="27976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ight Brace 12">
            <a:extLst>
              <a:ext uri="{FF2B5EF4-FFF2-40B4-BE49-F238E27FC236}">
                <a16:creationId xmlns:a16="http://schemas.microsoft.com/office/drawing/2014/main" id="{70DB0EB7-B135-FD4A-BAA4-51AACD0F9934}"/>
              </a:ext>
            </a:extLst>
          </p:cNvPr>
          <p:cNvSpPr/>
          <p:nvPr/>
        </p:nvSpPr>
        <p:spPr>
          <a:xfrm rot="16200000">
            <a:off x="4080735" y="961594"/>
            <a:ext cx="356839" cy="526460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0B77E7A5-AF51-9E43-89C9-096A51ADD3CF}"/>
              </a:ext>
            </a:extLst>
          </p:cNvPr>
          <p:cNvCxnSpPr>
            <a:stCxn id="4" idx="2"/>
            <a:endCxn id="13" idx="1"/>
          </p:cNvCxnSpPr>
          <p:nvPr/>
        </p:nvCxnSpPr>
        <p:spPr>
          <a:xfrm rot="16200000" flipH="1">
            <a:off x="3222434" y="2378755"/>
            <a:ext cx="226205" cy="1847238"/>
          </a:xfrm>
          <a:prstGeom prst="bentConnector3">
            <a:avLst>
              <a:gd name="adj1" fmla="val 4357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56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F9642F-E7FE-0A47-B45A-1E2486AE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matters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D7AE9F-ED5A-CB46-A750-AA10534396CE}"/>
              </a:ext>
            </a:extLst>
          </p:cNvPr>
          <p:cNvSpPr txBox="1"/>
          <p:nvPr/>
        </p:nvSpPr>
        <p:spPr>
          <a:xfrm>
            <a:off x="5702370" y="889762"/>
            <a:ext cx="312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decay time resolution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5860F-85E9-5748-941C-9D0D2F9B7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887" y="1379333"/>
            <a:ext cx="4070196" cy="27541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91D765-EE0E-DE44-BC26-74A858B462F9}"/>
              </a:ext>
            </a:extLst>
          </p:cNvPr>
          <p:cNvSpPr/>
          <p:nvPr/>
        </p:nvSpPr>
        <p:spPr>
          <a:xfrm>
            <a:off x="5702370" y="4437061"/>
            <a:ext cx="2278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JHEP </a:t>
            </a:r>
            <a:r>
              <a:rPr lang="en-US" b="1" dirty="0"/>
              <a:t>2021</a:t>
            </a:r>
            <a:r>
              <a:rPr lang="en-US" dirty="0"/>
              <a:t>, 137 (2021)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51574-A58C-2D4B-B5C8-8137323503C1}"/>
              </a:ext>
            </a:extLst>
          </p:cNvPr>
          <p:cNvSpPr txBox="1"/>
          <p:nvPr/>
        </p:nvSpPr>
        <p:spPr>
          <a:xfrm>
            <a:off x="1189800" y="889762"/>
            <a:ext cx="275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B mass resolution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0B552E-3F2D-2644-A1C6-4C6AFAF21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46" y="1586103"/>
            <a:ext cx="4040635" cy="26720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D3BBF4-8291-8A46-8C8E-53CF98B8A66A}"/>
              </a:ext>
            </a:extLst>
          </p:cNvPr>
          <p:cNvSpPr/>
          <p:nvPr/>
        </p:nvSpPr>
        <p:spPr>
          <a:xfrm>
            <a:off x="221406" y="4594302"/>
            <a:ext cx="2835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Phys. Rev. Lett. 128, 041801</a:t>
            </a:r>
          </a:p>
        </p:txBody>
      </p:sp>
    </p:spTree>
    <p:extLst>
      <p:ext uri="{BB962C8B-B14F-4D97-AF65-F5344CB8AC3E}">
        <p14:creationId xmlns:p14="http://schemas.microsoft.com/office/powerpoint/2010/main" val="23197752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77A5-1F36-024D-9196-A2AB6014E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 of formula for M_12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7057A-965D-E04F-A57E-B2FDF9C3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83" y="964463"/>
            <a:ext cx="7513307" cy="104886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AFEF43-D696-C845-BA38-4F7C3E275DC9}"/>
              </a:ext>
            </a:extLst>
          </p:cNvPr>
          <p:cNvSpPr txBox="1"/>
          <p:nvPr/>
        </p:nvSpPr>
        <p:spPr>
          <a:xfrm>
            <a:off x="240681" y="2620538"/>
            <a:ext cx="4431682" cy="23083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Amplitude for free quarks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CKM factors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quark masses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1AD51F-368B-634B-9DF6-92569EA7C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2" y="3153811"/>
            <a:ext cx="3874120" cy="99948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E7F4E17B-2562-8F44-9DDD-B707A99706A1}"/>
              </a:ext>
            </a:extLst>
          </p:cNvPr>
          <p:cNvSpPr/>
          <p:nvPr/>
        </p:nvSpPr>
        <p:spPr>
          <a:xfrm rot="5400000">
            <a:off x="4308686" y="-620152"/>
            <a:ext cx="342634" cy="5380466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6B567941-764F-A24C-8075-D73E94033D6F}"/>
              </a:ext>
            </a:extLst>
          </p:cNvPr>
          <p:cNvCxnSpPr>
            <a:stCxn id="6" idx="1"/>
            <a:endCxn id="4" idx="0"/>
          </p:cNvCxnSpPr>
          <p:nvPr/>
        </p:nvCxnSpPr>
        <p:spPr>
          <a:xfrm rot="16200000" flipH="1" flipV="1">
            <a:off x="3278693" y="1419227"/>
            <a:ext cx="379140" cy="2023481"/>
          </a:xfrm>
          <a:prstGeom prst="bentConnector3">
            <a:avLst>
              <a:gd name="adj1" fmla="val 29079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F513B86-25CD-8546-AA83-8505C9EB1465}"/>
              </a:ext>
            </a:extLst>
          </p:cNvPr>
          <p:cNvSpPr txBox="1"/>
          <p:nvPr/>
        </p:nvSpPr>
        <p:spPr>
          <a:xfrm>
            <a:off x="5237065" y="2681752"/>
            <a:ext cx="3034525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 Hadronic corrections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7B489659-09EB-D24B-9367-6631E9A6D91B}"/>
              </a:ext>
            </a:extLst>
          </p:cNvPr>
          <p:cNvSpPr/>
          <p:nvPr/>
        </p:nvSpPr>
        <p:spPr>
          <a:xfrm rot="5400000">
            <a:off x="7626126" y="1712247"/>
            <a:ext cx="189573" cy="791737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75A8C997-5B78-6040-8D77-162DBEE9DE92}"/>
              </a:ext>
            </a:extLst>
          </p:cNvPr>
          <p:cNvCxnSpPr>
            <a:stCxn id="11" idx="1"/>
            <a:endCxn id="10" idx="0"/>
          </p:cNvCxnSpPr>
          <p:nvPr/>
        </p:nvCxnSpPr>
        <p:spPr>
          <a:xfrm rot="16200000" flipH="1" flipV="1">
            <a:off x="6998195" y="1959035"/>
            <a:ext cx="478850" cy="966584"/>
          </a:xfrm>
          <a:prstGeom prst="bentConnector3">
            <a:avLst>
              <a:gd name="adj1" fmla="val 4541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6652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E7A5-2D29-F44F-B605-58277F31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 of formula for M_12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11BFF-30CF-0249-AD82-72DC7EC06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850667"/>
          </a:xfrm>
        </p:spPr>
        <p:txBody>
          <a:bodyPr/>
          <a:lstStyle/>
          <a:p>
            <a:r>
              <a:rPr lang="en-US" dirty="0"/>
              <a:t>for different mesons, different quarks ‘dominate’ inside the loop</a:t>
            </a:r>
          </a:p>
          <a:p>
            <a:r>
              <a:rPr lang="en-US" dirty="0"/>
              <a:t>e.g. for B mesons, the top quark dominates: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C08CE9-CABF-A242-87B3-5438FC9A7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407" y="1940312"/>
            <a:ext cx="6051180" cy="83634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255C5A-40A1-9F4F-8D27-90668F6F33A1}"/>
              </a:ext>
            </a:extLst>
          </p:cNvPr>
          <p:cNvSpPr txBox="1"/>
          <p:nvPr/>
        </p:nvSpPr>
        <p:spPr>
          <a:xfrm>
            <a:off x="2994988" y="3679903"/>
            <a:ext cx="4342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CKM phase of M_12: we’ll need this later 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318700-4970-3C42-9BDB-C5A36CEC6866}"/>
              </a:ext>
            </a:extLst>
          </p:cNvPr>
          <p:cNvCxnSpPr/>
          <p:nvPr/>
        </p:nvCxnSpPr>
        <p:spPr>
          <a:xfrm flipV="1">
            <a:off x="3791415" y="2531327"/>
            <a:ext cx="0" cy="11374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622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9E99B-B6A2-ED48-A33D-77A019AC9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 of computation for G_12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DB658-2D26-2847-A448-61256F47A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516130"/>
          </a:xfrm>
        </p:spPr>
        <p:txBody>
          <a:bodyPr/>
          <a:lstStyle/>
          <a:p>
            <a:r>
              <a:rPr lang="en-US" dirty="0"/>
              <a:t>this if for B mesons as well: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5BE02-DD42-A049-9A3C-9B5E53F6C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71" y="1523480"/>
            <a:ext cx="6642193" cy="141620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48D8DE-C017-2E45-B0D7-F7A066A8D160}"/>
              </a:ext>
            </a:extLst>
          </p:cNvPr>
          <p:cNvSpPr txBox="1">
            <a:spLocks/>
          </p:cNvSpPr>
          <p:nvPr/>
        </p:nvSpPr>
        <p:spPr>
          <a:xfrm>
            <a:off x="457200" y="3126601"/>
            <a:ext cx="8229600" cy="169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take away from this</a:t>
            </a:r>
          </a:p>
          <a:p>
            <a:pPr lvl="1"/>
            <a:r>
              <a:rPr lang="en-US" dirty="0"/>
              <a:t>computations are very hard work</a:t>
            </a:r>
          </a:p>
          <a:p>
            <a:pPr lvl="1"/>
            <a:r>
              <a:rPr lang="en-US" dirty="0"/>
              <a:t>only source of phases are CKM phases</a:t>
            </a:r>
          </a:p>
          <a:p>
            <a:pPr lvl="1"/>
            <a:r>
              <a:rPr lang="en-US" dirty="0"/>
              <a:t>uncertainty on size and phase of M_12/G_12 reasonably small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2263FF-F394-1246-87A8-BBA5FC4E48FE}"/>
              </a:ext>
            </a:extLst>
          </p:cNvPr>
          <p:cNvSpPr txBox="1"/>
          <p:nvPr/>
        </p:nvSpPr>
        <p:spPr>
          <a:xfrm>
            <a:off x="5768885" y="784816"/>
            <a:ext cx="291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top doesn’t actually contribute: </a:t>
            </a:r>
            <a:br>
              <a:rPr lang="en-US" sz="1400" dirty="0"/>
            </a:br>
            <a:r>
              <a:rPr lang="en-US" sz="1400" dirty="0"/>
              <a:t>this uses </a:t>
            </a:r>
            <a:r>
              <a:rPr lang="en-US" sz="1400" dirty="0" err="1"/>
              <a:t>unitarity</a:t>
            </a:r>
            <a:r>
              <a:rPr lang="en-US" sz="1400" dirty="0"/>
              <a:t> to replace phase of</a:t>
            </a:r>
            <a:br>
              <a:rPr lang="en-US" sz="1400" dirty="0"/>
            </a:br>
            <a:r>
              <a:rPr lang="en-US" sz="1400" dirty="0"/>
              <a:t>up quark contribution</a:t>
            </a:r>
          </a:p>
        </p:txBody>
      </p:sp>
    </p:spTree>
    <p:extLst>
      <p:ext uri="{BB962C8B-B14F-4D97-AF65-F5344CB8AC3E}">
        <p14:creationId xmlns:p14="http://schemas.microsoft.com/office/powerpoint/2010/main" val="314564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F9642F-E7FE-0A47-B45A-1E2486AE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matters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AB7F0-FC03-CE4B-9514-59E24C053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72" y="1377846"/>
            <a:ext cx="3646276" cy="3658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C2D815-0819-1C46-A223-48C259BA047F}"/>
              </a:ext>
            </a:extLst>
          </p:cNvPr>
          <p:cNvSpPr txBox="1"/>
          <p:nvPr/>
        </p:nvSpPr>
        <p:spPr>
          <a:xfrm>
            <a:off x="1076043" y="869795"/>
            <a:ext cx="2846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</a:t>
            </a:r>
            <a:r>
              <a:rPr lang="el-GR" dirty="0"/>
              <a:t>Κ/π </a:t>
            </a:r>
            <a:r>
              <a:rPr lang="en-US" dirty="0"/>
              <a:t>separation</a:t>
            </a:r>
            <a:br>
              <a:rPr lang="en-US" dirty="0"/>
            </a:br>
            <a:r>
              <a:rPr lang="en-US" dirty="0"/>
              <a:t>(and momentum resolution)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D7AE9F-ED5A-CB46-A750-AA10534396CE}"/>
              </a:ext>
            </a:extLst>
          </p:cNvPr>
          <p:cNvSpPr txBox="1"/>
          <p:nvPr/>
        </p:nvSpPr>
        <p:spPr>
          <a:xfrm>
            <a:off x="5702370" y="889762"/>
            <a:ext cx="312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decay time resolution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5860F-85E9-5748-941C-9D0D2F9B7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887" y="1379333"/>
            <a:ext cx="4070196" cy="27541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91D765-EE0E-DE44-BC26-74A858B462F9}"/>
              </a:ext>
            </a:extLst>
          </p:cNvPr>
          <p:cNvSpPr/>
          <p:nvPr/>
        </p:nvSpPr>
        <p:spPr>
          <a:xfrm>
            <a:off x="5702370" y="4437061"/>
            <a:ext cx="2278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JHEP </a:t>
            </a:r>
            <a:r>
              <a:rPr lang="en-US" b="1" dirty="0"/>
              <a:t>2021</a:t>
            </a:r>
            <a:r>
              <a:rPr lang="en-US" dirty="0"/>
              <a:t>, 137 (2021)</a:t>
            </a:r>
          </a:p>
        </p:txBody>
      </p:sp>
    </p:spTree>
    <p:extLst>
      <p:ext uri="{BB962C8B-B14F-4D97-AF65-F5344CB8AC3E}">
        <p14:creationId xmlns:p14="http://schemas.microsoft.com/office/powerpoint/2010/main" val="2677338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2F7F0-84F5-724B-8512-B2DB769A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“B-physics” experiments</a:t>
            </a:r>
          </a:p>
        </p:txBody>
      </p:sp>
      <p:pic>
        <p:nvPicPr>
          <p:cNvPr id="4" name="Picture 2" descr="full-detector-col-s">
            <a:extLst>
              <a:ext uri="{FF2B5EF4-FFF2-40B4-BE49-F238E27FC236}">
                <a16:creationId xmlns:a16="http://schemas.microsoft.com/office/drawing/2014/main" id="{7237F48C-F012-BD4D-B0F7-81CC9575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636867"/>
            <a:ext cx="2256303" cy="191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0D34D2-B1DB-1D45-B040-0735D3E6488C}"/>
                  </a:ext>
                </a:extLst>
              </p:cNvPr>
              <p:cNvSpPr txBox="1"/>
              <p:nvPr/>
            </p:nvSpPr>
            <p:spPr>
              <a:xfrm>
                <a:off x="5208815" y="818939"/>
                <a:ext cx="3044808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 high energy: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dirty="0"/>
                  <a:t>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0D34D2-B1DB-1D45-B040-0735D3E64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815" y="818939"/>
                <a:ext cx="3044808" cy="375424"/>
              </a:xfrm>
              <a:prstGeom prst="rect">
                <a:avLst/>
              </a:prstGeom>
              <a:blipFill>
                <a:blip r:embed="rId3"/>
                <a:stretch>
                  <a:fillRect l="-1245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65CCA6-18D0-2040-B01E-5CD8FF5260B0}"/>
                  </a:ext>
                </a:extLst>
              </p:cNvPr>
              <p:cNvSpPr txBox="1"/>
              <p:nvPr/>
            </p:nvSpPr>
            <p:spPr>
              <a:xfrm>
                <a:off x="457200" y="818939"/>
                <a:ext cx="3922869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dirty="0"/>
                  <a:t> resonance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65CCA6-18D0-2040-B01E-5CD8FF526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818939"/>
                <a:ext cx="3922869" cy="375424"/>
              </a:xfrm>
              <a:prstGeom prst="rect">
                <a:avLst/>
              </a:prstGeom>
              <a:blipFill>
                <a:blip r:embed="rId4"/>
                <a:stretch>
                  <a:fillRect l="-1294" t="-3226" r="-324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8A26E30-58F9-5649-85B7-D5B195C8462D}"/>
              </a:ext>
            </a:extLst>
          </p:cNvPr>
          <p:cNvSpPr txBox="1"/>
          <p:nvPr/>
        </p:nvSpPr>
        <p:spPr>
          <a:xfrm>
            <a:off x="603184" y="4129792"/>
            <a:ext cx="3356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previously also: </a:t>
            </a:r>
            <a:r>
              <a:rPr lang="en-US" dirty="0" err="1"/>
              <a:t>BaBar</a:t>
            </a:r>
            <a:r>
              <a:rPr lang="en-US" dirty="0"/>
              <a:t> (at SLAC), CLEO (Cornell), ARGUS(DESY),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BE404A-4C2B-B741-94BB-76EF0E5B3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4" y="1366548"/>
            <a:ext cx="2665638" cy="2454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DBF24-6C85-684B-8B1D-8702F51714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880" y="1366548"/>
            <a:ext cx="2041920" cy="11657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4B892D-A614-7340-AC69-DB605E6F7DD3}"/>
              </a:ext>
            </a:extLst>
          </p:cNvPr>
          <p:cNvSpPr txBox="1"/>
          <p:nvPr/>
        </p:nvSpPr>
        <p:spPr>
          <a:xfrm>
            <a:off x="4853237" y="4270628"/>
            <a:ext cx="383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previously also: </a:t>
            </a:r>
            <a:r>
              <a:rPr lang="en-US" dirty="0" err="1"/>
              <a:t>Tevatron</a:t>
            </a:r>
            <a:r>
              <a:rPr lang="en-US" dirty="0"/>
              <a:t>, SLD, LEP, …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46584B-0C97-054A-9468-8E88D74833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426" y="2430862"/>
            <a:ext cx="2208827" cy="15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65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6DDBC4FD-2BE4-2945-AAA4-C8FCF9686764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roo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root" altLang="root" dirty="0">
                    <a:ea typeface="ＭＳ Ｐゴシック" panose="020B0600070205080204" pitchFamily="34" charset="-128"/>
                  </a:rPr>
                  <a:t> resonances: </a:t>
                </a:r>
                <a14:m>
                  <m:oMath xmlns:m="http://schemas.openxmlformats.org/officeDocument/2006/math">
                    <m:r>
                      <a:rPr lang="en-US" altLang="root" b="0" i="1" smtClean="0">
                        <a:latin typeface="Cambria Math" panose="02040503050406030204" pitchFamily="18" charset="0"/>
                        <a:ea typeface="ＭＳ Ｐゴシック" panose="020B0600070205080204" pitchFamily="34" charset="-128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root" b="0" i="1" smtClean="0"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</m:ctrlPr>
                      </m:accPr>
                      <m:e>
                        <m:r>
                          <a:rPr lang="en-US" altLang="root" b="0" i="1" smtClean="0"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  <m:t>𝑏</m:t>
                        </m:r>
                      </m:e>
                    </m:acc>
                  </m:oMath>
                </a14:m>
                <a:r>
                  <a:rPr lang="root" altLang="root" dirty="0">
                    <a:ea typeface="ＭＳ Ｐゴシック" panose="020B0600070205080204" pitchFamily="34" charset="-128"/>
                  </a:rPr>
                  <a:t> bound states</a:t>
                </a: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6DDBC4FD-2BE4-2945-AAA4-C8FCF96867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29412" b="-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170E35A-1873-6E4F-92E8-8FF23D9E7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1" y="1223836"/>
            <a:ext cx="6567039" cy="3634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F8339B-43C4-314D-A5C9-BF8B1D34C601}"/>
              </a:ext>
            </a:extLst>
          </p:cNvPr>
          <p:cNvSpPr txBox="1"/>
          <p:nvPr/>
        </p:nvSpPr>
        <p:spPr>
          <a:xfrm>
            <a:off x="863599" y="816113"/>
            <a:ext cx="342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 section for e+ e- to hadrons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D514D6-F1C9-944C-A809-629BCEBFF9A4}"/>
              </a:ext>
            </a:extLst>
          </p:cNvPr>
          <p:cNvCxnSpPr>
            <a:cxnSpLocks/>
          </p:cNvCxnSpPr>
          <p:nvPr/>
        </p:nvCxnSpPr>
        <p:spPr>
          <a:xfrm>
            <a:off x="6028268" y="2184400"/>
            <a:ext cx="0" cy="206586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91BF63-8A83-5E43-9BB3-9C0B62211D0D}"/>
                  </a:ext>
                </a:extLst>
              </p:cNvPr>
              <p:cNvSpPr txBox="1"/>
              <p:nvPr/>
            </p:nvSpPr>
            <p:spPr>
              <a:xfrm>
                <a:off x="4714723" y="1384554"/>
                <a:ext cx="163285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threshold for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production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91BF63-8A83-5E43-9BB3-9C0B62211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723" y="1384554"/>
                <a:ext cx="1632858" cy="923330"/>
              </a:xfrm>
              <a:prstGeom prst="rect">
                <a:avLst/>
              </a:prstGeom>
              <a:blipFill>
                <a:blip r:embed="rId4"/>
                <a:stretch>
                  <a:fillRect l="-2308" t="-1351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78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CAFE603-AE47-694D-8855-4B9DB9A24680}"/>
                  </a:ext>
                </a:extLst>
              </p:cNvPr>
              <p:cNvSpPr txBox="1"/>
              <p:nvPr/>
            </p:nvSpPr>
            <p:spPr>
              <a:xfrm>
                <a:off x="1425565" y="4445096"/>
                <a:ext cx="6951134" cy="461665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2400" dirty="0"/>
                  <a:t>everything else)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1 : 1 : ~6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CAFE603-AE47-694D-8855-4B9DB9A24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565" y="4445096"/>
                <a:ext cx="6951134" cy="461665"/>
              </a:xfrm>
              <a:prstGeom prst="rect">
                <a:avLst/>
              </a:prstGeom>
              <a:blipFill>
                <a:blip r:embed="rId2"/>
                <a:stretch>
                  <a:fillRect t="-5263" b="-26316"/>
                </a:stretch>
              </a:blipFill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1FD7343C-4D58-8B4B-9FBE-21DE4813F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3" y="1006753"/>
            <a:ext cx="5426165" cy="2563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55EB97F-F529-EB4B-8E78-37D00BD2A550}"/>
              </a:ext>
            </a:extLst>
          </p:cNvPr>
          <p:cNvSpPr/>
          <p:nvPr/>
        </p:nvSpPr>
        <p:spPr>
          <a:xfrm>
            <a:off x="390841" y="3902752"/>
            <a:ext cx="1930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at 10.48 GeV: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62B9B73-4A6B-9B4D-9B2B-501825693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804" y="1171137"/>
            <a:ext cx="2267275" cy="247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23744"/>
      </p:ext>
    </p:extLst>
  </p:cSld>
  <p:clrMapOvr>
    <a:masterClrMapping/>
  </p:clrMapOvr>
</p:sld>
</file>

<file path=ppt/theme/theme1.xml><?xml version="1.0" encoding="utf-8"?>
<a:theme xmlns:a="http://schemas.openxmlformats.org/drawingml/2006/main" name="empty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emptytemplate</Template>
  <TotalTime>7090</TotalTime>
  <Words>1886</Words>
  <Application>Microsoft Macintosh PowerPoint</Application>
  <PresentationFormat>On-screen Show (16:9)</PresentationFormat>
  <Paragraphs>346</Paragraphs>
  <Slides>52</Slides>
  <Notes>3</Notes>
  <HiddenSlides>2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ＭＳ Ｐゴシック</vt:lpstr>
      <vt:lpstr>Arial</vt:lpstr>
      <vt:lpstr>Arial Bar</vt:lpstr>
      <vt:lpstr>Calibri</vt:lpstr>
      <vt:lpstr>Cambria Math</vt:lpstr>
      <vt:lpstr>Symbol</vt:lpstr>
      <vt:lpstr>Times New Roman</vt:lpstr>
      <vt:lpstr>Verdana</vt:lpstr>
      <vt:lpstr>Webdings</vt:lpstr>
      <vt:lpstr>Wingdings</vt:lpstr>
      <vt:lpstr>emptytemplate</vt:lpstr>
      <vt:lpstr>Equation</vt:lpstr>
      <vt:lpstr>Lecture 3:  * B-physics experiments * time-dependent CP-violation</vt:lpstr>
      <vt:lpstr>Learning goals</vt:lpstr>
      <vt:lpstr>Essentials for “quark flavour” physics</vt:lpstr>
      <vt:lpstr>Essentials for “quark flavour” physics</vt:lpstr>
      <vt:lpstr>Why it matters</vt:lpstr>
      <vt:lpstr>Why it matters</vt:lpstr>
      <vt:lpstr>“B-physics” experiments</vt:lpstr>
      <vt:lpstr>Υ resonances: bb ̅ bound states</vt:lpstr>
      <vt:lpstr>PowerPoint Presentation</vt:lpstr>
      <vt:lpstr>PowerPoint Presentation</vt:lpstr>
      <vt:lpstr>Belle-II at SuperKEKB</vt:lpstr>
      <vt:lpstr>at the LHC: gluon-gluon fusion  </vt:lpstr>
      <vt:lpstr>at the LHC: gluon-gluon fusion  </vt:lpstr>
      <vt:lpstr>Comparison of current B-physics experiments</vt:lpstr>
      <vt:lpstr>Different detectors</vt:lpstr>
      <vt:lpstr>the “impact parameter”</vt:lpstr>
      <vt:lpstr>IP/decay time resolution</vt:lpstr>
      <vt:lpstr>distance to vertex</vt:lpstr>
      <vt:lpstr>LHCb secondary vertex performance: Decay time</vt:lpstr>
      <vt:lpstr>Particle identification</vt:lpstr>
      <vt:lpstr>PowerPoint Presentation</vt:lpstr>
      <vt:lpstr>one solution: ring imaging cherenkov detector</vt:lpstr>
      <vt:lpstr>one solution: ring imaging cherenkov detector</vt:lpstr>
      <vt:lpstr>momentum resolution</vt:lpstr>
      <vt:lpstr>Time-dependent CP-violation</vt:lpstr>
      <vt:lpstr>Reminder: mixing formalism</vt:lpstr>
      <vt:lpstr>Including decay amplitudes</vt:lpstr>
      <vt:lpstr>Time-dependent amplitude</vt:lpstr>
      <vt:lpstr>Time-dependent rate</vt:lpstr>
      <vt:lpstr>Time-dependent rate</vt:lpstr>
      <vt:lpstr>Time-dependent rate</vt:lpstr>
      <vt:lpstr>Time-dependent rate for anti-B0 to f</vt:lpstr>
      <vt:lpstr>Rates to CP-conjugate final state</vt:lpstr>
      <vt:lpstr>Two important cases</vt:lpstr>
      <vt:lpstr>Two important cases</vt:lpstr>
      <vt:lpstr>Two important cases</vt:lpstr>
      <vt:lpstr>Two important cases</vt:lpstr>
      <vt:lpstr>   Three types of CP violation</vt:lpstr>
      <vt:lpstr>Example: B^0→J/ψ K_S </vt:lpstr>
      <vt:lpstr>Example: B^0→J/ψ K_S </vt:lpstr>
      <vt:lpstr>Example: B^0→J/ψ K_S </vt:lpstr>
      <vt:lpstr>PowerPoint Presentation</vt:lpstr>
      <vt:lpstr>λf  for B0 ® J/yK0S</vt:lpstr>
      <vt:lpstr>λf  for B0 ® J/yK0S</vt:lpstr>
      <vt:lpstr>Exercises</vt:lpstr>
      <vt:lpstr>backup</vt:lpstr>
      <vt:lpstr>Computation of M_12 and G_12</vt:lpstr>
      <vt:lpstr>PowerPoint Presentation</vt:lpstr>
      <vt:lpstr>Illustration of computation of M_12</vt:lpstr>
      <vt:lpstr>Illustration of formula for M_12</vt:lpstr>
      <vt:lpstr>Illustration of formula for M_12</vt:lpstr>
      <vt:lpstr>Illustration of computation for G_12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3: detectors</dc:title>
  <dc:creator>W D Hulsbergen</dc:creator>
  <cp:lastModifiedBy>W D Hulsbergen</cp:lastModifiedBy>
  <cp:revision>62</cp:revision>
  <dcterms:created xsi:type="dcterms:W3CDTF">2023-08-09T07:42:25Z</dcterms:created>
  <dcterms:modified xsi:type="dcterms:W3CDTF">2023-08-24T08:24:38Z</dcterms:modified>
</cp:coreProperties>
</file>