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_rels/.rels" ContentType="application/vnd.openxmlformats-package.relationships+xml"/>
  <Override PartName="/ppt/slideLayouts/slideLayout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_rels/slideLayout15.xml.rels" ContentType="application/vnd.openxmlformats-package.relationships+xml"/>
  <Override PartName="/ppt/slideLayouts/_rels/slideLayout9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91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8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96.xml.rels" ContentType="application/vnd.openxmlformats-package.relationships+xml"/>
  <Override PartName="/ppt/slideLayouts/_rels/slideLayout87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95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84.xml.rels" ContentType="application/vnd.openxmlformats-package.relationships+xml"/>
  <Override PartName="/ppt/slideLayouts/_rels/slideLayout85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92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89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86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93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94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81.xml.rels" ContentType="application/vnd.openxmlformats-package.relationships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5.xml" ContentType="application/vnd.openxmlformats-officedocument.theme+xml"/>
  <Override PartName="/ppt/theme/theme9.xml" ContentType="application/vnd.openxmlformats-officedocument.theme+xml"/>
  <Override PartName="/ppt/theme/theme8.xml" ContentType="application/vnd.openxmlformats-officedocument.theme+xml"/>
  <Override PartName="/ppt/theme/theme7.xml" ContentType="application/vnd.openxmlformats-officedocument.theme+xml"/>
  <Override PartName="/ppt/theme/theme6.xml" ContentType="application/vnd.openxmlformats-officedocument.theme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3.xml.rels" ContentType="application/vnd.openxmlformats-package.relationships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presentation.xml" ContentType="application/vnd.openxmlformats-officedocument.presentationml.presentation.main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notesSlides/_rels/notesSlide21.xml.rels" ContentType="application/vnd.openxmlformats-package.relationships+xml"/>
  <Override PartName="/ppt/notesSlides/_rels/notesSlide19.xml.rels" ContentType="application/vnd.openxmlformats-package.relationships+xml"/>
  <Override PartName="/ppt/notesSlides/_rels/notesSlide17.xml.rels" ContentType="application/vnd.openxmlformats-package.relationships+xml"/>
  <Override PartName="/ppt/notesSlides/_rels/notesSlide32.xml.rels" ContentType="application/vnd.openxmlformats-package.relationships+xml"/>
  <Override PartName="/ppt/notesSlides/_rels/notesSlide9.xml.rels" ContentType="application/vnd.openxmlformats-package.relationships+xml"/>
  <Override PartName="/ppt/notesSlides/notesSlide2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9.xml" ContentType="application/vnd.openxmlformats-officedocument.presentationml.notesSlide+xml"/>
  <Override PartName="/ppt/slides/_rels/slide2.xml.rels" ContentType="application/vnd.openxmlformats-package.relationships+xml"/>
  <Override PartName="/ppt/slides/_rels/slide24.xml.rels" ContentType="application/vnd.openxmlformats-package.relationships+xml"/>
  <Override PartName="/ppt/slides/_rels/slide19.xml.rels" ContentType="application/vnd.openxmlformats-package.relationships+xml"/>
  <Override PartName="/ppt/slides/_rels/slide25.xml.rels" ContentType="application/vnd.openxmlformats-package.relationships+xml"/>
  <Override PartName="/ppt/slides/_rels/slide3.xml.rels" ContentType="application/vnd.openxmlformats-package.relationships+xml"/>
  <Override PartName="/ppt/slides/_rels/slide10.xml.rels" ContentType="application/vnd.openxmlformats-package.relationships+xml"/>
  <Override PartName="/ppt/slides/_rels/slide1.xml.rels" ContentType="application/vnd.openxmlformats-package.relationships+xml"/>
  <Override PartName="/ppt/slides/_rels/slide23.xml.rels" ContentType="application/vnd.openxmlformats-package.relationships+xml"/>
  <Override PartName="/ppt/slides/_rels/slide8.xml.rels" ContentType="application/vnd.openxmlformats-package.relationships+xml"/>
  <Override PartName="/ppt/slides/_rels/slide5.xml.rels" ContentType="application/vnd.openxmlformats-package.relationships+xml"/>
  <Override PartName="/ppt/slides/_rels/slide27.xml.rels" ContentType="application/vnd.openxmlformats-package.relationships+xml"/>
  <Override PartName="/ppt/slides/_rels/slide13.xml.rels" ContentType="application/vnd.openxmlformats-package.relationships+xml"/>
  <Override PartName="/ppt/slides/_rels/slide26.xml.rels" ContentType="application/vnd.openxmlformats-package.relationships+xml"/>
  <Override PartName="/ppt/slides/_rels/slide11.xml.rels" ContentType="application/vnd.openxmlformats-package.relationships+xml"/>
  <Override PartName="/ppt/slides/_rels/slide18.xml.rels" ContentType="application/vnd.openxmlformats-package.relationships+xml"/>
  <Override PartName="/ppt/slides/_rels/slide9.xml.rels" ContentType="application/vnd.openxmlformats-package.relationships+xml"/>
  <Override PartName="/ppt/slides/_rels/slide4.xml.rels" ContentType="application/vnd.openxmlformats-package.relationships+xml"/>
  <Override PartName="/ppt/slides/_rels/slide12.xml.rels" ContentType="application/vnd.openxmlformats-package.relationships+xml"/>
  <Override PartName="/ppt/slides/_rels/slide14.xml.rels" ContentType="application/vnd.openxmlformats-package.relationships+xml"/>
  <Override PartName="/ppt/slides/_rels/slide22.xml.rels" ContentType="application/vnd.openxmlformats-package.relationships+xml"/>
  <Override PartName="/ppt/slides/_rels/slide30.xml.rels" ContentType="application/vnd.openxmlformats-package.relationships+xml"/>
  <Override PartName="/ppt/slides/_rels/slide17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29.xml.rels" ContentType="application/vnd.openxmlformats-package.relationships+xml"/>
  <Override PartName="/ppt/slides/_rels/slide7.xml.rels" ContentType="application/vnd.openxmlformats-package.relationships+xml"/>
  <Override PartName="/ppt/slides/_rels/slide34.xml.rels" ContentType="application/vnd.openxmlformats-package.relationships+xml"/>
  <Override PartName="/ppt/slides/_rels/slide33.xml.rels" ContentType="application/vnd.openxmlformats-package.relationships+xml"/>
  <Override PartName="/ppt/slides/_rels/slide32.xml.rels" ContentType="application/vnd.openxmlformats-package.relationships+xml"/>
  <Override PartName="/ppt/slides/_rels/slide21.xml.rels" ContentType="application/vnd.openxmlformats-package.relationships+xml"/>
  <Override PartName="/ppt/slides/_rels/slide28.xml.rels" ContentType="application/vnd.openxmlformats-package.relationships+xml"/>
  <Override PartName="/ppt/slides/_rels/slide6.xml.rels" ContentType="application/vnd.openxmlformats-package.relationships+xml"/>
  <Override PartName="/ppt/slides/_rels/slide31.xml.rels" ContentType="application/vnd.openxmlformats-package.relationships+xml"/>
  <Override PartName="/ppt/slides/_rels/slide20.xml.rels" ContentType="application/vnd.openxmlformats-package.relationships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4.xml" ContentType="application/vnd.openxmlformats-officedocument.presentationml.slide+xml"/>
  <Override PartName="/ppt/slides/slide26.xml" ContentType="application/vnd.openxmlformats-officedocument.presentationml.slide+xml"/>
  <Override PartName="/ppt/slides/slide21.xml" ContentType="application/vnd.openxmlformats-officedocument.presentationml.slide+xml"/>
  <Override PartName="/ppt/slides/slide7.xml" ContentType="application/vnd.openxmlformats-officedocument.presentationml.slide+xml"/>
  <Override PartName="/ppt/slides/slide29.xml" ContentType="application/vnd.openxmlformats-officedocument.presentationml.slide+xml"/>
  <Override PartName="/ppt/slides/slide22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30.xml" ContentType="application/vnd.openxmlformats-officedocument.presentationml.slide+xml"/>
  <Override PartName="/ppt/slides/slide34.xml" ContentType="application/vnd.openxmlformats-officedocument.presentationml.slide+xml"/>
  <Override PartName="/ppt/slides/slide19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28.xml" ContentType="application/vnd.openxmlformats-officedocument.presentationml.slide+xml"/>
  <Override PartName="/ppt/slides/slide6.xml" ContentType="application/vnd.openxmlformats-officedocument.presentationml.slide+xml"/>
  <Override PartName="/ppt/slides/slide20.xml" ContentType="application/vnd.openxmlformats-officedocument.presentationml.slide+xml"/>
  <Override PartName="/ppt/slides/slide27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25.xml" ContentType="application/vnd.openxmlformats-officedocument.presentationml.slide+xml"/>
  <Override PartName="/ppt/_rels/presentation.xml.rels" ContentType="application/vnd.openxmlformats-package.relationships+xml"/>
  <Override PartName="/ppt/media/image46.png" ContentType="image/png"/>
  <Override PartName="/ppt/media/image45.png" ContentType="image/png"/>
  <Override PartName="/ppt/media/image43.png" ContentType="image/png"/>
  <Override PartName="/ppt/media/image42.png" ContentType="image/png"/>
  <Override PartName="/ppt/media/image41.png" ContentType="image/png"/>
  <Override PartName="/ppt/media/image40.png" ContentType="image/png"/>
  <Override PartName="/ppt/media/image35.png" ContentType="image/png"/>
  <Override PartName="/ppt/media/image34.png" ContentType="image/png"/>
  <Override PartName="/ppt/media/image33.png" ContentType="image/png"/>
  <Override PartName="/ppt/media/image32.png" ContentType="image/png"/>
  <Override PartName="/ppt/media/image31.png" ContentType="image/png"/>
  <Override PartName="/ppt/media/image30.png" ContentType="image/png"/>
  <Override PartName="/ppt/media/image28.png" ContentType="image/png"/>
  <Override PartName="/ppt/media/image27.png" ContentType="image/png"/>
  <Override PartName="/ppt/media/image26.png" ContentType="image/png"/>
  <Override PartName="/ppt/media/image23.png" ContentType="image/png"/>
  <Override PartName="/ppt/media/image24.png" ContentType="image/png"/>
  <Override PartName="/ppt/media/image44.png" ContentType="image/png"/>
  <Override PartName="/ppt/media/image11.jpeg" ContentType="image/jpeg"/>
  <Override PartName="/ppt/media/image19.png" ContentType="image/png"/>
  <Override PartName="/ppt/media/image15.png" ContentType="image/png"/>
  <Override PartName="/ppt/media/image16.png" ContentType="image/png"/>
  <Override PartName="/ppt/media/image18.png" ContentType="image/png"/>
  <Override PartName="/ppt/media/image5.png" ContentType="image/png"/>
  <Override PartName="/ppt/media/image20.png" ContentType="image/png"/>
  <Override PartName="/ppt/media/image12.jpeg" ContentType="image/jpeg"/>
  <Override PartName="/ppt/media/image55.jpeg" ContentType="image/jpeg"/>
  <Override PartName="/ppt/media/image61.png" ContentType="image/png"/>
  <Override PartName="/ppt/media/image64.jpeg" ContentType="image/jpeg"/>
  <Override PartName="/ppt/media/image60.png" ContentType="image/png"/>
  <Override PartName="/ppt/media/image14.png" ContentType="image/png"/>
  <Override PartName="/ppt/media/image63.png" ContentType="image/png"/>
  <Override PartName="/ppt/media/image10.png" ContentType="image/png"/>
  <Override PartName="/ppt/media/image48.png" ContentType="image/png"/>
  <Override PartName="/ppt/media/image58.png" ContentType="image/png"/>
  <Override PartName="/ppt/media/image50.png" ContentType="image/png"/>
  <Override PartName="/ppt/media/image17.png" ContentType="image/png"/>
  <Override PartName="/ppt/media/image56.jpeg" ContentType="image/jpeg"/>
  <Override PartName="/ppt/media/image13.png" ContentType="image/png"/>
  <Override PartName="/ppt/media/image62.png" ContentType="image/png"/>
  <Override PartName="/ppt/media/image47.png" ContentType="image/png"/>
  <Override PartName="/ppt/media/image54.png" ContentType="image/png"/>
  <Override PartName="/ppt/media/image4.png" ContentType="image/png"/>
  <Override PartName="/ppt/media/image39.png" ContentType="image/png"/>
  <Override PartName="/ppt/media/image53.png" ContentType="image/png"/>
  <Override PartName="/ppt/media/image3.png" ContentType="image/png"/>
  <Override PartName="/ppt/media/image38.png" ContentType="image/png"/>
  <Override PartName="/ppt/media/image22.png" ContentType="image/png"/>
  <Override PartName="/ppt/media/image29.jpeg" ContentType="image/jpeg"/>
  <Override PartName="/ppt/media/image7.png" ContentType="image/png"/>
  <Override PartName="/ppt/media/image57.png" ContentType="image/png"/>
  <Override PartName="/ppt/media/image52.png" ContentType="image/png"/>
  <Override PartName="/ppt/media/image49.jpeg" ContentType="image/jpeg"/>
  <Override PartName="/ppt/media/image2.png" ContentType="image/png"/>
  <Override PartName="/ppt/media/image37.png" ContentType="image/png"/>
  <Override PartName="/ppt/media/image21.png" ContentType="image/png"/>
  <Override PartName="/ppt/media/image6.png" ContentType="image/png"/>
  <Override PartName="/ppt/media/image51.png" ContentType="image/png"/>
  <Override PartName="/ppt/media/image1.png" ContentType="image/png"/>
  <Override PartName="/ppt/media/image36.png" ContentType="image/png"/>
  <Override PartName="/ppt/media/image8.jpeg" ContentType="image/jpeg"/>
  <Override PartName="/ppt/media/image25.png" ContentType="image/png"/>
  <Override PartName="/ppt/media/image9.png" ContentType="image/png"/>
  <Override PartName="/ppt/media/image59.png" ContentType="image/png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  <p:sldMasterId id="2147483739" r:id="rId9"/>
  </p:sldMasterIdLst>
  <p:notesMasterIdLst>
    <p:notesMasterId r:id="rId10"/>
  </p:notesMasterIdLst>
  <p:sldIdLst>
    <p:sldId id="25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76" r:id="rId31"/>
    <p:sldId id="277" r:id="rId32"/>
    <p:sldId id="278" r:id="rId33"/>
    <p:sldId id="279" r:id="rId34"/>
    <p:sldId id="280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288" r:id="rId43"/>
    <p:sldId id="289" r:id="rId44"/>
  </p:sldIdLst>
  <p:sldSz cx="12192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notesMaster" Target="notesMasters/notesMaster1.xml"/><Relationship Id="rId11" Type="http://schemas.openxmlformats.org/officeDocument/2006/relationships/slide" Target="slides/slide1.xml"/><Relationship Id="rId12" Type="http://schemas.openxmlformats.org/officeDocument/2006/relationships/slide" Target="slides/slide2.xml"/><Relationship Id="rId13" Type="http://schemas.openxmlformats.org/officeDocument/2006/relationships/slide" Target="slides/slide3.xml"/><Relationship Id="rId14" Type="http://schemas.openxmlformats.org/officeDocument/2006/relationships/slide" Target="slides/slide4.xml"/><Relationship Id="rId15" Type="http://schemas.openxmlformats.org/officeDocument/2006/relationships/slide" Target="slides/slide5.xml"/><Relationship Id="rId16" Type="http://schemas.openxmlformats.org/officeDocument/2006/relationships/slide" Target="slides/slide6.xml"/><Relationship Id="rId17" Type="http://schemas.openxmlformats.org/officeDocument/2006/relationships/slide" Target="slides/slide7.xml"/><Relationship Id="rId18" Type="http://schemas.openxmlformats.org/officeDocument/2006/relationships/slide" Target="slides/slide8.xml"/><Relationship Id="rId19" Type="http://schemas.openxmlformats.org/officeDocument/2006/relationships/slide" Target="slides/slide9.xml"/><Relationship Id="rId20" Type="http://schemas.openxmlformats.org/officeDocument/2006/relationships/slide" Target="slides/slide10.xml"/><Relationship Id="rId21" Type="http://schemas.openxmlformats.org/officeDocument/2006/relationships/slide" Target="slides/slide11.xml"/><Relationship Id="rId22" Type="http://schemas.openxmlformats.org/officeDocument/2006/relationships/slide" Target="slides/slide12.xml"/><Relationship Id="rId23" Type="http://schemas.openxmlformats.org/officeDocument/2006/relationships/slide" Target="slides/slide13.xml"/><Relationship Id="rId24" Type="http://schemas.openxmlformats.org/officeDocument/2006/relationships/slide" Target="slides/slide14.xml"/><Relationship Id="rId25" Type="http://schemas.openxmlformats.org/officeDocument/2006/relationships/slide" Target="slides/slide15.xml"/><Relationship Id="rId26" Type="http://schemas.openxmlformats.org/officeDocument/2006/relationships/slide" Target="slides/slide16.xml"/><Relationship Id="rId27" Type="http://schemas.openxmlformats.org/officeDocument/2006/relationships/slide" Target="slides/slide17.xml"/><Relationship Id="rId28" Type="http://schemas.openxmlformats.org/officeDocument/2006/relationships/slide" Target="slides/slide18.xml"/><Relationship Id="rId29" Type="http://schemas.openxmlformats.org/officeDocument/2006/relationships/slide" Target="slides/slide19.xml"/><Relationship Id="rId30" Type="http://schemas.openxmlformats.org/officeDocument/2006/relationships/slide" Target="slides/slide20.xml"/><Relationship Id="rId31" Type="http://schemas.openxmlformats.org/officeDocument/2006/relationships/slide" Target="slides/slide21.xml"/><Relationship Id="rId32" Type="http://schemas.openxmlformats.org/officeDocument/2006/relationships/slide" Target="slides/slide22.xml"/><Relationship Id="rId33" Type="http://schemas.openxmlformats.org/officeDocument/2006/relationships/slide" Target="slides/slide23.xml"/><Relationship Id="rId34" Type="http://schemas.openxmlformats.org/officeDocument/2006/relationships/slide" Target="slides/slide24.xml"/><Relationship Id="rId35" Type="http://schemas.openxmlformats.org/officeDocument/2006/relationships/slide" Target="slides/slide25.xml"/><Relationship Id="rId36" Type="http://schemas.openxmlformats.org/officeDocument/2006/relationships/slide" Target="slides/slide26.xml"/><Relationship Id="rId37" Type="http://schemas.openxmlformats.org/officeDocument/2006/relationships/slide" Target="slides/slide27.xml"/><Relationship Id="rId38" Type="http://schemas.openxmlformats.org/officeDocument/2006/relationships/slide" Target="slides/slide28.xml"/><Relationship Id="rId39" Type="http://schemas.openxmlformats.org/officeDocument/2006/relationships/slide" Target="slides/slide29.xml"/><Relationship Id="rId40" Type="http://schemas.openxmlformats.org/officeDocument/2006/relationships/slide" Target="slides/slide30.xml"/><Relationship Id="rId41" Type="http://schemas.openxmlformats.org/officeDocument/2006/relationships/slide" Target="slides/slide31.xml"/><Relationship Id="rId42" Type="http://schemas.openxmlformats.org/officeDocument/2006/relationships/slide" Target="slides/slide32.xml"/><Relationship Id="rId43" Type="http://schemas.openxmlformats.org/officeDocument/2006/relationships/slide" Target="slides/slide33.xml"/><Relationship Id="rId44" Type="http://schemas.openxmlformats.org/officeDocument/2006/relationships/slide" Target="slides/slide34.xml"/><Relationship Id="rId45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9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Klik om de dia te verplaatsen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nl-NL" sz="2000" spc="-1" strike="noStrike">
                <a:solidFill>
                  <a:srgbClr val="000000"/>
                </a:solidFill>
                <a:latin typeface="Calibri"/>
              </a:rPr>
              <a:t>Klik om het formaat van de notities te bewerken</a:t>
            </a:r>
            <a:endParaRPr b="0" lang="nl-NL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nl-NL" sz="1400" spc="-1" strike="noStrike">
                <a:solidFill>
                  <a:srgbClr val="000000"/>
                </a:solidFill>
                <a:latin typeface="Calibri"/>
              </a:rPr>
              <a:t>&lt;koptekst&gt;</a:t>
            </a: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7" name="PlaceHolder 4"/>
          <p:cNvSpPr>
            <a:spLocks noGrp="1"/>
          </p:cNvSpPr>
          <p:nvPr>
            <p:ph type="dt" idx="1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buNone/>
              <a:defRPr b="0" lang="nl-NL" sz="1400" spc="-1" strike="noStrike">
                <a:solidFill>
                  <a:srgbClr val="000000"/>
                </a:solidFill>
                <a:latin typeface="Calibri"/>
              </a:defRPr>
            </a:lvl1pPr>
          </a:lstStyle>
          <a:p>
            <a:pPr algn="r">
              <a:buNone/>
            </a:pPr>
            <a:r>
              <a:rPr b="0" lang="nl-NL" sz="1400" spc="-1" strike="noStrike">
                <a:solidFill>
                  <a:srgbClr val="000000"/>
                </a:solidFill>
                <a:latin typeface="Calibri"/>
              </a:rPr>
              <a:t>&lt;datum/tijd&gt;</a:t>
            </a: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8" name="PlaceHolder 5"/>
          <p:cNvSpPr>
            <a:spLocks noGrp="1"/>
          </p:cNvSpPr>
          <p:nvPr>
            <p:ph type="ftr" idx="1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>
              <a:defRPr b="0" lang="nl-NL" sz="1400" spc="-1" strike="noStrike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b="0" lang="nl-NL" sz="1400" spc="-1" strike="noStrike">
                <a:solidFill>
                  <a:srgbClr val="000000"/>
                </a:solidFill>
                <a:latin typeface="Calibri"/>
              </a:rPr>
              <a:t>&lt;voettekst&gt;</a:t>
            </a: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9" name="PlaceHolder 6"/>
          <p:cNvSpPr>
            <a:spLocks noGrp="1"/>
          </p:cNvSpPr>
          <p:nvPr>
            <p:ph type="sldNum" idx="1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algn="r">
              <a:buNone/>
              <a:defRPr b="0" lang="nl-NL" sz="1400" spc="-1" strike="noStrike">
                <a:solidFill>
                  <a:srgbClr val="000000"/>
                </a:solidFill>
                <a:latin typeface="Calibri"/>
              </a:defRPr>
            </a:lvl1pPr>
          </a:lstStyle>
          <a:p>
            <a:pPr algn="r">
              <a:buNone/>
            </a:pPr>
            <a:fld id="{FFB80379-5315-4416-9969-3ED3265F5167}" type="slidenum">
              <a:rPr b="0" lang="nl-NL" sz="1400" spc="-1" strike="noStrike">
                <a:solidFill>
                  <a:srgbClr val="000000"/>
                </a:solidFill>
                <a:latin typeface="Calibri"/>
              </a:rPr>
              <a:t>&lt;nummer&gt;</a:t>
            </a:fld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7.xml.rels><?xml version="1.0" encoding="UTF-8"?>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
</Relationships>
</file>

<file path=ppt/notesSlides/_rels/notesSlide19.xml.rels><?xml version="1.0" encoding="UTF-8"?>
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
</Relationships>
</file>

<file path=ppt/notesSlides/_rels/notesSlide21.xml.rels><?xml version="1.0" encoding="UTF-8"?>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
</Relationships>
</file>

<file path=ppt/notesSlides/_rels/notesSlide32.xml.rels><?xml version="1.0" encoding="UTF-8"?>
<Relationships xmlns="http://schemas.openxmlformats.org/package/2006/relationships"><Relationship Id="rId1" Type="http://schemas.openxmlformats.org/officeDocument/2006/relationships/slide" Target="../slides/slide32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PlaceHolder 1"/>
          <p:cNvSpPr>
            <a:spLocks noGrp="1"/>
          </p:cNvSpPr>
          <p:nvPr>
            <p:ph type="sldImg"/>
          </p:nvPr>
        </p:nvSpPr>
        <p:spPr>
          <a:xfrm>
            <a:off x="217440" y="812880"/>
            <a:ext cx="7124040" cy="4007880"/>
          </a:xfrm>
          <a:prstGeom prst="rect">
            <a:avLst/>
          </a:prstGeom>
          <a:ln w="0">
            <a:noFill/>
          </a:ln>
        </p:spPr>
      </p:sp>
      <p:sp>
        <p:nvSpPr>
          <p:cNvPr id="500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1200" spc="-1" strike="noStrike">
                <a:solidFill>
                  <a:schemeClr val="dk1"/>
                </a:solidFill>
                <a:latin typeface="Arial"/>
                <a:ea typeface="Arial"/>
              </a:rPr>
              <a:t>Nick starts</a:t>
            </a:r>
            <a:endParaRPr b="0" lang="nl-N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1" name="PlaceHolder 3"/>
          <p:cNvSpPr>
            <a:spLocks noGrp="1"/>
          </p:cNvSpPr>
          <p:nvPr>
            <p:ph type="sldNum" idx="14"/>
          </p:nvPr>
        </p:nvSpPr>
        <p:spPr>
          <a:xfrm>
            <a:off x="4278960" y="10157400"/>
            <a:ext cx="3279960" cy="533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nl-NL" sz="1400" spc="-1" strike="noStrike">
                <a:solidFill>
                  <a:srgbClr val="000000"/>
                </a:solidFill>
                <a:latin typeface="Calibri"/>
                <a:ea typeface="Calibri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FE215551-5AC8-453B-A251-AE77E2C2C8DD}" type="slidenum">
              <a:rPr b="0" lang="nl-NL" sz="1400" spc="-1" strike="noStrike">
                <a:solidFill>
                  <a:srgbClr val="000000"/>
                </a:solidFill>
                <a:latin typeface="Calibri"/>
                <a:ea typeface="Calibri"/>
              </a:rPr>
              <a:t>&lt;nummer&gt;</a:t>
            </a:fld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notes>
</file>

<file path=ppt/notesSlides/notesSlide1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6560" cy="4008240"/>
          </a:xfrm>
          <a:prstGeom prst="rect">
            <a:avLst/>
          </a:prstGeom>
          <a:ln w="0">
            <a:noFill/>
          </a:ln>
        </p:spPr>
      </p:sp>
      <p:sp>
        <p:nvSpPr>
          <p:cNvPr id="50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4" name="PlaceHolder 3"/>
          <p:cNvSpPr>
            <a:spLocks noGrp="1"/>
          </p:cNvSpPr>
          <p:nvPr>
            <p:ph type="sldNum" idx="15"/>
          </p:nvPr>
        </p:nvSpPr>
        <p:spPr>
          <a:xfrm>
            <a:off x="4278960" y="10157400"/>
            <a:ext cx="3279960" cy="533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nl-NL" sz="1400" spc="-1" strike="noStrike">
                <a:solidFill>
                  <a:srgbClr val="000000"/>
                </a:solidFill>
                <a:latin typeface="Calibri"/>
                <a:ea typeface="Calibri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9567825D-2A72-4161-982D-357A96BF828C}" type="slidenum">
              <a:rPr b="0" lang="nl-NL" sz="1400" spc="-1" strike="noStrike">
                <a:solidFill>
                  <a:srgbClr val="000000"/>
                </a:solidFill>
                <a:latin typeface="Calibri"/>
                <a:ea typeface="Calibri"/>
              </a:rPr>
              <a:t>&lt;nummer&gt;</a:t>
            </a:fld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notes>
</file>

<file path=ppt/notesSlides/notesSlide2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6560" cy="4008240"/>
          </a:xfrm>
          <a:prstGeom prst="rect">
            <a:avLst/>
          </a:prstGeom>
          <a:ln w="0">
            <a:noFill/>
          </a:ln>
        </p:spPr>
      </p:sp>
      <p:sp>
        <p:nvSpPr>
          <p:cNvPr id="506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7" name="PlaceHolder 3"/>
          <p:cNvSpPr>
            <a:spLocks noGrp="1"/>
          </p:cNvSpPr>
          <p:nvPr>
            <p:ph type="sldNum" idx="16"/>
          </p:nvPr>
        </p:nvSpPr>
        <p:spPr>
          <a:xfrm>
            <a:off x="4278960" y="10157400"/>
            <a:ext cx="3279960" cy="533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nl-NL" sz="1400" spc="-1" strike="noStrike">
                <a:solidFill>
                  <a:srgbClr val="000000"/>
                </a:solidFill>
                <a:latin typeface="Calibri"/>
                <a:ea typeface="Calibri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69451C41-951A-4953-825F-A622D9E4E6F0}" type="slidenum">
              <a:rPr b="0" lang="nl-NL" sz="1400" spc="-1" strike="noStrike">
                <a:solidFill>
                  <a:srgbClr val="000000"/>
                </a:solidFill>
                <a:latin typeface="Calibri"/>
                <a:ea typeface="Calibri"/>
              </a:rPr>
              <a:t>&lt;nummer&gt;</a:t>
            </a:fld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notes>
</file>

<file path=ppt/notesSlides/notesSlide3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PlaceHolder 1"/>
          <p:cNvSpPr>
            <a:spLocks noGrp="1"/>
          </p:cNvSpPr>
          <p:nvPr>
            <p:ph type="sldImg"/>
          </p:nvPr>
        </p:nvSpPr>
        <p:spPr>
          <a:xfrm>
            <a:off x="217440" y="812880"/>
            <a:ext cx="7122240" cy="4006080"/>
          </a:xfrm>
          <a:prstGeom prst="rect">
            <a:avLst/>
          </a:prstGeom>
          <a:ln w="0">
            <a:noFill/>
          </a:ln>
        </p:spPr>
      </p:sp>
      <p:sp>
        <p:nvSpPr>
          <p:cNvPr id="50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5840" cy="4809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0" name="Google Shape;850;p32:notes"/>
          <p:cNvSpPr/>
          <p:nvPr/>
        </p:nvSpPr>
        <p:spPr>
          <a:xfrm>
            <a:off x="4278960" y="10157400"/>
            <a:ext cx="3278880" cy="532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Autofit/>
          </a:bodyPr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BB3129F0-FF67-4298-8C98-D66EEAD418A8}" type="slidenum">
              <a:rPr b="0" lang="nl-NL" sz="1400" spc="-1" strike="noStrike">
                <a:solidFill>
                  <a:srgbClr val="000000"/>
                </a:solidFill>
                <a:latin typeface="Calibri"/>
                <a:ea typeface="Calibri"/>
              </a:rPr>
              <a:t>&lt;nummer&gt;</a:t>
            </a:fld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PlaceHolder 1"/>
          <p:cNvSpPr>
            <a:spLocks noGrp="1"/>
          </p:cNvSpPr>
          <p:nvPr>
            <p:ph type="sldImg"/>
          </p:nvPr>
        </p:nvSpPr>
        <p:spPr>
          <a:xfrm>
            <a:off x="573120" y="1336680"/>
            <a:ext cx="6410520" cy="3605400"/>
          </a:xfrm>
          <a:prstGeom prst="rect">
            <a:avLst/>
          </a:prstGeom>
          <a:ln w="0">
            <a:noFill/>
          </a:ln>
        </p:spPr>
      </p:sp>
      <p:sp>
        <p:nvSpPr>
          <p:cNvPr id="497" name="PlaceHolder 2"/>
          <p:cNvSpPr>
            <a:spLocks noGrp="1"/>
          </p:cNvSpPr>
          <p:nvPr>
            <p:ph type="body"/>
          </p:nvPr>
        </p:nvSpPr>
        <p:spPr>
          <a:xfrm>
            <a:off x="755640" y="5145120"/>
            <a:ext cx="6045480" cy="4207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8" name="Google Shape;644;p9:notes"/>
          <p:cNvSpPr/>
          <p:nvPr/>
        </p:nvSpPr>
        <p:spPr>
          <a:xfrm>
            <a:off x="4281480" y="10155240"/>
            <a:ext cx="3273840" cy="533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F170100B-0C2D-430D-9072-D27BA2A9C86E}" type="slidenum">
              <a:rPr b="0" lang="nl-NL" sz="1200" spc="-1" strike="noStrike">
                <a:solidFill>
                  <a:srgbClr val="000000"/>
                </a:solidFill>
                <a:latin typeface="Calibri"/>
                <a:ea typeface="Calibri"/>
              </a:rPr>
              <a:t>&lt;nummer&gt;</a:t>
            </a:fld>
            <a:endParaRPr b="0" lang="nl-NL" sz="1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C6B8DCD7-1E27-4840-9134-A6F0276C9027}" type="slidenum">
              <a:t>&lt;#&gt;</a:t>
            </a:fld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5FCDDA60-93E0-4076-8DEB-B5B1D1321EED}" type="slidenum">
              <a:t>&lt;#&gt;</a:t>
            </a:fld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9B68071B-9BE6-4DD9-88C5-D4C177BF4E5F}" type="slidenum">
              <a:t>&lt;#&gt;</a:t>
            </a:fld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CB6346F2-8CCD-4A66-8ADC-8D0C78BBC472}" type="slidenum">
              <a:t>&lt;#&gt;</a:t>
            </a:fld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4643BA69-34AB-44B6-9585-7A8903E333A1}" type="slidenum">
              <a:t>&lt;#&gt;</a:t>
            </a:fld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00FB0C1D-A909-4E08-B612-C427D61025EE}" type="slidenum">
              <a:t>&lt;#&gt;</a:t>
            </a:fld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DF73C38-9907-4EA3-944E-0FFD62275571}" type="slidenum">
              <a:t>&lt;#&gt;</a:t>
            </a:fld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1DF1A440-F361-4764-B818-4B57380528ED}" type="slidenum">
              <a:t>&lt;#&gt;</a:t>
            </a:fld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30AFE9F4-4A79-4102-9E3C-C63C39B4D4AD}" type="slidenum">
              <a:t>&lt;#&gt;</a:t>
            </a:fld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F6BEC936-9AA8-46FC-A188-ACEA73F837D8}" type="slidenum">
              <a:t>&lt;#&gt;</a:t>
            </a:fld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E683AE7-7A95-4ECB-994B-87A4AE10A788}" type="slidenum">
              <a:t>&lt;#&gt;</a:t>
            </a:fld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44E4241E-12BC-4E73-94FE-46BC05BE9494}" type="slidenum">
              <a:t>&lt;#&gt;</a:t>
            </a:fld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295D4DB8-48DC-4EAA-BBF7-E8D812AE1ACC}" type="slidenum">
              <a:t>&lt;#&gt;</a:t>
            </a:fld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6642A4F-B5F0-408C-8CED-F7882ADF8A1D}" type="slidenum">
              <a:t>&lt;#&gt;</a:t>
            </a:fld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16874EFC-5683-40B4-87FB-BE53EE7A0BB3}" type="slidenum">
              <a:t>&lt;#&gt;</a:t>
            </a:fld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0BC95973-E615-4BCF-9E91-78AF64FFDCEF}" type="slidenum">
              <a:t>&lt;#&gt;</a:t>
            </a:fld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2DEC4F7E-D351-40AE-A9AD-DE53611371AF}" type="slidenum">
              <a:t>&lt;#&gt;</a:t>
            </a:fld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3F6AFF5-F482-4745-AB0C-2F61F5CD159B}" type="slidenum">
              <a:t>&lt;#&gt;</a:t>
            </a:fld>
          </a:p>
        </p:txBody>
      </p:sp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0D9F898-0EA9-4C4E-8332-76450ED4B770}" type="slidenum">
              <a:t>&lt;#&gt;</a:t>
            </a:fld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297D203-F7D5-4BA2-B7A7-2BE688D857D3}" type="slidenum">
              <a:t>&lt;#&gt;</a:t>
            </a:fld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39559D0-8B49-48B1-A017-EA5538B59772}" type="slidenum">
              <a:t>&lt;#&gt;</a:t>
            </a:fld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74D71E3-BFF2-4C8F-B0CB-17FD3CDE2C06}" type="slidenum">
              <a:t>&lt;#&gt;</a:t>
            </a:fld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68A3D29D-C3D9-47DA-A7EE-18B373CE6046}" type="slidenum">
              <a:t>&lt;#&gt;</a:t>
            </a:fld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F9A2E68-E901-4126-9415-B6664139F62C}" type="slidenum">
              <a:t>&lt;#&gt;</a:t>
            </a:fld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A63C889-685F-48D5-B071-7853A281D9BC}" type="slidenum">
              <a:t>&lt;#&gt;</a:t>
            </a:fld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B6B6E95-E463-4151-AA81-E148A0D03870}" type="slidenum">
              <a:t>&lt;#&gt;</a:t>
            </a:fld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649843C-70D7-4F63-BD84-0F4027F70CF8}" type="slidenum">
              <a:t>&lt;#&gt;</a:t>
            </a:fld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0DE5284-B13C-41B2-9415-CF12C921AFA3}" type="slidenum">
              <a:t>&lt;#&gt;</a:t>
            </a:fld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DFB56D0-A3C2-4BDD-83B2-59ECBDD378BD}" type="slidenum">
              <a:t>&lt;#&gt;</a:t>
            </a:fld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6C9DE9F-65C4-4119-9E8A-EAF8DB952949}" type="slidenum">
              <a:t>&lt;#&gt;</a:t>
            </a:fld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461F2F70-9192-48B8-ACAE-B4A55C875D76}" type="slidenum">
              <a:t>&lt;#&gt;</a:t>
            </a:fld>
          </a:p>
        </p:txBody>
      </p:sp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092FCCD4-D5FD-41B3-800C-F4CEF2F96D27}" type="slidenum">
              <a:t>&lt;#&gt;</a:t>
            </a:fld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A6FD2758-C1DD-47D6-A2AE-9CE843A5BDAB}" type="slidenum">
              <a:t>&lt;#&gt;</a:t>
            </a:fld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7AFA77DA-890D-43EE-8D6A-FF4AB2D24DCD}" type="slidenum">
              <a:t>&lt;#&gt;</a:t>
            </a:fld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0AC49A0B-7469-4272-A517-5F8860222485}" type="slidenum">
              <a:t>&lt;#&gt;</a:t>
            </a:fld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F19CC5C0-E289-419C-A826-6FE73648D01F}" type="slidenum">
              <a:t>&lt;#&gt;</a:t>
            </a:fld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742A37A8-992D-49BF-BEDA-7118DCD88D8D}" type="slidenum">
              <a:t>&lt;#&gt;</a:t>
            </a:fld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E9A16CC3-6BF1-440F-921E-E6D1DCDE5B84}" type="slidenum">
              <a:t>&lt;#&gt;</a:t>
            </a:fld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B9815FB6-1258-40F2-B632-687E2E033FB4}" type="slidenum">
              <a:t>&lt;#&gt;</a:t>
            </a:fld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D8AFFD62-6C0C-4B9A-9D77-3BA3E569BB0B}" type="slidenum">
              <a:t>&lt;#&gt;</a:t>
            </a:fld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DC85BD66-1DC3-493B-BD03-06FF7D32B7C6}" type="slidenum">
              <a:t>&lt;#&gt;</a:t>
            </a:fld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224F5D0F-F0FB-428C-A837-B10DE322C006}" type="slidenum">
              <a:t>&lt;#&gt;</a:t>
            </a:fld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7F33A831-4800-435A-964B-1A9B86CE41C3}" type="slidenum">
              <a:t>&lt;#&gt;</a:t>
            </a:fld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033CE18E-37A8-4993-AD40-6323C7A3777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nl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C314744D-89C8-4104-8A6A-B1BEAB8C6F68}" type="slidenum">
              <a:t>&lt;#&gt;</a:t>
            </a:fld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7437882C-310A-4ABF-B8F4-8AE617A9C94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nl"/>
              <a:t/>
            </a: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BB58E916-39B0-4958-A139-D84162ED456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nl"/>
              <a:t/>
            </a: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2509E0A1-917F-4BE6-AF2C-05E80A483F6F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nl"/>
              <a:t/>
            </a: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4CECF87D-3865-4150-9AD4-8C627F0D09D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nl"/>
              <a:t/>
            </a: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BC457AE1-7924-462F-B393-9C7EFF6B3A9B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nl"/>
              <a:t/>
            </a: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DB4F64A6-1655-471C-8F8E-B0BA11583F1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nl"/>
              <a:t/>
            </a: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576F7FEB-00E1-4155-9DE0-6AE8E911DD93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nl"/>
              <a:t/>
            </a: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2B847EF3-7283-4ADF-A0A2-C55BC110C14F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nl"/>
              <a:t/>
            </a: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8D06762D-6B56-47FF-A530-9BFE0F69F36F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nl"/>
              <a:t/>
            </a: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A93F1AC7-7017-4B2E-AB98-0E80BED00672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nl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5297D14F-B04F-4CB0-8A7D-EAD25C447C92}" type="slidenum">
              <a:t>&lt;#&gt;</a:t>
            </a:fld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EB470DE-A8E9-4287-A7BA-7B526F726BAC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nl"/>
              <a:t/>
            </a:r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2C6373F7-632F-4E8E-8A08-DE9510D88B37}" type="slidenum">
              <a:t>&lt;#&gt;</a:t>
            </a:fld>
          </a:p>
        </p:txBody>
      </p:sp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076EB976-5918-4FBF-9BF2-2A9CF8F013B4}" type="slidenum">
              <a:t>&lt;#&gt;</a:t>
            </a:fld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1C5A61B9-43FF-4F09-B710-B8A52119F8ED}" type="slidenum">
              <a:t>&lt;#&gt;</a:t>
            </a:fld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0E8D6DEE-EA88-47C2-AD8E-304986EBEEE3}" type="slidenum">
              <a:t>&lt;#&gt;</a:t>
            </a:fld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A2195084-E342-4F60-9EE7-C8EFC839383A}" type="slidenum">
              <a:t>&lt;#&gt;</a:t>
            </a:fld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F8B6B396-0583-4AED-BB95-E6590A236A9D}" type="slidenum">
              <a:t>&lt;#&gt;</a:t>
            </a:fld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ED6F17C7-6BDF-494E-97F5-96F5F0E59457}" type="slidenum">
              <a:t>&lt;#&gt;</a:t>
            </a:fld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CB3B3CBF-9380-4731-9854-E136D874C581}" type="slidenum">
              <a:t>&lt;#&gt;</a:t>
            </a:fld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BEB95615-42E5-4657-8409-C604582C0C7E}" type="slidenum">
              <a:t>&lt;#&gt;</a:t>
            </a:fld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F566219F-2C4E-4A85-94FC-440C226D5381}" type="slidenum">
              <a:t>&lt;#&gt;</a:t>
            </a:fld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3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B101139C-5ABA-43B6-BCDA-67711E7B237B}" type="slidenum">
              <a:t>&lt;#&gt;</a:t>
            </a:fld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8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969706AC-441B-4F89-AB57-61BBAC495AEE}" type="slidenum">
              <a:t>&lt;#&gt;</a:t>
            </a:fld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2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3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5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A5D4FD65-3E90-4988-833F-C3AF3DD63073}" type="slidenum">
              <a:t>&lt;#&gt;</a:t>
            </a:fld>
          </a:p>
        </p:txBody>
      </p:sp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9B6B6C85-B6AD-4102-9EB6-FC3D8643F228}" type="slidenum">
              <a:t>&lt;#&gt;</a:t>
            </a:fld>
          </a:p>
        </p:txBody>
      </p:sp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95B2775D-E980-49BB-B957-84A727CDB705}" type="slidenum">
              <a:t>&lt;#&gt;</a:t>
            </a:fld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CDD5FCE8-FC1D-4B47-90AF-A9D2574ACC18}" type="slidenum">
              <a:t>&lt;#&gt;</a:t>
            </a:fld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CA49C909-2FA5-4E16-920A-ECC28861A0A5}" type="slidenum">
              <a:t>&lt;#&gt;</a:t>
            </a:fld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5C431B17-7F1C-4B68-A6DA-5E23936BACFE}" type="slidenum">
              <a:t>&lt;#&gt;</a:t>
            </a:fld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42C821F2-D16F-4783-B0D7-C1FB8576DB0F}" type="slidenum">
              <a:t>&lt;#&gt;</a:t>
            </a:fld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1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9335BF34-CF22-4F18-8ADD-1EB86689682C}" type="slidenum">
              <a:t>&lt;#&gt;</a:t>
            </a:fld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FCECBC95-0523-40C4-94AC-FA76C0D5D834}" type="slidenum">
              <a:t>&lt;#&gt;</a:t>
            </a:fld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107332CB-713D-4799-A1E0-CFC9DB05D91A}" type="slidenum">
              <a:t>&lt;#&gt;</a:t>
            </a:fld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20F55397-043F-4BCA-A11E-B86B56BA96C3}" type="slidenum">
              <a:t>&lt;#&gt;</a:t>
            </a:fld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2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CE43A892-E386-4DA0-8E36-401D39A815CA}" type="slidenum">
              <a:t>&lt;#&gt;</a:t>
            </a:fld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6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7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6B57A631-C9A8-4357-A6C3-62C4482B1ED7}" type="slidenum">
              <a:t>&lt;#&gt;</a:t>
            </a:fld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0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1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2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3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4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91A8B312-428E-4311-8F1D-6954B8DD89FC}" type="slidenum">
              <a:t>&lt;#&gt;</a:t>
            </a:fld>
          </a:p>
        </p:txBody>
      </p:sp>
    </p:spTree>
  </p:cSld>
</p:sldLayout>
</file>

<file path=ppt/slideLayouts/slideLayout8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536A32E7-7705-4385-B77A-B96E7A738937}" type="slidenum">
              <a:t>&lt;#&gt;</a:t>
            </a:fld>
          </a:p>
        </p:txBody>
      </p:sp>
    </p:spTree>
  </p:cSld>
</p:sldLayout>
</file>

<file path=ppt/slideLayouts/slideLayout8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48DE7476-6B3F-4470-BBEB-BA88965032CA}" type="slidenum">
              <a:t>&lt;#&gt;</a:t>
            </a:fld>
          </a:p>
        </p:txBody>
      </p:sp>
    </p:spTree>
  </p:cSld>
</p:sldLayout>
</file>

<file path=ppt/slideLayouts/slideLayout8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5CFAA349-3B8E-4981-8CA8-28B9EDDEE3A1}" type="slidenum">
              <a:t>&lt;#&gt;</a:t>
            </a:fld>
          </a:p>
        </p:txBody>
      </p:sp>
    </p:spTree>
  </p:cSld>
</p:sldLayout>
</file>

<file path=ppt/slideLayouts/slideLayout8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196DD3C1-4660-4BF3-A828-743F2A6D099C}" type="slidenum">
              <a:t>&lt;#&gt;</a:t>
            </a:fld>
          </a:p>
        </p:txBody>
      </p:sp>
    </p:spTree>
  </p:cSld>
</p:sldLayout>
</file>

<file path=ppt/slideLayouts/slideLayout8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59C5AA36-DC46-43C5-A140-7C0F8E923ACA}" type="slidenum">
              <a:t>&lt;#&gt;</a:t>
            </a:fld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77E4873A-E119-4308-93F2-499ACE5AB210}" type="slidenum">
              <a:t>&lt;#&gt;</a:t>
            </a:fld>
          </a:p>
        </p:txBody>
      </p:sp>
    </p:spTree>
  </p:cSld>
</p:sldLayout>
</file>

<file path=ppt/slideLayouts/slideLayout9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D7061A29-451F-4253-A383-2FDA7F1BB874}" type="slidenum">
              <a:t>&lt;#&gt;</a:t>
            </a:fld>
          </a:p>
        </p:txBody>
      </p:sp>
    </p:spTree>
  </p:cSld>
</p:sldLayout>
</file>

<file path=ppt/slideLayouts/slideLayout9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4CCCB178-582F-40A7-9171-44E94C064DA8}" type="slidenum">
              <a:t>&lt;#&gt;</a:t>
            </a:fld>
          </a:p>
        </p:txBody>
      </p:sp>
    </p:spTree>
  </p:cSld>
</p:sldLayout>
</file>

<file path=ppt/slideLayouts/slideLayout9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4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75422526-BBC5-4BE2-8613-D9984D5B4CB3}" type="slidenum">
              <a:t>&lt;#&gt;</a:t>
            </a:fld>
          </a:p>
        </p:txBody>
      </p:sp>
    </p:spTree>
  </p:cSld>
</p:sldLayout>
</file>

<file path=ppt/slideLayouts/slideLayout9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C4016E52-D4DA-478F-8135-8F2EC7F7AA5D}" type="slidenum">
              <a:t>&lt;#&gt;</a:t>
            </a:fld>
          </a:p>
        </p:txBody>
      </p:sp>
    </p:spTree>
  </p:cSld>
</p:sldLayout>
</file>

<file path=ppt/slideLayouts/slideLayout9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1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DBACDB5B-FD83-415F-A556-A432705B2DF4}" type="slidenum">
              <a:t>&lt;#&gt;</a:t>
            </a:fld>
          </a:p>
        </p:txBody>
      </p:sp>
    </p:spTree>
  </p:cSld>
</p:sldLayout>
</file>

<file path=ppt/slideLayouts/slideLayout9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6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1258C424-C48C-409B-B5F1-35A61710EDAF}" type="slidenum">
              <a:t>&lt;#&gt;</a:t>
            </a:fld>
          </a:p>
        </p:txBody>
      </p:sp>
    </p:spTree>
  </p:cSld>
</p:sldLayout>
</file>

<file path=ppt/slideLayouts/slideLayout9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9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0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1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2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3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10"/>
          </p:nvPr>
        </p:nvSpPr>
        <p:spPr/>
        <p:txBody>
          <a:bodyPr/>
          <a:p>
            <a:fld id="{EBD086A4-891E-431D-91A1-DCA499386498}" type="slidenum">
              <a:t>&lt;#&gt;</a:t>
            </a:fld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4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8.xml"/><Relationship Id="rId6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0.xml"/><Relationship Id="rId8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5.xml"/><Relationship Id="rId13" Type="http://schemas.openxmlformats.org/officeDocument/2006/relationships/slideLayout" Target="../slideLayouts/slideLayout9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sldNum" idx="1"/>
          </p:nvPr>
        </p:nvSpPr>
        <p:spPr>
          <a:xfrm>
            <a:off x="11022480" y="6434280"/>
            <a:ext cx="210240" cy="207360"/>
          </a:xfrm>
          <a:prstGeom prst="rect">
            <a:avLst/>
          </a:prstGeom>
          <a:noFill/>
          <a:ln w="0">
            <a:noFill/>
          </a:ln>
        </p:spPr>
        <p:txBody>
          <a:bodyPr lIns="23040" rIns="23040" tIns="23040" bIns="2304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nl-NL" sz="2400" spc="-1" strike="noStrike">
                <a:solidFill>
                  <a:srgbClr val="000000"/>
                </a:solidFill>
                <a:latin typeface="Calibri"/>
                <a:ea typeface="Calibri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2B43DE09-F572-4A25-BA5A-89E61EC84CF1}" type="slidenum">
              <a:rPr b="0" lang="nl-NL" sz="2400" spc="-1" strike="noStrike">
                <a:solidFill>
                  <a:srgbClr val="000000"/>
                </a:solidFill>
                <a:latin typeface="Calibri"/>
                <a:ea typeface="Calibri"/>
              </a:rPr>
              <a:t>&lt;nummer&gt;</a:t>
            </a:fld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Klik om de opmaak van de titeltekst te bewerken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Klik om de opmaak van de overzichtstekst te bewerken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Tweede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Derde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Vierde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Vijfde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Zesde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Zevende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sldNum" idx="2"/>
          </p:nvPr>
        </p:nvSpPr>
        <p:spPr>
          <a:xfrm>
            <a:off x="11089800" y="6404400"/>
            <a:ext cx="260280" cy="265680"/>
          </a:xfrm>
          <a:prstGeom prst="rect">
            <a:avLst/>
          </a:prstGeom>
          <a:noFill/>
          <a:ln w="0">
            <a:noFill/>
          </a:ln>
        </p:spPr>
        <p:txBody>
          <a:bodyPr lIns="45720" rIns="45720" tIns="45000" bIns="4500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nl-NL" sz="2400" spc="-1" strike="noStrike">
                <a:solidFill>
                  <a:srgbClr val="000000"/>
                </a:solidFill>
                <a:latin typeface="Calibri"/>
                <a:ea typeface="Calibri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8800B53C-EF5F-4A97-9D30-A2C404063506}" type="slidenum">
              <a:rPr b="0" lang="nl-NL" sz="2400" spc="-1" strike="noStrike">
                <a:solidFill>
                  <a:srgbClr val="000000"/>
                </a:solidFill>
                <a:latin typeface="Calibri"/>
                <a:ea typeface="Calibri"/>
              </a:rPr>
              <a:t>&lt;nummer&gt;</a:t>
            </a:fld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Klik om de opmaak van de titeltekst te bewerken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Klik om de opmaak van de overzichtstekst te bewerken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Tweede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Derde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Vierde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Vijfde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Zesde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Zevende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sldNum" idx="3"/>
          </p:nvPr>
        </p:nvSpPr>
        <p:spPr>
          <a:xfrm>
            <a:off x="11080080" y="6404400"/>
            <a:ext cx="270000" cy="265680"/>
          </a:xfrm>
          <a:prstGeom prst="rect">
            <a:avLst/>
          </a:prstGeom>
          <a:noFill/>
          <a:ln w="0">
            <a:noFill/>
          </a:ln>
        </p:spPr>
        <p:txBody>
          <a:bodyPr lIns="45720" rIns="45720" tIns="45000" bIns="4500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nl-NL" sz="2400" spc="-1" strike="noStrike">
                <a:solidFill>
                  <a:srgbClr val="000000"/>
                </a:solidFill>
                <a:latin typeface="Calibri"/>
                <a:ea typeface="Calibri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214098EF-397E-43A4-95BD-FED0FE321DC7}" type="slidenum">
              <a:rPr b="0" lang="nl-NL" sz="2400" spc="-1" strike="noStrike">
                <a:solidFill>
                  <a:srgbClr val="000000"/>
                </a:solidFill>
                <a:latin typeface="Calibri"/>
                <a:ea typeface="Calibri"/>
              </a:rPr>
              <a:t>&lt;nummer&gt;</a:t>
            </a:fld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Klik om de opmaak van de titeltekst te bewerken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Klik om de opmaak van de overzichtstekst te bewerken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Tweede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Derde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Vierde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Vijfde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Zesde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Zevende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sldNum" idx="4"/>
          </p:nvPr>
        </p:nvSpPr>
        <p:spPr>
          <a:xfrm>
            <a:off x="11080080" y="6404400"/>
            <a:ext cx="270000" cy="265680"/>
          </a:xfrm>
          <a:prstGeom prst="rect">
            <a:avLst/>
          </a:prstGeom>
          <a:noFill/>
          <a:ln w="0">
            <a:noFill/>
          </a:ln>
        </p:spPr>
        <p:txBody>
          <a:bodyPr lIns="45720" rIns="45720" tIns="45000" bIns="4500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nl-NL" sz="2400" spc="-1" strike="noStrike">
                <a:solidFill>
                  <a:srgbClr val="000000"/>
                </a:solidFill>
                <a:latin typeface="Calibri"/>
                <a:ea typeface="Calibri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E3D445C1-B9DA-4435-88CE-DA658FC1C773}" type="slidenum">
              <a:rPr b="0" lang="nl-NL" sz="2400" spc="-1" strike="noStrike">
                <a:solidFill>
                  <a:srgbClr val="000000"/>
                </a:solidFill>
                <a:latin typeface="Calibri"/>
                <a:ea typeface="Calibri"/>
              </a:rPr>
              <a:t>&lt;nummer&gt;</a:t>
            </a:fld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Klik om de opmaak van de titeltekst te bewerken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Klik om de opmaak van de overzichtstekst te bewerken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Tweede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Derde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Vierde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Vijfde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Zesde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Zevende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ftr" idx="5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0" bIns="0" anchor="t">
            <a:noAutofit/>
          </a:bodyPr>
          <a:lstStyle>
            <a:lvl1pPr algn="ctr">
              <a:buNone/>
              <a:defRPr b="0" lang="nl-NL" sz="1400" spc="-1" strike="noStrike">
                <a:solidFill>
                  <a:srgbClr val="000000"/>
                </a:solidFill>
                <a:latin typeface="Calibri"/>
              </a:defRPr>
            </a:lvl1pPr>
          </a:lstStyle>
          <a:p>
            <a:pPr algn="ctr">
              <a:buNone/>
            </a:pPr>
            <a:r>
              <a:rPr b="0" lang="nl-NL" sz="1400" spc="-1" strike="noStrike">
                <a:solidFill>
                  <a:srgbClr val="000000"/>
                </a:solidFill>
                <a:latin typeface="Calibri"/>
              </a:rPr>
              <a:t>&lt;voettekst&gt;</a:t>
            </a: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 type="sldNum" idx="6"/>
          </p:nvPr>
        </p:nvSpPr>
        <p:spPr>
          <a:xfrm>
            <a:off x="11080080" y="6404400"/>
            <a:ext cx="270000" cy="265680"/>
          </a:xfrm>
          <a:prstGeom prst="rect">
            <a:avLst/>
          </a:prstGeom>
          <a:noFill/>
          <a:ln w="0">
            <a:noFill/>
          </a:ln>
        </p:spPr>
        <p:txBody>
          <a:bodyPr lIns="45720" rIns="45720" tIns="45000" bIns="4500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nl-NL" sz="2400" spc="-1" strike="noStrike">
                <a:solidFill>
                  <a:srgbClr val="000000"/>
                </a:solidFill>
                <a:latin typeface="Calibri"/>
                <a:ea typeface="Calibri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12D8BCDA-819D-461A-A3FF-A737189BA811}" type="slidenum">
              <a:rPr b="0" lang="nl-NL" sz="2400" spc="-1" strike="noStrike">
                <a:solidFill>
                  <a:srgbClr val="000000"/>
                </a:solidFill>
                <a:latin typeface="Calibri"/>
                <a:ea typeface="Calibri"/>
              </a:rPr>
              <a:t>&lt;nummer&gt;</a:t>
            </a:fld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8" name="PlaceHolder 3"/>
          <p:cNvSpPr>
            <a:spLocks noGrp="1"/>
          </p:cNvSpPr>
          <p:nvPr>
            <p:ph type="dt" idx="7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0" bIns="0" anchor="t">
            <a:noAutofit/>
          </a:bodyPr>
          <a:lstStyle>
            <a:lvl1pPr>
              <a:defRPr b="0" lang="nl-NL" sz="1400" spc="-1" strike="noStrike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b="0" lang="nl-NL" sz="1400" spc="-1" strike="noStrike">
                <a:solidFill>
                  <a:srgbClr val="000000"/>
                </a:solidFill>
                <a:latin typeface="Calibri"/>
              </a:rPr>
              <a:t>&lt;datum/tijd&gt;</a:t>
            </a: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9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Klik om de opmaak van de titeltekst te bewerken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Klik om de opmaak van de overzichtstekst te bewerken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Tweede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Derde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Vierde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Vijfde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Zesde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Zevende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sldNum" idx="8"/>
          </p:nvPr>
        </p:nvSpPr>
        <p:spPr>
          <a:xfrm>
            <a:off x="11080080" y="6404400"/>
            <a:ext cx="270000" cy="265680"/>
          </a:xfrm>
          <a:prstGeom prst="rect">
            <a:avLst/>
          </a:prstGeom>
          <a:noFill/>
          <a:ln w="0">
            <a:noFill/>
          </a:ln>
        </p:spPr>
        <p:txBody>
          <a:bodyPr lIns="45720" rIns="45720" tIns="45000" bIns="4500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nl-NL" sz="2400" spc="-1" strike="noStrike">
                <a:solidFill>
                  <a:srgbClr val="000000"/>
                </a:solidFill>
                <a:latin typeface="Calibri"/>
                <a:ea typeface="Calibri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A7EAF1A5-37C6-4679-A099-8C341301C11C}" type="slidenum">
              <a:rPr b="0" lang="nl-NL" sz="2400" spc="-1" strike="noStrike">
                <a:solidFill>
                  <a:srgbClr val="000000"/>
                </a:solidFill>
                <a:latin typeface="Calibri"/>
                <a:ea typeface="Calibri"/>
              </a:rPr>
              <a:t>&lt;nummer&gt;</a:t>
            </a:fld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8" name="PlaceHolder 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Klik om de opmaak van de titeltekst te bewerken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Klik om de opmaak van de overzichtstekst te bewerken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Tweede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Derde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Vierde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Vijfde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Zesde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Zevende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sldNum" idx="9"/>
          </p:nvPr>
        </p:nvSpPr>
        <p:spPr>
          <a:xfrm>
            <a:off x="11080080" y="6404400"/>
            <a:ext cx="270000" cy="265680"/>
          </a:xfrm>
          <a:prstGeom prst="rect">
            <a:avLst/>
          </a:prstGeom>
          <a:noFill/>
          <a:ln w="0">
            <a:noFill/>
          </a:ln>
        </p:spPr>
        <p:txBody>
          <a:bodyPr lIns="45720" rIns="45720" tIns="45000" bIns="4500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nl-NL" sz="2400" spc="-1" strike="noStrike">
                <a:solidFill>
                  <a:srgbClr val="000000"/>
                </a:solidFill>
                <a:latin typeface="Calibri"/>
                <a:ea typeface="Calibri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85E7D5E6-A233-4D3D-A4CE-DD910C530CAF}" type="slidenum">
              <a:rPr b="0" lang="nl-NL" sz="2400" spc="-1" strike="noStrike">
                <a:solidFill>
                  <a:srgbClr val="000000"/>
                </a:solidFill>
                <a:latin typeface="Calibri"/>
                <a:ea typeface="Calibri"/>
              </a:rPr>
              <a:t>&lt;nummer&gt;</a:t>
            </a:fld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7" name="PlaceHolder 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Klik om de opmaak van de titeltekst te bewerken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8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Klik om de opmaak van de overzichtstekst te bewerken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Tweede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Derde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Vierde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Vijfde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Zesde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Zevende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PlaceHolder 1"/>
          <p:cNvSpPr>
            <a:spLocks noGrp="1"/>
          </p:cNvSpPr>
          <p:nvPr>
            <p:ph type="sldNum" idx="10"/>
          </p:nvPr>
        </p:nvSpPr>
        <p:spPr>
          <a:xfrm>
            <a:off x="11080080" y="6404400"/>
            <a:ext cx="270000" cy="265680"/>
          </a:xfrm>
          <a:prstGeom prst="rect">
            <a:avLst/>
          </a:prstGeom>
          <a:noFill/>
          <a:ln w="0">
            <a:noFill/>
          </a:ln>
        </p:spPr>
        <p:txBody>
          <a:bodyPr lIns="45720" rIns="45720" tIns="45000" bIns="4500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nl-NL" sz="2400" spc="-1" strike="noStrike">
                <a:solidFill>
                  <a:srgbClr val="000000"/>
                </a:solidFill>
                <a:latin typeface="Calibri"/>
                <a:ea typeface="Calibri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42F02825-817C-4AFD-AA6B-1526BAF74FA4}" type="slidenum">
              <a:rPr b="0" lang="nl-NL" sz="2400" spc="-1" strike="noStrike">
                <a:solidFill>
                  <a:srgbClr val="000000"/>
                </a:solidFill>
                <a:latin typeface="Calibri"/>
                <a:ea typeface="Calibri"/>
              </a:rPr>
              <a:t>&lt;nummer&gt;</a:t>
            </a:fld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6" name="PlaceHolder 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Klik om de opmaak van de titeltekst te bewerken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7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Klik om de opmaak van de overzichtstekst te bewerken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Tweede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Derde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nl-NL" sz="1400" spc="-1" strike="noStrike">
                <a:solidFill>
                  <a:srgbClr val="000000"/>
                </a:solidFill>
                <a:latin typeface="Arial"/>
              </a:rPr>
              <a:t>Vierde overzichtsniveau</a:t>
            </a:r>
            <a:endParaRPr b="0" lang="nl-NL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Vijfde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Zesde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nl-NL" sz="2000" spc="-1" strike="noStrike">
                <a:solidFill>
                  <a:srgbClr val="000000"/>
                </a:solidFill>
                <a:latin typeface="Arial"/>
              </a:rPr>
              <a:t>Zevende overzichtsniveau</a:t>
            </a:r>
            <a:endParaRPr b="0" lang="nl-NL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hyperlink" Target="mailto:Rogier.kievit@radboudumc.nl" TargetMode="Externa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hyperlink" Target="mailto:Jordy.vanlangen@radboudumc.nl" TargetMode="External"/><Relationship Id="rId5" Type="http://schemas.openxmlformats.org/officeDocument/2006/relationships/hyperlink" Target="mailto:Jordy.vanlangen@radboudumc.nl" TargetMode="External"/><Relationship Id="rId6" Type="http://schemas.openxmlformats.org/officeDocument/2006/relationships/image" Target="../media/image3.png"/><Relationship Id="rId7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slideLayout" Target="../slideLayouts/slideLayout37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image" Target="../media/image29.jpeg"/><Relationship Id="rId3" Type="http://schemas.openxmlformats.org/officeDocument/2006/relationships/image" Target="../media/image29.jpeg"/><Relationship Id="rId4" Type="http://schemas.openxmlformats.org/officeDocument/2006/relationships/slideLayout" Target="../slideLayouts/slideLayout2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slideLayout" Target="../slideLayouts/slideLayout2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image" Target="../media/image33.png"/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39.png"/><Relationship Id="rId9" Type="http://schemas.openxmlformats.org/officeDocument/2006/relationships/image" Target="../media/image12.jpeg"/><Relationship Id="rId10" Type="http://schemas.openxmlformats.org/officeDocument/2006/relationships/image" Target="../media/image40.png"/><Relationship Id="rId11" Type="http://schemas.openxmlformats.org/officeDocument/2006/relationships/slideLayout" Target="../slideLayouts/slideLayout2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slideLayout" Target="../slideLayouts/slideLayout2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6" Type="http://schemas.openxmlformats.org/officeDocument/2006/relationships/image" Target="../media/image47.png"/><Relationship Id="rId7" Type="http://schemas.openxmlformats.org/officeDocument/2006/relationships/slideLayout" Target="../slideLayouts/slideLayout2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image" Target="../media/image11.jpeg"/><Relationship Id="rId3" Type="http://schemas.openxmlformats.org/officeDocument/2006/relationships/image" Target="../media/image49.jpeg"/><Relationship Id="rId4" Type="http://schemas.openxmlformats.org/officeDocument/2006/relationships/slideLayout" Target="../slideLayouts/slideLayout25.xml"/><Relationship Id="rId5" Type="http://schemas.openxmlformats.org/officeDocument/2006/relationships/notesSlide" Target="../notesSlides/notesSlide1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hyperlink" Target="https://github.com/jorvlan/raincloudplots" TargetMode="External"/><Relationship Id="rId2" Type="http://schemas.openxmlformats.org/officeDocument/2006/relationships/image" Target="../media/image40.png"/><Relationship Id="rId3" Type="http://schemas.openxmlformats.org/officeDocument/2006/relationships/image" Target="../media/image50.png"/><Relationship Id="rId4" Type="http://schemas.openxmlformats.org/officeDocument/2006/relationships/slideLayout" Target="../slideLayouts/slideLayout2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51.png"/><Relationship Id="rId2" Type="http://schemas.openxmlformats.org/officeDocument/2006/relationships/image" Target="../media/image52.png"/><Relationship Id="rId3" Type="http://schemas.openxmlformats.org/officeDocument/2006/relationships/hyperlink" Target="https://lcdlab.shinyapps.io/raincloudplots-shiny/" TargetMode="External"/><Relationship Id="rId4" Type="http://schemas.openxmlformats.org/officeDocument/2006/relationships/hyperlink" Target="https://cran.r-project.org/web/packages/ggrain/index.html" TargetMode="External"/><Relationship Id="rId5" Type="http://schemas.openxmlformats.org/officeDocument/2006/relationships/slideLayout" Target="../slideLayouts/slideLayout25.xml"/><Relationship Id="rId6" Type="http://schemas.openxmlformats.org/officeDocument/2006/relationships/notesSlide" Target="../notesSlides/notesSlide1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jpe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jpeg"/><Relationship Id="rId9" Type="http://schemas.openxmlformats.org/officeDocument/2006/relationships/image" Target="../media/image12.jpeg"/><Relationship Id="rId10" Type="http://schemas.openxmlformats.org/officeDocument/2006/relationships/image" Target="../media/image13.png"/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3" Type="http://schemas.openxmlformats.org/officeDocument/2006/relationships/image" Target="../media/image16.png"/><Relationship Id="rId14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53.png"/><Relationship Id="rId2" Type="http://schemas.openxmlformats.org/officeDocument/2006/relationships/slideLayout" Target="../slideLayouts/slideLayout25.xml"/><Relationship Id="rId3" Type="http://schemas.openxmlformats.org/officeDocument/2006/relationships/notesSlide" Target="../notesSlides/notesSlide2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54.png"/><Relationship Id="rId2" Type="http://schemas.openxmlformats.org/officeDocument/2006/relationships/image" Target="../media/image55.jpeg"/><Relationship Id="rId3" Type="http://schemas.openxmlformats.org/officeDocument/2006/relationships/slideLayout" Target="../slideLayouts/slideLayout25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56.jpeg"/><Relationship Id="rId2" Type="http://schemas.openxmlformats.org/officeDocument/2006/relationships/image" Target="../media/image57.png"/><Relationship Id="rId3" Type="http://schemas.openxmlformats.org/officeDocument/2006/relationships/hyperlink" Target="https://github.com/njudd/ggrain" TargetMode="External"/><Relationship Id="rId4" Type="http://schemas.openxmlformats.org/officeDocument/2006/relationships/image" Target="../media/image50.png"/><Relationship Id="rId5" Type="http://schemas.openxmlformats.org/officeDocument/2006/relationships/slideLayout" Target="../slideLayouts/slideLayout6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58.png"/><Relationship Id="rId2" Type="http://schemas.openxmlformats.org/officeDocument/2006/relationships/slideLayout" Target="../slideLayouts/slideLayout6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59.png"/><Relationship Id="rId2" Type="http://schemas.openxmlformats.org/officeDocument/2006/relationships/slideLayout" Target="../slideLayouts/slideLayout6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60.png"/><Relationship Id="rId2" Type="http://schemas.openxmlformats.org/officeDocument/2006/relationships/slideLayout" Target="../slideLayouts/slideLayout6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61.png"/><Relationship Id="rId2" Type="http://schemas.openxmlformats.org/officeDocument/2006/relationships/slideLayout" Target="../slideLayouts/slideLayout61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61.png"/><Relationship Id="rId2" Type="http://schemas.openxmlformats.org/officeDocument/2006/relationships/slideLayout" Target="../slideLayouts/slideLayout61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62.png"/><Relationship Id="rId2" Type="http://schemas.openxmlformats.org/officeDocument/2006/relationships/slideLayout" Target="../slideLayouts/slideLayout6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25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63.png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37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hyperlink" Target="https://github.com/jorvlan/raincloudplots-workshops" TargetMode="External"/><Relationship Id="rId2" Type="http://schemas.openxmlformats.org/officeDocument/2006/relationships/image" Target="../media/image64.jpeg"/><Relationship Id="rId3" Type="http://schemas.openxmlformats.org/officeDocument/2006/relationships/slideLayout" Target="../slideLayouts/slideLayout61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32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5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slideLayout" Target="../slideLayouts/slideLayout37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png"/><Relationship Id="rId3" Type="http://schemas.openxmlformats.org/officeDocument/2006/relationships/slideLayout" Target="../slideLayouts/slideLayout49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3.png"/><Relationship Id="rId3" Type="http://schemas.openxmlformats.org/officeDocument/2006/relationships/slideLayout" Target="../slideLayouts/slideLayout37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25.png"/><Relationship Id="rId3" Type="http://schemas.openxmlformats.org/officeDocument/2006/relationships/slideLayout" Target="../slideLayouts/slideLayout37.xml"/><Relationship Id="rId4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551;p1"/>
          <p:cNvSpPr/>
          <p:nvPr/>
        </p:nvSpPr>
        <p:spPr>
          <a:xfrm>
            <a:off x="1880640" y="506520"/>
            <a:ext cx="8217000" cy="2752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23040" rIns="23040" tIns="23040" bIns="23040" anchor="b">
            <a:noAutofit/>
          </a:bodyPr>
          <a:p>
            <a:pPr algn="ctr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3800" spc="-1" strike="noStrike">
                <a:solidFill>
                  <a:srgbClr val="000000"/>
                </a:solidFill>
                <a:latin typeface="Calibri"/>
                <a:ea typeface="Calibri"/>
              </a:rPr>
              <a:t>Workshop </a:t>
            </a:r>
            <a:endParaRPr b="0" lang="nl-NL" sz="3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endParaRPr b="0" lang="nl-NL" sz="38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3800" spc="-1" strike="noStrike">
                <a:solidFill>
                  <a:srgbClr val="000000"/>
                </a:solidFill>
                <a:latin typeface="Calibri"/>
                <a:ea typeface="Calibri"/>
              </a:rPr>
              <a:t>Raincloudplots: a robust and transparent data visualisation tool </a:t>
            </a:r>
            <a:endParaRPr b="0" lang="nl-NL" sz="3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1" name="Google Shape;552;p 1"/>
          <p:cNvSpPr/>
          <p:nvPr/>
        </p:nvSpPr>
        <p:spPr>
          <a:xfrm>
            <a:off x="-2397960" y="5023440"/>
            <a:ext cx="8525160" cy="124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23040" rIns="23040" tIns="23040" bIns="23040" anchor="b">
            <a:normAutofit/>
          </a:bodyPr>
          <a:p>
            <a:pPr algn="ctr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1600" spc="-1" strike="noStrike">
                <a:solidFill>
                  <a:srgbClr val="000000"/>
                </a:solidFill>
                <a:latin typeface="Calibri"/>
                <a:ea typeface="Calibri"/>
              </a:rPr>
              <a:t>Rogier A. Kievit</a:t>
            </a:r>
            <a:endParaRPr b="0" lang="nl-NL" sz="16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1600" spc="-1" strike="noStrike">
                <a:solidFill>
                  <a:srgbClr val="000000"/>
                </a:solidFill>
                <a:latin typeface="Calibri"/>
                <a:ea typeface="Calibri"/>
              </a:rPr>
              <a:t>Professor of Developmental Neuroscience</a:t>
            </a:r>
            <a:endParaRPr b="0" lang="nl-NL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2" name="Google Shape;553;p 1"/>
          <p:cNvSpPr/>
          <p:nvPr/>
        </p:nvSpPr>
        <p:spPr>
          <a:xfrm>
            <a:off x="-331200" y="6257160"/>
            <a:ext cx="4192920" cy="308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spAutoFit/>
          </a:bodyPr>
          <a:p>
            <a:pPr algn="ctr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1600" spc="-1" strike="noStrike" u="sng">
                <a:solidFill>
                  <a:srgbClr val="0000ff"/>
                </a:solidFill>
                <a:uFillTx/>
                <a:latin typeface="Calibri"/>
                <a:ea typeface="Calibri"/>
                <a:hlinkClick r:id="rId1"/>
              </a:rPr>
              <a:t>rogier.kievit@radboudumc.nl</a:t>
            </a:r>
            <a:r>
              <a:rPr b="0" lang="nl-NL" sz="16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b="0" lang="nl-NL" sz="16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23" name="Google Shape;554;p 1" descr="Image"/>
          <p:cNvPicPr/>
          <p:nvPr/>
        </p:nvPicPr>
        <p:blipFill>
          <a:blip r:embed="rId2"/>
          <a:stretch/>
        </p:blipFill>
        <p:spPr>
          <a:xfrm>
            <a:off x="9005760" y="38160"/>
            <a:ext cx="3245040" cy="1042560"/>
          </a:xfrm>
          <a:prstGeom prst="rect">
            <a:avLst/>
          </a:prstGeom>
          <a:ln w="0">
            <a:noFill/>
          </a:ln>
        </p:spPr>
      </p:pic>
      <p:pic>
        <p:nvPicPr>
          <p:cNvPr id="324" name="Google Shape;555;p 1" descr="Image"/>
          <p:cNvPicPr/>
          <p:nvPr/>
        </p:nvPicPr>
        <p:blipFill>
          <a:blip r:embed="rId3"/>
          <a:stretch/>
        </p:blipFill>
        <p:spPr>
          <a:xfrm>
            <a:off x="93240" y="-2880"/>
            <a:ext cx="4525920" cy="1042560"/>
          </a:xfrm>
          <a:prstGeom prst="rect">
            <a:avLst/>
          </a:prstGeom>
          <a:ln w="0">
            <a:noFill/>
          </a:ln>
        </p:spPr>
      </p:pic>
      <p:sp>
        <p:nvSpPr>
          <p:cNvPr id="325" name="Google Shape;556;p 1"/>
          <p:cNvSpPr/>
          <p:nvPr/>
        </p:nvSpPr>
        <p:spPr>
          <a:xfrm>
            <a:off x="3378600" y="5469480"/>
            <a:ext cx="5738040" cy="105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23040" rIns="23040" tIns="23040" bIns="23040" anchor="b">
            <a:normAutofit/>
          </a:bodyPr>
          <a:p>
            <a:pPr algn="ctr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1600" spc="-1" strike="noStrike">
                <a:solidFill>
                  <a:srgbClr val="000000"/>
                </a:solidFill>
                <a:latin typeface="Calibri"/>
                <a:ea typeface="Calibri"/>
              </a:rPr>
              <a:t>Jordy van Langen</a:t>
            </a:r>
            <a:endParaRPr b="0" lang="nl-NL" sz="16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1600" spc="-1" strike="noStrike">
                <a:solidFill>
                  <a:srgbClr val="000000"/>
                </a:solidFill>
                <a:latin typeface="Calibri"/>
                <a:ea typeface="Calibri"/>
              </a:rPr>
              <a:t>PhD student</a:t>
            </a:r>
            <a:endParaRPr b="0" lang="nl-NL" sz="16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1600" spc="-1" strike="noStrike" u="sng">
                <a:solidFill>
                  <a:srgbClr val="0000ff"/>
                </a:solidFill>
                <a:uFillTx/>
                <a:latin typeface="Calibri"/>
                <a:ea typeface="Calibri"/>
                <a:hlinkClick r:id="rId4"/>
              </a:rPr>
              <a:t>jordy.vanlangen@radboudumc.nl</a:t>
            </a:r>
            <a:r>
              <a:rPr b="0" lang="nl-NL" sz="16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b="0" lang="nl-NL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6" name="Google Shape;557;p 1"/>
          <p:cNvSpPr/>
          <p:nvPr/>
        </p:nvSpPr>
        <p:spPr>
          <a:xfrm>
            <a:off x="7413120" y="5469480"/>
            <a:ext cx="5738040" cy="105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23040" rIns="23040" tIns="23040" bIns="23040" anchor="b">
            <a:normAutofit/>
          </a:bodyPr>
          <a:p>
            <a:pPr algn="ctr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1600" spc="-1" strike="noStrike">
                <a:solidFill>
                  <a:srgbClr val="000000"/>
                </a:solidFill>
                <a:latin typeface="Calibri"/>
                <a:ea typeface="Calibri"/>
              </a:rPr>
              <a:t>Nicholas Judd</a:t>
            </a:r>
            <a:endParaRPr b="0" lang="nl-NL" sz="16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1600" spc="-1" strike="noStrike">
                <a:solidFill>
                  <a:srgbClr val="000000"/>
                </a:solidFill>
                <a:latin typeface="Calibri"/>
                <a:ea typeface="Calibri"/>
              </a:rPr>
              <a:t>Post-doc</a:t>
            </a:r>
            <a:endParaRPr b="0" lang="nl-NL" sz="16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1600" spc="-1" strike="noStrike" u="sng">
                <a:solidFill>
                  <a:srgbClr val="0000ff"/>
                </a:solidFill>
                <a:uFillTx/>
                <a:latin typeface="Calibri"/>
                <a:ea typeface="Calibri"/>
                <a:hlinkClick r:id="rId5"/>
              </a:rPr>
              <a:t>nicholas.judd@radboudumc.nl</a:t>
            </a:r>
            <a:r>
              <a:rPr b="0" lang="nl-NL" sz="16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b="0" lang="nl-NL" sz="16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27" name="Google Shape;558;p 1" descr=""/>
          <p:cNvPicPr/>
          <p:nvPr/>
        </p:nvPicPr>
        <p:blipFill>
          <a:blip r:embed="rId6"/>
          <a:stretch/>
        </p:blipFill>
        <p:spPr>
          <a:xfrm>
            <a:off x="3862440" y="3780000"/>
            <a:ext cx="4589280" cy="16452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653;p10"/>
          <p:cNvSpPr/>
          <p:nvPr/>
        </p:nvSpPr>
        <p:spPr>
          <a:xfrm>
            <a:off x="838080" y="36504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Arial"/>
                <a:ea typeface="Arial"/>
              </a:rPr>
              <a:t>Ugly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6" name="Google Shape;654;p10"/>
          <p:cNvSpPr/>
          <p:nvPr/>
        </p:nvSpPr>
        <p:spPr>
          <a:xfrm>
            <a:off x="838080" y="1825560"/>
            <a:ext cx="10512000" cy="434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87" name="Google Shape;655;p10" descr=""/>
          <p:cNvPicPr/>
          <p:nvPr/>
        </p:nvPicPr>
        <p:blipFill>
          <a:blip r:embed="rId1"/>
          <a:stretch/>
        </p:blipFill>
        <p:spPr>
          <a:xfrm>
            <a:off x="162360" y="2635560"/>
            <a:ext cx="6067800" cy="4126320"/>
          </a:xfrm>
          <a:prstGeom prst="rect">
            <a:avLst/>
          </a:prstGeom>
          <a:ln w="0">
            <a:noFill/>
          </a:ln>
        </p:spPr>
      </p:pic>
      <p:pic>
        <p:nvPicPr>
          <p:cNvPr id="388" name="Google Shape;656;p10" descr=""/>
          <p:cNvPicPr/>
          <p:nvPr/>
        </p:nvPicPr>
        <p:blipFill>
          <a:blip r:embed="rId2"/>
          <a:stretch/>
        </p:blipFill>
        <p:spPr>
          <a:xfrm>
            <a:off x="6233040" y="-193680"/>
            <a:ext cx="5955840" cy="4550040"/>
          </a:xfrm>
          <a:prstGeom prst="rect">
            <a:avLst/>
          </a:prstGeom>
          <a:ln w="0">
            <a:noFill/>
          </a:ln>
        </p:spPr>
      </p:pic>
      <p:pic>
        <p:nvPicPr>
          <p:cNvPr id="389" name="Google Shape;657;p10" descr=""/>
          <p:cNvPicPr/>
          <p:nvPr/>
        </p:nvPicPr>
        <p:blipFill>
          <a:blip r:embed="rId3"/>
          <a:stretch/>
        </p:blipFill>
        <p:spPr>
          <a:xfrm>
            <a:off x="7747920" y="3898800"/>
            <a:ext cx="3416400" cy="2956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8" dur="indefinite" restart="never" nodeType="tmRoot">
          <p:childTnLst>
            <p:seq>
              <p:cTn id="149" dur="indefinite" nodeType="mainSeq">
                <p:childTnLst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4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9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4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662;p11"/>
          <p:cNvSpPr/>
          <p:nvPr/>
        </p:nvSpPr>
        <p:spPr>
          <a:xfrm>
            <a:off x="139680" y="-5148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1" name="Google Shape;663;p11"/>
          <p:cNvSpPr/>
          <p:nvPr/>
        </p:nvSpPr>
        <p:spPr>
          <a:xfrm>
            <a:off x="2374920" y="1574640"/>
            <a:ext cx="7324920" cy="274032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550">
            <a:solidFill>
              <a:srgbClr val="42719b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nl-NL" sz="3200" spc="-1" strike="noStrike">
                <a:solidFill>
                  <a:srgbClr val="ffffff"/>
                </a:solidFill>
                <a:latin typeface="Calibri"/>
                <a:ea typeface="Calibri"/>
              </a:rPr>
              <a:t>Our goal: </a:t>
            </a: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nl-NL" sz="3200" spc="-1" strike="noStrike">
                <a:solidFill>
                  <a:srgbClr val="ffffff"/>
                </a:solidFill>
                <a:latin typeface="Calibri"/>
                <a:ea typeface="Calibri"/>
              </a:rPr>
              <a:t>Improve ‘everyday’ data visualisation</a:t>
            </a: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5" dur="indefinite" restart="never" nodeType="tmRoot">
          <p:childTnLst>
            <p:seq>
              <p:cTn id="166" dur="indefinite" nodeType="mainSeq">
                <p:childTnLst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1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668;p12"/>
          <p:cNvSpPr/>
          <p:nvPr/>
        </p:nvSpPr>
        <p:spPr>
          <a:xfrm>
            <a:off x="838080" y="1825560"/>
            <a:ext cx="10512000" cy="434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93" name="Google Shape;669;p12" descr=""/>
          <p:cNvPicPr/>
          <p:nvPr/>
        </p:nvPicPr>
        <p:blipFill>
          <a:blip r:embed="rId1"/>
          <a:srcRect l="22327" t="69389" r="23806" b="5427"/>
          <a:stretch/>
        </p:blipFill>
        <p:spPr>
          <a:xfrm>
            <a:off x="266760" y="2133720"/>
            <a:ext cx="3788280" cy="3158280"/>
          </a:xfrm>
          <a:prstGeom prst="rect">
            <a:avLst/>
          </a:prstGeom>
          <a:ln w="0">
            <a:noFill/>
          </a:ln>
        </p:spPr>
      </p:pic>
      <p:pic>
        <p:nvPicPr>
          <p:cNvPr id="394" name="Google Shape;670;p12" descr=""/>
          <p:cNvPicPr/>
          <p:nvPr/>
        </p:nvPicPr>
        <p:blipFill>
          <a:blip r:embed="rId2"/>
          <a:srcRect l="22108" t="36705" r="20853" b="35191"/>
          <a:stretch/>
        </p:blipFill>
        <p:spPr>
          <a:xfrm>
            <a:off x="4345920" y="2311560"/>
            <a:ext cx="3620160" cy="3314880"/>
          </a:xfrm>
          <a:prstGeom prst="rect">
            <a:avLst/>
          </a:prstGeom>
          <a:ln w="0">
            <a:noFill/>
          </a:ln>
        </p:spPr>
      </p:pic>
      <p:pic>
        <p:nvPicPr>
          <p:cNvPr id="395" name="Google Shape;671;p12" descr=""/>
          <p:cNvPicPr/>
          <p:nvPr/>
        </p:nvPicPr>
        <p:blipFill>
          <a:blip r:embed="rId3"/>
          <a:srcRect l="22108" t="5502" r="20853" b="68135"/>
          <a:stretch/>
        </p:blipFill>
        <p:spPr>
          <a:xfrm>
            <a:off x="8197200" y="2458080"/>
            <a:ext cx="3369240" cy="3168360"/>
          </a:xfrm>
          <a:prstGeom prst="rect">
            <a:avLst/>
          </a:prstGeom>
          <a:ln w="0">
            <a:noFill/>
          </a:ln>
        </p:spPr>
      </p:pic>
      <p:sp>
        <p:nvSpPr>
          <p:cNvPr id="396" name="Google Shape;672;p12"/>
          <p:cNvSpPr/>
          <p:nvPr/>
        </p:nvSpPr>
        <p:spPr>
          <a:xfrm>
            <a:off x="2431440" y="150480"/>
            <a:ext cx="7324920" cy="135612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550">
            <a:solidFill>
              <a:srgbClr val="42719b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nl-NL" sz="3200" spc="-1" strike="noStrike">
                <a:solidFill>
                  <a:srgbClr val="ffffff"/>
                </a:solidFill>
                <a:latin typeface="Calibri"/>
                <a:ea typeface="Calibri"/>
              </a:rPr>
              <a:t>Data visualization should </a:t>
            </a:r>
            <a:r>
              <a:rPr b="1" lang="nl-NL" sz="3200" spc="-1" strike="noStrike" u="sng">
                <a:solidFill>
                  <a:srgbClr val="ffffff"/>
                </a:solidFill>
                <a:uFillTx/>
                <a:latin typeface="Calibri"/>
                <a:ea typeface="Calibri"/>
              </a:rPr>
              <a:t>show the data,</a:t>
            </a: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nl-NL" sz="3200" spc="-1" strike="noStrike">
                <a:solidFill>
                  <a:srgbClr val="ffffff"/>
                </a:solidFill>
                <a:latin typeface="Calibri"/>
                <a:ea typeface="Calibri"/>
              </a:rPr>
              <a:t>not hide it</a:t>
            </a: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7" name="Google Shape;673;p12"/>
          <p:cNvSpPr/>
          <p:nvPr/>
        </p:nvSpPr>
        <p:spPr>
          <a:xfrm>
            <a:off x="2587680" y="5394600"/>
            <a:ext cx="7324920" cy="135612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550">
            <a:solidFill>
              <a:srgbClr val="42719b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nl-NL" sz="3200" spc="-1" strike="noStrike">
                <a:solidFill>
                  <a:srgbClr val="ffffff"/>
                </a:solidFill>
                <a:latin typeface="Calibri"/>
                <a:ea typeface="Calibri"/>
              </a:rPr>
              <a:t>The goal: A single plot that has all these benefits</a:t>
            </a: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8" name="Google Shape;674;p12"/>
          <p:cNvSpPr/>
          <p:nvPr/>
        </p:nvSpPr>
        <p:spPr>
          <a:xfrm>
            <a:off x="4345920" y="131796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#barbarplots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72" dur="indefinite" restart="never" nodeType="tmRoot">
          <p:childTnLst>
            <p:seq>
              <p:cTn id="173" dur="indefinite" nodeType="mainSeq">
                <p:childTnLst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8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3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8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3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8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679;p13"/>
          <p:cNvSpPr/>
          <p:nvPr/>
        </p:nvSpPr>
        <p:spPr>
          <a:xfrm>
            <a:off x="838080" y="36504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What are raincloud plots?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0" name="Google Shape;680;p13"/>
          <p:cNvSpPr/>
          <p:nvPr/>
        </p:nvSpPr>
        <p:spPr>
          <a:xfrm>
            <a:off x="838080" y="975240"/>
            <a:ext cx="10512000" cy="434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1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1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[...]“raincloud plots” can visualize </a:t>
            </a:r>
            <a:r>
              <a:rPr b="1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raw data</a:t>
            </a: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, </a:t>
            </a:r>
            <a:r>
              <a:rPr b="1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probability density</a:t>
            </a: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, and key </a:t>
            </a:r>
            <a:r>
              <a:rPr b="1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summary statistics </a:t>
            </a: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such as median, mean, and relevant </a:t>
            </a:r>
            <a:r>
              <a:rPr b="1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confidence intervals</a:t>
            </a: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 in an </a:t>
            </a:r>
            <a:r>
              <a:rPr b="0" i="1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appealing</a:t>
            </a: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 and flexible format with minimal redundancy.[…] 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01" name="Google Shape;681;p13" descr=""/>
          <p:cNvPicPr/>
          <p:nvPr/>
        </p:nvPicPr>
        <p:blipFill>
          <a:blip r:embed="rId1"/>
          <a:stretch/>
        </p:blipFill>
        <p:spPr>
          <a:xfrm>
            <a:off x="6449400" y="3593520"/>
            <a:ext cx="3844800" cy="3252240"/>
          </a:xfrm>
          <a:prstGeom prst="rect">
            <a:avLst/>
          </a:prstGeom>
          <a:ln w="0">
            <a:noFill/>
          </a:ln>
        </p:spPr>
      </p:pic>
      <p:pic>
        <p:nvPicPr>
          <p:cNvPr id="402" name="Google Shape;682;p13" descr=""/>
          <p:cNvPicPr/>
          <p:nvPr/>
        </p:nvPicPr>
        <p:blipFill>
          <a:blip r:embed="rId2"/>
          <a:stretch/>
        </p:blipFill>
        <p:spPr>
          <a:xfrm>
            <a:off x="2395800" y="3603960"/>
            <a:ext cx="3344760" cy="32522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9" dur="indefinite" restart="never" nodeType="tmRoot">
          <p:childTnLst>
            <p:seq>
              <p:cTn id="200" dur="indefinite" nodeType="mainSeq">
                <p:childTnLst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5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0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5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687;p14"/>
          <p:cNvSpPr/>
          <p:nvPr/>
        </p:nvSpPr>
        <p:spPr>
          <a:xfrm>
            <a:off x="144360" y="-24300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From tweets to papers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4" name="Google Shape;688;p14"/>
          <p:cNvSpPr/>
          <p:nvPr/>
        </p:nvSpPr>
        <p:spPr>
          <a:xfrm>
            <a:off x="838080" y="1825560"/>
            <a:ext cx="10512000" cy="434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05" name="Google Shape;689;p14" descr="Screenshot 2022-04-07 at 14.45.43.png"/>
          <p:cNvPicPr/>
          <p:nvPr/>
        </p:nvPicPr>
        <p:blipFill>
          <a:blip r:embed="rId1"/>
          <a:stretch/>
        </p:blipFill>
        <p:spPr>
          <a:xfrm>
            <a:off x="99000" y="1035720"/>
            <a:ext cx="4841280" cy="5032800"/>
          </a:xfrm>
          <a:prstGeom prst="rect">
            <a:avLst/>
          </a:prstGeom>
          <a:ln w="0">
            <a:noFill/>
          </a:ln>
        </p:spPr>
      </p:pic>
      <p:sp>
        <p:nvSpPr>
          <p:cNvPr id="406" name="Google Shape;690;p14"/>
          <p:cNvSpPr/>
          <p:nvPr/>
        </p:nvSpPr>
        <p:spPr>
          <a:xfrm>
            <a:off x="-36000" y="3785040"/>
            <a:ext cx="5690160" cy="246096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07" name="Google Shape;691;p14" descr=""/>
          <p:cNvPicPr/>
          <p:nvPr/>
        </p:nvPicPr>
        <p:blipFill>
          <a:blip r:embed="rId2"/>
          <a:stretch/>
        </p:blipFill>
        <p:spPr>
          <a:xfrm>
            <a:off x="99000" y="5571360"/>
            <a:ext cx="4817880" cy="852120"/>
          </a:xfrm>
          <a:prstGeom prst="rect">
            <a:avLst/>
          </a:prstGeom>
          <a:ln w="0">
            <a:noFill/>
          </a:ln>
        </p:spPr>
      </p:pic>
      <p:sp>
        <p:nvSpPr>
          <p:cNvPr id="408" name="Google Shape;692;p14"/>
          <p:cNvSpPr/>
          <p:nvPr/>
        </p:nvSpPr>
        <p:spPr>
          <a:xfrm>
            <a:off x="-36000" y="5548320"/>
            <a:ext cx="5690160" cy="130680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09" name="Google Shape;693;p14" descr=""/>
          <p:cNvPicPr/>
          <p:nvPr/>
        </p:nvPicPr>
        <p:blipFill>
          <a:blip r:embed="rId3"/>
          <a:stretch/>
        </p:blipFill>
        <p:spPr>
          <a:xfrm>
            <a:off x="106560" y="3750120"/>
            <a:ext cx="4802400" cy="3026880"/>
          </a:xfrm>
          <a:prstGeom prst="rect">
            <a:avLst/>
          </a:prstGeom>
          <a:ln w="0">
            <a:noFill/>
          </a:ln>
        </p:spPr>
      </p:pic>
      <p:grpSp>
        <p:nvGrpSpPr>
          <p:cNvPr id="410" name="Google Shape;694;p14"/>
          <p:cNvGrpSpPr/>
          <p:nvPr/>
        </p:nvGrpSpPr>
        <p:grpSpPr>
          <a:xfrm>
            <a:off x="4552200" y="74520"/>
            <a:ext cx="3096360" cy="6527520"/>
            <a:chOff x="4552200" y="74520"/>
            <a:chExt cx="3096360" cy="6527520"/>
          </a:xfrm>
        </p:grpSpPr>
        <p:pic>
          <p:nvPicPr>
            <p:cNvPr id="411" name="Google Shape;695;p14" descr="Screenshot 2022-04-07 at 14.50.04.png"/>
            <p:cNvPicPr/>
            <p:nvPr/>
          </p:nvPicPr>
          <p:blipFill>
            <a:blip r:embed="rId4"/>
            <a:stretch/>
          </p:blipFill>
          <p:spPr>
            <a:xfrm>
              <a:off x="6462360" y="2523960"/>
              <a:ext cx="1186200" cy="13626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12" name="Google Shape;696;p14" descr="Screenshot 2022-04-07 at 14.50.25.png"/>
            <p:cNvPicPr/>
            <p:nvPr/>
          </p:nvPicPr>
          <p:blipFill>
            <a:blip r:embed="rId5"/>
            <a:stretch/>
          </p:blipFill>
          <p:spPr>
            <a:xfrm>
              <a:off x="6462360" y="74520"/>
              <a:ext cx="1186200" cy="1254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13" name="Google Shape;697;p14" descr="Screenshot 2022-04-07 at 14.50.59.png"/>
            <p:cNvPicPr/>
            <p:nvPr/>
          </p:nvPicPr>
          <p:blipFill>
            <a:blip r:embed="rId6"/>
            <a:stretch/>
          </p:blipFill>
          <p:spPr>
            <a:xfrm>
              <a:off x="6462360" y="3894840"/>
              <a:ext cx="1186200" cy="14266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14" name="Google Shape;698;p14" descr="Screenshot 2022-04-07 at 14.51.31.png"/>
            <p:cNvPicPr/>
            <p:nvPr/>
          </p:nvPicPr>
          <p:blipFill>
            <a:blip r:embed="rId7"/>
            <a:stretch/>
          </p:blipFill>
          <p:spPr>
            <a:xfrm>
              <a:off x="6462360" y="5295240"/>
              <a:ext cx="1186200" cy="1306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15" name="Google Shape;699;p14"/>
            <p:cNvSpPr/>
            <p:nvPr/>
          </p:nvSpPr>
          <p:spPr>
            <a:xfrm>
              <a:off x="4552200" y="2750400"/>
              <a:ext cx="2294640" cy="10044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  <a:buNone/>
                <a:tabLst>
                  <a:tab algn="l" pos="0"/>
                </a:tabLst>
              </a:pPr>
              <a:r>
                <a:rPr b="0" lang="nl-NL" sz="2000" spc="-1" strike="noStrike">
                  <a:solidFill>
                    <a:srgbClr val="000000"/>
                  </a:solidFill>
                  <a:latin typeface="Calibri"/>
                  <a:ea typeface="Calibri"/>
                </a:rPr>
                <a:t>Jupyter </a:t>
              </a:r>
              <a:endParaRPr b="0" lang="nl-NL" sz="2000" spc="-1" strike="noStrike">
                <a:solidFill>
                  <a:srgbClr val="000000"/>
                </a:solidFill>
                <a:latin typeface="Calibri"/>
              </a:endParaRPr>
            </a:p>
            <a:p>
              <a:pPr algn="ctr">
                <a:lnSpc>
                  <a:spcPct val="100000"/>
                </a:lnSpc>
                <a:buNone/>
                <a:tabLst>
                  <a:tab algn="l" pos="0"/>
                </a:tabLst>
              </a:pPr>
              <a:r>
                <a:rPr b="0" lang="nl-NL" sz="2000" spc="-1" strike="noStrike">
                  <a:solidFill>
                    <a:srgbClr val="000000"/>
                  </a:solidFill>
                  <a:latin typeface="Calibri"/>
                  <a:ea typeface="Calibri"/>
                </a:rPr>
                <a:t>Notebooks/</a:t>
              </a:r>
              <a:endParaRPr b="0" lang="nl-NL" sz="2000" spc="-1" strike="noStrike">
                <a:solidFill>
                  <a:srgbClr val="000000"/>
                </a:solidFill>
                <a:latin typeface="Calibri"/>
              </a:endParaRPr>
            </a:p>
            <a:p>
              <a:pPr algn="ctr">
                <a:lnSpc>
                  <a:spcPct val="100000"/>
                </a:lnSpc>
                <a:buNone/>
                <a:tabLst>
                  <a:tab algn="l" pos="0"/>
                </a:tabLst>
              </a:pPr>
              <a:r>
                <a:rPr b="0" lang="nl-NL" sz="2000" spc="-1" strike="noStrike">
                  <a:solidFill>
                    <a:srgbClr val="000000"/>
                  </a:solidFill>
                  <a:latin typeface="Calibri"/>
                  <a:ea typeface="Calibri"/>
                </a:rPr>
                <a:t>github</a:t>
              </a:r>
              <a:endParaRPr b="0" lang="nl-NL" sz="20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16" name="Google Shape;700;p14"/>
            <p:cNvSpPr/>
            <p:nvPr/>
          </p:nvSpPr>
          <p:spPr>
            <a:xfrm>
              <a:off x="6126480" y="1115280"/>
              <a:ext cx="302040" cy="363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buNone/>
                <a:tabLst>
                  <a:tab algn="l" pos="0"/>
                </a:tabLst>
              </a:pPr>
              <a:r>
                <a:rPr b="0" lang="nl-NL" sz="1800" spc="-1" strike="noStrike">
                  <a:solidFill>
                    <a:srgbClr val="000000"/>
                  </a:solidFill>
                  <a:latin typeface="Calibri"/>
                  <a:ea typeface="Calibri"/>
                </a:rPr>
                <a:t>R</a:t>
              </a:r>
              <a:endParaRPr b="0" lang="nl-NL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pic>
          <p:nvPicPr>
            <p:cNvPr id="417" name="Google Shape;701;p14" descr=""/>
            <p:cNvPicPr/>
            <p:nvPr/>
          </p:nvPicPr>
          <p:blipFill>
            <a:blip r:embed="rId8"/>
            <a:stretch/>
          </p:blipFill>
          <p:spPr>
            <a:xfrm>
              <a:off x="6462360" y="1321920"/>
              <a:ext cx="1186200" cy="12222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18" name="Google Shape;702;p14"/>
            <p:cNvSpPr/>
            <p:nvPr/>
          </p:nvSpPr>
          <p:spPr>
            <a:xfrm>
              <a:off x="5532480" y="4439880"/>
              <a:ext cx="839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buNone/>
                <a:tabLst>
                  <a:tab algn="l" pos="0"/>
                </a:tabLst>
              </a:pPr>
              <a:r>
                <a:rPr b="0" lang="nl-NL" sz="1800" spc="-1" strike="noStrike">
                  <a:solidFill>
                    <a:srgbClr val="000000"/>
                  </a:solidFill>
                  <a:latin typeface="Calibri"/>
                  <a:ea typeface="Calibri"/>
                </a:rPr>
                <a:t>Python</a:t>
              </a:r>
              <a:endParaRPr b="0" lang="nl-NL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19" name="Google Shape;703;p14"/>
            <p:cNvSpPr/>
            <p:nvPr/>
          </p:nvSpPr>
          <p:spPr>
            <a:xfrm>
              <a:off x="5537160" y="5970960"/>
              <a:ext cx="1069560" cy="3945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buNone/>
                <a:tabLst>
                  <a:tab algn="l" pos="0"/>
                </a:tabLst>
              </a:pPr>
              <a:r>
                <a:rPr b="0" lang="nl-NL" sz="2000" spc="-1" strike="noStrike">
                  <a:solidFill>
                    <a:srgbClr val="000000"/>
                  </a:solidFill>
                  <a:latin typeface="Calibri"/>
                  <a:ea typeface="Calibri"/>
                </a:rPr>
                <a:t>M</a:t>
              </a:r>
              <a:r>
                <a:rPr b="0" lang="nl-NL" sz="1800" spc="-1" strike="noStrike">
                  <a:solidFill>
                    <a:srgbClr val="000000"/>
                  </a:solidFill>
                  <a:latin typeface="Calibri"/>
                  <a:ea typeface="Calibri"/>
                </a:rPr>
                <a:t>atlab</a:t>
              </a:r>
              <a:endParaRPr b="0" lang="nl-NL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pic>
        <p:nvPicPr>
          <p:cNvPr id="420" name="Google Shape;704;p14" descr="Afbeelding met boom, buiten, persoon, gras&#10;&#10;Automatisch gegenereerde beschrijving"/>
          <p:cNvPicPr/>
          <p:nvPr/>
        </p:nvPicPr>
        <p:blipFill>
          <a:blip r:embed="rId9"/>
          <a:stretch/>
        </p:blipFill>
        <p:spPr>
          <a:xfrm>
            <a:off x="9228960" y="162720"/>
            <a:ext cx="1186920" cy="1315800"/>
          </a:xfrm>
          <a:prstGeom prst="rect">
            <a:avLst/>
          </a:prstGeom>
          <a:ln w="0">
            <a:noFill/>
          </a:ln>
        </p:spPr>
      </p:pic>
      <p:pic>
        <p:nvPicPr>
          <p:cNvPr id="421" name="Google Shape;705;p14" descr=""/>
          <p:cNvPicPr/>
          <p:nvPr/>
        </p:nvPicPr>
        <p:blipFill>
          <a:blip r:embed="rId10"/>
          <a:stretch/>
        </p:blipFill>
        <p:spPr>
          <a:xfrm>
            <a:off x="8828640" y="1933560"/>
            <a:ext cx="2521440" cy="2917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16" dur="indefinite" restart="never" nodeType="tmRoot">
          <p:childTnLst>
            <p:seq>
              <p:cTn id="217" dur="indefinite" nodeType="mainSeq">
                <p:childTnLst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2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226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231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7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2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7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2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710;p15"/>
          <p:cNvSpPr/>
          <p:nvPr/>
        </p:nvSpPr>
        <p:spPr>
          <a:xfrm>
            <a:off x="838080" y="36504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The paper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3" name="Google Shape;711;p15"/>
          <p:cNvSpPr/>
          <p:nvPr/>
        </p:nvSpPr>
        <p:spPr>
          <a:xfrm>
            <a:off x="406440" y="1689840"/>
            <a:ext cx="10512000" cy="434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noAutofit/>
          </a:bodyPr>
          <a:p>
            <a:pPr marL="228600" indent="-22572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Raincloud plots rationale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57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Walk-through tutorial in 3 languages: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lvl="1" marL="685800" indent="-2257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R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lvl="1" marL="685800" indent="-2257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Python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lvl="1" marL="685800" indent="-2257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Matlab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24" name="Google Shape;712;p15" descr=""/>
          <p:cNvPicPr/>
          <p:nvPr/>
        </p:nvPicPr>
        <p:blipFill>
          <a:blip r:embed="rId1"/>
          <a:stretch/>
        </p:blipFill>
        <p:spPr>
          <a:xfrm>
            <a:off x="4114800" y="2895480"/>
            <a:ext cx="7895160" cy="3801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53" dur="indefinite" restart="never" nodeType="tmRoot">
          <p:childTnLst>
            <p:seq>
              <p:cTn id="254" dur="indefinite" nodeType="mainSeq">
                <p:childTnLst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9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4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717;p16"/>
          <p:cNvSpPr/>
          <p:nvPr/>
        </p:nvSpPr>
        <p:spPr>
          <a:xfrm>
            <a:off x="236520" y="-18216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Raincloudplots: Impact so far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6" name="Google Shape;718;p16"/>
          <p:cNvSpPr/>
          <p:nvPr/>
        </p:nvSpPr>
        <p:spPr>
          <a:xfrm>
            <a:off x="838080" y="1825560"/>
            <a:ext cx="10512000" cy="434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27" name="Google Shape;719;p16"/>
          <p:cNvGrpSpPr/>
          <p:nvPr/>
        </p:nvGrpSpPr>
        <p:grpSpPr>
          <a:xfrm>
            <a:off x="4755240" y="832680"/>
            <a:ext cx="7177320" cy="5948640"/>
            <a:chOff x="4755240" y="832680"/>
            <a:chExt cx="7177320" cy="5948640"/>
          </a:xfrm>
        </p:grpSpPr>
        <p:pic>
          <p:nvPicPr>
            <p:cNvPr id="428" name="Google Shape;720;p16" descr=""/>
            <p:cNvPicPr/>
            <p:nvPr/>
          </p:nvPicPr>
          <p:blipFill>
            <a:blip r:embed="rId1"/>
            <a:stretch/>
          </p:blipFill>
          <p:spPr>
            <a:xfrm>
              <a:off x="8324640" y="2908800"/>
              <a:ext cx="3607920" cy="38725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29" name="Google Shape;721;p16" descr=""/>
            <p:cNvPicPr/>
            <p:nvPr/>
          </p:nvPicPr>
          <p:blipFill>
            <a:blip r:embed="rId2"/>
            <a:stretch/>
          </p:blipFill>
          <p:spPr>
            <a:xfrm>
              <a:off x="4755240" y="832680"/>
              <a:ext cx="3331080" cy="338796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430" name="Google Shape;722;p16"/>
          <p:cNvSpPr/>
          <p:nvPr/>
        </p:nvSpPr>
        <p:spPr>
          <a:xfrm>
            <a:off x="8344080" y="6600600"/>
            <a:ext cx="2594520" cy="226440"/>
          </a:xfrm>
          <a:prstGeom prst="rect">
            <a:avLst/>
          </a:prstGeom>
          <a:noFill/>
          <a:ln w="76300">
            <a:solidFill>
              <a:srgbClr val="ff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1" name="Google Shape;723;p16"/>
          <p:cNvSpPr/>
          <p:nvPr/>
        </p:nvSpPr>
        <p:spPr>
          <a:xfrm>
            <a:off x="199800" y="1002600"/>
            <a:ext cx="4272480" cy="434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noAutofit/>
          </a:bodyPr>
          <a:p>
            <a:pPr marL="228600" indent="-22572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&gt;4 million reached on social media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57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Used in psychology, neuroscience, physics, chemistry, meteorology, philosophy 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57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~100.000 paper views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57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~1000 github stars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32" name="Google Shape;724;p16" descr=""/>
          <p:cNvPicPr/>
          <p:nvPr/>
        </p:nvPicPr>
        <p:blipFill>
          <a:blip r:embed="rId3"/>
          <a:stretch/>
        </p:blipFill>
        <p:spPr>
          <a:xfrm>
            <a:off x="8344080" y="1512360"/>
            <a:ext cx="4355640" cy="1216800"/>
          </a:xfrm>
          <a:prstGeom prst="rect">
            <a:avLst/>
          </a:prstGeom>
          <a:ln w="0">
            <a:noFill/>
          </a:ln>
        </p:spPr>
      </p:pic>
      <p:pic>
        <p:nvPicPr>
          <p:cNvPr id="433" name="Google Shape;725;p16" descr=""/>
          <p:cNvPicPr/>
          <p:nvPr/>
        </p:nvPicPr>
        <p:blipFill>
          <a:blip r:embed="rId4"/>
          <a:stretch/>
        </p:blipFill>
        <p:spPr>
          <a:xfrm>
            <a:off x="8344080" y="326160"/>
            <a:ext cx="4799160" cy="1072080"/>
          </a:xfrm>
          <a:prstGeom prst="rect">
            <a:avLst/>
          </a:prstGeom>
          <a:ln w="0">
            <a:noFill/>
          </a:ln>
        </p:spPr>
      </p:pic>
      <p:pic>
        <p:nvPicPr>
          <p:cNvPr id="434" name="Google Shape;726;p16" descr=""/>
          <p:cNvPicPr/>
          <p:nvPr/>
        </p:nvPicPr>
        <p:blipFill>
          <a:blip r:embed="rId5"/>
          <a:stretch/>
        </p:blipFill>
        <p:spPr>
          <a:xfrm>
            <a:off x="3332520" y="5000040"/>
            <a:ext cx="4799160" cy="1284480"/>
          </a:xfrm>
          <a:prstGeom prst="rect">
            <a:avLst/>
          </a:prstGeom>
          <a:ln w="0">
            <a:noFill/>
          </a:ln>
        </p:spPr>
      </p:pic>
      <p:pic>
        <p:nvPicPr>
          <p:cNvPr id="435" name="Google Shape;727;p16" descr=""/>
          <p:cNvPicPr/>
          <p:nvPr/>
        </p:nvPicPr>
        <p:blipFill>
          <a:blip r:embed="rId6"/>
          <a:stretch/>
        </p:blipFill>
        <p:spPr>
          <a:xfrm>
            <a:off x="199800" y="5138280"/>
            <a:ext cx="2934720" cy="1216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65" dur="indefinite" restart="never" nodeType="tmRoot">
          <p:childTnLst>
            <p:seq>
              <p:cTn id="266" dur="indefinite" nodeType="mainSeq">
                <p:childTnLst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1" dur="500"/>
                                        <p:tgtEl>
                                          <p:spTgt spid="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6" dur="500"/>
                                        <p:tgtEl>
                                          <p:spTgt spid="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1" dur="500"/>
                                        <p:tgtEl>
                                          <p:spTgt spid="4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6" dur="500"/>
                                        <p:tgtEl>
                                          <p:spTgt spid="4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1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4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733;p17"/>
          <p:cNvSpPr/>
          <p:nvPr/>
        </p:nvSpPr>
        <p:spPr>
          <a:xfrm>
            <a:off x="199440" y="380160"/>
            <a:ext cx="63468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000" spc="-1" strike="noStrike">
                <a:solidFill>
                  <a:srgbClr val="c00000"/>
                </a:solidFill>
                <a:latin typeface="Calibri"/>
                <a:ea typeface="Calibri"/>
              </a:rPr>
              <a:t>Raincloudplots 2.0</a:t>
            </a:r>
            <a:r>
              <a:rPr b="0" lang="nl-NL" sz="40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b="0" lang="nl-NL" sz="4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000" spc="-1" strike="noStrike">
                <a:solidFill>
                  <a:srgbClr val="000000"/>
                </a:solidFill>
                <a:latin typeface="Calibri"/>
                <a:ea typeface="Calibri"/>
              </a:rPr>
              <a:t>A robust and transparent data visualisation tool </a:t>
            </a:r>
            <a:endParaRPr b="0" lang="nl-NL" sz="4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7" name="Google Shape;734;p17"/>
          <p:cNvSpPr/>
          <p:nvPr/>
        </p:nvSpPr>
        <p:spPr>
          <a:xfrm>
            <a:off x="317520" y="2196360"/>
            <a:ext cx="5318640" cy="434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noAutofit/>
          </a:bodyPr>
          <a:p>
            <a:pPr marL="457200">
              <a:lnSpc>
                <a:spcPct val="9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57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Jordy van Langen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57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Nicholas Judd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38" name="Google Shape;735;p17" descr=""/>
          <p:cNvPicPr/>
          <p:nvPr/>
        </p:nvPicPr>
        <p:blipFill>
          <a:blip r:embed="rId1"/>
          <a:stretch/>
        </p:blipFill>
        <p:spPr>
          <a:xfrm>
            <a:off x="6549120" y="126000"/>
            <a:ext cx="5532840" cy="3742200"/>
          </a:xfrm>
          <a:prstGeom prst="rect">
            <a:avLst/>
          </a:prstGeom>
          <a:ln w="0">
            <a:noFill/>
          </a:ln>
        </p:spPr>
      </p:pic>
      <p:pic>
        <p:nvPicPr>
          <p:cNvPr id="439" name="Google Shape;736;p17" descr="Afbeelding met persoon, boom, buiten, person&#10;&#10;Automatisch gegenereerde beschrijving"/>
          <p:cNvPicPr/>
          <p:nvPr/>
        </p:nvPicPr>
        <p:blipFill>
          <a:blip r:embed="rId2"/>
          <a:stretch/>
        </p:blipFill>
        <p:spPr>
          <a:xfrm>
            <a:off x="9434160" y="4138200"/>
            <a:ext cx="2405880" cy="2405880"/>
          </a:xfrm>
          <a:prstGeom prst="rect">
            <a:avLst/>
          </a:prstGeom>
          <a:ln w="0">
            <a:noFill/>
          </a:ln>
        </p:spPr>
      </p:pic>
      <p:pic>
        <p:nvPicPr>
          <p:cNvPr id="440" name="Google Shape;737;p17" descr=""/>
          <p:cNvPicPr/>
          <p:nvPr/>
        </p:nvPicPr>
        <p:blipFill>
          <a:blip r:embed="rId3"/>
          <a:stretch/>
        </p:blipFill>
        <p:spPr>
          <a:xfrm>
            <a:off x="6548040" y="4213800"/>
            <a:ext cx="2405880" cy="24058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95" dur="indefinite" restart="never" nodeType="tmRoot">
          <p:childTnLst>
            <p:seq>
              <p:cTn id="296" dur="indefinite" nodeType="mainSeq">
                <p:childTnLst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1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6" dur="500"/>
                                        <p:tgtEl>
                                          <p:spTgt spid="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1" dur="500"/>
                                        <p:tgtEl>
                                          <p:spTgt spid="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6" dur="500"/>
                                        <p:tgtEl>
                                          <p:spTgt spid="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1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742;p18"/>
          <p:cNvSpPr/>
          <p:nvPr/>
        </p:nvSpPr>
        <p:spPr>
          <a:xfrm>
            <a:off x="838080" y="36504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Work Package 1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2" name="Google Shape;743;p18"/>
          <p:cNvSpPr/>
          <p:nvPr/>
        </p:nvSpPr>
        <p:spPr>
          <a:xfrm>
            <a:off x="406440" y="1779480"/>
            <a:ext cx="10512000" cy="434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1.1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457200" indent="-454680">
              <a:lnSpc>
                <a:spcPct val="100000"/>
              </a:lnSpc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Improve &amp; extend R-package ‘’raincloudplots’’ </a:t>
            </a:r>
            <a:r>
              <a:rPr b="0" lang="nl-NL" sz="2800" spc="-1" strike="noStrike" u="sng">
                <a:solidFill>
                  <a:srgbClr val="0000ff"/>
                </a:solidFill>
                <a:uFillTx/>
                <a:latin typeface="Calibri"/>
                <a:ea typeface="Calibri"/>
                <a:hlinkClick r:id="rId1"/>
              </a:rPr>
              <a:t>https://github.com/jorvlan/raincloudplots</a:t>
            </a: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lvl="1" marL="914400" indent="-405360">
              <a:lnSpc>
                <a:spcPct val="100000"/>
              </a:lnSpc>
              <a:buClr>
                <a:srgbClr val="000000"/>
              </a:buClr>
              <a:buFont typeface="Calibri"/>
              <a:buChar char="○"/>
              <a:tabLst>
                <a:tab algn="l" pos="0"/>
              </a:tabLst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Create a ggplot2 extension e.g., geom_rain()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457200" indent="-454680">
              <a:lnSpc>
                <a:spcPct val="100000"/>
              </a:lnSpc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Community engagement (user-feedback)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457200" indent="-454680">
              <a:lnSpc>
                <a:spcPct val="100000"/>
              </a:lnSpc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Submit to CRAN (R-package hosting server)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1.2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457200" indent="-454680">
              <a:lnSpc>
                <a:spcPct val="100000"/>
              </a:lnSpc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Create ShinyApp ‘’raincloudplots’’ to easily drag &amp; drop data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43" name="Google Shape;744;p18" descr=""/>
          <p:cNvPicPr/>
          <p:nvPr/>
        </p:nvPicPr>
        <p:blipFill>
          <a:blip r:embed="rId2"/>
          <a:stretch/>
        </p:blipFill>
        <p:spPr>
          <a:xfrm>
            <a:off x="8199720" y="171360"/>
            <a:ext cx="1979280" cy="2290680"/>
          </a:xfrm>
          <a:prstGeom prst="rect">
            <a:avLst/>
          </a:prstGeom>
          <a:ln w="0">
            <a:noFill/>
          </a:ln>
        </p:spPr>
      </p:pic>
      <p:pic>
        <p:nvPicPr>
          <p:cNvPr id="444" name="Google Shape;745;p18" descr=""/>
          <p:cNvPicPr/>
          <p:nvPr/>
        </p:nvPicPr>
        <p:blipFill>
          <a:blip r:embed="rId3"/>
          <a:stretch/>
        </p:blipFill>
        <p:spPr>
          <a:xfrm>
            <a:off x="9441720" y="3089160"/>
            <a:ext cx="2477160" cy="2290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22" dur="indefinite" restart="never" nodeType="tmRoot">
          <p:childTnLst>
            <p:seq>
              <p:cTn id="323" dur="indefinite" nodeType="mainSeq">
                <p:childTnLst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8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3" dur="500"/>
                                        <p:tgtEl>
                                          <p:spTgt spid="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8" dur="500"/>
                                        <p:tgtEl>
                                          <p:spTgt spid="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3" dur="500"/>
                                        <p:tgtEl>
                                          <p:spTgt spid="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8" dur="500"/>
                                        <p:tgtEl>
                                          <p:spTgt spid="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3" dur="500"/>
                                        <p:tgtEl>
                                          <p:spTgt spid="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8" dur="500"/>
                                        <p:tgtEl>
                                          <p:spTgt spid="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3" dur="500"/>
                                        <p:tgtEl>
                                          <p:spTgt spid="4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8" dur="500"/>
                                        <p:tgtEl>
                                          <p:spTgt spid="4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3" dur="500"/>
                                        <p:tgtEl>
                                          <p:spTgt spid="4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751;p19"/>
          <p:cNvSpPr/>
          <p:nvPr/>
        </p:nvSpPr>
        <p:spPr>
          <a:xfrm>
            <a:off x="838080" y="36504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Work Package 1 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46" name="Google Shape;752;p19" descr=""/>
          <p:cNvPicPr/>
          <p:nvPr/>
        </p:nvPicPr>
        <p:blipFill>
          <a:blip r:embed="rId1"/>
          <a:stretch/>
        </p:blipFill>
        <p:spPr>
          <a:xfrm>
            <a:off x="182160" y="1488240"/>
            <a:ext cx="5978520" cy="2749320"/>
          </a:xfrm>
          <a:prstGeom prst="rect">
            <a:avLst/>
          </a:prstGeom>
          <a:ln w="9525">
            <a:solidFill>
              <a:srgbClr val="000000"/>
            </a:solidFill>
            <a:round/>
          </a:ln>
        </p:spPr>
      </p:pic>
      <p:pic>
        <p:nvPicPr>
          <p:cNvPr id="447" name="Google Shape;753;p19" descr=""/>
          <p:cNvPicPr/>
          <p:nvPr/>
        </p:nvPicPr>
        <p:blipFill>
          <a:blip r:embed="rId2"/>
          <a:stretch/>
        </p:blipFill>
        <p:spPr>
          <a:xfrm>
            <a:off x="6861240" y="2837160"/>
            <a:ext cx="5163480" cy="3817080"/>
          </a:xfrm>
          <a:prstGeom prst="rect">
            <a:avLst/>
          </a:prstGeom>
          <a:ln w="9525">
            <a:solidFill>
              <a:srgbClr val="000000"/>
            </a:solidFill>
            <a:round/>
          </a:ln>
        </p:spPr>
      </p:pic>
      <p:sp>
        <p:nvSpPr>
          <p:cNvPr id="448" name="Google Shape;754;p19"/>
          <p:cNvSpPr/>
          <p:nvPr/>
        </p:nvSpPr>
        <p:spPr>
          <a:xfrm>
            <a:off x="7292520" y="2409480"/>
            <a:ext cx="4583160" cy="668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1600" spc="-1" strike="noStrike" u="sng">
                <a:solidFill>
                  <a:schemeClr val="hlink"/>
                </a:solidFill>
                <a:uFillTx/>
                <a:latin typeface="Arial"/>
                <a:ea typeface="Arial"/>
                <a:hlinkClick r:id="rId3"/>
              </a:rPr>
              <a:t>https://lcdlab.shinyapps.io/raincloudplots-shiny/</a:t>
            </a:r>
            <a:r>
              <a:rPr b="0" lang="nl-NL" sz="1600" spc="-1" strike="noStrike">
                <a:solidFill>
                  <a:schemeClr val="dk1"/>
                </a:solidFill>
                <a:latin typeface="Arial"/>
                <a:ea typeface="Arial"/>
              </a:rPr>
              <a:t> </a:t>
            </a:r>
            <a:endParaRPr b="0" lang="nl-NL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9" name="Google Shape;755;p19"/>
          <p:cNvSpPr/>
          <p:nvPr/>
        </p:nvSpPr>
        <p:spPr>
          <a:xfrm>
            <a:off x="418320" y="4390560"/>
            <a:ext cx="5506200" cy="37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1600" spc="-1" strike="noStrike" u="sng">
                <a:solidFill>
                  <a:schemeClr val="hlink"/>
                </a:solidFill>
                <a:uFillTx/>
                <a:latin typeface="Arial"/>
                <a:ea typeface="Arial"/>
                <a:hlinkClick r:id="rId4"/>
              </a:rPr>
              <a:t>https://cran.r-project.org/web/packages/ggrain/index.html</a:t>
            </a:r>
            <a:r>
              <a:rPr b="0" lang="nl-NL" sz="1600" spc="-1" strike="noStrike">
                <a:solidFill>
                  <a:schemeClr val="dk1"/>
                </a:solidFill>
                <a:latin typeface="Arial"/>
                <a:ea typeface="Arial"/>
              </a:rPr>
              <a:t> </a:t>
            </a:r>
            <a:endParaRPr b="0" lang="nl-NL" sz="1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563;p2"/>
          <p:cNvGrpSpPr/>
          <p:nvPr/>
        </p:nvGrpSpPr>
        <p:grpSpPr>
          <a:xfrm>
            <a:off x="6570000" y="73800"/>
            <a:ext cx="5436000" cy="1226880"/>
            <a:chOff x="6570000" y="73800"/>
            <a:chExt cx="5436000" cy="1226880"/>
          </a:xfrm>
        </p:grpSpPr>
        <p:sp>
          <p:nvSpPr>
            <p:cNvPr id="329" name="Google Shape;564;p2"/>
            <p:cNvSpPr/>
            <p:nvPr/>
          </p:nvSpPr>
          <p:spPr>
            <a:xfrm>
              <a:off x="6570000" y="73800"/>
              <a:ext cx="5436000" cy="1226880"/>
            </a:xfrm>
            <a:prstGeom prst="roundRect">
              <a:avLst>
                <a:gd name="adj" fmla="val 13670"/>
              </a:avLst>
            </a:prstGeom>
            <a:solidFill>
              <a:srgbClr val="2e75b6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tIns="91440" bIns="91440" anchor="ctr">
              <a:noAutofit/>
            </a:bodyPr>
            <a:p>
              <a:pPr>
                <a:lnSpc>
                  <a:spcPct val="100000"/>
                </a:lnSpc>
                <a:buNone/>
                <a:tabLst>
                  <a:tab algn="l" pos="0"/>
                </a:tabLst>
              </a:pPr>
              <a:endParaRPr b="0" lang="nl-NL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30" name="Google Shape;565;p2"/>
            <p:cNvSpPr/>
            <p:nvPr/>
          </p:nvSpPr>
          <p:spPr>
            <a:xfrm>
              <a:off x="6618960" y="288360"/>
              <a:ext cx="5337720" cy="7992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34200" rIns="34200" tIns="34200" bIns="34200" anchor="ctr">
              <a:spAutoFit/>
            </a:bodyPr>
            <a:p>
              <a:pPr algn="ctr">
                <a:lnSpc>
                  <a:spcPct val="100000"/>
                </a:lnSpc>
                <a:buNone/>
                <a:tabLst>
                  <a:tab algn="l" pos="0"/>
                </a:tabLst>
              </a:pPr>
              <a:r>
                <a:rPr b="0" lang="nl-NL" sz="2400" spc="-1" strike="noStrike">
                  <a:solidFill>
                    <a:srgbClr val="ffffff"/>
                  </a:solidFill>
                  <a:latin typeface="Arial"/>
                  <a:ea typeface="Arial"/>
                </a:rPr>
                <a:t>How, and why, do cognitive abilities change across the lifespan?</a:t>
              </a:r>
              <a:endParaRPr b="0" lang="nl-NL" sz="24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grpSp>
        <p:nvGrpSpPr>
          <p:cNvPr id="331" name="Google Shape;566;p2"/>
          <p:cNvGrpSpPr/>
          <p:nvPr/>
        </p:nvGrpSpPr>
        <p:grpSpPr>
          <a:xfrm>
            <a:off x="6565680" y="1437120"/>
            <a:ext cx="5436000" cy="1238760"/>
            <a:chOff x="6565680" y="1437120"/>
            <a:chExt cx="5436000" cy="1238760"/>
          </a:xfrm>
        </p:grpSpPr>
        <p:sp>
          <p:nvSpPr>
            <p:cNvPr id="332" name="Google Shape;567;p2"/>
            <p:cNvSpPr/>
            <p:nvPr/>
          </p:nvSpPr>
          <p:spPr>
            <a:xfrm>
              <a:off x="6565680" y="1437120"/>
              <a:ext cx="5436000" cy="1238760"/>
            </a:xfrm>
            <a:prstGeom prst="roundRect">
              <a:avLst>
                <a:gd name="adj" fmla="val 14650"/>
              </a:avLst>
            </a:prstGeom>
            <a:solidFill>
              <a:srgbClr val="2e75b6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tIns="91440" bIns="91440" anchor="ctr">
              <a:noAutofit/>
            </a:bodyPr>
            <a:p>
              <a:pPr>
                <a:lnSpc>
                  <a:spcPct val="100000"/>
                </a:lnSpc>
                <a:buNone/>
                <a:tabLst>
                  <a:tab algn="l" pos="0"/>
                </a:tabLst>
              </a:pPr>
              <a:endParaRPr b="0" lang="nl-NL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33" name="Google Shape;568;p2"/>
            <p:cNvSpPr/>
            <p:nvPr/>
          </p:nvSpPr>
          <p:spPr>
            <a:xfrm>
              <a:off x="6618960" y="1657800"/>
              <a:ext cx="5329440" cy="7992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34200" rIns="34200" tIns="34200" bIns="34200" anchor="ctr">
              <a:spAutoFit/>
            </a:bodyPr>
            <a:p>
              <a:pPr algn="ctr">
                <a:lnSpc>
                  <a:spcPct val="100000"/>
                </a:lnSpc>
                <a:buNone/>
                <a:tabLst>
                  <a:tab algn="l" pos="0"/>
                </a:tabLst>
              </a:pPr>
              <a:r>
                <a:rPr b="0" lang="nl-NL" sz="2400" spc="-1" strike="noStrike">
                  <a:solidFill>
                    <a:srgbClr val="ffffff"/>
                  </a:solidFill>
                  <a:latin typeface="Arial"/>
                  <a:ea typeface="Arial"/>
                </a:rPr>
                <a:t>(SEM) Model based developmental cognitive neuroscience</a:t>
              </a:r>
              <a:endParaRPr b="0" lang="nl-NL" sz="24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grpSp>
        <p:nvGrpSpPr>
          <p:cNvPr id="334" name="Google Shape;569;p2"/>
          <p:cNvGrpSpPr/>
          <p:nvPr/>
        </p:nvGrpSpPr>
        <p:grpSpPr>
          <a:xfrm>
            <a:off x="33120" y="4966200"/>
            <a:ext cx="12155400" cy="1910520"/>
            <a:chOff x="33120" y="4966200"/>
            <a:chExt cx="12155400" cy="1910520"/>
          </a:xfrm>
        </p:grpSpPr>
        <p:pic>
          <p:nvPicPr>
            <p:cNvPr id="335" name="Google Shape;570;p2" descr="Image"/>
            <p:cNvPicPr/>
            <p:nvPr/>
          </p:nvPicPr>
          <p:blipFill>
            <a:blip r:embed="rId1"/>
            <a:stretch/>
          </p:blipFill>
          <p:spPr>
            <a:xfrm>
              <a:off x="4969440" y="5001840"/>
              <a:ext cx="4489920" cy="18748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6" name="Google Shape;571;p2" descr="Image"/>
            <p:cNvPicPr/>
            <p:nvPr/>
          </p:nvPicPr>
          <p:blipFill>
            <a:blip r:embed="rId2"/>
            <a:stretch/>
          </p:blipFill>
          <p:spPr>
            <a:xfrm>
              <a:off x="9483120" y="4966200"/>
              <a:ext cx="2705400" cy="18882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7" name="Google Shape;572;p2" descr="Image"/>
            <p:cNvPicPr/>
            <p:nvPr/>
          </p:nvPicPr>
          <p:blipFill>
            <a:blip r:embed="rId3"/>
            <a:stretch/>
          </p:blipFill>
          <p:spPr>
            <a:xfrm>
              <a:off x="33120" y="5001840"/>
              <a:ext cx="2439000" cy="18284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8" name="Google Shape;573;p2" descr="Image"/>
            <p:cNvPicPr/>
            <p:nvPr/>
          </p:nvPicPr>
          <p:blipFill>
            <a:blip r:embed="rId4"/>
            <a:stretch/>
          </p:blipFill>
          <p:spPr>
            <a:xfrm>
              <a:off x="2406960" y="5001840"/>
              <a:ext cx="2739960" cy="182520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39" name="Google Shape;574;p2"/>
          <p:cNvGrpSpPr/>
          <p:nvPr/>
        </p:nvGrpSpPr>
        <p:grpSpPr>
          <a:xfrm>
            <a:off x="340560" y="2921040"/>
            <a:ext cx="7686000" cy="1900080"/>
            <a:chOff x="340560" y="2921040"/>
            <a:chExt cx="7686000" cy="1900080"/>
          </a:xfrm>
        </p:grpSpPr>
        <p:pic>
          <p:nvPicPr>
            <p:cNvPr id="340" name="Google Shape;575;p2" descr="Picture 8"/>
            <p:cNvPicPr/>
            <p:nvPr/>
          </p:nvPicPr>
          <p:blipFill>
            <a:blip r:embed="rId5"/>
            <a:stretch/>
          </p:blipFill>
          <p:spPr>
            <a:xfrm>
              <a:off x="372960" y="2921040"/>
              <a:ext cx="1074600" cy="131112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41" name="Google Shape;576;p2"/>
            <p:cNvSpPr/>
            <p:nvPr/>
          </p:nvSpPr>
          <p:spPr>
            <a:xfrm>
              <a:off x="340560" y="4353840"/>
              <a:ext cx="1342080" cy="2509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34200" rIns="34200" tIns="34200" bIns="34200" anchor="t">
              <a:spAutoFit/>
            </a:bodyPr>
            <a:p>
              <a:pPr>
                <a:lnSpc>
                  <a:spcPct val="100000"/>
                </a:lnSpc>
                <a:buNone/>
                <a:tabLst>
                  <a:tab algn="l" pos="0"/>
                </a:tabLst>
              </a:pPr>
              <a:r>
                <a:rPr b="0" lang="nl-NL" sz="1200" spc="-1" strike="noStrike">
                  <a:solidFill>
                    <a:srgbClr val="000000"/>
                  </a:solidFill>
                  <a:latin typeface="Avenir"/>
                  <a:ea typeface="Avenir"/>
                </a:rPr>
                <a:t>Rogier Kievit</a:t>
              </a:r>
              <a:endParaRPr b="0" lang="nl-NL" sz="12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42" name="Google Shape;577;p2"/>
            <p:cNvSpPr/>
            <p:nvPr/>
          </p:nvSpPr>
          <p:spPr>
            <a:xfrm>
              <a:off x="5218560" y="4309560"/>
              <a:ext cx="1365480" cy="5115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34200" rIns="34200" tIns="34200" bIns="34200" anchor="t">
              <a:spAutoFit/>
            </a:bodyPr>
            <a:p>
              <a:pPr algn="ctr">
                <a:lnSpc>
                  <a:spcPct val="90000"/>
                </a:lnSpc>
                <a:buNone/>
                <a:tabLst>
                  <a:tab algn="l" pos="0"/>
                </a:tabLst>
              </a:pPr>
              <a:r>
                <a:rPr b="0" lang="nl-NL" sz="1200" spc="-1" strike="noStrike">
                  <a:solidFill>
                    <a:srgbClr val="000000"/>
                  </a:solidFill>
                  <a:latin typeface="Avenir"/>
                  <a:ea typeface="Avenir"/>
                </a:rPr>
                <a:t>Michael</a:t>
              </a:r>
              <a:endParaRPr b="0" lang="nl-NL" sz="1200" spc="-1" strike="noStrike">
                <a:solidFill>
                  <a:srgbClr val="000000"/>
                </a:solidFill>
                <a:latin typeface="Calibri"/>
              </a:endParaRPr>
            </a:p>
            <a:p>
              <a:pPr algn="ctr">
                <a:lnSpc>
                  <a:spcPct val="90000"/>
                </a:lnSpc>
                <a:spcBef>
                  <a:spcPts val="901"/>
                </a:spcBef>
                <a:buNone/>
                <a:tabLst>
                  <a:tab algn="l" pos="0"/>
                </a:tabLst>
              </a:pPr>
              <a:r>
                <a:rPr b="0" lang="nl-NL" sz="1200" spc="-1" strike="noStrike">
                  <a:solidFill>
                    <a:srgbClr val="000000"/>
                  </a:solidFill>
                  <a:latin typeface="Avenir"/>
                  <a:ea typeface="Avenir"/>
                </a:rPr>
                <a:t>Aristodemou</a:t>
              </a:r>
              <a:endParaRPr b="0" lang="nl-NL" sz="12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43" name="Google Shape;578;p2"/>
            <p:cNvSpPr/>
            <p:nvPr/>
          </p:nvSpPr>
          <p:spPr>
            <a:xfrm>
              <a:off x="6661080" y="4223520"/>
              <a:ext cx="1365480" cy="5115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34200" rIns="34200" tIns="34200" bIns="34200" anchor="t">
              <a:spAutoFit/>
            </a:bodyPr>
            <a:p>
              <a:pPr algn="ctr">
                <a:lnSpc>
                  <a:spcPct val="90000"/>
                </a:lnSpc>
                <a:buNone/>
                <a:tabLst>
                  <a:tab algn="l" pos="0"/>
                </a:tabLst>
              </a:pPr>
              <a:r>
                <a:rPr b="0" lang="nl-NL" sz="1200" spc="-1" strike="noStrike">
                  <a:solidFill>
                    <a:srgbClr val="000000"/>
                  </a:solidFill>
                  <a:latin typeface="Avenir"/>
                  <a:ea typeface="Avenir"/>
                </a:rPr>
                <a:t>Lea</a:t>
              </a:r>
              <a:endParaRPr b="0" lang="nl-NL" sz="1200" spc="-1" strike="noStrike">
                <a:solidFill>
                  <a:srgbClr val="000000"/>
                </a:solidFill>
                <a:latin typeface="Calibri"/>
              </a:endParaRPr>
            </a:p>
            <a:p>
              <a:pPr algn="ctr">
                <a:lnSpc>
                  <a:spcPct val="90000"/>
                </a:lnSpc>
                <a:spcBef>
                  <a:spcPts val="901"/>
                </a:spcBef>
                <a:buNone/>
                <a:tabLst>
                  <a:tab algn="l" pos="0"/>
                </a:tabLst>
              </a:pPr>
              <a:r>
                <a:rPr b="0" lang="nl-NL" sz="1200" spc="-1" strike="noStrike">
                  <a:solidFill>
                    <a:srgbClr val="000000"/>
                  </a:solidFill>
                  <a:latin typeface="Avenir"/>
                  <a:ea typeface="Avenir"/>
                </a:rPr>
                <a:t>Michel</a:t>
              </a:r>
              <a:endParaRPr b="0" lang="nl-NL" sz="12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pic>
          <p:nvPicPr>
            <p:cNvPr id="344" name="Google Shape;579;p2" descr="Image"/>
            <p:cNvPicPr/>
            <p:nvPr/>
          </p:nvPicPr>
          <p:blipFill>
            <a:blip r:embed="rId6"/>
            <a:stretch/>
          </p:blipFill>
          <p:spPr>
            <a:xfrm>
              <a:off x="5325480" y="2921040"/>
              <a:ext cx="1139760" cy="13010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45" name="Google Shape;580;p2" descr="Image"/>
            <p:cNvPicPr/>
            <p:nvPr/>
          </p:nvPicPr>
          <p:blipFill>
            <a:blip r:embed="rId7"/>
            <a:stretch/>
          </p:blipFill>
          <p:spPr>
            <a:xfrm>
              <a:off x="6638040" y="2921040"/>
              <a:ext cx="1324800" cy="130140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46" name="Google Shape;581;p2"/>
          <p:cNvGrpSpPr/>
          <p:nvPr/>
        </p:nvGrpSpPr>
        <p:grpSpPr>
          <a:xfrm>
            <a:off x="9438840" y="2780640"/>
            <a:ext cx="2711160" cy="1863720"/>
            <a:chOff x="9438840" y="2780640"/>
            <a:chExt cx="2711160" cy="1863720"/>
          </a:xfrm>
        </p:grpSpPr>
        <p:grpSp>
          <p:nvGrpSpPr>
            <p:cNvPr id="347" name="Google Shape;582;p2"/>
            <p:cNvGrpSpPr/>
            <p:nvPr/>
          </p:nvGrpSpPr>
          <p:grpSpPr>
            <a:xfrm>
              <a:off x="9438840" y="2780640"/>
              <a:ext cx="2711160" cy="1715400"/>
              <a:chOff x="9438840" y="2780640"/>
              <a:chExt cx="2711160" cy="1715400"/>
            </a:xfrm>
          </p:grpSpPr>
          <p:sp>
            <p:nvSpPr>
              <p:cNvPr id="348" name="Google Shape;583;p2"/>
              <p:cNvSpPr/>
              <p:nvPr/>
            </p:nvSpPr>
            <p:spPr>
              <a:xfrm>
                <a:off x="10784520" y="4213440"/>
                <a:ext cx="1365480" cy="23256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34200" rIns="34200" tIns="34200" bIns="34200" anchor="t">
                <a:spAutoFit/>
              </a:bodyPr>
              <a:p>
                <a:pPr>
                  <a:lnSpc>
                    <a:spcPct val="90000"/>
                  </a:lnSpc>
                  <a:buNone/>
                  <a:tabLst>
                    <a:tab algn="l" pos="0"/>
                  </a:tabLst>
                </a:pPr>
                <a:r>
                  <a:rPr b="0" lang="nl-NL" sz="1200" spc="-1" strike="noStrike">
                    <a:solidFill>
                      <a:srgbClr val="000000"/>
                    </a:solidFill>
                    <a:latin typeface="Avenir"/>
                    <a:ea typeface="Avenir"/>
                  </a:rPr>
                  <a:t>Nicholas Judd</a:t>
                </a:r>
                <a:endParaRPr b="0" lang="nl-NL" sz="1200" spc="-1" strike="noStrike">
                  <a:solidFill>
                    <a:srgbClr val="000000"/>
                  </a:solidFill>
                  <a:latin typeface="Calibri"/>
                </a:endParaRPr>
              </a:p>
            </p:txBody>
          </p:sp>
          <p:grpSp>
            <p:nvGrpSpPr>
              <p:cNvPr id="349" name="Google Shape;584;p2"/>
              <p:cNvGrpSpPr/>
              <p:nvPr/>
            </p:nvGrpSpPr>
            <p:grpSpPr>
              <a:xfrm>
                <a:off x="9438840" y="2780640"/>
                <a:ext cx="2711160" cy="1715400"/>
                <a:chOff x="9438840" y="2780640"/>
                <a:chExt cx="2711160" cy="1715400"/>
              </a:xfrm>
            </p:grpSpPr>
            <p:pic>
              <p:nvPicPr>
                <p:cNvPr id="350" name="Google Shape;585;p2" descr="Afbeelding met persoon, boom, buiten, person&#10;&#10;Automatisch gegenereerde beschrijving"/>
                <p:cNvPicPr/>
                <p:nvPr/>
              </p:nvPicPr>
              <p:blipFill>
                <a:blip r:embed="rId8"/>
                <a:stretch/>
              </p:blipFill>
              <p:spPr>
                <a:xfrm>
                  <a:off x="10681200" y="2873160"/>
                  <a:ext cx="1326960" cy="1326960"/>
                </a:xfrm>
                <a:prstGeom prst="rect">
                  <a:avLst/>
                </a:prstGeom>
                <a:ln w="0">
                  <a:noFill/>
                </a:ln>
              </p:spPr>
            </p:pic>
            <p:pic>
              <p:nvPicPr>
                <p:cNvPr id="351" name="Google Shape;586;p2" descr="Afbeelding met boom, buiten, persoon, gras&#10;&#10;Automatisch gegenereerde beschrijving"/>
                <p:cNvPicPr/>
                <p:nvPr/>
              </p:nvPicPr>
              <p:blipFill>
                <a:blip r:embed="rId9"/>
                <a:stretch/>
              </p:blipFill>
              <p:spPr>
                <a:xfrm>
                  <a:off x="9469080" y="2884320"/>
                  <a:ext cx="1186920" cy="1315800"/>
                </a:xfrm>
                <a:prstGeom prst="rect">
                  <a:avLst/>
                </a:prstGeom>
                <a:ln w="0">
                  <a:noFill/>
                </a:ln>
              </p:spPr>
            </p:pic>
            <p:sp>
              <p:nvSpPr>
                <p:cNvPr id="352" name="Google Shape;587;p2"/>
                <p:cNvSpPr/>
                <p:nvPr/>
              </p:nvSpPr>
              <p:spPr>
                <a:xfrm>
                  <a:off x="9438840" y="2780640"/>
                  <a:ext cx="2711160" cy="1715400"/>
                </a:xfrm>
                <a:prstGeom prst="roundRect">
                  <a:avLst>
                    <a:gd name="adj" fmla="val 16667"/>
                  </a:avLst>
                </a:prstGeom>
                <a:noFill/>
                <a:ln w="25400">
                  <a:solidFill>
                    <a:srgbClr val="ff0000"/>
                  </a:solidFill>
                  <a:round/>
                </a:ln>
              </p:spPr>
              <p:style>
                <a:lnRef idx="0"/>
                <a:fillRef idx="0"/>
                <a:effectRef idx="0"/>
                <a:fontRef idx="minor"/>
              </p:style>
              <p:txBody>
                <a:bodyPr tIns="91440" bIns="91440" anchor="ctr">
                  <a:noAutofit/>
                </a:bodyPr>
                <a:p>
                  <a:endParaRPr b="0" lang="nl-NL" sz="1400" spc="-1" strike="noStrike">
                    <a:solidFill>
                      <a:srgbClr val="000000"/>
                    </a:solidFill>
                    <a:latin typeface="Calibri"/>
                  </a:endParaRPr>
                </a:p>
              </p:txBody>
            </p:sp>
          </p:grpSp>
        </p:grpSp>
        <p:sp>
          <p:nvSpPr>
            <p:cNvPr id="353" name="Google Shape;588;p2"/>
            <p:cNvSpPr/>
            <p:nvPr/>
          </p:nvSpPr>
          <p:spPr>
            <a:xfrm>
              <a:off x="9459720" y="4247280"/>
              <a:ext cx="1365480" cy="39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34200" rIns="34200" tIns="34200" bIns="34200" anchor="t">
              <a:spAutoFit/>
            </a:bodyPr>
            <a:p>
              <a:pPr>
                <a:lnSpc>
                  <a:spcPct val="90000"/>
                </a:lnSpc>
                <a:buNone/>
                <a:tabLst>
                  <a:tab algn="l" pos="0"/>
                </a:tabLst>
              </a:pPr>
              <a:r>
                <a:rPr b="0" lang="nl-NL" sz="1200" spc="-1" strike="noStrike">
                  <a:solidFill>
                    <a:srgbClr val="000000"/>
                  </a:solidFill>
                  <a:latin typeface="Avenir"/>
                  <a:ea typeface="Avenir"/>
                </a:rPr>
                <a:t>Jordy van Langen</a:t>
              </a:r>
              <a:endParaRPr b="0" lang="nl-NL" sz="12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pic>
        <p:nvPicPr>
          <p:cNvPr id="354" name="Google Shape;589;p2" descr=""/>
          <p:cNvPicPr/>
          <p:nvPr/>
        </p:nvPicPr>
        <p:blipFill>
          <a:blip r:embed="rId10"/>
          <a:stretch/>
        </p:blipFill>
        <p:spPr>
          <a:xfrm>
            <a:off x="199440" y="73800"/>
            <a:ext cx="5827320" cy="2759760"/>
          </a:xfrm>
          <a:prstGeom prst="rect">
            <a:avLst/>
          </a:prstGeom>
          <a:ln w="9525">
            <a:solidFill>
              <a:srgbClr val="000000"/>
            </a:solidFill>
            <a:round/>
          </a:ln>
        </p:spPr>
      </p:pic>
      <p:pic>
        <p:nvPicPr>
          <p:cNvPr id="355" name="Google Shape;590;p2" descr=""/>
          <p:cNvPicPr/>
          <p:nvPr/>
        </p:nvPicPr>
        <p:blipFill>
          <a:blip r:embed="rId11"/>
          <a:stretch/>
        </p:blipFill>
        <p:spPr>
          <a:xfrm>
            <a:off x="2066760" y="2921040"/>
            <a:ext cx="1128600" cy="1334880"/>
          </a:xfrm>
          <a:prstGeom prst="rect">
            <a:avLst/>
          </a:prstGeom>
          <a:ln w="0">
            <a:noFill/>
          </a:ln>
        </p:spPr>
      </p:pic>
      <p:sp>
        <p:nvSpPr>
          <p:cNvPr id="356" name="Google Shape;591;p2"/>
          <p:cNvSpPr/>
          <p:nvPr/>
        </p:nvSpPr>
        <p:spPr>
          <a:xfrm>
            <a:off x="1960200" y="4343400"/>
            <a:ext cx="1342080" cy="24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34200" rIns="34200" tIns="34200" bIns="3420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1200" spc="-1" strike="noStrike">
                <a:solidFill>
                  <a:srgbClr val="000000"/>
                </a:solidFill>
                <a:latin typeface="Avenir"/>
                <a:ea typeface="Avenir"/>
              </a:rPr>
              <a:t>Ilse Coolen</a:t>
            </a:r>
            <a:endParaRPr b="0" lang="nl-NL" sz="1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57" name="Google Shape;592;p2" descr=""/>
          <p:cNvPicPr/>
          <p:nvPr/>
        </p:nvPicPr>
        <p:blipFill>
          <a:blip r:embed="rId12"/>
          <a:stretch/>
        </p:blipFill>
        <p:spPr>
          <a:xfrm>
            <a:off x="3750480" y="2921040"/>
            <a:ext cx="1019880" cy="1334880"/>
          </a:xfrm>
          <a:prstGeom prst="rect">
            <a:avLst/>
          </a:prstGeom>
          <a:ln w="0">
            <a:noFill/>
          </a:ln>
        </p:spPr>
      </p:pic>
      <p:sp>
        <p:nvSpPr>
          <p:cNvPr id="358" name="Google Shape;593;p2"/>
          <p:cNvSpPr/>
          <p:nvPr/>
        </p:nvSpPr>
        <p:spPr>
          <a:xfrm>
            <a:off x="3589200" y="4343400"/>
            <a:ext cx="1342080" cy="24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34200" rIns="34200" tIns="34200" bIns="3420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1200" spc="-1" strike="noStrike">
                <a:solidFill>
                  <a:srgbClr val="000000"/>
                </a:solidFill>
                <a:latin typeface="Avenir"/>
                <a:ea typeface="Avenir"/>
              </a:rPr>
              <a:t>Jessica Schaaf</a:t>
            </a:r>
            <a:endParaRPr b="0" lang="nl-NL" sz="1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59" name="Google Shape;594;p2" descr=""/>
          <p:cNvPicPr/>
          <p:nvPr/>
        </p:nvPicPr>
        <p:blipFill>
          <a:blip r:embed="rId13"/>
          <a:stretch/>
        </p:blipFill>
        <p:spPr>
          <a:xfrm>
            <a:off x="8302680" y="2921040"/>
            <a:ext cx="859680" cy="1334880"/>
          </a:xfrm>
          <a:prstGeom prst="rect">
            <a:avLst/>
          </a:prstGeom>
          <a:ln w="0">
            <a:noFill/>
          </a:ln>
        </p:spPr>
      </p:pic>
      <p:sp>
        <p:nvSpPr>
          <p:cNvPr id="360" name="Google Shape;595;p2"/>
          <p:cNvSpPr/>
          <p:nvPr/>
        </p:nvSpPr>
        <p:spPr>
          <a:xfrm>
            <a:off x="8049960" y="4455360"/>
            <a:ext cx="1365480" cy="510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34200" rIns="34200" tIns="34200" bIns="34200" anchor="t">
            <a:noAutofit/>
          </a:bodyPr>
          <a:p>
            <a:pPr algn="ctr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1200" spc="-1" strike="noStrike">
                <a:solidFill>
                  <a:srgbClr val="000000"/>
                </a:solidFill>
                <a:latin typeface="Avenir"/>
                <a:ea typeface="Avenir"/>
              </a:rPr>
              <a:t>Emma Meeussen</a:t>
            </a:r>
            <a:endParaRPr b="0" lang="nl-NL" sz="12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90000"/>
              </a:lnSpc>
              <a:spcBef>
                <a:spcPts val="901"/>
              </a:spcBef>
              <a:buNone/>
              <a:tabLst>
                <a:tab algn="l" pos="0"/>
              </a:tabLst>
            </a:pPr>
            <a:endParaRPr b="0" lang="nl-NL" sz="1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" dur="500"/>
                                        <p:tgtEl>
                                          <p:spTgt spid="-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760;p20"/>
          <p:cNvSpPr/>
          <p:nvPr/>
        </p:nvSpPr>
        <p:spPr>
          <a:xfrm>
            <a:off x="986040" y="-576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Work Package 2 – Outreach &amp; education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1" name="Google Shape;761;p20"/>
          <p:cNvSpPr/>
          <p:nvPr/>
        </p:nvSpPr>
        <p:spPr>
          <a:xfrm>
            <a:off x="460800" y="1319040"/>
            <a:ext cx="10512000" cy="5538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noAutofit/>
          </a:bodyPr>
          <a:p>
            <a:pPr marL="457200" indent="-4546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Organize Workshops (hybrid format)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lvl="1" marL="914400" indent="-4546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Step-by-step tutorials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457200" indent="-454680">
              <a:lnSpc>
                <a:spcPct val="100000"/>
              </a:lnSpc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Break-out rooms: R/Python/Matlab/JASP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457200" indent="-454680">
              <a:lnSpc>
                <a:spcPct val="100000"/>
              </a:lnSpc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Dates: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50904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2800" spc="-1" strike="sngStrike">
                <a:solidFill>
                  <a:srgbClr val="000000"/>
                </a:solidFill>
                <a:latin typeface="Calibri"/>
                <a:ea typeface="Calibri"/>
              </a:rPr>
              <a:t>23-sept-2022 (10:00 CET) -&gt; Local @ Donders Institute, in person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45972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2800" spc="-1" strike="sngStrike">
                <a:solidFill>
                  <a:srgbClr val="000000"/>
                </a:solidFill>
                <a:latin typeface="Calibri"/>
                <a:ea typeface="Calibri"/>
              </a:rPr>
              <a:t>30-sept-2022 (14:00 CET)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45972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2800" spc="-1" strike="sngStrike">
                <a:solidFill>
                  <a:srgbClr val="000000"/>
                </a:solidFill>
                <a:latin typeface="Calibri"/>
                <a:ea typeface="Calibri"/>
              </a:rPr>
              <a:t>11-nov-2022 (14:00 CET)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45972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2800" spc="-1" strike="sngStrike">
                <a:solidFill>
                  <a:srgbClr val="000000"/>
                </a:solidFill>
                <a:latin typeface="Calibri"/>
                <a:ea typeface="Calibri"/>
              </a:rPr>
              <a:t>17-feb-2023 (14:00 CET)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45972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2800" spc="-1" strike="sngStrike">
                <a:solidFill>
                  <a:srgbClr val="000000"/>
                </a:solidFill>
                <a:latin typeface="Calibri"/>
                <a:ea typeface="Calibri"/>
              </a:rPr>
              <a:t>31-mar-2023 (14:00 CET)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45972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23-nov-2023 (09:00 CET) -&gt; Marburg, Germany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74" dur="indefinite" restart="never" nodeType="tmRoot">
          <p:childTnLst>
            <p:seq>
              <p:cTn id="375" dur="indefinite" nodeType="mainSeq">
                <p:childTnLst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80" dur="500"/>
                                        <p:tgtEl>
                                          <p:spTgt spid="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85" dur="500"/>
                                        <p:tgtEl>
                                          <p:spTgt spid="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0" dur="500"/>
                                        <p:tgtEl>
                                          <p:spTgt spid="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5" dur="500"/>
                                        <p:tgtEl>
                                          <p:spTgt spid="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00" dur="500"/>
                                        <p:tgtEl>
                                          <p:spTgt spid="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05" dur="500"/>
                                        <p:tgtEl>
                                          <p:spTgt spid="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10" dur="500"/>
                                        <p:tgtEl>
                                          <p:spTgt spid="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15" dur="500"/>
                                        <p:tgtEl>
                                          <p:spTgt spid="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6" fill="hold">
                      <p:stCondLst>
                        <p:cond delay="indefinite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0" dur="500"/>
                                        <p:tgtEl>
                                          <p:spTgt spid="4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5" dur="500"/>
                                        <p:tgtEl>
                                          <p:spTgt spid="4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6" fill="hold">
                      <p:stCondLst>
                        <p:cond delay="indefinite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30" dur="500"/>
                                        <p:tgtEl>
                                          <p:spTgt spid="4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1" fill="hold">
                      <p:stCondLst>
                        <p:cond delay="indefinite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35" dur="500"/>
                                        <p:tgtEl>
                                          <p:spTgt spid="4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6" fill="hold">
                      <p:stCondLst>
                        <p:cond delay="indefinite"/>
                      </p:stCondLst>
                      <p:childTnLst>
                        <p:par>
                          <p:cTn id="437" fill="hold">
                            <p:stCondLst>
                              <p:cond delay="0"/>
                            </p:stCondLst>
                            <p:childTnLst>
                              <p:par>
                                <p:cTn id="43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40" dur="500"/>
                                        <p:tgtEl>
                                          <p:spTgt spid="45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>
                      <p:stCondLst>
                        <p:cond delay="indefinite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45" dur="500"/>
                                        <p:tgtEl>
                                          <p:spTgt spid="45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6" fill="hold">
                      <p:stCondLst>
                        <p:cond delay="indefinite"/>
                      </p:stCondLst>
                      <p:childTnLst>
                        <p:par>
                          <p:cTn id="447" fill="hold">
                            <p:stCondLst>
                              <p:cond delay="0"/>
                            </p:stCondLst>
                            <p:childTnLst>
                              <p:par>
                                <p:cTn id="44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50" dur="500"/>
                                        <p:tgtEl>
                                          <p:spTgt spid="45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1" fill="hold">
                      <p:stCondLst>
                        <p:cond delay="indefinite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55" dur="500"/>
                                        <p:tgtEl>
                                          <p:spTgt spid="45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767;p21"/>
          <p:cNvSpPr/>
          <p:nvPr/>
        </p:nvSpPr>
        <p:spPr>
          <a:xfrm>
            <a:off x="986040" y="-576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Work Package 2 – Outreach &amp; education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53" name="Google Shape;768;p21" descr=""/>
          <p:cNvPicPr/>
          <p:nvPr/>
        </p:nvPicPr>
        <p:blipFill>
          <a:blip r:embed="rId1"/>
          <a:stretch/>
        </p:blipFill>
        <p:spPr>
          <a:xfrm>
            <a:off x="6176160" y="1212840"/>
            <a:ext cx="5187600" cy="5332680"/>
          </a:xfrm>
          <a:prstGeom prst="rect">
            <a:avLst/>
          </a:prstGeom>
          <a:ln w="0">
            <a:noFill/>
          </a:ln>
        </p:spPr>
      </p:pic>
      <p:sp>
        <p:nvSpPr>
          <p:cNvPr id="454" name="Google Shape;769;p21"/>
          <p:cNvSpPr/>
          <p:nvPr/>
        </p:nvSpPr>
        <p:spPr>
          <a:xfrm>
            <a:off x="937800" y="2053800"/>
            <a:ext cx="3392640" cy="1845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&gt; 200 participants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774;p22"/>
          <p:cNvSpPr/>
          <p:nvPr/>
        </p:nvSpPr>
        <p:spPr>
          <a:xfrm>
            <a:off x="838080" y="36504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Work Package 3 – JASP statistics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6" name="Google Shape;775;p22"/>
          <p:cNvSpPr/>
          <p:nvPr/>
        </p:nvSpPr>
        <p:spPr>
          <a:xfrm>
            <a:off x="495360" y="1689840"/>
            <a:ext cx="4353480" cy="434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noAutofit/>
          </a:bodyPr>
          <a:p>
            <a:pPr marL="457200" indent="-4546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nl-NL" sz="3200" spc="-1" strike="noStrike">
                <a:solidFill>
                  <a:srgbClr val="000000"/>
                </a:solidFill>
                <a:latin typeface="Calibri"/>
                <a:ea typeface="Calibri"/>
              </a:rPr>
              <a:t>Collaboration &amp; integration</a:t>
            </a: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  <a:p>
            <a:pPr marL="457200" indent="-4546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nl-NL" sz="3200" spc="-1" strike="noStrike">
                <a:solidFill>
                  <a:srgbClr val="000000"/>
                </a:solidFill>
                <a:latin typeface="Calibri"/>
                <a:ea typeface="Calibri"/>
              </a:rPr>
              <a:t>Used by 292 universities</a:t>
            </a: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  <a:p>
            <a:pPr marL="457200" indent="-4546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nl-NL" sz="3200" spc="-1" strike="noStrike">
                <a:solidFill>
                  <a:srgbClr val="000000"/>
                </a:solidFill>
                <a:latin typeface="Calibri"/>
                <a:ea typeface="Calibri"/>
              </a:rPr>
              <a:t>67 countries</a:t>
            </a: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  <a:p>
            <a:pPr marL="457200" indent="-4546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nl-NL" sz="3200" spc="-1" strike="noStrike">
                <a:solidFill>
                  <a:srgbClr val="000000"/>
                </a:solidFill>
                <a:latin typeface="Calibri"/>
                <a:ea typeface="Calibri"/>
              </a:rPr>
              <a:t>30.000 monthly downloads</a:t>
            </a: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  <a:p>
            <a:pPr marL="457200" indent="-4546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nl-NL" sz="3200" spc="-1" strike="noStrike">
                <a:solidFill>
                  <a:srgbClr val="000000"/>
                </a:solidFill>
                <a:latin typeface="Calibri"/>
                <a:ea typeface="Calibri"/>
              </a:rPr>
              <a:t>Gateway to coding</a:t>
            </a: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57" name="Google Shape;776;p22"/>
          <p:cNvGrpSpPr/>
          <p:nvPr/>
        </p:nvGrpSpPr>
        <p:grpSpPr>
          <a:xfrm>
            <a:off x="5065200" y="1689840"/>
            <a:ext cx="7032600" cy="3508920"/>
            <a:chOff x="5065200" y="1689840"/>
            <a:chExt cx="7032600" cy="3508920"/>
          </a:xfrm>
        </p:grpSpPr>
        <p:pic>
          <p:nvPicPr>
            <p:cNvPr id="458" name="Google Shape;777;p22" descr=""/>
            <p:cNvPicPr/>
            <p:nvPr/>
          </p:nvPicPr>
          <p:blipFill>
            <a:blip r:embed="rId1"/>
            <a:stretch/>
          </p:blipFill>
          <p:spPr>
            <a:xfrm>
              <a:off x="5065200" y="1689840"/>
              <a:ext cx="4698360" cy="350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59" name="Google Shape;778;p22" descr=""/>
            <p:cNvPicPr/>
            <p:nvPr/>
          </p:nvPicPr>
          <p:blipFill>
            <a:blip r:embed="rId2"/>
            <a:stretch/>
          </p:blipFill>
          <p:spPr>
            <a:xfrm>
              <a:off x="9766440" y="1690200"/>
              <a:ext cx="2331360" cy="338688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56" dur="indefinite" restart="never" nodeType="tmRoot">
          <p:childTnLst>
            <p:seq>
              <p:cTn id="457" dur="indefinite" nodeType="mainSeq">
                <p:childTnLst>
                  <p:par>
                    <p:cTn id="458" fill="hold">
                      <p:stCondLst>
                        <p:cond delay="indefinite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62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3" fill="hold">
                      <p:stCondLst>
                        <p:cond delay="indefinite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67" dur="500"/>
                                        <p:tgtEl>
                                          <p:spTgt spid="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8" fill="hold">
                      <p:stCondLst>
                        <p:cond delay="indefinite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72" dur="500"/>
                                        <p:tgtEl>
                                          <p:spTgt spid="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3" fill="hold">
                      <p:stCondLst>
                        <p:cond delay="indefinite"/>
                      </p:stCondLst>
                      <p:childTnLst>
                        <p:par>
                          <p:cTn id="474" fill="hold">
                            <p:stCondLst>
                              <p:cond delay="0"/>
                            </p:stCondLst>
                            <p:childTnLst>
                              <p:par>
                                <p:cTn id="47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77" dur="500"/>
                                        <p:tgtEl>
                                          <p:spTgt spid="4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8" fill="hold">
                      <p:stCondLst>
                        <p:cond delay="indefinite"/>
                      </p:stCondLst>
                      <p:childTnLst>
                        <p:par>
                          <p:cTn id="479" fill="hold">
                            <p:stCondLst>
                              <p:cond delay="0"/>
                            </p:stCondLst>
                            <p:childTnLst>
                              <p:par>
                                <p:cTn id="48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82" dur="500"/>
                                        <p:tgtEl>
                                          <p:spTgt spid="4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3" fill="hold">
                      <p:stCondLst>
                        <p:cond delay="indefinite"/>
                      </p:stCondLst>
                      <p:childTnLst>
                        <p:par>
                          <p:cTn id="484" fill="hold">
                            <p:stCondLst>
                              <p:cond delay="0"/>
                            </p:stCondLst>
                            <p:childTnLst>
                              <p:par>
                                <p:cTn id="48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87" dur="500"/>
                                        <p:tgtEl>
                                          <p:spTgt spid="4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8" fill="hold">
                      <p:stCondLst>
                        <p:cond delay="indefinite"/>
                      </p:stCondLst>
                      <p:childTnLst>
                        <p:par>
                          <p:cTn id="489" fill="hold">
                            <p:stCondLst>
                              <p:cond delay="0"/>
                            </p:stCondLst>
                            <p:childTnLst>
                              <p:par>
                                <p:cTn id="49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92" dur="500"/>
                                        <p:tgtEl>
                                          <p:spTgt spid="4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3" fill="hold">
                      <p:stCondLst>
                        <p:cond delay="indefinite"/>
                      </p:stCondLst>
                      <p:childTnLst>
                        <p:par>
                          <p:cTn id="494" fill="hold">
                            <p:stCondLst>
                              <p:cond delay="0"/>
                            </p:stCondLst>
                            <p:childTnLst>
                              <p:par>
                                <p:cTn id="49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97" dur="500"/>
                                        <p:tgtEl>
                                          <p:spTgt spid="4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8" fill="hold">
                      <p:stCondLst>
                        <p:cond delay="indefinite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02" dur="500"/>
                                        <p:tgtEl>
                                          <p:spTgt spid="4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3" fill="hold">
                      <p:stCondLst>
                        <p:cond delay="indefinite"/>
                      </p:stCondLst>
                      <p:childTnLst>
                        <p:par>
                          <p:cTn id="504" fill="hold">
                            <p:stCondLst>
                              <p:cond delay="0"/>
                            </p:stCondLst>
                            <p:childTnLst>
                              <p:par>
                                <p:cTn id="50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07" dur="500"/>
                                        <p:tgtEl>
                                          <p:spTgt spid="4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783;p23"/>
          <p:cNvSpPr/>
          <p:nvPr/>
        </p:nvSpPr>
        <p:spPr>
          <a:xfrm>
            <a:off x="964440" y="3168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ggrain package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1" name="Google Shape;784;p23"/>
          <p:cNvSpPr/>
          <p:nvPr/>
        </p:nvSpPr>
        <p:spPr>
          <a:xfrm>
            <a:off x="460800" y="1319040"/>
            <a:ext cx="10512000" cy="510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noAutofit/>
          </a:bodyPr>
          <a:p>
            <a:pPr marL="457920" indent="-4572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geom_rain()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7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457920" indent="-27936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62" name="Google Shape;785;p23" descr=""/>
          <p:cNvPicPr/>
          <p:nvPr/>
        </p:nvPicPr>
        <p:blipFill>
          <a:blip r:embed="rId1"/>
          <a:stretch/>
        </p:blipFill>
        <p:spPr>
          <a:xfrm>
            <a:off x="6750000" y="2210400"/>
            <a:ext cx="5328000" cy="3729600"/>
          </a:xfrm>
          <a:prstGeom prst="rect">
            <a:avLst/>
          </a:prstGeom>
          <a:ln w="0">
            <a:noFill/>
          </a:ln>
        </p:spPr>
      </p:pic>
      <p:pic>
        <p:nvPicPr>
          <p:cNvPr id="463" name="Google Shape;786;p23" descr=""/>
          <p:cNvPicPr/>
          <p:nvPr/>
        </p:nvPicPr>
        <p:blipFill>
          <a:blip r:embed="rId2"/>
          <a:stretch/>
        </p:blipFill>
        <p:spPr>
          <a:xfrm>
            <a:off x="307440" y="2641680"/>
            <a:ext cx="6441840" cy="1900800"/>
          </a:xfrm>
          <a:prstGeom prst="rect">
            <a:avLst/>
          </a:prstGeom>
          <a:ln w="0">
            <a:noFill/>
          </a:ln>
        </p:spPr>
      </p:pic>
      <p:sp>
        <p:nvSpPr>
          <p:cNvPr id="464" name="Google Shape;787;p23"/>
          <p:cNvSpPr/>
          <p:nvPr/>
        </p:nvSpPr>
        <p:spPr>
          <a:xfrm>
            <a:off x="460800" y="5940720"/>
            <a:ext cx="365940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t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nl-NL" sz="1800" spc="-1" strike="noStrike" u="sng">
                <a:solidFill>
                  <a:schemeClr val="hlink"/>
                </a:solidFill>
                <a:uFillTx/>
                <a:latin typeface="Arial"/>
                <a:ea typeface="Arial"/>
                <a:hlinkClick r:id="rId3"/>
              </a:rPr>
              <a:t>https://github.com/njudd/ggrain</a:t>
            </a:r>
            <a:r>
              <a:rPr b="1" lang="nl-NL" sz="1800" spc="-1" strike="noStrike">
                <a:solidFill>
                  <a:srgbClr val="2f5496"/>
                </a:solidFill>
                <a:latin typeface="Arial"/>
                <a:ea typeface="Arial"/>
              </a:rPr>
              <a:t> </a:t>
            </a:r>
            <a:endParaRPr b="0" lang="nl-NL" sz="1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65" name="Google Shape;788;p23" descr=""/>
          <p:cNvPicPr/>
          <p:nvPr/>
        </p:nvPicPr>
        <p:blipFill>
          <a:blip r:embed="rId4"/>
          <a:stretch/>
        </p:blipFill>
        <p:spPr>
          <a:xfrm>
            <a:off x="4634640" y="170640"/>
            <a:ext cx="1630440" cy="1507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793;p24"/>
          <p:cNvSpPr/>
          <p:nvPr/>
        </p:nvSpPr>
        <p:spPr>
          <a:xfrm>
            <a:off x="964440" y="3168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ggrain package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7" name="Google Shape;794;p24"/>
          <p:cNvSpPr/>
          <p:nvPr/>
        </p:nvSpPr>
        <p:spPr>
          <a:xfrm>
            <a:off x="460800" y="1319040"/>
            <a:ext cx="10512000" cy="510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noAutofit/>
          </a:bodyPr>
          <a:p>
            <a:pPr marL="7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457920" indent="-457200">
              <a:lnSpc>
                <a:spcPct val="100000"/>
              </a:lnSpc>
              <a:buClr>
                <a:srgbClr val="06287e"/>
              </a:buClr>
              <a:buFont typeface="Arial"/>
              <a:buChar char="•"/>
              <a:tabLst>
                <a:tab algn="l" pos="0"/>
              </a:tabLst>
            </a:pPr>
            <a:r>
              <a:rPr b="0" lang="nl-NL" sz="2800" spc="-1" strike="noStrike">
                <a:solidFill>
                  <a:srgbClr val="06287e"/>
                </a:solidFill>
                <a:latin typeface="Arial"/>
                <a:ea typeface="Arial"/>
              </a:rPr>
              <a:t>ggplot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(iris, </a:t>
            </a:r>
            <a:r>
              <a:rPr b="0" lang="nl-NL" sz="2800" spc="-1" strike="noStrike">
                <a:solidFill>
                  <a:srgbClr val="06287e"/>
                </a:solidFill>
                <a:latin typeface="Arial"/>
                <a:ea typeface="Arial"/>
              </a:rPr>
              <a:t>aes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(Species, Sepal.Width)) </a:t>
            </a:r>
            <a:r>
              <a:rPr b="0" lang="nl-NL" sz="2800" spc="-1" strike="noStrike">
                <a:solidFill>
                  <a:srgbClr val="4070a0"/>
                </a:solidFill>
                <a:latin typeface="Arial"/>
                <a:ea typeface="Arial"/>
              </a:rPr>
              <a:t>+           </a:t>
            </a:r>
            <a:r>
              <a:rPr b="0" lang="nl-NL" sz="2800" spc="-1" strike="noStrike">
                <a:solidFill>
                  <a:srgbClr val="4070a0"/>
                </a:solidFill>
                <a:latin typeface="Arial"/>
                <a:ea typeface="Arial"/>
              </a:rPr>
              <a:t>	</a:t>
            </a:r>
            <a:r>
              <a:rPr b="0" lang="nl-NL" sz="2800" spc="-1" strike="noStrike">
                <a:solidFill>
                  <a:srgbClr val="4070a0"/>
                </a:solidFill>
                <a:latin typeface="Arial"/>
                <a:ea typeface="Arial"/>
              </a:rPr>
              <a:t>	</a:t>
            </a:r>
            <a:r>
              <a:rPr b="0" lang="nl-NL" sz="2800" spc="-1" strike="noStrike">
                <a:solidFill>
                  <a:srgbClr val="06287e"/>
                </a:solidFill>
                <a:latin typeface="Arial"/>
                <a:ea typeface="Arial"/>
              </a:rPr>
              <a:t>geom_rain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()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68" name="Google Shape;795;p24" descr=""/>
          <p:cNvPicPr/>
          <p:nvPr/>
        </p:nvPicPr>
        <p:blipFill>
          <a:blip r:embed="rId1"/>
          <a:stretch/>
        </p:blipFill>
        <p:spPr>
          <a:xfrm>
            <a:off x="7482600" y="2895480"/>
            <a:ext cx="4248000" cy="3746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800;p25"/>
          <p:cNvSpPr/>
          <p:nvPr/>
        </p:nvSpPr>
        <p:spPr>
          <a:xfrm>
            <a:off x="964440" y="3168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ggrain package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0" name="Google Shape;801;p25"/>
          <p:cNvSpPr/>
          <p:nvPr/>
        </p:nvSpPr>
        <p:spPr>
          <a:xfrm>
            <a:off x="460800" y="1319040"/>
            <a:ext cx="10512000" cy="510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noAutofit/>
          </a:bodyPr>
          <a:p>
            <a:pPr marL="7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457920" indent="-457200">
              <a:lnSpc>
                <a:spcPct val="100000"/>
              </a:lnSpc>
              <a:buClr>
                <a:srgbClr val="06287e"/>
              </a:buClr>
              <a:buFont typeface="Arial"/>
              <a:buChar char="•"/>
              <a:tabLst>
                <a:tab algn="l" pos="0"/>
              </a:tabLst>
            </a:pPr>
            <a:r>
              <a:rPr b="0" lang="nl-NL" sz="2800" spc="-1" strike="noStrike">
                <a:solidFill>
                  <a:srgbClr val="06287e"/>
                </a:solidFill>
                <a:latin typeface="Arial"/>
                <a:ea typeface="Arial"/>
              </a:rPr>
              <a:t>ggplot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(iris, </a:t>
            </a:r>
            <a:r>
              <a:rPr b="0" lang="nl-NL" sz="2800" spc="-1" strike="noStrike">
                <a:solidFill>
                  <a:srgbClr val="06287e"/>
                </a:solidFill>
                <a:latin typeface="Arial"/>
                <a:ea typeface="Arial"/>
              </a:rPr>
              <a:t>aes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(Species, Sepal.Width)) </a:t>
            </a:r>
            <a:r>
              <a:rPr b="0" lang="nl-NL" sz="2800" spc="-1" strike="noStrike">
                <a:solidFill>
                  <a:srgbClr val="4070a0"/>
                </a:solidFill>
                <a:latin typeface="Arial"/>
                <a:ea typeface="Arial"/>
              </a:rPr>
              <a:t>+           </a:t>
            </a:r>
            <a:r>
              <a:rPr b="0" lang="nl-NL" sz="2800" spc="-1" strike="noStrike">
                <a:solidFill>
                  <a:srgbClr val="4070a0"/>
                </a:solidFill>
                <a:latin typeface="Arial"/>
                <a:ea typeface="Arial"/>
              </a:rPr>
              <a:t>	</a:t>
            </a:r>
            <a:r>
              <a:rPr b="0" lang="nl-NL" sz="2800" spc="-1" strike="noStrike">
                <a:solidFill>
                  <a:srgbClr val="4070a0"/>
                </a:solidFill>
                <a:latin typeface="Arial"/>
                <a:ea typeface="Arial"/>
              </a:rPr>
              <a:t>	</a:t>
            </a:r>
            <a:r>
              <a:rPr b="0" lang="nl-NL" sz="2800" spc="-1" strike="noStrike">
                <a:solidFill>
                  <a:srgbClr val="06287e"/>
                </a:solidFill>
                <a:latin typeface="Arial"/>
                <a:ea typeface="Arial"/>
              </a:rPr>
              <a:t>geom_rain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() +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	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 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	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	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	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	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	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	</a:t>
            </a:r>
            <a:r>
              <a:rPr b="0" lang="nl-NL" sz="2800" spc="-1" strike="noStrike">
                <a:solidFill>
                  <a:srgbClr val="06287e"/>
                </a:solidFill>
                <a:latin typeface="Arial"/>
                <a:ea typeface="Arial"/>
              </a:rPr>
              <a:t>coord_flip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()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71" name="Google Shape;802;p25" descr=""/>
          <p:cNvPicPr/>
          <p:nvPr/>
        </p:nvPicPr>
        <p:blipFill>
          <a:blip r:embed="rId1"/>
          <a:stretch/>
        </p:blipFill>
        <p:spPr>
          <a:xfrm>
            <a:off x="7715160" y="2977200"/>
            <a:ext cx="4294800" cy="3787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807;p26"/>
          <p:cNvSpPr/>
          <p:nvPr/>
        </p:nvSpPr>
        <p:spPr>
          <a:xfrm>
            <a:off x="964440" y="3168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ggrain package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3" name="Google Shape;808;p26"/>
          <p:cNvSpPr/>
          <p:nvPr/>
        </p:nvSpPr>
        <p:spPr>
          <a:xfrm>
            <a:off x="460800" y="1319040"/>
            <a:ext cx="10512000" cy="510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noAutofit/>
          </a:bodyPr>
          <a:p>
            <a:pPr marL="7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457920" indent="-457200">
              <a:lnSpc>
                <a:spcPct val="100000"/>
              </a:lnSpc>
              <a:buClr>
                <a:srgbClr val="06287e"/>
              </a:buClr>
              <a:buFont typeface="Arial"/>
              <a:buChar char="•"/>
              <a:tabLst>
                <a:tab algn="l" pos="0"/>
              </a:tabLst>
            </a:pPr>
            <a:r>
              <a:rPr b="0" lang="nl-NL" sz="2800" spc="-1" strike="noStrike">
                <a:solidFill>
                  <a:srgbClr val="06287e"/>
                </a:solidFill>
                <a:latin typeface="Arial"/>
                <a:ea typeface="Arial"/>
              </a:rPr>
              <a:t>ggplot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(iris, </a:t>
            </a:r>
            <a:r>
              <a:rPr b="0" lang="nl-NL" sz="2800" spc="-1" strike="noStrike">
                <a:solidFill>
                  <a:srgbClr val="06287e"/>
                </a:solidFill>
                <a:latin typeface="Arial"/>
                <a:ea typeface="Arial"/>
              </a:rPr>
              <a:t>aes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(Species, Sepal.Width, fill = Species)) </a:t>
            </a:r>
            <a:r>
              <a:rPr b="0" lang="nl-NL" sz="2800" spc="-1" strike="noStrike">
                <a:solidFill>
                  <a:srgbClr val="4070a0"/>
                </a:solidFill>
                <a:latin typeface="Arial"/>
                <a:ea typeface="Arial"/>
              </a:rPr>
              <a:t>+           </a:t>
            </a:r>
            <a:r>
              <a:rPr b="0" lang="nl-NL" sz="2800" spc="-1" strike="noStrike">
                <a:solidFill>
                  <a:srgbClr val="4070a0"/>
                </a:solidFill>
                <a:latin typeface="Arial"/>
                <a:ea typeface="Arial"/>
              </a:rPr>
              <a:t>	</a:t>
            </a:r>
            <a:r>
              <a:rPr b="0" lang="nl-NL" sz="2800" spc="-1" strike="noStrike">
                <a:solidFill>
                  <a:srgbClr val="06287e"/>
                </a:solidFill>
                <a:latin typeface="Arial"/>
                <a:ea typeface="Arial"/>
              </a:rPr>
              <a:t>geom_rain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()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74" name="Google Shape;809;p26" descr=""/>
          <p:cNvPicPr/>
          <p:nvPr/>
        </p:nvPicPr>
        <p:blipFill>
          <a:blip r:embed="rId1"/>
          <a:stretch/>
        </p:blipFill>
        <p:spPr>
          <a:xfrm>
            <a:off x="7808760" y="3076200"/>
            <a:ext cx="4152240" cy="3661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814;p27"/>
          <p:cNvSpPr/>
          <p:nvPr/>
        </p:nvSpPr>
        <p:spPr>
          <a:xfrm>
            <a:off x="964440" y="3168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ggrain package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6" name="Google Shape;815;p27"/>
          <p:cNvSpPr/>
          <p:nvPr/>
        </p:nvSpPr>
        <p:spPr>
          <a:xfrm>
            <a:off x="460800" y="1319040"/>
            <a:ext cx="10512000" cy="510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noAutofit/>
          </a:bodyPr>
          <a:p>
            <a:pPr marL="7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457920" indent="-457200">
              <a:lnSpc>
                <a:spcPct val="100000"/>
              </a:lnSpc>
              <a:buClr>
                <a:srgbClr val="06287e"/>
              </a:buClr>
              <a:buFont typeface="Arial"/>
              <a:buChar char="•"/>
              <a:tabLst>
                <a:tab algn="l" pos="0"/>
              </a:tabLst>
            </a:pPr>
            <a:r>
              <a:rPr b="0" lang="nl-NL" sz="2800" spc="-1" strike="noStrike">
                <a:solidFill>
                  <a:srgbClr val="06287e"/>
                </a:solidFill>
                <a:latin typeface="Arial"/>
                <a:ea typeface="Arial"/>
              </a:rPr>
              <a:t>ggplot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(iris, </a:t>
            </a:r>
            <a:r>
              <a:rPr b="0" lang="nl-NL" sz="2800" spc="-1" strike="noStrike">
                <a:solidFill>
                  <a:srgbClr val="06287e"/>
                </a:solidFill>
                <a:latin typeface="Arial"/>
                <a:ea typeface="Arial"/>
              </a:rPr>
              <a:t>aes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(1, Sepal.Width, fill = Species)) </a:t>
            </a:r>
            <a:r>
              <a:rPr b="0" lang="nl-NL" sz="2800" spc="-1" strike="noStrike">
                <a:solidFill>
                  <a:srgbClr val="4070a0"/>
                </a:solidFill>
                <a:latin typeface="Arial"/>
                <a:ea typeface="Arial"/>
              </a:rPr>
              <a:t>+           </a:t>
            </a:r>
            <a:r>
              <a:rPr b="0" lang="nl-NL" sz="2800" spc="-1" strike="noStrike">
                <a:solidFill>
                  <a:srgbClr val="4070a0"/>
                </a:solidFill>
                <a:latin typeface="Arial"/>
                <a:ea typeface="Arial"/>
              </a:rPr>
              <a:t>	</a:t>
            </a:r>
            <a:r>
              <a:rPr b="0" lang="nl-NL" sz="2800" spc="-1" strike="noStrike">
                <a:solidFill>
                  <a:srgbClr val="06287e"/>
                </a:solidFill>
                <a:latin typeface="Arial"/>
                <a:ea typeface="Arial"/>
              </a:rPr>
              <a:t>geom_rain</a:t>
            </a:r>
            <a:r>
              <a:rPr b="0" lang="nl-NL" sz="2800" spc="-1" strike="noStrike">
                <a:solidFill>
                  <a:schemeClr val="dk1"/>
                </a:solidFill>
                <a:latin typeface="Arial"/>
                <a:ea typeface="Arial"/>
              </a:rPr>
              <a:t>()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457920" indent="-27936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77" name="Google Shape;816;p27" descr=""/>
          <p:cNvPicPr/>
          <p:nvPr/>
        </p:nvPicPr>
        <p:blipFill>
          <a:blip r:embed="rId1"/>
          <a:stretch/>
        </p:blipFill>
        <p:spPr>
          <a:xfrm>
            <a:off x="7612920" y="2954160"/>
            <a:ext cx="4389840" cy="38714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821;p28"/>
          <p:cNvSpPr/>
          <p:nvPr/>
        </p:nvSpPr>
        <p:spPr>
          <a:xfrm>
            <a:off x="964440" y="3168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ggrain package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9" name="Google Shape;822;p28"/>
          <p:cNvSpPr/>
          <p:nvPr/>
        </p:nvSpPr>
        <p:spPr>
          <a:xfrm>
            <a:off x="460800" y="1319040"/>
            <a:ext cx="10512000" cy="510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noAutofit/>
          </a:bodyPr>
          <a:p>
            <a:pPr marL="457920" indent="-457200">
              <a:lnSpc>
                <a:spcPct val="100000"/>
              </a:lnSpc>
              <a:buClr>
                <a:srgbClr val="2f5496"/>
              </a:buClr>
              <a:buFont typeface="Arial"/>
              <a:buChar char="•"/>
            </a:pPr>
            <a:r>
              <a:rPr b="1" lang="nl-NL" sz="2800" spc="-1" strike="noStrike">
                <a:solidFill>
                  <a:srgbClr val="2f5496"/>
                </a:solidFill>
                <a:latin typeface="Arial"/>
                <a:ea typeface="Arial"/>
              </a:rPr>
              <a:t>Change elements by giving a </a:t>
            </a:r>
            <a:r>
              <a:rPr b="1" lang="nl-NL" sz="2800" spc="-1" strike="noStrike">
                <a:solidFill>
                  <a:srgbClr val="2f5496"/>
                </a:solidFill>
                <a:latin typeface="Arial"/>
                <a:ea typeface="Arial"/>
              </a:rPr>
              <a:t>	</a:t>
            </a:r>
            <a:r>
              <a:rPr b="1" lang="nl-NL" sz="2800" spc="-1" strike="noStrike">
                <a:solidFill>
                  <a:srgbClr val="2f5496"/>
                </a:solidFill>
                <a:latin typeface="Arial"/>
                <a:ea typeface="Arial"/>
              </a:rPr>
              <a:t>	</a:t>
            </a:r>
            <a:r>
              <a:rPr b="1" lang="nl-NL" sz="2800" spc="-1" strike="noStrike">
                <a:solidFill>
                  <a:srgbClr val="2f5496"/>
                </a:solidFill>
                <a:latin typeface="Arial"/>
                <a:ea typeface="Arial"/>
              </a:rPr>
              <a:t>	</a:t>
            </a:r>
            <a:r>
              <a:rPr b="1" lang="nl-NL" sz="2800" spc="-1" strike="noStrike">
                <a:solidFill>
                  <a:srgbClr val="2f5496"/>
                </a:solidFill>
                <a:latin typeface="Arial"/>
                <a:ea typeface="Arial"/>
              </a:rPr>
              <a:t>	</a:t>
            </a:r>
            <a:r>
              <a:rPr b="1" lang="nl-NL" sz="2800" spc="-1" strike="noStrike">
                <a:solidFill>
                  <a:srgbClr val="2f5496"/>
                </a:solidFill>
                <a:latin typeface="Arial"/>
                <a:ea typeface="Arial"/>
              </a:rPr>
              <a:t>	</a:t>
            </a:r>
            <a:r>
              <a:rPr b="1" lang="nl-NL" sz="2800" spc="-1" strike="noStrike">
                <a:solidFill>
                  <a:srgbClr val="2f5496"/>
                </a:solidFill>
                <a:latin typeface="Arial"/>
                <a:ea typeface="Arial"/>
              </a:rPr>
              <a:t>	</a:t>
            </a:r>
            <a:r>
              <a:rPr b="1" lang="nl-NL" sz="2800" spc="-1" strike="noStrike">
                <a:solidFill>
                  <a:srgbClr val="2f5496"/>
                </a:solidFill>
                <a:latin typeface="Arial"/>
                <a:ea typeface="Arial"/>
              </a:rPr>
              <a:t>list of arguments.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457920" indent="-3049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  <a:p>
            <a:pPr marL="457920" indent="-3049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  <a:p>
            <a:pPr marL="457920" indent="-3049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  <a:p>
            <a:pPr marL="457920" indent="-3049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  <a:p>
            <a:pPr marL="457920" indent="-3049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  <a:p>
            <a:pPr marL="457920" indent="-3049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  <a:p>
            <a:pPr marL="457920" indent="-3049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80" name="Google Shape;823;p28" descr=""/>
          <p:cNvPicPr/>
          <p:nvPr/>
        </p:nvPicPr>
        <p:blipFill>
          <a:blip r:embed="rId1"/>
          <a:stretch/>
        </p:blipFill>
        <p:spPr>
          <a:xfrm>
            <a:off x="6843240" y="282960"/>
            <a:ext cx="5348160" cy="4716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828;p29"/>
          <p:cNvSpPr/>
          <p:nvPr/>
        </p:nvSpPr>
        <p:spPr>
          <a:xfrm>
            <a:off x="964440" y="3168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ggrain package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2" name="Google Shape;829;p29"/>
          <p:cNvSpPr/>
          <p:nvPr/>
        </p:nvSpPr>
        <p:spPr>
          <a:xfrm>
            <a:off x="460800" y="1319040"/>
            <a:ext cx="10512000" cy="510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noAutofit/>
          </a:bodyPr>
          <a:p>
            <a:pPr marL="457920" indent="-457200">
              <a:lnSpc>
                <a:spcPct val="100000"/>
              </a:lnSpc>
              <a:buClr>
                <a:srgbClr val="2f5496"/>
              </a:buClr>
              <a:buFont typeface="Arial"/>
              <a:buChar char="•"/>
            </a:pPr>
            <a:r>
              <a:rPr b="1" lang="nl-NL" sz="2800" spc="-1" strike="noStrike">
                <a:solidFill>
                  <a:srgbClr val="2f5496"/>
                </a:solidFill>
                <a:latin typeface="Arial"/>
                <a:ea typeface="Arial"/>
              </a:rPr>
              <a:t>Change elements by giving a </a:t>
            </a:r>
            <a:r>
              <a:rPr b="1" lang="nl-NL" sz="2800" spc="-1" strike="noStrike">
                <a:solidFill>
                  <a:srgbClr val="2f5496"/>
                </a:solidFill>
                <a:latin typeface="Arial"/>
                <a:ea typeface="Arial"/>
              </a:rPr>
              <a:t>	</a:t>
            </a:r>
            <a:r>
              <a:rPr b="1" lang="nl-NL" sz="2800" spc="-1" strike="noStrike">
                <a:solidFill>
                  <a:srgbClr val="2f5496"/>
                </a:solidFill>
                <a:latin typeface="Arial"/>
                <a:ea typeface="Arial"/>
              </a:rPr>
              <a:t>	</a:t>
            </a:r>
            <a:r>
              <a:rPr b="1" lang="nl-NL" sz="2800" spc="-1" strike="noStrike">
                <a:solidFill>
                  <a:srgbClr val="2f5496"/>
                </a:solidFill>
                <a:latin typeface="Arial"/>
                <a:ea typeface="Arial"/>
              </a:rPr>
              <a:t>	</a:t>
            </a:r>
            <a:r>
              <a:rPr b="1" lang="nl-NL" sz="2800" spc="-1" strike="noStrike">
                <a:solidFill>
                  <a:srgbClr val="2f5496"/>
                </a:solidFill>
                <a:latin typeface="Arial"/>
                <a:ea typeface="Arial"/>
              </a:rPr>
              <a:t>	</a:t>
            </a:r>
            <a:r>
              <a:rPr b="1" lang="nl-NL" sz="2800" spc="-1" strike="noStrike">
                <a:solidFill>
                  <a:srgbClr val="2f5496"/>
                </a:solidFill>
                <a:latin typeface="Arial"/>
                <a:ea typeface="Arial"/>
              </a:rPr>
              <a:t>	</a:t>
            </a:r>
            <a:r>
              <a:rPr b="1" lang="nl-NL" sz="2800" spc="-1" strike="noStrike">
                <a:solidFill>
                  <a:srgbClr val="2f5496"/>
                </a:solidFill>
                <a:latin typeface="Arial"/>
                <a:ea typeface="Arial"/>
              </a:rPr>
              <a:t>	</a:t>
            </a:r>
            <a:r>
              <a:rPr b="1" lang="nl-NL" sz="2800" spc="-1" strike="noStrike">
                <a:solidFill>
                  <a:srgbClr val="2f5496"/>
                </a:solidFill>
                <a:latin typeface="Arial"/>
                <a:ea typeface="Arial"/>
              </a:rPr>
              <a:t>list of arguments.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457920" indent="-3049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  <a:p>
            <a:pPr marL="457920" indent="-3049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  <a:p>
            <a:pPr marL="457920" indent="-3049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  <a:p>
            <a:pPr marL="457920" indent="-3049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  <a:p>
            <a:pPr marL="457920" indent="-3049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  <a:p>
            <a:pPr marL="457920" indent="-3049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  <a:p>
            <a:pPr marL="457920" indent="-3049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  <a:p>
            <a:pPr marL="457920" indent="-457200">
              <a:lnSpc>
                <a:spcPct val="100000"/>
              </a:lnSpc>
              <a:buClr>
                <a:srgbClr val="06287e"/>
              </a:buClr>
              <a:buFont typeface="Arial"/>
              <a:buChar char="•"/>
              <a:tabLst>
                <a:tab algn="l" pos="0"/>
              </a:tabLst>
            </a:pPr>
            <a:r>
              <a:rPr b="0" lang="nl-NL" sz="2400" spc="-1" strike="noStrike">
                <a:solidFill>
                  <a:srgbClr val="06287e"/>
                </a:solidFill>
                <a:latin typeface="Arial"/>
                <a:ea typeface="Arial"/>
              </a:rPr>
              <a:t>ggplot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(iris, </a:t>
            </a:r>
            <a:r>
              <a:rPr b="0" lang="nl-NL" sz="2400" spc="-1" strike="noStrike">
                <a:solidFill>
                  <a:srgbClr val="06287e"/>
                </a:solidFill>
                <a:latin typeface="Arial"/>
                <a:ea typeface="Arial"/>
              </a:rPr>
              <a:t>aes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(</a:t>
            </a:r>
            <a:r>
              <a:rPr b="0" lang="nl-NL" sz="2400" spc="-1" strike="noStrike">
                <a:solidFill>
                  <a:srgbClr val="40a070"/>
                </a:solidFill>
                <a:latin typeface="Arial"/>
                <a:ea typeface="Arial"/>
              </a:rPr>
              <a:t>1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, Sepal.Width, </a:t>
            </a:r>
            <a:r>
              <a:rPr b="0" lang="nl-NL" sz="2400" spc="-1" strike="noStrike">
                <a:solidFill>
                  <a:srgbClr val="7d9029"/>
                </a:solidFill>
                <a:latin typeface="Arial"/>
                <a:ea typeface="Arial"/>
              </a:rPr>
              <a:t>fill =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 Species)) </a:t>
            </a:r>
            <a:r>
              <a:rPr b="0" lang="nl-NL" sz="2400" spc="-1" strike="noStrike">
                <a:solidFill>
                  <a:srgbClr val="4070a0"/>
                </a:solidFill>
                <a:latin typeface="Arial"/>
                <a:ea typeface="Arial"/>
              </a:rPr>
              <a:t>+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 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	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           </a:t>
            </a:r>
            <a:r>
              <a:rPr b="0" lang="nl-NL" sz="2400" spc="-1" strike="noStrike">
                <a:solidFill>
                  <a:srgbClr val="06287e"/>
                </a:solidFill>
                <a:latin typeface="Arial"/>
                <a:ea typeface="Arial"/>
              </a:rPr>
              <a:t>geom_rain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(</a:t>
            </a:r>
            <a:r>
              <a:rPr b="0" lang="nl-NL" sz="2400" spc="-1" strike="noStrike">
                <a:solidFill>
                  <a:srgbClr val="7d9029"/>
                </a:solidFill>
                <a:latin typeface="Arial"/>
                <a:ea typeface="Arial"/>
              </a:rPr>
              <a:t>alpha =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 .</a:t>
            </a:r>
            <a:r>
              <a:rPr b="0" lang="nl-NL" sz="2400" spc="-1" strike="noStrike">
                <a:solidFill>
                  <a:srgbClr val="40a070"/>
                </a:solidFill>
                <a:latin typeface="Arial"/>
                <a:ea typeface="Arial"/>
              </a:rPr>
              <a:t>5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, </a:t>
            </a:r>
            <a:r>
              <a:rPr b="0" lang="nl-NL" sz="2400" spc="-1" strike="noStrike">
                <a:solidFill>
                  <a:srgbClr val="7d9029"/>
                </a:solidFill>
                <a:latin typeface="Arial"/>
                <a:ea typeface="Arial"/>
              </a:rPr>
              <a:t>boxplot.args =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 </a:t>
            </a:r>
            <a:r>
              <a:rPr b="1" lang="nl-NL" sz="2400" spc="-1" strike="noStrike">
                <a:solidFill>
                  <a:srgbClr val="06287e"/>
                </a:solidFill>
                <a:latin typeface="Arial"/>
                <a:ea typeface="Arial"/>
              </a:rPr>
              <a:t>list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(</a:t>
            </a:r>
            <a:r>
              <a:rPr b="0" lang="nl-NL" sz="2400" spc="-1" strike="noStrike">
                <a:solidFill>
                  <a:srgbClr val="7d9029"/>
                </a:solidFill>
                <a:latin typeface="Arial"/>
                <a:ea typeface="Arial"/>
              </a:rPr>
              <a:t>alpha = 1, outlier.shape =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 </a:t>
            </a:r>
            <a:r>
              <a:rPr b="0" lang="nl-NL" sz="2400" spc="-1" strike="noStrike">
                <a:solidFill>
                  <a:srgbClr val="880000"/>
                </a:solidFill>
                <a:latin typeface="Arial"/>
                <a:ea typeface="Arial"/>
              </a:rPr>
              <a:t>NA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), </a:t>
            </a:r>
            <a:r>
              <a:rPr b="0" lang="nl-NL" sz="2400" spc="-1" strike="noStrike">
                <a:solidFill>
                  <a:srgbClr val="7d9029"/>
                </a:solidFill>
                <a:latin typeface="Arial"/>
                <a:ea typeface="Arial"/>
              </a:rPr>
              <a:t>boxplot.args.pos =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 </a:t>
            </a:r>
            <a:r>
              <a:rPr b="1" lang="nl-NL" sz="2400" spc="-1" strike="noStrike">
                <a:solidFill>
                  <a:srgbClr val="06287e"/>
                </a:solidFill>
                <a:latin typeface="Arial"/>
                <a:ea typeface="Arial"/>
              </a:rPr>
              <a:t>list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( </a:t>
            </a:r>
            <a:r>
              <a:rPr b="0" lang="nl-NL" sz="2400" spc="-1" strike="noStrike">
                <a:solidFill>
                  <a:srgbClr val="7d9029"/>
                </a:solidFill>
                <a:latin typeface="Arial"/>
                <a:ea typeface="Arial"/>
              </a:rPr>
              <a:t>position = 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ggpp</a:t>
            </a:r>
            <a:r>
              <a:rPr b="0" lang="nl-NL" sz="2400" spc="-1" strike="noStrike">
                <a:solidFill>
                  <a:srgbClr val="4070a0"/>
                </a:solidFill>
                <a:latin typeface="Arial"/>
                <a:ea typeface="Arial"/>
              </a:rPr>
              <a:t>::</a:t>
            </a:r>
            <a:r>
              <a:rPr b="0" lang="nl-NL" sz="2400" spc="-1" strike="noStrike">
                <a:solidFill>
                  <a:srgbClr val="06287e"/>
                </a:solidFill>
                <a:latin typeface="Arial"/>
                <a:ea typeface="Arial"/>
              </a:rPr>
              <a:t>position_dodgenudge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(</a:t>
            </a:r>
            <a:r>
              <a:rPr b="0" lang="nl-NL" sz="2400" spc="-1" strike="noStrike">
                <a:solidFill>
                  <a:srgbClr val="7d9029"/>
                </a:solidFill>
                <a:latin typeface="Arial"/>
                <a:ea typeface="Arial"/>
              </a:rPr>
              <a:t>x =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 .</a:t>
            </a:r>
            <a:r>
              <a:rPr b="0" lang="nl-NL" sz="2400" spc="-1" strike="noStrike">
                <a:solidFill>
                  <a:srgbClr val="40a070"/>
                </a:solidFill>
                <a:latin typeface="Arial"/>
                <a:ea typeface="Arial"/>
              </a:rPr>
              <a:t>1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), </a:t>
            </a:r>
            <a:r>
              <a:rPr b="0" lang="nl-NL" sz="2400" spc="-1" strike="noStrike">
                <a:solidFill>
                  <a:srgbClr val="7d9029"/>
                </a:solidFill>
                <a:latin typeface="Arial"/>
                <a:ea typeface="Arial"/>
              </a:rPr>
              <a:t>width =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 </a:t>
            </a:r>
            <a:r>
              <a:rPr b="0" lang="nl-NL" sz="2400" spc="-1" strike="noStrike">
                <a:solidFill>
                  <a:srgbClr val="40a070"/>
                </a:solidFill>
                <a:latin typeface="Arial"/>
                <a:ea typeface="Arial"/>
              </a:rPr>
              <a:t>0.1</a:t>
            </a:r>
            <a:r>
              <a:rPr b="0" lang="nl-NL" sz="2400" spc="-1" strike="noStrike">
                <a:solidFill>
                  <a:schemeClr val="dk1"/>
                </a:solidFill>
                <a:latin typeface="Arial"/>
                <a:ea typeface="Arial"/>
              </a:rPr>
              <a:t> ))</a:t>
            </a:r>
            <a:endParaRPr b="0" lang="nl-NL" sz="2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83" name="Google Shape;830;p29" descr=""/>
          <p:cNvPicPr/>
          <p:nvPr/>
        </p:nvPicPr>
        <p:blipFill>
          <a:blip r:embed="rId1"/>
          <a:stretch/>
        </p:blipFill>
        <p:spPr>
          <a:xfrm>
            <a:off x="6550560" y="437040"/>
            <a:ext cx="5429160" cy="4243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600;p3"/>
          <p:cNvSpPr/>
          <p:nvPr/>
        </p:nvSpPr>
        <p:spPr>
          <a:xfrm>
            <a:off x="838080" y="7740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800" spc="-1" strike="noStrike">
                <a:solidFill>
                  <a:srgbClr val="000000"/>
                </a:solidFill>
                <a:latin typeface="Calibri"/>
                <a:ea typeface="Calibri"/>
              </a:rPr>
              <a:t>Today</a:t>
            </a:r>
            <a:endParaRPr b="0" lang="nl-NL" sz="4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62" name="Google Shape;601;p3" descr="Image"/>
          <p:cNvPicPr/>
          <p:nvPr/>
        </p:nvPicPr>
        <p:blipFill>
          <a:blip r:embed="rId1"/>
          <a:stretch/>
        </p:blipFill>
        <p:spPr>
          <a:xfrm>
            <a:off x="9012600" y="15840"/>
            <a:ext cx="3033360" cy="1731600"/>
          </a:xfrm>
          <a:prstGeom prst="rect">
            <a:avLst/>
          </a:prstGeom>
          <a:ln w="0">
            <a:noFill/>
          </a:ln>
        </p:spPr>
      </p:pic>
      <p:sp>
        <p:nvSpPr>
          <p:cNvPr id="363" name="Google Shape;602;p3"/>
          <p:cNvSpPr/>
          <p:nvPr/>
        </p:nvSpPr>
        <p:spPr>
          <a:xfrm>
            <a:off x="385200" y="1625400"/>
            <a:ext cx="9649080" cy="2427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noAutofit/>
          </a:bodyPr>
          <a:p>
            <a:pPr marL="217080" indent="-21420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nl-NL" sz="3200" spc="-1" strike="noStrike">
                <a:solidFill>
                  <a:srgbClr val="000000"/>
                </a:solidFill>
                <a:latin typeface="Calibri"/>
                <a:ea typeface="Calibri"/>
              </a:rPr>
              <a:t>Data visualisation and (open) science</a:t>
            </a: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  <a:p>
            <a:pPr marL="217080" indent="-214200">
              <a:lnSpc>
                <a:spcPct val="90000"/>
              </a:lnSpc>
              <a:spcBef>
                <a:spcPts val="901"/>
              </a:spcBef>
              <a:buClr>
                <a:srgbClr val="000000"/>
              </a:buClr>
              <a:buFont typeface="Arial"/>
              <a:buChar char="•"/>
            </a:pPr>
            <a:r>
              <a:rPr b="0" lang="nl-NL" sz="3200" spc="-1" strike="noStrike">
                <a:solidFill>
                  <a:srgbClr val="000000"/>
                </a:solidFill>
                <a:latin typeface="Calibri"/>
                <a:ea typeface="Calibri"/>
              </a:rPr>
              <a:t>What are Raincloudplots?</a:t>
            </a: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  <a:p>
            <a:pPr marL="217080" indent="-214200">
              <a:lnSpc>
                <a:spcPct val="90000"/>
              </a:lnSpc>
              <a:spcBef>
                <a:spcPts val="901"/>
              </a:spcBef>
              <a:buClr>
                <a:srgbClr val="000000"/>
              </a:buClr>
              <a:buFont typeface="Arial"/>
              <a:buChar char="•"/>
            </a:pPr>
            <a:r>
              <a:rPr b="0" lang="nl-NL" sz="3200" spc="-1" strike="noStrike">
                <a:solidFill>
                  <a:srgbClr val="000000"/>
                </a:solidFill>
                <a:latin typeface="Calibri"/>
                <a:ea typeface="Calibri"/>
              </a:rPr>
              <a:t>History and impact</a:t>
            </a: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  <a:p>
            <a:pPr marL="217080" indent="-214200">
              <a:lnSpc>
                <a:spcPct val="90000"/>
              </a:lnSpc>
              <a:spcBef>
                <a:spcPts val="901"/>
              </a:spcBef>
              <a:buClr>
                <a:srgbClr val="000000"/>
              </a:buClr>
              <a:buFont typeface="Arial"/>
              <a:buChar char="•"/>
            </a:pPr>
            <a:r>
              <a:rPr b="0" lang="nl-NL" sz="3200" spc="-1" strike="noStrike">
                <a:solidFill>
                  <a:srgbClr val="000000"/>
                </a:solidFill>
                <a:latin typeface="Calibri"/>
                <a:ea typeface="Calibri"/>
              </a:rPr>
              <a:t>What have we been working on?</a:t>
            </a: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  <a:p>
            <a:pPr marL="217080" indent="-214200">
              <a:lnSpc>
                <a:spcPct val="90000"/>
              </a:lnSpc>
              <a:spcBef>
                <a:spcPts val="901"/>
              </a:spcBef>
              <a:buClr>
                <a:srgbClr val="000000"/>
              </a:buClr>
              <a:buFont typeface="Arial"/>
              <a:buChar char="•"/>
            </a:pPr>
            <a:r>
              <a:rPr b="0" lang="nl-NL" sz="3200" spc="-1" strike="noStrike">
                <a:solidFill>
                  <a:srgbClr val="000000"/>
                </a:solidFill>
                <a:latin typeface="Calibri"/>
                <a:ea typeface="Calibri"/>
              </a:rPr>
              <a:t>Install our R-package ‘ggrain’</a:t>
            </a: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  <a:p>
            <a:pPr marL="217080" indent="-214200">
              <a:lnSpc>
                <a:spcPct val="90000"/>
              </a:lnSpc>
              <a:spcBef>
                <a:spcPts val="901"/>
              </a:spcBef>
              <a:buClr>
                <a:srgbClr val="000000"/>
              </a:buClr>
              <a:buFont typeface="Arial"/>
              <a:buChar char="•"/>
            </a:pPr>
            <a:r>
              <a:rPr b="0" lang="nl-NL" sz="3200" spc="-1" strike="noStrike">
                <a:solidFill>
                  <a:srgbClr val="000000"/>
                </a:solidFill>
                <a:latin typeface="Calibri"/>
                <a:ea typeface="Calibri"/>
              </a:rPr>
              <a:t>Let’s create </a:t>
            </a:r>
            <a:r>
              <a:rPr b="1" lang="nl-NL" sz="3200" spc="-1" strike="noStrike">
                <a:solidFill>
                  <a:srgbClr val="000000"/>
                </a:solidFill>
                <a:latin typeface="Calibri"/>
                <a:ea typeface="Calibri"/>
              </a:rPr>
              <a:t>YOUR</a:t>
            </a:r>
            <a:r>
              <a:rPr b="0" lang="nl-NL" sz="3200" spc="-1" strike="noStrike">
                <a:solidFill>
                  <a:srgbClr val="000000"/>
                </a:solidFill>
                <a:latin typeface="Calibri"/>
                <a:ea typeface="Calibri"/>
              </a:rPr>
              <a:t> visualizations!</a:t>
            </a: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  <a:p>
            <a:pPr marL="217080" indent="-214200">
              <a:lnSpc>
                <a:spcPct val="90000"/>
              </a:lnSpc>
              <a:spcBef>
                <a:spcPts val="901"/>
              </a:spcBef>
              <a:buClr>
                <a:srgbClr val="000000"/>
              </a:buClr>
              <a:buFont typeface="Arial"/>
              <a:buChar char="•"/>
            </a:pPr>
            <a:r>
              <a:rPr b="0" lang="nl-NL" sz="3200" spc="-1" strike="noStrike">
                <a:solidFill>
                  <a:srgbClr val="000000"/>
                </a:solidFill>
                <a:latin typeface="Calibri"/>
                <a:ea typeface="Calibri"/>
              </a:rPr>
              <a:t>Feedback</a:t>
            </a: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901"/>
              </a:spcBef>
              <a:buNone/>
              <a:tabLst>
                <a:tab algn="l" pos="0"/>
              </a:tabLst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  <a:p>
            <a:pPr marL="1080">
              <a:lnSpc>
                <a:spcPct val="90000"/>
              </a:lnSpc>
              <a:spcBef>
                <a:spcPts val="901"/>
              </a:spcBef>
              <a:buNone/>
              <a:tabLst>
                <a:tab algn="l" pos="0"/>
              </a:tabLst>
            </a:pPr>
            <a:endParaRPr b="0" lang="nl-N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8" dur="indefinite" restart="never" nodeType="tmRoot">
          <p:childTnLst>
            <p:seq>
              <p:cTn id="29" dur="indefinite" nodeType="mainSeq">
                <p:childTnLst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" dur="500"/>
                                        <p:tgtEl>
                                          <p:spTgt spid="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" dur="500"/>
                                        <p:tgtEl>
                                          <p:spTgt spid="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4" dur="500"/>
                                        <p:tgtEl>
                                          <p:spTgt spid="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9" dur="500"/>
                                        <p:tgtEl>
                                          <p:spTgt spid="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4" dur="500"/>
                                        <p:tgtEl>
                                          <p:spTgt spid="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9" dur="500"/>
                                        <p:tgtEl>
                                          <p:spTgt spid="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4" dur="500"/>
                                        <p:tgtEl>
                                          <p:spTgt spid="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9" dur="500"/>
                                        <p:tgtEl>
                                          <p:spTgt spid="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4" dur="500"/>
                                        <p:tgtEl>
                                          <p:spTgt spid="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835;p30"/>
          <p:cNvSpPr/>
          <p:nvPr/>
        </p:nvSpPr>
        <p:spPr>
          <a:xfrm>
            <a:off x="1986120" y="-602640"/>
            <a:ext cx="8217000" cy="2752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23040" rIns="23040" tIns="23040" bIns="23040" anchor="b">
            <a:noAutofit/>
          </a:bodyPr>
          <a:p>
            <a:pPr algn="ctr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3800" spc="-1" strike="noStrike">
                <a:solidFill>
                  <a:srgbClr val="000000"/>
                </a:solidFill>
                <a:latin typeface="Calibri"/>
                <a:ea typeface="Calibri"/>
              </a:rPr>
              <a:t>Let’s create </a:t>
            </a:r>
            <a:r>
              <a:rPr b="1" lang="nl-NL" sz="3800" spc="-1" strike="noStrike">
                <a:solidFill>
                  <a:srgbClr val="000000"/>
                </a:solidFill>
                <a:latin typeface="Calibri"/>
                <a:ea typeface="Calibri"/>
              </a:rPr>
              <a:t>YOUR</a:t>
            </a:r>
            <a:r>
              <a:rPr b="0" lang="nl-NL" sz="3800" spc="-1" strike="noStrike">
                <a:solidFill>
                  <a:srgbClr val="000000"/>
                </a:solidFill>
                <a:latin typeface="Calibri"/>
                <a:ea typeface="Calibri"/>
              </a:rPr>
              <a:t> plots!</a:t>
            </a:r>
            <a:endParaRPr b="0" lang="nl-NL" sz="3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85" name="Google Shape;836;p30" descr=""/>
          <p:cNvPicPr/>
          <p:nvPr/>
        </p:nvPicPr>
        <p:blipFill>
          <a:blip r:embed="rId1"/>
          <a:stretch/>
        </p:blipFill>
        <p:spPr>
          <a:xfrm>
            <a:off x="0" y="2178360"/>
            <a:ext cx="12189240" cy="4673160"/>
          </a:xfrm>
          <a:prstGeom prst="rect">
            <a:avLst/>
          </a:prstGeom>
          <a:ln w="0">
            <a:noFill/>
          </a:ln>
        </p:spPr>
      </p:pic>
      <p:pic>
        <p:nvPicPr>
          <p:cNvPr id="486" name="Google Shape;837;p30" descr="Image"/>
          <p:cNvPicPr/>
          <p:nvPr/>
        </p:nvPicPr>
        <p:blipFill>
          <a:blip r:embed="rId2"/>
          <a:stretch/>
        </p:blipFill>
        <p:spPr>
          <a:xfrm>
            <a:off x="9462960" y="38160"/>
            <a:ext cx="2787840" cy="873360"/>
          </a:xfrm>
          <a:prstGeom prst="rect">
            <a:avLst/>
          </a:prstGeom>
          <a:ln w="0">
            <a:noFill/>
          </a:ln>
        </p:spPr>
      </p:pic>
      <p:pic>
        <p:nvPicPr>
          <p:cNvPr id="487" name="Google Shape;838;p30" descr="Image"/>
          <p:cNvPicPr/>
          <p:nvPr/>
        </p:nvPicPr>
        <p:blipFill>
          <a:blip r:embed="rId3"/>
          <a:stretch/>
        </p:blipFill>
        <p:spPr>
          <a:xfrm>
            <a:off x="93240" y="-2880"/>
            <a:ext cx="4348440" cy="914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08" dur="indefinite" restart="never" nodeType="tmRoot">
          <p:childTnLst>
            <p:seq>
              <p:cTn id="509" dur="indefinite" nodeType="mainSeq">
                <p:childTnLst>
                  <p:par>
                    <p:cTn id="510" fill="hold">
                      <p:stCondLst>
                        <p:cond delay="indefinite"/>
                      </p:stCondLst>
                      <p:childTnLst>
                        <p:par>
                          <p:cTn id="511" fill="hold">
                            <p:stCondLst>
                              <p:cond delay="0"/>
                            </p:stCondLst>
                            <p:childTnLst>
                              <p:par>
                                <p:cTn id="51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14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843;p31"/>
          <p:cNvSpPr/>
          <p:nvPr/>
        </p:nvSpPr>
        <p:spPr>
          <a:xfrm>
            <a:off x="447840" y="12708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Download the material!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9" name="Google Shape;844;p31"/>
          <p:cNvSpPr/>
          <p:nvPr/>
        </p:nvSpPr>
        <p:spPr>
          <a:xfrm>
            <a:off x="460800" y="1319040"/>
            <a:ext cx="10512000" cy="510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noAutofit/>
          </a:bodyPr>
          <a:p>
            <a:pPr marL="72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Link sent to your email or visit </a:t>
            </a:r>
            <a:r>
              <a:rPr b="0" lang="nl-NL" sz="2800" spc="-1" strike="noStrike" u="sng">
                <a:solidFill>
                  <a:schemeClr val="hlink"/>
                </a:solidFill>
                <a:uFillTx/>
                <a:latin typeface="Calibri"/>
                <a:ea typeface="Calibri"/>
                <a:hlinkClick r:id="rId1"/>
              </a:rPr>
              <a:t>https://github.com/jorvlan/raincloudplots-workshops</a:t>
            </a: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7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7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  <a:p>
            <a:pPr marL="72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2800" spc="-1" strike="noStrike">
                <a:solidFill>
                  <a:srgbClr val="000000"/>
                </a:solidFill>
                <a:latin typeface="Calibri"/>
                <a:ea typeface="Calibri"/>
              </a:rPr>
              <a:t>Open script “20230213_rainclouds_tutorial.R”</a:t>
            </a: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7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7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7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7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7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7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  <a:p>
            <a:pPr marL="720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0" name="Google Shape;845;p31"/>
          <p:cNvSpPr/>
          <p:nvPr/>
        </p:nvSpPr>
        <p:spPr>
          <a:xfrm>
            <a:off x="9924840" y="2297520"/>
            <a:ext cx="2071080" cy="367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91" name="Google Shape;846;p31" descr=""/>
          <p:cNvPicPr/>
          <p:nvPr/>
        </p:nvPicPr>
        <p:blipFill>
          <a:blip r:embed="rId2"/>
          <a:stretch/>
        </p:blipFill>
        <p:spPr>
          <a:xfrm>
            <a:off x="4034160" y="3729960"/>
            <a:ext cx="4275720" cy="2850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852;p32"/>
          <p:cNvSpPr/>
          <p:nvPr/>
        </p:nvSpPr>
        <p:spPr>
          <a:xfrm>
            <a:off x="838080" y="1944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Goals for your own data!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3" name="Google Shape;853;p32"/>
          <p:cNvSpPr/>
          <p:nvPr/>
        </p:nvSpPr>
        <p:spPr>
          <a:xfrm>
            <a:off x="838080" y="1450440"/>
            <a:ext cx="10512000" cy="4724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marL="514440" indent="-411840">
              <a:lnSpc>
                <a:spcPct val="90000"/>
              </a:lnSpc>
              <a:buNone/>
              <a:tabLst>
                <a:tab algn="l" pos="0"/>
              </a:tabLst>
            </a:pPr>
            <a:endParaRPr b="0" lang="nl-NL" sz="1600" spc="-1" strike="noStrike">
              <a:solidFill>
                <a:srgbClr val="000000"/>
              </a:solidFill>
              <a:latin typeface="Calibri"/>
            </a:endParaRPr>
          </a:p>
          <a:p>
            <a:pPr marL="514440" indent="-513360">
              <a:lnSpc>
                <a:spcPct val="90000"/>
              </a:lnSpc>
              <a:buClr>
                <a:srgbClr val="000000"/>
              </a:buClr>
              <a:buFont typeface="Arial"/>
              <a:buAutoNum type="arabicPeriod"/>
              <a:tabLst>
                <a:tab algn="l" pos="0"/>
              </a:tabLst>
            </a:pPr>
            <a:r>
              <a:rPr b="0" lang="nl-NL" sz="2500" spc="-1" strike="noStrike">
                <a:solidFill>
                  <a:srgbClr val="000000"/>
                </a:solidFill>
                <a:latin typeface="Calibri"/>
                <a:ea typeface="Calibri"/>
              </a:rPr>
              <a:t>Download the package (R) </a:t>
            </a:r>
            <a:endParaRPr b="0" lang="nl-NL" sz="2500" spc="-1" strike="noStrike">
              <a:solidFill>
                <a:srgbClr val="000000"/>
              </a:solidFill>
              <a:latin typeface="Calibri"/>
            </a:endParaRPr>
          </a:p>
          <a:p>
            <a:pPr marL="514440" indent="-513360">
              <a:lnSpc>
                <a:spcPct val="90000"/>
              </a:lnSpc>
              <a:buClr>
                <a:srgbClr val="000000"/>
              </a:buClr>
              <a:buFont typeface="Arial"/>
              <a:buAutoNum type="arabicPeriod"/>
              <a:tabLst>
                <a:tab algn="l" pos="0"/>
              </a:tabLst>
            </a:pPr>
            <a:r>
              <a:rPr b="0" lang="nl-NL" sz="2500" spc="-1" strike="noStrike">
                <a:solidFill>
                  <a:srgbClr val="000000"/>
                </a:solidFill>
                <a:latin typeface="Calibri"/>
                <a:ea typeface="Calibri"/>
              </a:rPr>
              <a:t>Examine the data format</a:t>
            </a:r>
            <a:endParaRPr b="0" lang="nl-NL" sz="2500" spc="-1" strike="noStrike">
              <a:solidFill>
                <a:srgbClr val="000000"/>
              </a:solidFill>
              <a:latin typeface="Calibri"/>
            </a:endParaRPr>
          </a:p>
          <a:p>
            <a:pPr marL="514440" indent="-513360">
              <a:lnSpc>
                <a:spcPct val="90000"/>
              </a:lnSpc>
              <a:buClr>
                <a:srgbClr val="000000"/>
              </a:buClr>
              <a:buFont typeface="Arial"/>
              <a:buAutoNum type="arabicPeriod"/>
              <a:tabLst>
                <a:tab algn="l" pos="0"/>
              </a:tabLst>
            </a:pPr>
            <a:r>
              <a:rPr b="0" lang="nl-NL" sz="2500" spc="-1" strike="noStrike">
                <a:solidFill>
                  <a:srgbClr val="000000"/>
                </a:solidFill>
                <a:latin typeface="Calibri"/>
                <a:ea typeface="Calibri"/>
              </a:rPr>
              <a:t>Make an example rainclouds </a:t>
            </a:r>
            <a:endParaRPr b="0" lang="nl-NL" sz="2500" spc="-1" strike="noStrike">
              <a:solidFill>
                <a:srgbClr val="000000"/>
              </a:solidFill>
              <a:latin typeface="Calibri"/>
            </a:endParaRPr>
          </a:p>
          <a:p>
            <a:pPr marL="514440" indent="-513360">
              <a:lnSpc>
                <a:spcPct val="90000"/>
              </a:lnSpc>
              <a:buClr>
                <a:srgbClr val="000000"/>
              </a:buClr>
              <a:buFont typeface="Arial"/>
              <a:buAutoNum type="arabicPeriod"/>
              <a:tabLst>
                <a:tab algn="l" pos="0"/>
              </a:tabLst>
            </a:pPr>
            <a:r>
              <a:rPr b="0" lang="nl-NL" sz="2500" spc="-1" strike="noStrike">
                <a:solidFill>
                  <a:srgbClr val="000000"/>
                </a:solidFill>
                <a:latin typeface="Calibri"/>
                <a:ea typeface="Calibri"/>
              </a:rPr>
              <a:t>Change the orientation and color of the plot</a:t>
            </a:r>
            <a:endParaRPr b="0" lang="nl-NL" sz="2500" spc="-1" strike="noStrike">
              <a:solidFill>
                <a:srgbClr val="000000"/>
              </a:solidFill>
              <a:latin typeface="Calibri"/>
            </a:endParaRPr>
          </a:p>
          <a:p>
            <a:pPr marL="514440" indent="-513360">
              <a:lnSpc>
                <a:spcPct val="90000"/>
              </a:lnSpc>
              <a:buClr>
                <a:srgbClr val="000000"/>
              </a:buClr>
              <a:buFont typeface="Arial"/>
              <a:buAutoNum type="arabicPeriod"/>
              <a:tabLst>
                <a:tab algn="l" pos="0"/>
              </a:tabLst>
            </a:pPr>
            <a:r>
              <a:rPr b="0" lang="nl-NL" sz="2500" spc="-1" strike="noStrike">
                <a:solidFill>
                  <a:srgbClr val="000000"/>
                </a:solidFill>
                <a:latin typeface="Calibri"/>
                <a:ea typeface="Calibri"/>
              </a:rPr>
              <a:t>Read in your own data</a:t>
            </a:r>
            <a:endParaRPr b="0" lang="nl-NL" sz="2500" spc="-1" strike="noStrike">
              <a:solidFill>
                <a:srgbClr val="000000"/>
              </a:solidFill>
              <a:latin typeface="Calibri"/>
            </a:endParaRPr>
          </a:p>
          <a:p>
            <a:pPr marL="514440" indent="-513360">
              <a:lnSpc>
                <a:spcPct val="90000"/>
              </a:lnSpc>
              <a:buClr>
                <a:srgbClr val="000000"/>
              </a:buClr>
              <a:buFont typeface="Arial"/>
              <a:buAutoNum type="arabicPeriod"/>
              <a:tabLst>
                <a:tab algn="l" pos="0"/>
              </a:tabLst>
            </a:pPr>
            <a:r>
              <a:rPr b="0" lang="nl-NL" sz="2500" spc="-1" strike="noStrike">
                <a:solidFill>
                  <a:srgbClr val="000000"/>
                </a:solidFill>
                <a:latin typeface="Calibri"/>
                <a:ea typeface="Calibri"/>
              </a:rPr>
              <a:t>Make the simplest example of your own data</a:t>
            </a:r>
            <a:endParaRPr b="0" lang="nl-NL" sz="2500" spc="-1" strike="noStrike">
              <a:solidFill>
                <a:srgbClr val="000000"/>
              </a:solidFill>
              <a:latin typeface="Calibri"/>
            </a:endParaRPr>
          </a:p>
          <a:p>
            <a:pPr marL="514440" indent="-513360">
              <a:lnSpc>
                <a:spcPct val="90000"/>
              </a:lnSpc>
              <a:buClr>
                <a:srgbClr val="000000"/>
              </a:buClr>
              <a:buFont typeface="Arial"/>
              <a:buAutoNum type="arabicPeriod"/>
              <a:tabLst>
                <a:tab algn="l" pos="0"/>
              </a:tabLst>
            </a:pPr>
            <a:r>
              <a:rPr b="0" lang="nl-NL" sz="2500" spc="-1" strike="noStrike">
                <a:solidFill>
                  <a:srgbClr val="000000"/>
                </a:solidFill>
                <a:latin typeface="Calibri"/>
                <a:ea typeface="Calibri"/>
              </a:rPr>
              <a:t>Save the plot using ‘</a:t>
            </a:r>
            <a:r>
              <a:rPr b="0" lang="nl-NL" sz="2500" spc="-1" strike="noStrike">
                <a:solidFill>
                  <a:srgbClr val="a7a7a7"/>
                </a:solidFill>
                <a:latin typeface="Calibri"/>
                <a:ea typeface="Calibri"/>
              </a:rPr>
              <a:t>ggsave()</a:t>
            </a:r>
            <a:r>
              <a:rPr b="0" lang="nl-NL" sz="2500" spc="-1" strike="noStrike">
                <a:solidFill>
                  <a:srgbClr val="000000"/>
                </a:solidFill>
                <a:latin typeface="Calibri"/>
                <a:ea typeface="Calibri"/>
              </a:rPr>
              <a:t>’ in R or ‘</a:t>
            </a:r>
            <a:r>
              <a:rPr b="0" lang="nl-NL" sz="2500" spc="-1" strike="noStrike">
                <a:solidFill>
                  <a:srgbClr val="a7a7a7"/>
                </a:solidFill>
                <a:latin typeface="Calibri"/>
                <a:ea typeface="Calibri"/>
              </a:rPr>
              <a:t>plt.savefig()</a:t>
            </a:r>
            <a:r>
              <a:rPr b="0" lang="nl-NL" sz="2500" spc="-1" strike="noStrike">
                <a:solidFill>
                  <a:srgbClr val="000000"/>
                </a:solidFill>
                <a:latin typeface="Calibri"/>
                <a:ea typeface="Calibri"/>
              </a:rPr>
              <a:t>’ in Python</a:t>
            </a:r>
            <a:endParaRPr b="0" lang="nl-NL" sz="2500" spc="-1" strike="noStrike">
              <a:solidFill>
                <a:srgbClr val="000000"/>
              </a:solidFill>
              <a:latin typeface="Calibri"/>
            </a:endParaRPr>
          </a:p>
          <a:p>
            <a:pPr marL="514440" indent="-513360">
              <a:lnSpc>
                <a:spcPct val="90000"/>
              </a:lnSpc>
              <a:buClr>
                <a:srgbClr val="000000"/>
              </a:buClr>
              <a:buFont typeface="Arial"/>
              <a:buAutoNum type="arabicPeriod"/>
              <a:tabLst>
                <a:tab algn="l" pos="0"/>
              </a:tabLst>
            </a:pPr>
            <a:r>
              <a:rPr b="0" lang="nl-NL" sz="2500" spc="-1" strike="noStrike">
                <a:solidFill>
                  <a:srgbClr val="000000"/>
                </a:solidFill>
                <a:latin typeface="Calibri"/>
                <a:ea typeface="Calibri"/>
              </a:rPr>
              <a:t>Create a grouped version of your data</a:t>
            </a:r>
            <a:endParaRPr b="0" lang="nl-NL" sz="2500" spc="-1" strike="noStrike">
              <a:solidFill>
                <a:srgbClr val="000000"/>
              </a:solidFill>
              <a:latin typeface="Calibri"/>
            </a:endParaRPr>
          </a:p>
          <a:p>
            <a:pPr marL="514440" indent="-513360">
              <a:lnSpc>
                <a:spcPct val="90000"/>
              </a:lnSpc>
              <a:buClr>
                <a:srgbClr val="000000"/>
              </a:buClr>
              <a:buFont typeface="Arial"/>
              <a:buAutoNum type="arabicPeriod"/>
              <a:tabLst>
                <a:tab algn="l" pos="0"/>
              </a:tabLst>
            </a:pPr>
            <a:r>
              <a:rPr b="0" lang="nl-NL" sz="2500" spc="-1" strike="noStrike">
                <a:solidFill>
                  <a:srgbClr val="000000"/>
                </a:solidFill>
                <a:latin typeface="Calibri"/>
                <a:ea typeface="Calibri"/>
              </a:rPr>
              <a:t>Try some advanced examples</a:t>
            </a:r>
            <a:endParaRPr b="0" lang="nl-NL" sz="25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endParaRPr b="0" lang="nl-NL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endParaRPr b="0" lang="nl-NL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endParaRPr b="0" lang="nl-NL" sz="1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858;p33"/>
          <p:cNvSpPr/>
          <p:nvPr/>
        </p:nvSpPr>
        <p:spPr>
          <a:xfrm>
            <a:off x="790200" y="1224000"/>
            <a:ext cx="10512000" cy="4820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New features</a:t>
            </a:r>
            <a:br>
              <a:rPr sz="1800"/>
            </a:br>
            <a:br>
              <a:rPr sz="1800"/>
            </a:br>
            <a:br>
              <a:rPr sz="1800"/>
            </a:b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What would you like to see improved in the package / software? 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Your feedback matters!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863;p34"/>
          <p:cNvSpPr/>
          <p:nvPr/>
        </p:nvSpPr>
        <p:spPr>
          <a:xfrm>
            <a:off x="862200" y="1473120"/>
            <a:ext cx="10512000" cy="480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nl-NL" sz="4400" spc="-1" strike="noStrike">
                <a:solidFill>
                  <a:srgbClr val="2f5496"/>
                </a:solidFill>
                <a:latin typeface="Calibri"/>
                <a:ea typeface="Calibri"/>
              </a:rPr>
              <a:t>Thanks for your attention!</a:t>
            </a:r>
            <a:br>
              <a:rPr sz="1800"/>
            </a:br>
            <a:br>
              <a:rPr sz="1800"/>
            </a:br>
            <a:br>
              <a:rPr sz="1800"/>
            </a:br>
            <a:br>
              <a:rPr sz="1800"/>
            </a:br>
            <a:br>
              <a:rPr sz="1800"/>
            </a:br>
            <a:br>
              <a:rPr sz="1800"/>
            </a:br>
            <a:br>
              <a:rPr sz="1800"/>
            </a:br>
            <a:br>
              <a:rPr sz="4400"/>
            </a:b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607;p4"/>
          <p:cNvSpPr/>
          <p:nvPr/>
        </p:nvSpPr>
        <p:spPr>
          <a:xfrm>
            <a:off x="1841400" y="1587600"/>
            <a:ext cx="8798400" cy="321012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550">
            <a:solidFill>
              <a:srgbClr val="42719b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nl-NL" sz="4000" spc="-1" strike="noStrike">
                <a:solidFill>
                  <a:srgbClr val="ffffff"/>
                </a:solidFill>
                <a:latin typeface="Calibri"/>
                <a:ea typeface="Calibri"/>
              </a:rPr>
              <a:t>Done well, data visualization is the single most powerful way scientists can communicate messages broadly</a:t>
            </a:r>
            <a:endParaRPr b="0" lang="nl-NL" sz="4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5" dur="indefinite" restart="never" nodeType="tmRoot">
          <p:childTnLst>
            <p:seq>
              <p:cTn id="76" dur="indefinite" nodeType="mainSeq">
                <p:childTnLst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1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612;p5"/>
          <p:cNvSpPr/>
          <p:nvPr/>
        </p:nvSpPr>
        <p:spPr>
          <a:xfrm>
            <a:off x="1294560" y="1937880"/>
            <a:ext cx="10512000" cy="434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66" name="Google Shape;613;p5" descr=""/>
          <p:cNvPicPr/>
          <p:nvPr/>
        </p:nvPicPr>
        <p:blipFill>
          <a:blip r:embed="rId1"/>
          <a:stretch/>
        </p:blipFill>
        <p:spPr>
          <a:xfrm>
            <a:off x="6198840" y="0"/>
            <a:ext cx="5990040" cy="5275440"/>
          </a:xfrm>
          <a:prstGeom prst="rect">
            <a:avLst/>
          </a:prstGeom>
          <a:ln w="0">
            <a:noFill/>
          </a:ln>
        </p:spPr>
      </p:pic>
      <p:sp>
        <p:nvSpPr>
          <p:cNvPr id="367" name="Google Shape;614;p5"/>
          <p:cNvSpPr/>
          <p:nvPr/>
        </p:nvSpPr>
        <p:spPr>
          <a:xfrm>
            <a:off x="7145280" y="499896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Arial"/>
                <a:ea typeface="Arial"/>
              </a:rPr>
              <a:t>Whewell (1836)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368" name="Google Shape;615;p5"/>
          <p:cNvGrpSpPr/>
          <p:nvPr/>
        </p:nvGrpSpPr>
        <p:grpSpPr>
          <a:xfrm>
            <a:off x="0" y="4369320"/>
            <a:ext cx="15005520" cy="2613960"/>
            <a:chOff x="0" y="4369320"/>
            <a:chExt cx="15005520" cy="2613960"/>
          </a:xfrm>
        </p:grpSpPr>
        <p:pic>
          <p:nvPicPr>
            <p:cNvPr id="369" name="Google Shape;616;p5" descr=""/>
            <p:cNvPicPr/>
            <p:nvPr/>
          </p:nvPicPr>
          <p:blipFill>
            <a:blip r:embed="rId2"/>
            <a:stretch/>
          </p:blipFill>
          <p:spPr>
            <a:xfrm>
              <a:off x="0" y="4369320"/>
              <a:ext cx="4132800" cy="24786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70" name="Google Shape;617;p5"/>
            <p:cNvSpPr/>
            <p:nvPr/>
          </p:nvSpPr>
          <p:spPr>
            <a:xfrm>
              <a:off x="4493520" y="5661360"/>
              <a:ext cx="10512000" cy="13219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>
                <a:lnSpc>
                  <a:spcPct val="90000"/>
                </a:lnSpc>
                <a:buNone/>
                <a:tabLst>
                  <a:tab algn="l" pos="0"/>
                </a:tabLst>
              </a:pPr>
              <a:r>
                <a:rPr b="0" lang="nl-NL" sz="4400" spc="-1" strike="noStrike">
                  <a:solidFill>
                    <a:srgbClr val="000000"/>
                  </a:solidFill>
                  <a:latin typeface="Arial"/>
                  <a:ea typeface="Arial"/>
                </a:rPr>
                <a:t>Snow (1854)</a:t>
              </a:r>
              <a:endParaRPr b="0" lang="nl-NL" sz="44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371" name="Google Shape;618;p5"/>
          <p:cNvSpPr/>
          <p:nvPr/>
        </p:nvSpPr>
        <p:spPr>
          <a:xfrm>
            <a:off x="127800" y="-33840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2" dur="indefinite" restart="never" nodeType="tmRoot">
          <p:childTnLst>
            <p:seq>
              <p:cTn id="83" dur="indefinite" nodeType="mainSeq">
                <p:childTnLst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8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1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6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9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623;p6"/>
          <p:cNvSpPr/>
          <p:nvPr/>
        </p:nvSpPr>
        <p:spPr>
          <a:xfrm>
            <a:off x="838080" y="36504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73" name="Google Shape;624;p6" descr=""/>
          <p:cNvPicPr/>
          <p:nvPr/>
        </p:nvPicPr>
        <p:blipFill>
          <a:blip r:embed="rId1"/>
          <a:stretch/>
        </p:blipFill>
        <p:spPr>
          <a:xfrm>
            <a:off x="6116760" y="3439080"/>
            <a:ext cx="5757480" cy="3237120"/>
          </a:xfrm>
          <a:prstGeom prst="rect">
            <a:avLst/>
          </a:prstGeom>
          <a:ln w="0">
            <a:noFill/>
          </a:ln>
        </p:spPr>
      </p:pic>
      <p:pic>
        <p:nvPicPr>
          <p:cNvPr id="374" name="Google Shape;625;p6" descr=""/>
          <p:cNvPicPr/>
          <p:nvPr/>
        </p:nvPicPr>
        <p:blipFill>
          <a:blip r:embed="rId2"/>
          <a:stretch/>
        </p:blipFill>
        <p:spPr>
          <a:xfrm>
            <a:off x="119160" y="74520"/>
            <a:ext cx="5874480" cy="3299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00" dur="indefinite" restart="never" nodeType="tmRoot">
          <p:childTnLst>
            <p:seq>
              <p:cTn id="101" dur="indefinite" nodeType="mainSeq">
                <p:childTnLst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6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1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630;p7"/>
          <p:cNvSpPr/>
          <p:nvPr/>
        </p:nvSpPr>
        <p:spPr>
          <a:xfrm>
            <a:off x="139680" y="-5148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6" name="Google Shape;631;p7"/>
          <p:cNvSpPr/>
          <p:nvPr/>
        </p:nvSpPr>
        <p:spPr>
          <a:xfrm>
            <a:off x="2552760" y="762120"/>
            <a:ext cx="7324920" cy="274032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550">
            <a:solidFill>
              <a:srgbClr val="42719b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nl-NL" sz="3600" spc="-1" strike="noStrike">
                <a:solidFill>
                  <a:srgbClr val="ffffff"/>
                </a:solidFill>
                <a:latin typeface="Calibri"/>
                <a:ea typeface="Calibri"/>
              </a:rPr>
              <a:t>However:</a:t>
            </a:r>
            <a:endParaRPr b="0" lang="nl-NL" sz="36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nl-NL" sz="3600" spc="-1" strike="noStrike">
                <a:solidFill>
                  <a:srgbClr val="ffffff"/>
                </a:solidFill>
                <a:latin typeface="Calibri"/>
                <a:ea typeface="Calibri"/>
              </a:rPr>
              <a:t>There are lot of bad graphs</a:t>
            </a:r>
            <a:endParaRPr b="0" lang="nl-NL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7" name="Google Shape;632;p7"/>
          <p:cNvSpPr/>
          <p:nvPr/>
        </p:nvSpPr>
        <p:spPr>
          <a:xfrm>
            <a:off x="2552760" y="3975120"/>
            <a:ext cx="7324920" cy="274032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550">
            <a:solidFill>
              <a:srgbClr val="42719b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nl-NL" sz="4800" spc="-1" strike="noStrike">
                <a:solidFill>
                  <a:srgbClr val="ffffff"/>
                </a:solidFill>
                <a:latin typeface="Calibri"/>
                <a:ea typeface="Calibri"/>
              </a:rPr>
              <a:t>Very, VERY bad graphs</a:t>
            </a:r>
            <a:endParaRPr b="0" lang="nl-NL" sz="4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2" dur="indefinite" restart="never" nodeType="tmRoot">
          <p:childTnLst>
            <p:seq>
              <p:cTn id="113" dur="indefinite" nodeType="mainSeq">
                <p:childTnLst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8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3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637;p8"/>
          <p:cNvSpPr/>
          <p:nvPr/>
        </p:nvSpPr>
        <p:spPr>
          <a:xfrm>
            <a:off x="355320" y="3852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Too much information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9" name="Google Shape;638;p8"/>
          <p:cNvSpPr/>
          <p:nvPr/>
        </p:nvSpPr>
        <p:spPr>
          <a:xfrm>
            <a:off x="838080" y="1825560"/>
            <a:ext cx="10512000" cy="434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endParaRPr b="0" lang="nl-NL" sz="1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80" name="Google Shape;639;p8" descr=""/>
          <p:cNvPicPr/>
          <p:nvPr/>
        </p:nvPicPr>
        <p:blipFill>
          <a:blip r:embed="rId1"/>
          <a:stretch/>
        </p:blipFill>
        <p:spPr>
          <a:xfrm>
            <a:off x="6503760" y="-56880"/>
            <a:ext cx="5684400" cy="4429080"/>
          </a:xfrm>
          <a:prstGeom prst="rect">
            <a:avLst/>
          </a:prstGeom>
          <a:ln w="0">
            <a:noFill/>
          </a:ln>
        </p:spPr>
      </p:pic>
      <p:pic>
        <p:nvPicPr>
          <p:cNvPr id="381" name="Google Shape;640;p8" descr=""/>
          <p:cNvPicPr/>
          <p:nvPr/>
        </p:nvPicPr>
        <p:blipFill>
          <a:blip r:embed="rId2"/>
          <a:stretch/>
        </p:blipFill>
        <p:spPr>
          <a:xfrm>
            <a:off x="253440" y="2729520"/>
            <a:ext cx="5411520" cy="40892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4" dur="indefinite" restart="never" nodeType="tmRoot">
          <p:childTnLst>
            <p:seq>
              <p:cTn id="125" dur="indefinite" nodeType="mainSeq">
                <p:childTnLst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0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5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646;p9"/>
          <p:cNvSpPr/>
          <p:nvPr/>
        </p:nvSpPr>
        <p:spPr>
          <a:xfrm>
            <a:off x="838080" y="365040"/>
            <a:ext cx="10512000" cy="132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nl-NL" sz="4400" spc="-1" strike="noStrike">
                <a:solidFill>
                  <a:srgbClr val="000000"/>
                </a:solidFill>
                <a:latin typeface="Arial"/>
                <a:ea typeface="Arial"/>
              </a:rPr>
              <a:t>Too little </a:t>
            </a:r>
            <a:r>
              <a:rPr b="0" lang="nl-NL" sz="4400" spc="-1" strike="noStrike">
                <a:solidFill>
                  <a:srgbClr val="000000"/>
                </a:solidFill>
                <a:latin typeface="Calibri"/>
                <a:ea typeface="Calibri"/>
              </a:rPr>
              <a:t>information</a:t>
            </a:r>
            <a:r>
              <a:rPr b="0" lang="nl-NL" sz="4400" spc="-1" strike="noStrike">
                <a:solidFill>
                  <a:srgbClr val="000000"/>
                </a:solidFill>
                <a:latin typeface="Arial"/>
                <a:ea typeface="Arial"/>
              </a:rPr>
              <a:t>…</a:t>
            </a:r>
            <a:endParaRPr b="0" lang="nl-NL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83" name="Google Shape;647;p9" descr=""/>
          <p:cNvPicPr/>
          <p:nvPr/>
        </p:nvPicPr>
        <p:blipFill>
          <a:blip r:embed="rId1"/>
          <a:stretch/>
        </p:blipFill>
        <p:spPr>
          <a:xfrm>
            <a:off x="5769360" y="1748880"/>
            <a:ext cx="6242040" cy="3731040"/>
          </a:xfrm>
          <a:prstGeom prst="rect">
            <a:avLst/>
          </a:prstGeom>
          <a:ln w="0">
            <a:noFill/>
          </a:ln>
        </p:spPr>
      </p:pic>
      <p:pic>
        <p:nvPicPr>
          <p:cNvPr id="384" name="Google Shape;648;p9" descr=""/>
          <p:cNvPicPr/>
          <p:nvPr/>
        </p:nvPicPr>
        <p:blipFill>
          <a:blip r:embed="rId2"/>
          <a:stretch/>
        </p:blipFill>
        <p:spPr>
          <a:xfrm>
            <a:off x="533520" y="1822320"/>
            <a:ext cx="4700880" cy="36572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6" dur="indefinite" restart="never" nodeType="tmRoot">
          <p:childTnLst>
            <p:seq>
              <p:cTn id="137" dur="indefinite" nodeType="mainSeq">
                <p:childTnLst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2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7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Application>Collabora_Office/22.05.19.1$Linux_X86_64 LibreOffice_project/dcd369ceff53c77ba26b91f580d3be2ea105a132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Jordy van Langen</dc:creator>
  <dc:description/>
  <dc:language>nl-NL</dc:language>
  <cp:lastModifiedBy/>
  <dcterms:modified xsi:type="dcterms:W3CDTF">2023-12-18T17:33:44Z</dcterms:modified>
  <cp:revision>3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HiddenSlides">
    <vt:i4>0</vt:i4>
  </property>
  <property fmtid="{D5CDD505-2E9C-101B-9397-08002B2CF9AE}" pid="3" name="HyperlinksChanged">
    <vt:bool>0</vt:bool>
  </property>
  <property fmtid="{D5CDD505-2E9C-101B-9397-08002B2CF9AE}" pid="4" name="LinksUpToDate">
    <vt:bool>0</vt:bool>
  </property>
  <property fmtid="{D5CDD505-2E9C-101B-9397-08002B2CF9AE}" pid="5" name="MMClips">
    <vt:i4>0</vt:i4>
  </property>
  <property fmtid="{D5CDD505-2E9C-101B-9397-08002B2CF9AE}" pid="6" name="Notes">
    <vt:i4>33</vt:i4>
  </property>
  <property fmtid="{D5CDD505-2E9C-101B-9397-08002B2CF9AE}" pid="7" name="PresentationFormat">
    <vt:lpwstr>Widescreen</vt:lpwstr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i4>35</vt:i4>
  </property>
</Properties>
</file>